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376" r:id="rId3"/>
    <p:sldId id="379" r:id="rId4"/>
    <p:sldId id="389" r:id="rId5"/>
    <p:sldId id="390" r:id="rId6"/>
    <p:sldId id="391" r:id="rId7"/>
    <p:sldId id="392" r:id="rId8"/>
    <p:sldId id="393" r:id="rId9"/>
    <p:sldId id="412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13" r:id="rId19"/>
    <p:sldId id="402" r:id="rId20"/>
    <p:sldId id="403" r:id="rId21"/>
    <p:sldId id="404" r:id="rId22"/>
    <p:sldId id="414" r:id="rId23"/>
    <p:sldId id="405" r:id="rId24"/>
    <p:sldId id="406" r:id="rId25"/>
    <p:sldId id="407" r:id="rId26"/>
    <p:sldId id="408" r:id="rId27"/>
    <p:sldId id="417" r:id="rId28"/>
    <p:sldId id="410" r:id="rId29"/>
    <p:sldId id="411" r:id="rId30"/>
    <p:sldId id="41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FFFF00"/>
    <a:srgbClr val="80FF00"/>
    <a:srgbClr val="00FF00"/>
    <a:srgbClr val="00FF80"/>
    <a:srgbClr val="00FFFF"/>
    <a:srgbClr val="0080FF"/>
    <a:srgbClr val="0000FF"/>
    <a:srgbClr val="F1B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82" autoAdjust="0"/>
    <p:restoredTop sz="96649" autoAdjust="0"/>
  </p:normalViewPr>
  <p:slideViewPr>
    <p:cSldViewPr snapToGrid="0">
      <p:cViewPr varScale="1">
        <p:scale>
          <a:sx n="121" d="100"/>
          <a:sy n="121" d="100"/>
        </p:scale>
        <p:origin x="-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13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52999" y="152400"/>
            <a:ext cx="1903413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8/8/16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0" y="8610601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7197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8/8/16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253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74557"/>
            <a:ext cx="4572000" cy="3447738"/>
          </a:xfrm>
          <a:ln/>
        </p:spPr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94522" y="4347148"/>
            <a:ext cx="5068957" cy="4122295"/>
          </a:xfrm>
          <a:noFill/>
          <a:ln/>
        </p:spPr>
        <p:txBody>
          <a:bodyPr lIns="89721" tIns="44861" rIns="89721" bIns="44861"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A4E38-E9FD-6B40-9E34-5C03E44F2A74}" type="slidenum">
              <a:rPr lang="en-US"/>
              <a:pPr/>
              <a:t>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94522" y="4347148"/>
            <a:ext cx="5068957" cy="4122295"/>
          </a:xfrm>
          <a:noFill/>
          <a:ln/>
        </p:spPr>
        <p:txBody>
          <a:bodyPr lIns="89721" tIns="44861" rIns="89721" bIns="44861"/>
          <a:lstStyle/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94522" y="4347148"/>
            <a:ext cx="5068957" cy="4122295"/>
          </a:xfrm>
          <a:noFill/>
          <a:ln/>
        </p:spPr>
        <p:txBody>
          <a:bodyPr lIns="89721" tIns="44861" rIns="89721" bIns="44861"/>
          <a:lstStyle/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94522" y="4347148"/>
            <a:ext cx="5068957" cy="4122295"/>
          </a:xfrm>
          <a:noFill/>
          <a:ln/>
        </p:spPr>
        <p:txBody>
          <a:bodyPr lIns="89721" tIns="44861" rIns="89721" bIns="44861"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6019" y="1825056"/>
            <a:ext cx="8148638" cy="1660943"/>
          </a:xfrm>
        </p:spPr>
        <p:txBody>
          <a:bodyPr/>
          <a:lstStyle/>
          <a:p>
            <a:pPr algn="ctr"/>
            <a:r>
              <a:rPr lang="en-US" sz="3600" dirty="0" smtClean="0"/>
              <a:t>Proposal writing:</a:t>
            </a:r>
            <a:br>
              <a:rPr lang="en-US" sz="3600" dirty="0" smtClean="0"/>
            </a:b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Tips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for maximizing your chances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getting beam time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2582738" y="4043273"/>
            <a:ext cx="4313087" cy="165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accent3"/>
                </a:solidFill>
              </a:rPr>
              <a:t>Suzanne G.E. te Velthuis</a:t>
            </a: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303030"/>
              </a:solidFill>
            </a:endParaRPr>
          </a:p>
          <a:p>
            <a:pPr algn="ctr"/>
            <a:r>
              <a:rPr lang="en-US" sz="2000" i="1" dirty="0" smtClean="0">
                <a:solidFill>
                  <a:srgbClr val="303030"/>
                </a:solidFill>
              </a:rPr>
              <a:t>Materials Science Division</a:t>
            </a:r>
          </a:p>
          <a:p>
            <a:pPr algn="ctr"/>
            <a:r>
              <a:rPr lang="en-US" sz="2000" i="1" dirty="0" smtClean="0">
                <a:solidFill>
                  <a:srgbClr val="303030"/>
                </a:solidFill>
              </a:rPr>
              <a:t>Argonne National Laboratory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9272" y="6273224"/>
            <a:ext cx="55933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Supported by the </a:t>
            </a:r>
            <a:r>
              <a:rPr lang="en-US" sz="1600" dirty="0">
                <a:solidFill>
                  <a:schemeClr val="tx2"/>
                </a:solidFill>
              </a:rPr>
              <a:t>U.S. Department of Energy, Office of Science, Materials Sciences and Engineering Division.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16123" y="4645156"/>
            <a:ext cx="206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instrument </a:t>
            </a:r>
            <a:r>
              <a:rPr lang="en-US" dirty="0">
                <a:solidFill>
                  <a:schemeClr val="accent4"/>
                </a:solidFill>
              </a:rPr>
              <a:t>s</a:t>
            </a:r>
            <a:r>
              <a:rPr lang="en-US" dirty="0" smtClean="0">
                <a:solidFill>
                  <a:schemeClr val="accent4"/>
                </a:solidFill>
              </a:rPr>
              <a:t>cientist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3941" y="4644139"/>
            <a:ext cx="164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AB800"/>
                </a:solidFill>
              </a:rPr>
              <a:t>p</a:t>
            </a:r>
            <a:r>
              <a:rPr lang="en-US" dirty="0" smtClean="0">
                <a:solidFill>
                  <a:srgbClr val="7AB800"/>
                </a:solidFill>
              </a:rPr>
              <a:t>roposal </a:t>
            </a:r>
            <a:r>
              <a:rPr lang="en-US" dirty="0">
                <a:solidFill>
                  <a:srgbClr val="7AB800"/>
                </a:solidFill>
              </a:rPr>
              <a:t>w</a:t>
            </a:r>
            <a:r>
              <a:rPr lang="en-US" dirty="0" smtClean="0">
                <a:solidFill>
                  <a:srgbClr val="7AB800"/>
                </a:solidFill>
              </a:rPr>
              <a:t>riter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8439" y="4643121"/>
            <a:ext cx="192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AB800"/>
                </a:solidFill>
              </a:rPr>
              <a:t>proposal reviewer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7"/>
          <p:cNvSpPr txBox="1">
            <a:spLocks/>
          </p:cNvSpPr>
          <p:nvPr/>
        </p:nvSpPr>
        <p:spPr bwMode="auto">
          <a:xfrm>
            <a:off x="637746" y="1407220"/>
            <a:ext cx="8001000" cy="463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30188" indent="-230188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endParaRPr lang="en-US" sz="2200" b="1" dirty="0">
              <a:solidFill>
                <a:srgbClr val="151515"/>
              </a:solidFill>
              <a:latin typeface="Arial Narrow" charset="0"/>
              <a:ea typeface="Arial" charset="0"/>
              <a:cs typeface="Arial" charset="0"/>
            </a:endParaRPr>
          </a:p>
          <a:p>
            <a:pPr marL="230188" indent="-230188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sz="2800" b="1" dirty="0">
                <a:solidFill>
                  <a:srgbClr val="151515"/>
                </a:solidFill>
                <a:latin typeface="Arial Narrow" charset="0"/>
                <a:ea typeface="Arial" charset="0"/>
                <a:cs typeface="Arial" charset="0"/>
              </a:rPr>
              <a:t>Provide technical advice, guidance, and assistance</a:t>
            </a:r>
          </a:p>
          <a:p>
            <a:pPr marL="625475" lvl="1" indent="-279400">
              <a:lnSpc>
                <a:spcPct val="90000"/>
              </a:lnSpc>
              <a:spcBef>
                <a:spcPts val="12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200" b="1" dirty="0">
                <a:solidFill>
                  <a:srgbClr val="151515"/>
                </a:solidFill>
                <a:latin typeface="Arial Narrow" charset="0"/>
                <a:ea typeface="Arial" charset="0"/>
                <a:cs typeface="Arial" charset="0"/>
              </a:rPr>
              <a:t>Instrument options</a:t>
            </a:r>
          </a:p>
          <a:p>
            <a:pPr marL="625475" lvl="1" indent="-279400">
              <a:lnSpc>
                <a:spcPct val="90000"/>
              </a:lnSpc>
              <a:spcBef>
                <a:spcPts val="12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200" b="1" dirty="0">
                <a:solidFill>
                  <a:srgbClr val="151515"/>
                </a:solidFill>
                <a:latin typeface="Arial Narrow" charset="0"/>
                <a:ea typeface="Arial" charset="0"/>
                <a:cs typeface="Arial" charset="0"/>
              </a:rPr>
              <a:t>Sample and experiment preparation</a:t>
            </a:r>
          </a:p>
          <a:p>
            <a:pPr marL="625475" lvl="1" indent="-279400">
              <a:lnSpc>
                <a:spcPct val="90000"/>
              </a:lnSpc>
              <a:spcBef>
                <a:spcPts val="12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200" b="1" dirty="0">
                <a:solidFill>
                  <a:srgbClr val="151515"/>
                </a:solidFill>
                <a:latin typeface="Arial Narrow" charset="0"/>
                <a:ea typeface="Arial" charset="0"/>
                <a:cs typeface="Arial" charset="0"/>
              </a:rPr>
              <a:t>Number of experiment days</a:t>
            </a:r>
          </a:p>
          <a:p>
            <a:pPr marL="625475" lvl="1" indent="-279400">
              <a:lnSpc>
                <a:spcPct val="90000"/>
              </a:lnSpc>
              <a:spcBef>
                <a:spcPts val="12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200" b="1" dirty="0">
                <a:solidFill>
                  <a:srgbClr val="151515"/>
                </a:solidFill>
                <a:latin typeface="Arial Narrow" charset="0"/>
                <a:ea typeface="Arial" charset="0"/>
                <a:cs typeface="Arial" charset="0"/>
              </a:rPr>
              <a:t>Logistics (scheduling, transporting and storing samples)</a:t>
            </a:r>
          </a:p>
          <a:p>
            <a:pPr marL="625475" lvl="1" indent="-279400">
              <a:lnSpc>
                <a:spcPct val="90000"/>
              </a:lnSpc>
              <a:spcBef>
                <a:spcPts val="12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200" b="1" dirty="0">
                <a:solidFill>
                  <a:srgbClr val="151515"/>
                </a:solidFill>
                <a:latin typeface="Arial Narrow" charset="0"/>
                <a:ea typeface="Arial" charset="0"/>
                <a:cs typeface="Arial" charset="0"/>
              </a:rPr>
              <a:t>Proposal preparation tips and assistance</a:t>
            </a:r>
          </a:p>
          <a:p>
            <a:pPr marL="625475" lvl="1" indent="-279400">
              <a:lnSpc>
                <a:spcPct val="90000"/>
              </a:lnSpc>
              <a:spcBef>
                <a:spcPts val="12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200" b="1" dirty="0">
                <a:solidFill>
                  <a:srgbClr val="151515"/>
                </a:solidFill>
                <a:latin typeface="Arial Narrow" charset="0"/>
                <a:ea typeface="Arial" charset="0"/>
                <a:cs typeface="Arial" charset="0"/>
              </a:rPr>
              <a:t>Experiment team members</a:t>
            </a:r>
          </a:p>
          <a:p>
            <a:pPr marL="625475" lvl="1" indent="-279400">
              <a:lnSpc>
                <a:spcPct val="90000"/>
              </a:lnSpc>
              <a:spcBef>
                <a:spcPts val="12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200" b="1" dirty="0">
                <a:solidFill>
                  <a:srgbClr val="151515"/>
                </a:solidFill>
                <a:latin typeface="Arial Narrow" charset="0"/>
                <a:ea typeface="Arial" charset="0"/>
                <a:cs typeface="Arial" charset="0"/>
              </a:rPr>
              <a:t>Data analysis</a:t>
            </a:r>
          </a:p>
          <a:p>
            <a:pPr marL="625475" lvl="1" indent="-279400">
              <a:lnSpc>
                <a:spcPct val="90000"/>
              </a:lnSpc>
              <a:spcBef>
                <a:spcPts val="12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200" b="1" dirty="0">
                <a:solidFill>
                  <a:srgbClr val="151515"/>
                </a:solidFill>
                <a:latin typeface="Arial Narrow" charset="0"/>
                <a:ea typeface="Arial" charset="0"/>
                <a:cs typeface="Arial" charset="0"/>
              </a:rPr>
              <a:t>Publication </a:t>
            </a:r>
            <a:r>
              <a:rPr lang="en-US" sz="2200" b="1" dirty="0" smtClean="0">
                <a:solidFill>
                  <a:srgbClr val="151515"/>
                </a:solidFill>
                <a:latin typeface="Arial Narrow" charset="0"/>
                <a:ea typeface="Arial" charset="0"/>
                <a:cs typeface="Arial" charset="0"/>
              </a:rPr>
              <a:t>considerations</a:t>
            </a:r>
            <a:endParaRPr lang="en-US" sz="2200" b="1" dirty="0">
              <a:solidFill>
                <a:srgbClr val="151515"/>
              </a:solidFill>
              <a:latin typeface="Arial Narrow" charset="0"/>
              <a:ea typeface="Arial" charset="0"/>
              <a:cs typeface="Arial" charset="0"/>
            </a:endParaRPr>
          </a:p>
        </p:txBody>
      </p:sp>
      <p:sp>
        <p:nvSpPr>
          <p:cNvPr id="32771" name="Title 1"/>
          <p:cNvSpPr>
            <a:spLocks noGrp="1"/>
          </p:cNvSpPr>
          <p:nvPr>
            <p:ph type="ctrTitle" idx="4294967295"/>
          </p:nvPr>
        </p:nvSpPr>
        <p:spPr>
          <a:xfrm>
            <a:off x="228600" y="304800"/>
            <a:ext cx="8382000" cy="877888"/>
          </a:xfrm>
        </p:spPr>
        <p:txBody>
          <a:bodyPr tIns="45720"/>
          <a:lstStyle/>
          <a:p>
            <a:r>
              <a:rPr lang="en-US"/>
              <a:t>Instrument Scientists Assist First-time and Returning Users</a:t>
            </a:r>
          </a:p>
        </p:txBody>
      </p:sp>
    </p:spTree>
    <p:extLst>
      <p:ext uri="{BB962C8B-B14F-4D97-AF65-F5344CB8AC3E}">
        <p14:creationId xmlns:p14="http://schemas.microsoft.com/office/powerpoint/2010/main" val="161893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846"/>
          <a:stretch/>
        </p:blipFill>
        <p:spPr>
          <a:xfrm>
            <a:off x="101597" y="822178"/>
            <a:ext cx="4713606" cy="3064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107" t="8068" r="5588" b="5732"/>
          <a:stretch/>
        </p:blipFill>
        <p:spPr>
          <a:xfrm>
            <a:off x="4809067" y="880533"/>
            <a:ext cx="4165600" cy="3437467"/>
          </a:xfrm>
          <a:prstGeom prst="rect">
            <a:avLst/>
          </a:prstGeom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Submitting a proposal</a:t>
            </a:r>
          </a:p>
        </p:txBody>
      </p:sp>
      <p:sp>
        <p:nvSpPr>
          <p:cNvPr id="33800" name="Oval 10"/>
          <p:cNvSpPr>
            <a:spLocks noChangeArrowheads="1"/>
          </p:cNvSpPr>
          <p:nvPr/>
        </p:nvSpPr>
        <p:spPr bwMode="auto">
          <a:xfrm>
            <a:off x="76191" y="1384066"/>
            <a:ext cx="1041400" cy="4905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3774017" y="240243"/>
            <a:ext cx="486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Facilities </a:t>
            </a:r>
            <a:r>
              <a:rPr lang="en-US" dirty="0"/>
              <a:t>have link on home page</a:t>
            </a:r>
          </a:p>
        </p:txBody>
      </p:sp>
      <p:sp>
        <p:nvSpPr>
          <p:cNvPr id="33802" name="Oval 12"/>
          <p:cNvSpPr>
            <a:spLocks noChangeArrowheads="1"/>
          </p:cNvSpPr>
          <p:nvPr/>
        </p:nvSpPr>
        <p:spPr bwMode="auto">
          <a:xfrm>
            <a:off x="7806268" y="2209801"/>
            <a:ext cx="1168400" cy="635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t="10000"/>
          <a:stretch/>
        </p:blipFill>
        <p:spPr>
          <a:xfrm>
            <a:off x="4707466" y="3886200"/>
            <a:ext cx="3674533" cy="2968887"/>
          </a:xfrm>
          <a:prstGeom prst="rect">
            <a:avLst/>
          </a:prstGeom>
        </p:spPr>
      </p:pic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6570134" y="5113867"/>
            <a:ext cx="642938" cy="5667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8222744" y="4605867"/>
            <a:ext cx="9027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SNS</a:t>
            </a:r>
          </a:p>
          <a:p>
            <a:r>
              <a:rPr lang="en-US" dirty="0" smtClean="0"/>
              <a:t>HFIR</a:t>
            </a:r>
            <a:endParaRPr lang="en-US" dirty="0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2906181" y="1426634"/>
            <a:ext cx="1262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NSLS-II</a:t>
            </a:r>
            <a:endParaRPr lang="en-US" dirty="0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4775201" y="1752601"/>
            <a:ext cx="838200" cy="42333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3987800"/>
            <a:ext cx="4127475" cy="2692400"/>
          </a:xfrm>
          <a:prstGeom prst="rect">
            <a:avLst/>
          </a:prstGeom>
        </p:spPr>
      </p:pic>
      <p:sp>
        <p:nvSpPr>
          <p:cNvPr id="33804" name="Oval 14"/>
          <p:cNvSpPr>
            <a:spLocks noChangeArrowheads="1"/>
          </p:cNvSpPr>
          <p:nvPr/>
        </p:nvSpPr>
        <p:spPr bwMode="auto">
          <a:xfrm>
            <a:off x="226483" y="4030664"/>
            <a:ext cx="1365250" cy="7032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Text Box 15"/>
          <p:cNvSpPr txBox="1">
            <a:spLocks noChangeArrowheads="1"/>
          </p:cNvSpPr>
          <p:nvPr/>
        </p:nvSpPr>
        <p:spPr bwMode="auto">
          <a:xfrm>
            <a:off x="3076046" y="4377266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NIST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6877581" y="2700866"/>
            <a:ext cx="813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14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39725" y="330200"/>
            <a:ext cx="8339138" cy="356508"/>
          </a:xfrm>
        </p:spPr>
        <p:txBody>
          <a:bodyPr/>
          <a:lstStyle/>
          <a:p>
            <a:r>
              <a:rPr lang="en-US" dirty="0" smtClean="0"/>
              <a:t>Different types of proposals allow facility flexibility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562" y="5105024"/>
            <a:ext cx="8016875" cy="144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u="sng" dirty="0" smtClean="0">
                <a:solidFill>
                  <a:srgbClr val="0000FF"/>
                </a:solidFill>
                <a:latin typeface="+mj-lt"/>
              </a:rPr>
              <a:t>NSLS </a:t>
            </a:r>
            <a:r>
              <a:rPr lang="en-US" sz="1800" b="1" u="sng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b="1" u="sng" dirty="0" smtClean="0">
                <a:solidFill>
                  <a:srgbClr val="0000FF"/>
                </a:solidFill>
                <a:latin typeface="+mj-lt"/>
              </a:rPr>
              <a:t> NSLS-II </a:t>
            </a:r>
            <a:endParaRPr lang="en-US" sz="1800" b="1" u="sng" dirty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sz="1400" b="1" dirty="0" smtClean="0">
                <a:solidFill>
                  <a:srgbClr val="151515"/>
                </a:solidFill>
              </a:rPr>
              <a:t>7 beamlines now accepting General User Proposals</a:t>
            </a:r>
          </a:p>
          <a:p>
            <a:pPr>
              <a:defRPr/>
            </a:pPr>
            <a:r>
              <a:rPr lang="en-US" sz="1400" b="1" dirty="0" smtClean="0">
                <a:solidFill>
                  <a:srgbClr val="151515"/>
                </a:solidFill>
              </a:rPr>
              <a:t>CSX1</a:t>
            </a:r>
            <a:r>
              <a:rPr lang="en-US" sz="1400" dirty="0" smtClean="0">
                <a:solidFill>
                  <a:srgbClr val="151515"/>
                </a:solidFill>
              </a:rPr>
              <a:t> (Coherent Soft X-ray Scattering), </a:t>
            </a:r>
            <a:r>
              <a:rPr lang="en-US" sz="1400" b="1" dirty="0">
                <a:solidFill>
                  <a:srgbClr val="151515"/>
                </a:solidFill>
              </a:rPr>
              <a:t>CSX2</a:t>
            </a:r>
            <a:r>
              <a:rPr lang="en-US" sz="1400" dirty="0">
                <a:solidFill>
                  <a:srgbClr val="151515"/>
                </a:solidFill>
              </a:rPr>
              <a:t> (Coherent </a:t>
            </a:r>
            <a:r>
              <a:rPr lang="en-US" sz="1400" dirty="0" smtClean="0">
                <a:solidFill>
                  <a:srgbClr val="151515"/>
                </a:solidFill>
              </a:rPr>
              <a:t>Soft X-ray Spectroscopy), </a:t>
            </a:r>
            <a:r>
              <a:rPr lang="en-US" sz="1400" b="1" dirty="0" smtClean="0">
                <a:solidFill>
                  <a:srgbClr val="151515"/>
                </a:solidFill>
              </a:rPr>
              <a:t>CHX</a:t>
            </a:r>
            <a:r>
              <a:rPr lang="en-US" sz="1400" dirty="0" smtClean="0">
                <a:solidFill>
                  <a:srgbClr val="151515"/>
                </a:solidFill>
              </a:rPr>
              <a:t> (Coherent Hard), </a:t>
            </a:r>
            <a:r>
              <a:rPr lang="en-US" sz="1400" b="1" dirty="0" smtClean="0">
                <a:solidFill>
                  <a:srgbClr val="151515"/>
                </a:solidFill>
              </a:rPr>
              <a:t>HXN</a:t>
            </a:r>
            <a:r>
              <a:rPr lang="en-US" sz="1400" dirty="0" smtClean="0">
                <a:solidFill>
                  <a:srgbClr val="151515"/>
                </a:solidFill>
              </a:rPr>
              <a:t> (Hard X-ray Nanoprobe), </a:t>
            </a:r>
            <a:r>
              <a:rPr lang="en-US" sz="1400" b="1" dirty="0" smtClean="0">
                <a:solidFill>
                  <a:srgbClr val="151515"/>
                </a:solidFill>
              </a:rPr>
              <a:t>IXS</a:t>
            </a:r>
            <a:r>
              <a:rPr lang="en-US" sz="1400" dirty="0" smtClean="0">
                <a:solidFill>
                  <a:srgbClr val="151515"/>
                </a:solidFill>
              </a:rPr>
              <a:t> (Inelastic X-ray Scattering), </a:t>
            </a:r>
            <a:r>
              <a:rPr lang="en-US" sz="1400" b="1" dirty="0" smtClean="0">
                <a:solidFill>
                  <a:srgbClr val="151515"/>
                </a:solidFill>
              </a:rPr>
              <a:t>XPD</a:t>
            </a:r>
            <a:r>
              <a:rPr lang="en-US" sz="1400" dirty="0" smtClean="0">
                <a:solidFill>
                  <a:srgbClr val="151515"/>
                </a:solidFill>
              </a:rPr>
              <a:t> (X-ray Powder Diffraction), </a:t>
            </a:r>
            <a:r>
              <a:rPr lang="en-US" sz="1400" b="1" dirty="0" smtClean="0">
                <a:solidFill>
                  <a:srgbClr val="151515"/>
                </a:solidFill>
              </a:rPr>
              <a:t>SRX</a:t>
            </a:r>
            <a:r>
              <a:rPr lang="en-US" sz="1400" dirty="0">
                <a:solidFill>
                  <a:srgbClr val="151515"/>
                </a:solidFill>
              </a:rPr>
              <a:t> </a:t>
            </a:r>
            <a:r>
              <a:rPr lang="en-US" sz="1400" dirty="0" smtClean="0">
                <a:solidFill>
                  <a:srgbClr val="151515"/>
                </a:solidFill>
              </a:rPr>
              <a:t>(Submicron Resolution X-ray Spectroscopy)</a:t>
            </a:r>
          </a:p>
          <a:p>
            <a:pPr>
              <a:defRPr/>
            </a:pPr>
            <a:r>
              <a:rPr lang="en-US" sz="1400" b="1" dirty="0" smtClean="0">
                <a:solidFill>
                  <a:srgbClr val="151515"/>
                </a:solidFill>
              </a:rPr>
              <a:t>Commissioning on some other beamlines – opportunity to test ideas</a:t>
            </a:r>
            <a:endParaRPr lang="en-US" sz="1400" b="1" dirty="0">
              <a:solidFill>
                <a:srgbClr val="15151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6737" y="3461636"/>
            <a:ext cx="8010525" cy="136960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u="sng" dirty="0">
                <a:solidFill>
                  <a:srgbClr val="0000FF"/>
                </a:solidFill>
                <a:latin typeface="+mj-lt"/>
              </a:rPr>
              <a:t>CHESS</a:t>
            </a:r>
            <a:r>
              <a:rPr lang="en-US" sz="1800" b="1" u="sng" dirty="0">
                <a:solidFill>
                  <a:srgbClr val="0000FF"/>
                </a:solidFill>
              </a:rPr>
              <a:t> </a:t>
            </a:r>
            <a:r>
              <a:rPr lang="en-US" sz="1800" b="1" u="sng" dirty="0" smtClean="0">
                <a:solidFill>
                  <a:srgbClr val="0000FF"/>
                </a:solidFill>
              </a:rPr>
              <a:t>– </a:t>
            </a:r>
            <a:r>
              <a:rPr lang="en-US" sz="1800" b="1" u="sng" dirty="0" smtClean="0">
                <a:solidFill>
                  <a:srgbClr val="0000FF"/>
                </a:solidFill>
                <a:latin typeface="+mj-lt"/>
              </a:rPr>
              <a:t>Cornell (received new NSF funding)</a:t>
            </a:r>
            <a:endParaRPr lang="en-US" sz="1800" b="1" u="sng" dirty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sz="1400" b="1" dirty="0">
                <a:solidFill>
                  <a:srgbClr val="151515"/>
                </a:solidFill>
              </a:rPr>
              <a:t>Express-Mode proposals </a:t>
            </a:r>
            <a:r>
              <a:rPr lang="en-US" sz="1400" dirty="0">
                <a:solidFill>
                  <a:srgbClr val="151515"/>
                </a:solidFill>
              </a:rPr>
              <a:t>are for a single visit of limited duration to CHESS to perform a straight-forward experiment.  Express-Mode proposals undergo a rapid on-line review process to enable users to quickly gain access to beam time. </a:t>
            </a:r>
          </a:p>
          <a:p>
            <a:pPr>
              <a:defRPr/>
            </a:pPr>
            <a:endParaRPr lang="en-US" sz="900" dirty="0">
              <a:solidFill>
                <a:srgbClr val="151515"/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srgbClr val="151515"/>
                </a:solidFill>
              </a:rPr>
              <a:t>Feasibility Study</a:t>
            </a:r>
            <a:r>
              <a:rPr lang="en-US" sz="1400" dirty="0">
                <a:solidFill>
                  <a:srgbClr val="151515"/>
                </a:solidFill>
              </a:rPr>
              <a:t> proposals are to test an idea or procedure at one of the CHESS stations.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562" y="1294871"/>
            <a:ext cx="8016875" cy="18774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548640" indent="-548640">
              <a:spcAft>
                <a:spcPts val="0"/>
              </a:spcAft>
              <a:defRPr/>
            </a:pPr>
            <a:r>
              <a:rPr lang="en-US" sz="1800" b="1" u="sng" dirty="0">
                <a:solidFill>
                  <a:srgbClr val="0000FF"/>
                </a:solidFill>
                <a:latin typeface="+mj-lt"/>
              </a:rPr>
              <a:t>APS</a:t>
            </a:r>
          </a:p>
          <a:p>
            <a:pPr marL="548640" indent="-548640">
              <a:spcAft>
                <a:spcPts val="0"/>
              </a:spcAft>
              <a:defRPr/>
            </a:pPr>
            <a:r>
              <a:rPr lang="en-US" sz="1400" b="1" dirty="0">
                <a:solidFill>
                  <a:srgbClr val="151515"/>
                </a:solidFill>
              </a:rPr>
              <a:t>GUP</a:t>
            </a:r>
            <a:r>
              <a:rPr lang="en-US" sz="1400" dirty="0">
                <a:solidFill>
                  <a:srgbClr val="151515"/>
                </a:solidFill>
              </a:rPr>
              <a:t> - General User Proposal. A "rapid-access </a:t>
            </a:r>
            <a:r>
              <a:rPr lang="en-US" sz="1400" dirty="0" err="1">
                <a:solidFill>
                  <a:srgbClr val="151515"/>
                </a:solidFill>
              </a:rPr>
              <a:t>beamtime</a:t>
            </a:r>
            <a:r>
              <a:rPr lang="en-US" sz="1400" dirty="0">
                <a:solidFill>
                  <a:srgbClr val="151515"/>
                </a:solidFill>
              </a:rPr>
              <a:t> request" against a submitted proposal can be considered for any unallocated general user time during the current run.</a:t>
            </a:r>
          </a:p>
          <a:p>
            <a:pPr marL="548640" indent="-548640">
              <a:spcAft>
                <a:spcPts val="0"/>
              </a:spcAft>
              <a:defRPr/>
            </a:pPr>
            <a:r>
              <a:rPr lang="en-US" sz="1400" b="1" dirty="0">
                <a:solidFill>
                  <a:srgbClr val="151515"/>
                </a:solidFill>
              </a:rPr>
              <a:t>PUP</a:t>
            </a:r>
            <a:r>
              <a:rPr lang="en-US" sz="1400" dirty="0">
                <a:solidFill>
                  <a:srgbClr val="151515"/>
                </a:solidFill>
              </a:rPr>
              <a:t> – Partner User Proposal - Groups whose work involves a greater degree of collaboration with the APS. (e.g. major new </a:t>
            </a:r>
            <a:r>
              <a:rPr lang="en-US" sz="1400" dirty="0" smtClean="0">
                <a:solidFill>
                  <a:srgbClr val="151515"/>
                </a:solidFill>
              </a:rPr>
              <a:t>instrumentation or technique)</a:t>
            </a:r>
            <a:r>
              <a:rPr lang="en-US" sz="1400" dirty="0">
                <a:solidFill>
                  <a:srgbClr val="151515"/>
                </a:solidFill>
              </a:rPr>
              <a:t>. </a:t>
            </a:r>
          </a:p>
          <a:p>
            <a:pPr marL="548640" indent="-548640">
              <a:spcAft>
                <a:spcPts val="0"/>
              </a:spcAft>
              <a:defRPr/>
            </a:pPr>
            <a:r>
              <a:rPr lang="en-US" sz="1400" b="1" dirty="0">
                <a:solidFill>
                  <a:srgbClr val="151515"/>
                </a:solidFill>
              </a:rPr>
              <a:t>11-BM User Program</a:t>
            </a:r>
            <a:r>
              <a:rPr lang="en-US" sz="1400" dirty="0">
                <a:solidFill>
                  <a:srgbClr val="151515"/>
                </a:solidFill>
              </a:rPr>
              <a:t> –  Accepts user proposals for both on-site experiments and for the rapid-access mail-in service (~60% of user </a:t>
            </a:r>
            <a:r>
              <a:rPr lang="en-US" sz="1400" dirty="0" err="1">
                <a:solidFill>
                  <a:srgbClr val="151515"/>
                </a:solidFill>
              </a:rPr>
              <a:t>beamtime</a:t>
            </a:r>
            <a:r>
              <a:rPr lang="en-US" sz="1400" dirty="0">
                <a:solidFill>
                  <a:srgbClr val="151515"/>
                </a:solidFill>
              </a:rPr>
              <a:t> reserved for mail-in samples). Very easy – they send you capillary tubes. This capability is not obvious on the GUP website</a:t>
            </a:r>
            <a:r>
              <a:rPr lang="en-US" sz="1400" dirty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333" y="804333"/>
            <a:ext cx="530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Each facility has particular systems or proposal modes: 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0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39725" y="330200"/>
            <a:ext cx="8405813" cy="356508"/>
          </a:xfrm>
        </p:spPr>
        <p:txBody>
          <a:bodyPr/>
          <a:lstStyle/>
          <a:p>
            <a:r>
              <a:rPr lang="en-US" dirty="0" smtClean="0"/>
              <a:t>Different types of proposals allow facility flexibility – cont.</a:t>
            </a:r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563563" y="1569229"/>
            <a:ext cx="8016875" cy="20621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u="sng" dirty="0">
                <a:solidFill>
                  <a:srgbClr val="0000FF"/>
                </a:solidFill>
              </a:rPr>
              <a:t>NIST NCNR</a:t>
            </a:r>
          </a:p>
          <a:p>
            <a:r>
              <a:rPr lang="en-US" sz="1400" b="1" dirty="0">
                <a:solidFill>
                  <a:srgbClr val="151515"/>
                </a:solidFill>
              </a:rPr>
              <a:t>MAIL-IN SAMPLES FOR POWDER DIFFRACTION </a:t>
            </a:r>
            <a:r>
              <a:rPr lang="en-US" sz="1400" dirty="0">
                <a:solidFill>
                  <a:srgbClr val="151515"/>
                </a:solidFill>
              </a:rPr>
              <a:t/>
            </a:r>
            <a:br>
              <a:rPr lang="en-US" sz="1400" dirty="0">
                <a:solidFill>
                  <a:srgbClr val="151515"/>
                </a:solidFill>
              </a:rPr>
            </a:br>
            <a:r>
              <a:rPr lang="en-US" sz="1400" dirty="0" smtClean="0">
                <a:solidFill>
                  <a:srgbClr val="151515"/>
                </a:solidFill>
              </a:rPr>
              <a:t>Accepts </a:t>
            </a:r>
            <a:r>
              <a:rPr lang="en-US" sz="1400" dirty="0">
                <a:solidFill>
                  <a:srgbClr val="151515"/>
                </a:solidFill>
              </a:rPr>
              <a:t>proposals for experiments on the </a:t>
            </a:r>
            <a:r>
              <a:rPr lang="en-US" sz="1400" u="sng" dirty="0">
                <a:solidFill>
                  <a:srgbClr val="151515"/>
                </a:solidFill>
              </a:rPr>
              <a:t>BT1 powder diffractometer</a:t>
            </a:r>
            <a:r>
              <a:rPr lang="en-US" sz="1400" dirty="0">
                <a:solidFill>
                  <a:srgbClr val="151515"/>
                </a:solidFill>
              </a:rPr>
              <a:t> on ”</a:t>
            </a:r>
            <a:r>
              <a:rPr lang="en-US" sz="1400" u="sng" dirty="0">
                <a:solidFill>
                  <a:srgbClr val="151515"/>
                </a:solidFill>
              </a:rPr>
              <a:t>mail-in</a:t>
            </a:r>
            <a:r>
              <a:rPr lang="en-US" sz="1400" dirty="0">
                <a:solidFill>
                  <a:srgbClr val="151515"/>
                </a:solidFill>
              </a:rPr>
              <a:t>” samples. That is, samples may be mailed to NCNR staff, who will execute the data collection.</a:t>
            </a:r>
          </a:p>
          <a:p>
            <a:r>
              <a:rPr lang="en-US" sz="1400" dirty="0">
                <a:solidFill>
                  <a:srgbClr val="151515"/>
                </a:solidFill>
              </a:rPr>
              <a:t> </a:t>
            </a:r>
            <a:endParaRPr lang="en-US" sz="1000" b="1" dirty="0">
              <a:solidFill>
                <a:srgbClr val="151515"/>
              </a:solidFill>
            </a:endParaRPr>
          </a:p>
          <a:p>
            <a:r>
              <a:rPr lang="en-US" sz="1400" b="1" dirty="0">
                <a:solidFill>
                  <a:srgbClr val="151515"/>
                </a:solidFill>
              </a:rPr>
              <a:t>QUICK ACCESS PROPOSALS</a:t>
            </a:r>
            <a:r>
              <a:rPr lang="en-US" sz="1400" dirty="0">
                <a:solidFill>
                  <a:srgbClr val="151515"/>
                </a:solidFill>
              </a:rPr>
              <a:t/>
            </a:r>
            <a:br>
              <a:rPr lang="en-US" sz="1400" dirty="0">
                <a:solidFill>
                  <a:srgbClr val="151515"/>
                </a:solidFill>
              </a:rPr>
            </a:br>
            <a:r>
              <a:rPr lang="en-US" sz="1400" dirty="0">
                <a:solidFill>
                  <a:srgbClr val="151515"/>
                </a:solidFill>
              </a:rPr>
              <a:t>If a user feels that beam time is required very soon to carry out important measurements that cannot be delayed, a proposal may be submitted requesting expedited access. The proposal will be reviewed by the BTAC, and held to a substantially higher standard than regular proposals.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79965" y="4311370"/>
            <a:ext cx="8098367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303030"/>
                </a:solidFill>
              </a:rPr>
              <a:t>Macromolecular Crystallography</a:t>
            </a:r>
            <a:r>
              <a:rPr lang="en-US" sz="2000" dirty="0" smtClean="0">
                <a:solidFill>
                  <a:srgbClr val="303030"/>
                </a:solidFill>
              </a:rPr>
              <a:t> </a:t>
            </a:r>
            <a:r>
              <a:rPr lang="en-US" sz="2000" dirty="0">
                <a:solidFill>
                  <a:srgbClr val="151515"/>
                </a:solidFill>
              </a:rPr>
              <a:t>is</a:t>
            </a:r>
            <a:r>
              <a:rPr lang="en-US" sz="2000" dirty="0" smtClean="0">
                <a:solidFill>
                  <a:srgbClr val="151515"/>
                </a:solidFill>
              </a:rPr>
              <a:t> often a </a:t>
            </a:r>
            <a:r>
              <a:rPr lang="en-US" sz="2000" dirty="0">
                <a:solidFill>
                  <a:srgbClr val="151515"/>
                </a:solidFill>
              </a:rPr>
              <a:t>separate, self-contained community </a:t>
            </a:r>
            <a:endParaRPr lang="en-US" sz="2000" dirty="0" smtClean="0">
              <a:solidFill>
                <a:srgbClr val="151515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1800" dirty="0" smtClean="0">
                <a:solidFill>
                  <a:srgbClr val="151515"/>
                </a:solidFill>
              </a:rPr>
              <a:t> A </a:t>
            </a:r>
            <a:r>
              <a:rPr lang="en-US" sz="1800" dirty="0">
                <a:solidFill>
                  <a:srgbClr val="151515"/>
                </a:solidFill>
              </a:rPr>
              <a:t>separate proposal </a:t>
            </a:r>
            <a:r>
              <a:rPr lang="en-US" sz="1800" dirty="0" smtClean="0">
                <a:solidFill>
                  <a:srgbClr val="151515"/>
                </a:solidFill>
              </a:rPr>
              <a:t>system at APS.</a:t>
            </a:r>
            <a:endParaRPr lang="en-US" sz="1800" dirty="0">
              <a:solidFill>
                <a:srgbClr val="151515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151515"/>
                </a:solidFill>
              </a:rPr>
              <a:t> Highly automated for mail-in measurements.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151515"/>
                </a:solidFill>
              </a:rPr>
              <a:t> </a:t>
            </a:r>
            <a:r>
              <a:rPr lang="en-US" sz="1800" dirty="0" err="1">
                <a:solidFill>
                  <a:srgbClr val="151515"/>
                </a:solidFill>
              </a:rPr>
              <a:t>Beamtime</a:t>
            </a:r>
            <a:r>
              <a:rPr lang="en-US" sz="1800" dirty="0">
                <a:solidFill>
                  <a:srgbClr val="151515"/>
                </a:solidFill>
              </a:rPr>
              <a:t> relatively available. </a:t>
            </a:r>
          </a:p>
        </p:txBody>
      </p:sp>
    </p:spTree>
    <p:extLst>
      <p:ext uri="{BB962C8B-B14F-4D97-AF65-F5344CB8AC3E}">
        <p14:creationId xmlns:p14="http://schemas.microsoft.com/office/powerpoint/2010/main" val="8333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20800"/>
            <a:ext cx="4214813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Proposal forms at SNS and APS</a:t>
            </a:r>
          </a:p>
        </p:txBody>
      </p:sp>
      <p:pic>
        <p:nvPicPr>
          <p:cNvPr id="34821" name="Picture 4" descr="1 - gene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00" y="1317625"/>
            <a:ext cx="4110038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1203325" y="814388"/>
            <a:ext cx="160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SNS/HFIR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6257925" y="801688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APS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431800" y="5575300"/>
            <a:ext cx="853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Each proposal system will ask very similar questions</a:t>
            </a:r>
          </a:p>
        </p:txBody>
      </p:sp>
    </p:spTree>
    <p:extLst>
      <p:ext uri="{BB962C8B-B14F-4D97-AF65-F5344CB8AC3E}">
        <p14:creationId xmlns:p14="http://schemas.microsoft.com/office/powerpoint/2010/main" val="4242900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asked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42" y="1071563"/>
            <a:ext cx="7935913" cy="5065159"/>
          </a:xfrm>
        </p:spPr>
        <p:txBody>
          <a:bodyPr/>
          <a:lstStyle/>
          <a:p>
            <a:pPr>
              <a:buClrTx/>
              <a:buFont typeface="Arial"/>
              <a:buChar char="•"/>
            </a:pPr>
            <a:r>
              <a:rPr lang="en-US" sz="2000" dirty="0">
                <a:solidFill>
                  <a:srgbClr val="151515"/>
                </a:solidFill>
              </a:rPr>
              <a:t>Proposal Title</a:t>
            </a:r>
          </a:p>
          <a:p>
            <a:pPr>
              <a:buClrTx/>
              <a:buFont typeface="Arial"/>
              <a:buChar char="•"/>
            </a:pPr>
            <a:r>
              <a:rPr lang="en-US" sz="2000" dirty="0">
                <a:solidFill>
                  <a:srgbClr val="151515"/>
                </a:solidFill>
              </a:rPr>
              <a:t>General Info (Title, Experimenters, Funding source, etc.)</a:t>
            </a:r>
          </a:p>
          <a:p>
            <a:pPr>
              <a:buClrTx/>
              <a:buFont typeface="Arial"/>
              <a:buChar char="•"/>
            </a:pPr>
            <a:r>
              <a:rPr lang="en-US" sz="2000" dirty="0">
                <a:solidFill>
                  <a:srgbClr val="151515"/>
                </a:solidFill>
              </a:rPr>
              <a:t>Abstract - What is the </a:t>
            </a:r>
            <a:r>
              <a:rPr lang="en-US" sz="2000" b="1" i="1" dirty="0">
                <a:solidFill>
                  <a:srgbClr val="151515"/>
                </a:solidFill>
              </a:rPr>
              <a:t>scientific importance</a:t>
            </a:r>
            <a:r>
              <a:rPr lang="en-US" sz="2000" dirty="0">
                <a:solidFill>
                  <a:srgbClr val="151515"/>
                </a:solidFill>
              </a:rPr>
              <a:t> of the proposed research? </a:t>
            </a:r>
          </a:p>
          <a:p>
            <a:pPr>
              <a:buClrTx/>
              <a:buFont typeface="Arial"/>
              <a:buChar char="•"/>
            </a:pPr>
            <a:r>
              <a:rPr lang="en-US" sz="2000" dirty="0">
                <a:solidFill>
                  <a:srgbClr val="151515"/>
                </a:solidFill>
              </a:rPr>
              <a:t>Why do you need the facility to do this research? </a:t>
            </a:r>
          </a:p>
          <a:p>
            <a:pPr lvl="1">
              <a:buClrTx/>
              <a:buFont typeface="Arial"/>
              <a:buChar char="•"/>
            </a:pPr>
            <a:r>
              <a:rPr lang="en-US" sz="1400" dirty="0" smtClean="0">
                <a:solidFill>
                  <a:srgbClr val="151515"/>
                </a:solidFill>
              </a:rPr>
              <a:t>(Neutron </a:t>
            </a:r>
            <a:r>
              <a:rPr lang="en-US" sz="1400" dirty="0">
                <a:solidFill>
                  <a:srgbClr val="151515"/>
                </a:solidFill>
              </a:rPr>
              <a:t>vs. X-</a:t>
            </a:r>
            <a:r>
              <a:rPr lang="en-US" sz="1400" dirty="0" smtClean="0">
                <a:solidFill>
                  <a:srgbClr val="151515"/>
                </a:solidFill>
              </a:rPr>
              <a:t>rays)  or  (Neutrons + X-rays)?</a:t>
            </a:r>
            <a:endParaRPr lang="en-US" sz="1400" dirty="0">
              <a:solidFill>
                <a:srgbClr val="151515"/>
              </a:solidFill>
            </a:endParaRPr>
          </a:p>
          <a:p>
            <a:pPr lvl="1">
              <a:buClrTx/>
              <a:buFont typeface="Arial"/>
              <a:buChar char="•"/>
            </a:pPr>
            <a:r>
              <a:rPr lang="en-US" sz="1400" dirty="0">
                <a:solidFill>
                  <a:srgbClr val="151515"/>
                </a:solidFill>
              </a:rPr>
              <a:t>Why do you need an insertion device </a:t>
            </a:r>
            <a:r>
              <a:rPr lang="en-US" sz="1400" dirty="0" err="1">
                <a:solidFill>
                  <a:srgbClr val="151515"/>
                </a:solidFill>
              </a:rPr>
              <a:t>beamline</a:t>
            </a:r>
            <a:r>
              <a:rPr lang="en-US" sz="1400" dirty="0">
                <a:solidFill>
                  <a:srgbClr val="151515"/>
                </a:solidFill>
              </a:rPr>
              <a:t> instead of a bending magnet?</a:t>
            </a:r>
          </a:p>
          <a:p>
            <a:pPr lvl="1">
              <a:buClrTx/>
              <a:buFont typeface="Arial"/>
              <a:buChar char="•"/>
            </a:pPr>
            <a:r>
              <a:rPr lang="en-US" sz="1400" dirty="0" err="1">
                <a:solidFill>
                  <a:srgbClr val="151515"/>
                </a:solidFill>
              </a:rPr>
              <a:t>Spallation</a:t>
            </a:r>
            <a:r>
              <a:rPr lang="en-US" sz="1400" dirty="0">
                <a:solidFill>
                  <a:srgbClr val="151515"/>
                </a:solidFill>
              </a:rPr>
              <a:t> source vs. reactor source</a:t>
            </a:r>
          </a:p>
          <a:p>
            <a:pPr lvl="1">
              <a:buClrTx/>
              <a:buFont typeface="Arial"/>
              <a:buChar char="•"/>
            </a:pPr>
            <a:r>
              <a:rPr lang="en-US" sz="1400" dirty="0">
                <a:solidFill>
                  <a:srgbClr val="151515"/>
                </a:solidFill>
              </a:rPr>
              <a:t>Hard X-rays vs. Soft X-rays</a:t>
            </a:r>
            <a:endParaRPr lang="en-US" sz="2000" dirty="0">
              <a:solidFill>
                <a:srgbClr val="151515"/>
              </a:solidFill>
            </a:endParaRPr>
          </a:p>
          <a:p>
            <a:pPr>
              <a:buClrTx/>
              <a:buFont typeface="Arial"/>
              <a:buChar char="•"/>
            </a:pPr>
            <a:r>
              <a:rPr lang="en-US" sz="2000" dirty="0">
                <a:solidFill>
                  <a:srgbClr val="151515"/>
                </a:solidFill>
              </a:rPr>
              <a:t>Why do you need the beam line </a:t>
            </a:r>
            <a:r>
              <a:rPr lang="en-US" sz="2000" dirty="0" smtClean="0">
                <a:solidFill>
                  <a:srgbClr val="151515"/>
                </a:solidFill>
              </a:rPr>
              <a:t>(and</a:t>
            </a:r>
            <a:r>
              <a:rPr lang="en-US" sz="2000" dirty="0">
                <a:solidFill>
                  <a:srgbClr val="151515"/>
                </a:solidFill>
              </a:rPr>
              <a:t>/or instrument)?</a:t>
            </a:r>
          </a:p>
          <a:p>
            <a:pPr lvl="1">
              <a:buClrTx/>
              <a:buFont typeface="Arial"/>
              <a:buChar char="•"/>
            </a:pPr>
            <a:r>
              <a:rPr lang="en-US" sz="1400" dirty="0">
                <a:solidFill>
                  <a:srgbClr val="151515"/>
                </a:solidFill>
              </a:rPr>
              <a:t>Particular technique or sample environment</a:t>
            </a:r>
          </a:p>
          <a:p>
            <a:pPr>
              <a:buClrTx/>
              <a:buFont typeface="Arial"/>
              <a:buChar char="•"/>
            </a:pPr>
            <a:r>
              <a:rPr lang="en-US" sz="2000" dirty="0">
                <a:solidFill>
                  <a:srgbClr val="151515"/>
                </a:solidFill>
              </a:rPr>
              <a:t>What previous experience / results do you </a:t>
            </a:r>
            <a:r>
              <a:rPr lang="en-US" sz="2000" dirty="0" smtClean="0">
                <a:solidFill>
                  <a:srgbClr val="151515"/>
                </a:solidFill>
              </a:rPr>
              <a:t>have (pubs important)? </a:t>
            </a:r>
            <a:endParaRPr lang="en-US" sz="2000" dirty="0">
              <a:solidFill>
                <a:srgbClr val="151515"/>
              </a:solidFill>
            </a:endParaRPr>
          </a:p>
          <a:p>
            <a:pPr>
              <a:buClrTx/>
              <a:buFont typeface="Arial"/>
              <a:buChar char="•"/>
            </a:pPr>
            <a:r>
              <a:rPr lang="en-US" sz="2000" dirty="0">
                <a:solidFill>
                  <a:srgbClr val="151515"/>
                </a:solidFill>
              </a:rPr>
              <a:t>Describe the proposed experiment(s), including samples and procedures. </a:t>
            </a:r>
            <a:r>
              <a:rPr lang="en-US" sz="2000" dirty="0" smtClean="0">
                <a:solidFill>
                  <a:srgbClr val="151515"/>
                </a:solidFill>
              </a:rPr>
              <a:t>Show that you’re prepared.</a:t>
            </a:r>
            <a:endParaRPr lang="en-US" sz="2000" dirty="0">
              <a:solidFill>
                <a:srgbClr val="151515"/>
              </a:solidFill>
            </a:endParaRPr>
          </a:p>
          <a:p>
            <a:pPr>
              <a:buClrTx/>
              <a:buFont typeface="Arial"/>
              <a:buChar char="•"/>
            </a:pPr>
            <a:r>
              <a:rPr lang="en-US" sz="2000" dirty="0">
                <a:solidFill>
                  <a:srgbClr val="151515"/>
                </a:solidFill>
              </a:rPr>
              <a:t>Justification of the amount of time requested</a:t>
            </a:r>
            <a:r>
              <a:rPr lang="en-US" sz="2000" dirty="0" smtClean="0">
                <a:solidFill>
                  <a:srgbClr val="151515"/>
                </a:solidFill>
              </a:rPr>
              <a:t>. Don’t be greedy or unrealistic about time needed. Ask beamline staff. </a:t>
            </a:r>
            <a:endParaRPr lang="en-US" sz="2000" dirty="0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5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9"/>
          <p:cNvSpPr>
            <a:spLocks noGrp="1" noChangeArrowheads="1"/>
          </p:cNvSpPr>
          <p:nvPr>
            <p:ph type="title"/>
          </p:nvPr>
        </p:nvSpPr>
        <p:spPr>
          <a:xfrm>
            <a:off x="330200" y="271463"/>
            <a:ext cx="7954963" cy="347662"/>
          </a:xfrm>
        </p:spPr>
        <p:txBody>
          <a:bodyPr/>
          <a:lstStyle/>
          <a:p>
            <a:r>
              <a:rPr lang="en-US"/>
              <a:t>General Information</a:t>
            </a:r>
          </a:p>
        </p:txBody>
      </p:sp>
      <p:pic>
        <p:nvPicPr>
          <p:cNvPr id="3686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605" y="835025"/>
            <a:ext cx="7203527" cy="582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Line 11"/>
          <p:cNvSpPr>
            <a:spLocks noChangeShapeType="1"/>
          </p:cNvSpPr>
          <p:nvPr/>
        </p:nvSpPr>
        <p:spPr bwMode="auto">
          <a:xfrm flipH="1">
            <a:off x="561464" y="3347508"/>
            <a:ext cx="549275" cy="7938"/>
          </a:xfrm>
          <a:prstGeom prst="line">
            <a:avLst/>
          </a:prstGeom>
          <a:noFill/>
          <a:ln w="38100">
            <a:solidFill>
              <a:srgbClr val="ED1C24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2"/>
          <p:cNvSpPr>
            <a:spLocks noChangeShapeType="1"/>
          </p:cNvSpPr>
          <p:nvPr/>
        </p:nvSpPr>
        <p:spPr bwMode="auto">
          <a:xfrm flipH="1">
            <a:off x="560406" y="3881967"/>
            <a:ext cx="549275" cy="7938"/>
          </a:xfrm>
          <a:prstGeom prst="line">
            <a:avLst/>
          </a:prstGeom>
          <a:noFill/>
          <a:ln w="38100">
            <a:solidFill>
              <a:srgbClr val="ED1C24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Line 13"/>
          <p:cNvSpPr>
            <a:spLocks noChangeShapeType="1"/>
          </p:cNvSpPr>
          <p:nvPr/>
        </p:nvSpPr>
        <p:spPr bwMode="auto">
          <a:xfrm flipH="1">
            <a:off x="586335" y="5558367"/>
            <a:ext cx="549275" cy="7938"/>
          </a:xfrm>
          <a:prstGeom prst="line">
            <a:avLst/>
          </a:prstGeom>
          <a:noFill/>
          <a:ln w="38100">
            <a:solidFill>
              <a:srgbClr val="ED1C24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2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Proposal: General information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9449" y="1368184"/>
            <a:ext cx="7976670" cy="2935286"/>
          </a:xfrm>
        </p:spPr>
        <p:txBody>
          <a:bodyPr/>
          <a:lstStyle/>
          <a:p>
            <a:pPr>
              <a:buClrTx/>
              <a:buFont typeface="Arial"/>
              <a:buChar char="•"/>
            </a:pPr>
            <a:r>
              <a:rPr lang="en-US" sz="2000" dirty="0">
                <a:solidFill>
                  <a:srgbClr val="303030"/>
                </a:solidFill>
              </a:rPr>
              <a:t>Pick a good title. </a:t>
            </a:r>
            <a:r>
              <a:rPr lang="en-US" sz="2000" dirty="0" smtClean="0">
                <a:solidFill>
                  <a:srgbClr val="303030"/>
                </a:solidFill>
              </a:rPr>
              <a:t> Specific </a:t>
            </a:r>
            <a:r>
              <a:rPr lang="en-US" sz="2000" dirty="0">
                <a:solidFill>
                  <a:srgbClr val="303030"/>
                </a:solidFill>
              </a:rPr>
              <a:t>and to the point is better than spectacular and vague.  S</a:t>
            </a:r>
            <a:r>
              <a:rPr lang="en-US" sz="2000" dirty="0" smtClean="0">
                <a:solidFill>
                  <a:srgbClr val="303030"/>
                </a:solidFill>
              </a:rPr>
              <a:t>pectacular </a:t>
            </a:r>
            <a:r>
              <a:rPr lang="en-US" sz="2000" dirty="0">
                <a:solidFill>
                  <a:srgbClr val="303030"/>
                </a:solidFill>
              </a:rPr>
              <a:t>and </a:t>
            </a:r>
            <a:r>
              <a:rPr lang="en-US" sz="2000" dirty="0" smtClean="0">
                <a:solidFill>
                  <a:srgbClr val="303030"/>
                </a:solidFill>
              </a:rPr>
              <a:t>specific is fine if credible. </a:t>
            </a:r>
            <a:endParaRPr lang="en-US" sz="2000" dirty="0">
              <a:solidFill>
                <a:srgbClr val="303030"/>
              </a:solidFill>
            </a:endParaRPr>
          </a:p>
          <a:p>
            <a:pPr lvl="1">
              <a:buClrTx/>
              <a:buFont typeface="Arial"/>
              <a:buChar char="•"/>
            </a:pPr>
            <a:r>
              <a:rPr lang="en-US" sz="2000" dirty="0">
                <a:solidFill>
                  <a:srgbClr val="303030"/>
                </a:solidFill>
              </a:rPr>
              <a:t>Good: “XAS study of Fe valence in CaFe2As2 under pressure ”</a:t>
            </a:r>
          </a:p>
          <a:p>
            <a:pPr lvl="1">
              <a:buClrTx/>
              <a:buFont typeface="Arial"/>
              <a:buChar char="•"/>
            </a:pPr>
            <a:r>
              <a:rPr lang="en-US" sz="2000" dirty="0">
                <a:solidFill>
                  <a:srgbClr val="303030"/>
                </a:solidFill>
              </a:rPr>
              <a:t>Bad:    “Understanding superconductivity in </a:t>
            </a:r>
            <a:r>
              <a:rPr lang="en-US" sz="2000" dirty="0" smtClean="0">
                <a:solidFill>
                  <a:srgbClr val="303030"/>
                </a:solidFill>
              </a:rPr>
              <a:t>superconductors”</a:t>
            </a:r>
            <a:endParaRPr lang="en-US" sz="2000" dirty="0">
              <a:solidFill>
                <a:srgbClr val="303030"/>
              </a:solidFill>
            </a:endParaRPr>
          </a:p>
          <a:p>
            <a:pPr>
              <a:buClrTx/>
              <a:buFont typeface="Arial"/>
              <a:buChar char="•"/>
            </a:pPr>
            <a:endParaRPr lang="en-US" sz="2000" dirty="0">
              <a:solidFill>
                <a:srgbClr val="303030"/>
              </a:solidFill>
            </a:endParaRPr>
          </a:p>
          <a:p>
            <a:pPr>
              <a:buClrTx/>
              <a:buFont typeface="Arial"/>
              <a:buChar char="•"/>
            </a:pPr>
            <a:r>
              <a:rPr lang="en-US" sz="2000" dirty="0">
                <a:solidFill>
                  <a:srgbClr val="303030"/>
                </a:solidFill>
              </a:rPr>
              <a:t>Is it thesis related?  Is there a deadline?</a:t>
            </a:r>
          </a:p>
          <a:p>
            <a:pPr lvl="1">
              <a:buClrTx/>
              <a:buFont typeface="Arial"/>
              <a:buChar char="•"/>
            </a:pPr>
            <a:r>
              <a:rPr lang="en-US" sz="2000" dirty="0">
                <a:solidFill>
                  <a:srgbClr val="303030"/>
                </a:solidFill>
              </a:rPr>
              <a:t>Will push your proposal up if scores are close</a:t>
            </a:r>
          </a:p>
          <a:p>
            <a:pPr marL="0" indent="0">
              <a:buClrTx/>
              <a:buNone/>
            </a:pPr>
            <a:endParaRPr lang="en-US" sz="2000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8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Proposal: General information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000" y="1126771"/>
            <a:ext cx="8134099" cy="5244514"/>
          </a:xfrm>
        </p:spPr>
        <p:txBody>
          <a:bodyPr/>
          <a:lstStyle/>
          <a:p>
            <a:pPr marL="0" indent="0">
              <a:buClrTx/>
              <a:buNone/>
            </a:pPr>
            <a:endParaRPr lang="en-US" sz="2000" dirty="0">
              <a:solidFill>
                <a:srgbClr val="303030"/>
              </a:solidFill>
            </a:endParaRPr>
          </a:p>
          <a:p>
            <a:pPr>
              <a:buClrTx/>
              <a:buFont typeface="Arial"/>
              <a:buChar char="•"/>
            </a:pPr>
            <a:r>
              <a:rPr lang="en-US" sz="2000" dirty="0">
                <a:solidFill>
                  <a:srgbClr val="303030"/>
                </a:solidFill>
              </a:rPr>
              <a:t>Fill in the </a:t>
            </a:r>
            <a:r>
              <a:rPr lang="en-US" sz="2000" dirty="0" smtClean="0">
                <a:solidFill>
                  <a:srgbClr val="303030"/>
                </a:solidFill>
              </a:rPr>
              <a:t>abstract - This is where reviewer develops first impression.</a:t>
            </a:r>
          </a:p>
          <a:p>
            <a:pPr marL="692150" lvl="1">
              <a:buClrTx/>
              <a:buFont typeface="Arial"/>
              <a:buChar char="•"/>
            </a:pPr>
            <a:r>
              <a:rPr lang="en-US" sz="2000" dirty="0" smtClean="0">
                <a:solidFill>
                  <a:srgbClr val="303030"/>
                </a:solidFill>
              </a:rPr>
              <a:t> Do </a:t>
            </a:r>
            <a:r>
              <a:rPr lang="en-US" sz="2000" dirty="0">
                <a:solidFill>
                  <a:srgbClr val="303030"/>
                </a:solidFill>
              </a:rPr>
              <a:t>not just upload a PDF document! More work for reviewer. </a:t>
            </a:r>
            <a:endParaRPr lang="en-US" sz="2000" dirty="0" smtClean="0">
              <a:solidFill>
                <a:srgbClr val="303030"/>
              </a:solidFill>
            </a:endParaRPr>
          </a:p>
          <a:p>
            <a:pPr marL="692150" lvl="1">
              <a:buClrTx/>
              <a:buFont typeface="Arial"/>
              <a:buChar char="•"/>
            </a:pPr>
            <a:r>
              <a:rPr lang="en-US" sz="2000" dirty="0">
                <a:solidFill>
                  <a:srgbClr val="303030"/>
                </a:solidFill>
              </a:rPr>
              <a:t> </a:t>
            </a:r>
            <a:r>
              <a:rPr lang="en-US" sz="2000" dirty="0" smtClean="0">
                <a:solidFill>
                  <a:srgbClr val="303030"/>
                </a:solidFill>
              </a:rPr>
              <a:t>Science impact in abstract is most important criteria for score.</a:t>
            </a:r>
            <a:endParaRPr lang="en-US" sz="2000" dirty="0">
              <a:solidFill>
                <a:srgbClr val="303030"/>
              </a:solidFill>
            </a:endParaRPr>
          </a:p>
          <a:p>
            <a:pPr>
              <a:buClrTx/>
              <a:buFont typeface="Arial"/>
              <a:buChar char="•"/>
            </a:pPr>
            <a:endParaRPr lang="en-US" sz="2000" dirty="0">
              <a:solidFill>
                <a:srgbClr val="303030"/>
              </a:solidFill>
            </a:endParaRPr>
          </a:p>
          <a:p>
            <a:pPr>
              <a:buClrTx/>
              <a:buFont typeface="Arial"/>
              <a:buChar char="•"/>
            </a:pPr>
            <a:r>
              <a:rPr lang="en-US" sz="2000" dirty="0">
                <a:solidFill>
                  <a:srgbClr val="303030"/>
                </a:solidFill>
              </a:rPr>
              <a:t>Do upload a </a:t>
            </a:r>
            <a:r>
              <a:rPr lang="en-US" sz="2000" dirty="0" smtClean="0">
                <a:solidFill>
                  <a:srgbClr val="303030"/>
                </a:solidFill>
              </a:rPr>
              <a:t>figure/publication </a:t>
            </a:r>
            <a:r>
              <a:rPr lang="en-US" sz="2000" dirty="0">
                <a:solidFill>
                  <a:srgbClr val="303030"/>
                </a:solidFill>
              </a:rPr>
              <a:t>from previous </a:t>
            </a:r>
            <a:r>
              <a:rPr lang="en-US" sz="2000" dirty="0" smtClean="0">
                <a:solidFill>
                  <a:srgbClr val="303030"/>
                </a:solidFill>
              </a:rPr>
              <a:t>work.</a:t>
            </a:r>
            <a:endParaRPr lang="en-US" sz="2000" dirty="0">
              <a:solidFill>
                <a:srgbClr val="303030"/>
              </a:solidFill>
            </a:endParaRPr>
          </a:p>
          <a:p>
            <a:pPr lvl="1">
              <a:buClrTx/>
              <a:buFont typeface="Arial"/>
              <a:buChar char="•"/>
            </a:pPr>
            <a:r>
              <a:rPr lang="en-US" sz="2000" dirty="0">
                <a:solidFill>
                  <a:srgbClr val="303030"/>
                </a:solidFill>
              </a:rPr>
              <a:t>Shows you made good use of beam time</a:t>
            </a:r>
            <a:r>
              <a:rPr lang="en-US" sz="2000" dirty="0" smtClean="0">
                <a:solidFill>
                  <a:srgbClr val="303030"/>
                </a:solidFill>
              </a:rPr>
              <a:t>. Becoming more important.</a:t>
            </a:r>
            <a:endParaRPr lang="en-US" sz="2000" dirty="0">
              <a:solidFill>
                <a:srgbClr val="303030"/>
              </a:solidFill>
            </a:endParaRPr>
          </a:p>
          <a:p>
            <a:pPr lvl="1">
              <a:buClrTx/>
              <a:buFont typeface="Arial"/>
              <a:buChar char="•"/>
            </a:pPr>
            <a:r>
              <a:rPr lang="en-US" sz="2000" dirty="0">
                <a:solidFill>
                  <a:srgbClr val="303030"/>
                </a:solidFill>
              </a:rPr>
              <a:t>Do not upload a 20 pages of supplemental </a:t>
            </a:r>
            <a:r>
              <a:rPr lang="en-US" sz="2000" dirty="0" smtClean="0">
                <a:solidFill>
                  <a:srgbClr val="303030"/>
                </a:solidFill>
              </a:rPr>
              <a:t>information</a:t>
            </a:r>
          </a:p>
          <a:p>
            <a:pPr lvl="2">
              <a:buClrTx/>
              <a:buFont typeface="Arial"/>
              <a:buChar char="•"/>
            </a:pPr>
            <a:r>
              <a:rPr lang="en-US" sz="2000" dirty="0" smtClean="0">
                <a:solidFill>
                  <a:srgbClr val="303030"/>
                </a:solidFill>
              </a:rPr>
              <a:t>(figures often help, couple </a:t>
            </a:r>
            <a:r>
              <a:rPr lang="en-US" sz="2000" dirty="0">
                <a:solidFill>
                  <a:srgbClr val="303030"/>
                </a:solidFill>
              </a:rPr>
              <a:t>of plots with text OK)</a:t>
            </a:r>
          </a:p>
        </p:txBody>
      </p:sp>
    </p:spTree>
    <p:extLst>
      <p:ext uri="{BB962C8B-B14F-4D97-AF65-F5344CB8AC3E}">
        <p14:creationId xmlns:p14="http://schemas.microsoft.com/office/powerpoint/2010/main" val="281918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2" descr="2 - experiment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527" y="1668342"/>
            <a:ext cx="6402388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Proposal: Experimenters page</a:t>
            </a:r>
          </a:p>
        </p:txBody>
      </p:sp>
      <p:sp>
        <p:nvSpPr>
          <p:cNvPr id="38917" name="Oval 4"/>
          <p:cNvSpPr>
            <a:spLocks noChangeArrowheads="1"/>
          </p:cNvSpPr>
          <p:nvPr/>
        </p:nvSpPr>
        <p:spPr bwMode="auto">
          <a:xfrm>
            <a:off x="830263" y="1549400"/>
            <a:ext cx="1041400" cy="4905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6926092" y="1969074"/>
            <a:ext cx="2006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rgbClr val="303030"/>
                </a:solidFill>
              </a:rPr>
              <a:t>Use the “find” feature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rgbClr val="303030"/>
                </a:solidFill>
              </a:rPr>
              <a:t>List everyone involved in </a:t>
            </a:r>
            <a:r>
              <a:rPr lang="en-US" sz="2000" dirty="0" smtClean="0">
                <a:solidFill>
                  <a:srgbClr val="303030"/>
                </a:solidFill>
              </a:rPr>
              <a:t>experiment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solidFill>
                  <a:srgbClr val="303030"/>
                </a:solidFill>
              </a:rPr>
              <a:t>Even theorists are useful to show impact</a:t>
            </a:r>
            <a:endParaRPr lang="en-US" sz="2000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0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0325" y="254001"/>
            <a:ext cx="9134475" cy="370614"/>
          </a:xfrm>
        </p:spPr>
        <p:txBody>
          <a:bodyPr/>
          <a:lstStyle/>
          <a:p>
            <a:r>
              <a:rPr lang="en-US" sz="2300" dirty="0" smtClean="0"/>
              <a:t>X</a:t>
            </a:r>
            <a:r>
              <a:rPr lang="en-US" sz="2300" dirty="0"/>
              <a:t>-ray and Neutron </a:t>
            </a:r>
            <a:r>
              <a:rPr lang="en-US" sz="2300" dirty="0" smtClean="0"/>
              <a:t>Sources (most DOE-Basic Energy Sciences)</a:t>
            </a:r>
            <a:endParaRPr lang="en-US" sz="2300" dirty="0"/>
          </a:p>
        </p:txBody>
      </p:sp>
      <p:pic>
        <p:nvPicPr>
          <p:cNvPr id="18436" name="Picture 5" descr="Source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795338"/>
            <a:ext cx="861695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Oval 6"/>
          <p:cNvSpPr>
            <a:spLocks noChangeArrowheads="1"/>
          </p:cNvSpPr>
          <p:nvPr/>
        </p:nvSpPr>
        <p:spPr bwMode="auto">
          <a:xfrm>
            <a:off x="6565900" y="3754438"/>
            <a:ext cx="63500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Oval 7"/>
          <p:cNvSpPr>
            <a:spLocks noChangeArrowheads="1"/>
          </p:cNvSpPr>
          <p:nvPr/>
        </p:nvSpPr>
        <p:spPr bwMode="auto">
          <a:xfrm flipH="1" flipV="1">
            <a:off x="6692900" y="3328988"/>
            <a:ext cx="635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H="1">
            <a:off x="6673856" y="3332136"/>
            <a:ext cx="1362073" cy="43923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8443" name="TextBox 11"/>
          <p:cNvSpPr txBox="1">
            <a:spLocks noChangeArrowheads="1"/>
          </p:cNvSpPr>
          <p:nvPr/>
        </p:nvSpPr>
        <p:spPr bwMode="auto">
          <a:xfrm>
            <a:off x="6354237" y="936095"/>
            <a:ext cx="3640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070A74"/>
                </a:solidFill>
              </a:rPr>
              <a:t>-</a:t>
            </a:r>
            <a:r>
              <a:rPr lang="en-US" sz="1400" dirty="0">
                <a:solidFill>
                  <a:srgbClr val="070A74"/>
                </a:solidFill>
                <a:latin typeface="Times" charset="0"/>
              </a:rPr>
              <a:t>II</a:t>
            </a:r>
          </a:p>
        </p:txBody>
      </p:sp>
      <p:sp>
        <p:nvSpPr>
          <p:cNvPr id="18444" name="TextBox 12"/>
          <p:cNvSpPr txBox="1">
            <a:spLocks noChangeArrowheads="1"/>
          </p:cNvSpPr>
          <p:nvPr/>
        </p:nvSpPr>
        <p:spPr bwMode="auto">
          <a:xfrm>
            <a:off x="1354741" y="6057432"/>
            <a:ext cx="6890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Also</a:t>
            </a:r>
          </a:p>
        </p:txBody>
      </p:sp>
      <p:sp>
        <p:nvSpPr>
          <p:cNvPr id="18445" name="TextBox 14"/>
          <p:cNvSpPr txBox="1">
            <a:spLocks noChangeArrowheads="1"/>
          </p:cNvSpPr>
          <p:nvPr/>
        </p:nvSpPr>
        <p:spPr bwMode="auto">
          <a:xfrm>
            <a:off x="2185003" y="5955832"/>
            <a:ext cx="6116264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5 DOE Nanoscience Centers (BNL, SNL/LANL, ORNL, ANL, LBNL)</a:t>
            </a:r>
          </a:p>
          <a:p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3 DOE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Electron Microscopy Centers (ANL, LBNL, ORNL)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429"/>
          <a:stretch/>
        </p:blipFill>
        <p:spPr>
          <a:xfrm>
            <a:off x="4830234" y="1395356"/>
            <a:ext cx="2044699" cy="1380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660" y="808566"/>
            <a:ext cx="1478473" cy="1704277"/>
          </a:xfrm>
          <a:prstGeom prst="rect">
            <a:avLst/>
          </a:prstGeom>
        </p:spPr>
      </p:pic>
      <p:sp>
        <p:nvSpPr>
          <p:cNvPr id="18442" name="TextBox 17"/>
          <p:cNvSpPr txBox="1">
            <a:spLocks noChangeArrowheads="1"/>
          </p:cNvSpPr>
          <p:nvPr/>
        </p:nvSpPr>
        <p:spPr bwMode="auto">
          <a:xfrm>
            <a:off x="7694144" y="791131"/>
            <a:ext cx="979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CHESS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H="1">
            <a:off x="6762750" y="2362200"/>
            <a:ext cx="535517" cy="992188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5848" t="19755" r="11450" b="7339"/>
          <a:stretch/>
        </p:blipFill>
        <p:spPr>
          <a:xfrm>
            <a:off x="6667942" y="3940175"/>
            <a:ext cx="1964883" cy="1339849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7834" y="2790790"/>
            <a:ext cx="1663700" cy="1023442"/>
          </a:xfrm>
          <a:prstGeom prst="rect">
            <a:avLst/>
          </a:prstGeom>
        </p:spPr>
      </p:pic>
      <p:sp>
        <p:nvSpPr>
          <p:cNvPr id="18441" name="TextBox 16"/>
          <p:cNvSpPr txBox="1">
            <a:spLocks noChangeArrowheads="1"/>
          </p:cNvSpPr>
          <p:nvPr/>
        </p:nvSpPr>
        <p:spPr bwMode="auto">
          <a:xfrm>
            <a:off x="7468657" y="3479271"/>
            <a:ext cx="11621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NIST NCNR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Cross 7"/>
          <p:cNvSpPr>
            <a:spLocks noChangeAspect="1"/>
          </p:cNvSpPr>
          <p:nvPr/>
        </p:nvSpPr>
        <p:spPr>
          <a:xfrm rot="18900000">
            <a:off x="2654851" y="4420239"/>
            <a:ext cx="1619053" cy="1617606"/>
          </a:xfrm>
          <a:prstGeom prst="plus">
            <a:avLst>
              <a:gd name="adj" fmla="val 46047"/>
            </a:avLst>
          </a:prstGeom>
          <a:solidFill>
            <a:schemeClr val="bg1"/>
          </a:solidFill>
          <a:ln>
            <a:solidFill>
              <a:srgbClr val="30303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53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 descr="5 - ques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" y="978694"/>
            <a:ext cx="6378576" cy="550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 Description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rot="10800000" flipV="1">
            <a:off x="5562600" y="2540000"/>
            <a:ext cx="1329266" cy="1185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984999" y="1964266"/>
            <a:ext cx="193886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Note guidance!</a:t>
            </a:r>
            <a:r>
              <a:rPr lang="en-US" dirty="0" smtClean="0"/>
              <a:t> </a:t>
            </a:r>
            <a:r>
              <a:rPr lang="en-US" sz="1800" dirty="0" smtClean="0">
                <a:solidFill>
                  <a:srgbClr val="303030"/>
                </a:solidFill>
              </a:rPr>
              <a:t>Don’t write one sentence or 1000 words.</a:t>
            </a:r>
          </a:p>
          <a:p>
            <a:endParaRPr lang="en-US" sz="1800" dirty="0">
              <a:solidFill>
                <a:srgbClr val="303030"/>
              </a:solidFill>
            </a:endParaRPr>
          </a:p>
          <a:p>
            <a:r>
              <a:rPr lang="en-US" sz="1800" dirty="0" smtClean="0">
                <a:solidFill>
                  <a:srgbClr val="303030"/>
                </a:solidFill>
              </a:rPr>
              <a:t>Do not use undefined jargon or acronyms that could frustrate reviewer! </a:t>
            </a:r>
          </a:p>
        </p:txBody>
      </p:sp>
    </p:spTree>
    <p:extLst>
      <p:ext uri="{BB962C8B-B14F-4D97-AF65-F5344CB8AC3E}">
        <p14:creationId xmlns:p14="http://schemas.microsoft.com/office/powerpoint/2010/main" val="85388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Details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1444069"/>
            <a:ext cx="8874125" cy="4654264"/>
          </a:xfrm>
        </p:spPr>
        <p:txBody>
          <a:bodyPr/>
          <a:lstStyle/>
          <a:p>
            <a:pPr>
              <a:buClrTx/>
              <a:buFont typeface="Arial"/>
              <a:buChar char="•"/>
            </a:pPr>
            <a:r>
              <a:rPr lang="en-US" sz="2000" dirty="0">
                <a:solidFill>
                  <a:srgbClr val="303030"/>
                </a:solidFill>
              </a:rPr>
              <a:t>Give background information why it is important.  </a:t>
            </a:r>
          </a:p>
          <a:p>
            <a:pPr lvl="1">
              <a:buClrTx/>
              <a:buFont typeface="Arial"/>
              <a:buChar char="•"/>
            </a:pPr>
            <a:r>
              <a:rPr lang="en-US" sz="2000" dirty="0">
                <a:solidFill>
                  <a:srgbClr val="303030"/>
                </a:solidFill>
              </a:rPr>
              <a:t>Science at facilities is very diverse.  Reviewer is not necessarily an expert on your subject</a:t>
            </a:r>
            <a:r>
              <a:rPr lang="en-US" sz="2000" dirty="0" smtClean="0">
                <a:solidFill>
                  <a:srgbClr val="303030"/>
                </a:solidFill>
              </a:rPr>
              <a:t>. Try to capture imagination of reviewer with basic idea. </a:t>
            </a:r>
            <a:endParaRPr lang="en-US" sz="2000" dirty="0">
              <a:solidFill>
                <a:srgbClr val="303030"/>
              </a:solidFill>
            </a:endParaRPr>
          </a:p>
          <a:p>
            <a:pPr lvl="1">
              <a:buClrTx/>
              <a:buFont typeface="Arial"/>
              <a:buChar char="•"/>
            </a:pPr>
            <a:r>
              <a:rPr lang="en-US" sz="2000" dirty="0">
                <a:solidFill>
                  <a:srgbClr val="303030"/>
                </a:solidFill>
              </a:rPr>
              <a:t>@ APS each committee gets ~60 proposals each cycle (~700 total/cycle)</a:t>
            </a:r>
          </a:p>
          <a:p>
            <a:pPr>
              <a:buClrTx/>
              <a:buFont typeface="Arial"/>
              <a:buChar char="•"/>
            </a:pPr>
            <a:endParaRPr lang="en-US" sz="2000" dirty="0">
              <a:solidFill>
                <a:srgbClr val="303030"/>
              </a:solidFill>
            </a:endParaRPr>
          </a:p>
          <a:p>
            <a:pPr>
              <a:buClrTx/>
              <a:buFont typeface="Arial"/>
              <a:buChar char="•"/>
            </a:pPr>
            <a:r>
              <a:rPr lang="en-US" sz="2000" dirty="0">
                <a:solidFill>
                  <a:srgbClr val="303030"/>
                </a:solidFill>
              </a:rPr>
              <a:t>Clearly state what you want to measure and how</a:t>
            </a:r>
          </a:p>
          <a:p>
            <a:pPr lvl="1">
              <a:buClrTx/>
              <a:buFont typeface="Arial"/>
              <a:buChar char="•"/>
            </a:pPr>
            <a:r>
              <a:rPr lang="en-US" sz="2000" dirty="0">
                <a:solidFill>
                  <a:srgbClr val="303030"/>
                </a:solidFill>
              </a:rPr>
              <a:t>Give details.  Temperature range, X-ray Energy, Sample geometry</a:t>
            </a:r>
          </a:p>
          <a:p>
            <a:pPr lvl="1">
              <a:buClrTx/>
              <a:buFont typeface="Arial"/>
              <a:buChar char="•"/>
            </a:pPr>
            <a:r>
              <a:rPr lang="en-US" sz="2000" dirty="0">
                <a:solidFill>
                  <a:srgbClr val="303030"/>
                </a:solidFill>
              </a:rPr>
              <a:t>What sample characterization has been done already? (XRD, SEM, etc.</a:t>
            </a:r>
            <a:r>
              <a:rPr lang="en-US" sz="2000" dirty="0" smtClean="0">
                <a:solidFill>
                  <a:srgbClr val="303030"/>
                </a:solidFill>
              </a:rPr>
              <a:t>)</a:t>
            </a:r>
          </a:p>
          <a:p>
            <a:pPr lvl="1">
              <a:buClrTx/>
              <a:buFont typeface="Arial"/>
              <a:buChar char="•"/>
            </a:pPr>
            <a:r>
              <a:rPr lang="en-US" sz="2000" dirty="0" smtClean="0">
                <a:solidFill>
                  <a:srgbClr val="303030"/>
                </a:solidFill>
              </a:rPr>
              <a:t>Can you provide a calculation to show sensitivity is there ?</a:t>
            </a:r>
            <a:endParaRPr lang="en-US" sz="2000" dirty="0">
              <a:solidFill>
                <a:srgbClr val="303030"/>
              </a:solidFill>
            </a:endParaRPr>
          </a:p>
          <a:p>
            <a:pPr lvl="1">
              <a:buClrTx/>
              <a:buFont typeface="Arial"/>
              <a:buChar char="•"/>
            </a:pPr>
            <a:r>
              <a:rPr lang="en-US" sz="2000" dirty="0">
                <a:solidFill>
                  <a:srgbClr val="303030"/>
                </a:solidFill>
              </a:rPr>
              <a:t>Reviewer needs to judge if experiment is feasible</a:t>
            </a:r>
          </a:p>
          <a:p>
            <a:pPr lvl="2">
              <a:buClrTx/>
              <a:buFont typeface="Arial"/>
              <a:buChar char="•"/>
            </a:pPr>
            <a:r>
              <a:rPr lang="en-US" sz="2000" dirty="0">
                <a:solidFill>
                  <a:srgbClr val="303030"/>
                </a:solidFill>
                <a:ea typeface="ＭＳ Ｐゴシック" charset="-128"/>
              </a:rPr>
              <a:t> Does x-ray energy match laser penetration depth</a:t>
            </a:r>
          </a:p>
          <a:p>
            <a:pPr lvl="2">
              <a:buClrTx/>
              <a:buFont typeface="Arial"/>
              <a:buChar char="•"/>
            </a:pPr>
            <a:r>
              <a:rPr lang="en-US" sz="2000" dirty="0">
                <a:solidFill>
                  <a:srgbClr val="303030"/>
                </a:solidFill>
                <a:ea typeface="ＭＳ Ｐゴシック" charset="-128"/>
              </a:rPr>
              <a:t>% of dilute atoms OK for fluorescence measurements</a:t>
            </a:r>
          </a:p>
          <a:p>
            <a:pPr marL="0" indent="0">
              <a:buClrTx/>
              <a:buNone/>
            </a:pPr>
            <a:endParaRPr lang="en-US" sz="2000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73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Details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676" y="1024216"/>
            <a:ext cx="7675041" cy="5146599"/>
          </a:xfrm>
        </p:spPr>
        <p:txBody>
          <a:bodyPr/>
          <a:lstStyle/>
          <a:p>
            <a:pPr marL="0" indent="0">
              <a:buClrTx/>
              <a:buNone/>
            </a:pPr>
            <a:endParaRPr lang="en-US" sz="2000" dirty="0">
              <a:solidFill>
                <a:srgbClr val="303030"/>
              </a:solidFill>
            </a:endParaRPr>
          </a:p>
          <a:p>
            <a:pPr>
              <a:buClrTx/>
              <a:buFont typeface="Arial"/>
              <a:buChar char="•"/>
            </a:pPr>
            <a:r>
              <a:rPr lang="en-US" sz="2000" dirty="0">
                <a:solidFill>
                  <a:srgbClr val="303030"/>
                </a:solidFill>
              </a:rPr>
              <a:t>Why use x-rays or neutrons?</a:t>
            </a:r>
          </a:p>
          <a:p>
            <a:pPr lvl="1">
              <a:buClrTx/>
              <a:buFont typeface="Arial"/>
              <a:buChar char="•"/>
            </a:pPr>
            <a:r>
              <a:rPr lang="en-US" sz="2000" dirty="0">
                <a:solidFill>
                  <a:srgbClr val="303030"/>
                </a:solidFill>
              </a:rPr>
              <a:t>Neutron vs. X-</a:t>
            </a:r>
            <a:r>
              <a:rPr lang="en-US" sz="2000" dirty="0" smtClean="0">
                <a:solidFill>
                  <a:srgbClr val="303030"/>
                </a:solidFill>
              </a:rPr>
              <a:t>rays  </a:t>
            </a:r>
            <a:r>
              <a:rPr lang="en-US" sz="2000" dirty="0">
                <a:solidFill>
                  <a:srgbClr val="303030"/>
                </a:solidFill>
              </a:rPr>
              <a:t>OR  Neutron </a:t>
            </a:r>
            <a:r>
              <a:rPr lang="en-US" sz="2000" dirty="0" smtClean="0">
                <a:solidFill>
                  <a:srgbClr val="303030"/>
                </a:solidFill>
              </a:rPr>
              <a:t>+ </a:t>
            </a:r>
            <a:r>
              <a:rPr lang="en-US" sz="2000" dirty="0">
                <a:solidFill>
                  <a:srgbClr val="303030"/>
                </a:solidFill>
              </a:rPr>
              <a:t>X-</a:t>
            </a:r>
            <a:r>
              <a:rPr lang="en-US" sz="2000" dirty="0" smtClean="0">
                <a:solidFill>
                  <a:srgbClr val="303030"/>
                </a:solidFill>
              </a:rPr>
              <a:t>rays?</a:t>
            </a:r>
            <a:endParaRPr lang="en-US" sz="2000" dirty="0">
              <a:solidFill>
                <a:srgbClr val="303030"/>
              </a:solidFill>
            </a:endParaRPr>
          </a:p>
          <a:p>
            <a:pPr lvl="1">
              <a:buClrTx/>
              <a:buFont typeface="Arial"/>
              <a:buChar char="•"/>
            </a:pPr>
            <a:r>
              <a:rPr lang="en-US" sz="2000" dirty="0">
                <a:solidFill>
                  <a:srgbClr val="303030"/>
                </a:solidFill>
              </a:rPr>
              <a:t>TEM, </a:t>
            </a:r>
            <a:r>
              <a:rPr lang="en-US" sz="2000" dirty="0" err="1">
                <a:solidFill>
                  <a:srgbClr val="303030"/>
                </a:solidFill>
              </a:rPr>
              <a:t>M</a:t>
            </a:r>
            <a:r>
              <a:rPr lang="en-US" altLang="ja-JP" sz="2000" dirty="0" err="1">
                <a:solidFill>
                  <a:srgbClr val="303030"/>
                </a:solidFill>
              </a:rPr>
              <a:t>össbauer</a:t>
            </a:r>
            <a:r>
              <a:rPr lang="en-US" altLang="ja-JP" sz="2000" dirty="0">
                <a:solidFill>
                  <a:srgbClr val="303030"/>
                </a:solidFill>
              </a:rPr>
              <a:t>, Laser Raman, etc</a:t>
            </a:r>
            <a:r>
              <a:rPr lang="en-US" sz="2000" dirty="0">
                <a:solidFill>
                  <a:srgbClr val="303030"/>
                </a:solidFill>
              </a:rPr>
              <a:t>.</a:t>
            </a:r>
          </a:p>
          <a:p>
            <a:pPr>
              <a:buClrTx/>
              <a:buFont typeface="Arial"/>
              <a:buChar char="•"/>
            </a:pPr>
            <a:endParaRPr lang="en-US" sz="2000" dirty="0">
              <a:solidFill>
                <a:srgbClr val="303030"/>
              </a:solidFill>
            </a:endParaRPr>
          </a:p>
          <a:p>
            <a:pPr>
              <a:buClrTx/>
              <a:buFont typeface="Arial"/>
              <a:buChar char="•"/>
            </a:pPr>
            <a:r>
              <a:rPr lang="en-US" sz="2000" dirty="0">
                <a:solidFill>
                  <a:srgbClr val="303030"/>
                </a:solidFill>
              </a:rPr>
              <a:t>Justify the amount of beam time requested (</a:t>
            </a:r>
            <a:r>
              <a:rPr lang="en-US" sz="2000" dirty="0">
                <a:solidFill>
                  <a:schemeClr val="accent3"/>
                </a:solidFill>
              </a:rPr>
              <a:t>ask instrument scientist!</a:t>
            </a:r>
            <a:r>
              <a:rPr lang="en-US" sz="2000" dirty="0" smtClean="0">
                <a:solidFill>
                  <a:srgbClr val="303030"/>
                </a:solidFill>
              </a:rPr>
              <a:t>)</a:t>
            </a:r>
          </a:p>
          <a:p>
            <a:pPr marL="635000" indent="-292100">
              <a:buClrTx/>
              <a:buFont typeface="Arial"/>
              <a:buChar char="•"/>
            </a:pPr>
            <a:r>
              <a:rPr lang="en-US" sz="2000" dirty="0" smtClean="0">
                <a:solidFill>
                  <a:srgbClr val="303030"/>
                </a:solidFill>
              </a:rPr>
              <a:t>Be reasonable. </a:t>
            </a:r>
            <a:endParaRPr lang="en-US" sz="2000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3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4 - requ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1085850"/>
            <a:ext cx="5788025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Beamtime Request</a:t>
            </a:r>
          </a:p>
        </p:txBody>
      </p:sp>
      <p:sp>
        <p:nvSpPr>
          <p:cNvPr id="41989" name="Line 10"/>
          <p:cNvSpPr>
            <a:spLocks noChangeShapeType="1"/>
          </p:cNvSpPr>
          <p:nvPr/>
        </p:nvSpPr>
        <p:spPr bwMode="auto">
          <a:xfrm flipH="1">
            <a:off x="1214438" y="1587500"/>
            <a:ext cx="549275" cy="7938"/>
          </a:xfrm>
          <a:prstGeom prst="line">
            <a:avLst/>
          </a:prstGeom>
          <a:noFill/>
          <a:ln w="38100">
            <a:solidFill>
              <a:srgbClr val="ED1C24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0" name="Line 11"/>
          <p:cNvSpPr>
            <a:spLocks noChangeShapeType="1"/>
          </p:cNvSpPr>
          <p:nvPr/>
        </p:nvSpPr>
        <p:spPr bwMode="auto">
          <a:xfrm flipH="1">
            <a:off x="1214438" y="2662238"/>
            <a:ext cx="549275" cy="7937"/>
          </a:xfrm>
          <a:prstGeom prst="line">
            <a:avLst/>
          </a:prstGeom>
          <a:noFill/>
          <a:ln w="38100">
            <a:solidFill>
              <a:srgbClr val="ED1C24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1" name="Line 12"/>
          <p:cNvSpPr>
            <a:spLocks noChangeShapeType="1"/>
          </p:cNvSpPr>
          <p:nvPr/>
        </p:nvSpPr>
        <p:spPr bwMode="auto">
          <a:xfrm flipH="1">
            <a:off x="1214438" y="4194175"/>
            <a:ext cx="549275" cy="7938"/>
          </a:xfrm>
          <a:prstGeom prst="line">
            <a:avLst/>
          </a:prstGeom>
          <a:noFill/>
          <a:ln w="38100">
            <a:solidFill>
              <a:srgbClr val="ED1C24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2" name="Line 13"/>
          <p:cNvSpPr>
            <a:spLocks noChangeShapeType="1"/>
          </p:cNvSpPr>
          <p:nvPr/>
        </p:nvSpPr>
        <p:spPr bwMode="auto">
          <a:xfrm flipH="1">
            <a:off x="1206500" y="4983163"/>
            <a:ext cx="549275" cy="7937"/>
          </a:xfrm>
          <a:prstGeom prst="line">
            <a:avLst/>
          </a:prstGeom>
          <a:noFill/>
          <a:ln w="38100">
            <a:solidFill>
              <a:srgbClr val="ED1C24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3" name="Rectangle 14"/>
          <p:cNvSpPr>
            <a:spLocks noChangeArrowheads="1"/>
          </p:cNvSpPr>
          <p:nvPr/>
        </p:nvSpPr>
        <p:spPr bwMode="auto">
          <a:xfrm>
            <a:off x="5927067" y="1409394"/>
            <a:ext cx="32766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ct val="10000"/>
              </a:spcBef>
              <a:spcAft>
                <a:spcPct val="10000"/>
              </a:spcAft>
              <a:buFont typeface="Arial"/>
              <a:buChar char="•"/>
            </a:pPr>
            <a:r>
              <a:rPr lang="en-US" sz="1600" dirty="0" smtClean="0">
                <a:solidFill>
                  <a:srgbClr val="303030"/>
                </a:solidFill>
              </a:rPr>
              <a:t>APS proposals </a:t>
            </a:r>
            <a:r>
              <a:rPr lang="en-US" sz="1600" dirty="0">
                <a:solidFill>
                  <a:srgbClr val="303030"/>
                </a:solidFill>
              </a:rPr>
              <a:t>are valid for two years, but need to put in beam time request each cycle.</a:t>
            </a:r>
          </a:p>
          <a:p>
            <a:pPr marL="285750" indent="-285750">
              <a:spcBef>
                <a:spcPct val="10000"/>
              </a:spcBef>
              <a:spcAft>
                <a:spcPct val="10000"/>
              </a:spcAft>
              <a:buFont typeface="Arial"/>
              <a:buChar char="•"/>
            </a:pPr>
            <a:r>
              <a:rPr lang="en-US" sz="1600" dirty="0">
                <a:solidFill>
                  <a:srgbClr val="303030"/>
                </a:solidFill>
              </a:rPr>
              <a:t>Chose multiple beamlines. </a:t>
            </a:r>
          </a:p>
          <a:p>
            <a:pPr marL="685800" lvl="1" indent="-288925">
              <a:spcBef>
                <a:spcPct val="10000"/>
              </a:spcBef>
              <a:spcAft>
                <a:spcPct val="10000"/>
              </a:spcAft>
              <a:buFont typeface="Arial"/>
              <a:buChar char="•"/>
            </a:pPr>
            <a:r>
              <a:rPr lang="en-US" sz="1600" dirty="0">
                <a:solidFill>
                  <a:srgbClr val="303030"/>
                </a:solidFill>
              </a:rPr>
              <a:t>SAXS </a:t>
            </a:r>
            <a:r>
              <a:rPr lang="en-US" sz="1400" dirty="0">
                <a:solidFill>
                  <a:srgbClr val="303030"/>
                </a:solidFill>
              </a:rPr>
              <a:t>(12-ID, 5-ID, 15-ID)</a:t>
            </a:r>
          </a:p>
          <a:p>
            <a:pPr marL="685800" lvl="1" indent="-288925">
              <a:spcBef>
                <a:spcPct val="10000"/>
              </a:spcBef>
              <a:spcAft>
                <a:spcPct val="10000"/>
              </a:spcAft>
              <a:buFont typeface="Arial"/>
              <a:buChar char="•"/>
            </a:pPr>
            <a:r>
              <a:rPr lang="en-US" sz="1600" dirty="0">
                <a:solidFill>
                  <a:srgbClr val="303030"/>
                </a:solidFill>
              </a:rPr>
              <a:t>XAFS </a:t>
            </a:r>
            <a:r>
              <a:rPr lang="en-US" sz="1400" dirty="0">
                <a:solidFill>
                  <a:srgbClr val="303030"/>
                </a:solidFill>
              </a:rPr>
              <a:t>(20-BM, 10-ID,12-BM)</a:t>
            </a:r>
          </a:p>
          <a:p>
            <a:pPr marL="685800" lvl="1" indent="-288925">
              <a:spcBef>
                <a:spcPct val="10000"/>
              </a:spcBef>
              <a:spcAft>
                <a:spcPct val="10000"/>
              </a:spcAft>
              <a:buFont typeface="Arial"/>
              <a:buChar char="•"/>
            </a:pPr>
            <a:r>
              <a:rPr lang="en-US" sz="1600" dirty="0">
                <a:solidFill>
                  <a:srgbClr val="303030"/>
                </a:solidFill>
              </a:rPr>
              <a:t>General Diffraction</a:t>
            </a:r>
          </a:p>
          <a:p>
            <a:pPr marL="285750" indent="-285750">
              <a:spcBef>
                <a:spcPct val="10000"/>
              </a:spcBef>
              <a:spcAft>
                <a:spcPct val="10000"/>
              </a:spcAft>
              <a:buFont typeface="Arial"/>
              <a:buChar char="•"/>
            </a:pPr>
            <a:r>
              <a:rPr lang="en-US" sz="1600" dirty="0">
                <a:solidFill>
                  <a:srgbClr val="303030"/>
                </a:solidFill>
              </a:rPr>
              <a:t>Don’t list only one week that you can come.  Holidays?</a:t>
            </a:r>
          </a:p>
          <a:p>
            <a:pPr marL="285750" indent="-285750">
              <a:spcBef>
                <a:spcPct val="10000"/>
              </a:spcBef>
              <a:spcAft>
                <a:spcPct val="10000"/>
              </a:spcAft>
              <a:buFont typeface="Arial"/>
              <a:buChar char="•"/>
            </a:pPr>
            <a:r>
              <a:rPr lang="en-US" sz="1600" dirty="0">
                <a:solidFill>
                  <a:srgbClr val="303030"/>
                </a:solidFill>
              </a:rPr>
              <a:t>Special sample environment / detectors will place more constraints on schedule.</a:t>
            </a:r>
          </a:p>
          <a:p>
            <a:pPr marL="685800" lvl="1" indent="-288925">
              <a:spcBef>
                <a:spcPct val="10000"/>
              </a:spcBef>
              <a:spcAft>
                <a:spcPct val="10000"/>
              </a:spcAft>
              <a:buFont typeface="Arial"/>
              <a:buChar char="•"/>
            </a:pPr>
            <a:r>
              <a:rPr lang="en-US" sz="1600" dirty="0">
                <a:solidFill>
                  <a:srgbClr val="303030"/>
                </a:solidFill>
              </a:rPr>
              <a:t>GE amorphous Si detector</a:t>
            </a:r>
          </a:p>
          <a:p>
            <a:pPr marL="685800" lvl="1" indent="-288925">
              <a:spcBef>
                <a:spcPct val="10000"/>
              </a:spcBef>
              <a:spcAft>
                <a:spcPct val="10000"/>
              </a:spcAft>
              <a:buFont typeface="Arial"/>
              <a:buChar char="•"/>
            </a:pPr>
            <a:r>
              <a:rPr lang="en-US" sz="1600" dirty="0">
                <a:solidFill>
                  <a:srgbClr val="303030"/>
                </a:solidFill>
              </a:rPr>
              <a:t>Magnet</a:t>
            </a:r>
          </a:p>
          <a:p>
            <a:pPr marL="685800" lvl="1" indent="-288925">
              <a:spcBef>
                <a:spcPct val="10000"/>
              </a:spcBef>
              <a:spcAft>
                <a:spcPct val="10000"/>
              </a:spcAft>
              <a:buFont typeface="Arial"/>
              <a:buChar char="•"/>
            </a:pPr>
            <a:r>
              <a:rPr lang="en-US" sz="1600" dirty="0">
                <a:solidFill>
                  <a:srgbClr val="303030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95486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Ratings for APS Proposals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867" y="822494"/>
            <a:ext cx="7891463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696455" y="5041439"/>
            <a:ext cx="8125769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303030"/>
                </a:solidFill>
              </a:rPr>
              <a:t>APS proposals are rated on a scale from 1 to 5</a:t>
            </a:r>
          </a:p>
          <a:p>
            <a:r>
              <a:rPr lang="en-US" sz="1400" dirty="0">
                <a:solidFill>
                  <a:srgbClr val="303030"/>
                </a:solidFill>
              </a:rPr>
              <a:t>Average score is ~2.2</a:t>
            </a:r>
          </a:p>
          <a:p>
            <a:r>
              <a:rPr lang="en-US" sz="1400" dirty="0">
                <a:solidFill>
                  <a:srgbClr val="303030"/>
                </a:solidFill>
              </a:rPr>
              <a:t>Cut off score for receiving beam time varies by </a:t>
            </a:r>
            <a:r>
              <a:rPr lang="en-US" sz="1400" dirty="0" err="1">
                <a:solidFill>
                  <a:srgbClr val="303030"/>
                </a:solidFill>
              </a:rPr>
              <a:t>beamline</a:t>
            </a:r>
            <a:r>
              <a:rPr lang="en-US" sz="1400" dirty="0">
                <a:solidFill>
                  <a:srgbClr val="303030"/>
                </a:solidFill>
              </a:rPr>
              <a:t> (1.5 - 2.2</a:t>
            </a:r>
            <a:r>
              <a:rPr lang="en-US" sz="1400" dirty="0" smtClean="0">
                <a:solidFill>
                  <a:srgbClr val="303030"/>
                </a:solidFill>
              </a:rPr>
              <a:t>)</a:t>
            </a:r>
          </a:p>
          <a:p>
            <a:endParaRPr lang="en-US" sz="800" dirty="0" smtClean="0"/>
          </a:p>
          <a:p>
            <a:r>
              <a:rPr lang="en-US" sz="1600" dirty="0">
                <a:solidFill>
                  <a:srgbClr val="303030"/>
                </a:solidFill>
              </a:rPr>
              <a:t>Proposal “</a:t>
            </a:r>
            <a:r>
              <a:rPr lang="en-US" sz="1600" b="1" dirty="0">
                <a:solidFill>
                  <a:srgbClr val="FF0000"/>
                </a:solidFill>
              </a:rPr>
              <a:t>ageing</a:t>
            </a:r>
            <a:r>
              <a:rPr lang="en-US" sz="1600" dirty="0">
                <a:solidFill>
                  <a:srgbClr val="303030"/>
                </a:solidFill>
              </a:rPr>
              <a:t>” (score improves by 0.2 each cycle it does not receive time)</a:t>
            </a:r>
            <a:r>
              <a:rPr lang="en-US" sz="1400" dirty="0">
                <a:solidFill>
                  <a:srgbClr val="303030"/>
                </a:solidFill>
              </a:rPr>
              <a:t>. This is needed for getting time at some oversubscribed </a:t>
            </a:r>
            <a:r>
              <a:rPr lang="en-US" sz="1400" dirty="0" err="1">
                <a:solidFill>
                  <a:srgbClr val="303030"/>
                </a:solidFill>
              </a:rPr>
              <a:t>beamlines</a:t>
            </a:r>
            <a:r>
              <a:rPr lang="en-US" sz="1400" dirty="0">
                <a:solidFill>
                  <a:srgbClr val="303030"/>
                </a:solidFill>
              </a:rPr>
              <a:t>, so long-term planning is needed</a:t>
            </a:r>
            <a:r>
              <a:rPr lang="en-US" sz="1400" dirty="0" smtClean="0">
                <a:solidFill>
                  <a:srgbClr val="303030"/>
                </a:solidFill>
              </a:rPr>
              <a:t>. But you have to </a:t>
            </a:r>
            <a:r>
              <a:rPr lang="en-US" sz="1400" u="sng" dirty="0" smtClean="0">
                <a:solidFill>
                  <a:srgbClr val="303030"/>
                </a:solidFill>
              </a:rPr>
              <a:t>remember</a:t>
            </a:r>
            <a:r>
              <a:rPr lang="en-US" sz="1400" dirty="0" smtClean="0">
                <a:solidFill>
                  <a:srgbClr val="303030"/>
                </a:solidFill>
              </a:rPr>
              <a:t> to request </a:t>
            </a:r>
            <a:r>
              <a:rPr lang="en-US" sz="1400" dirty="0" err="1" smtClean="0">
                <a:solidFill>
                  <a:srgbClr val="303030"/>
                </a:solidFill>
              </a:rPr>
              <a:t>beamtime</a:t>
            </a:r>
            <a:r>
              <a:rPr lang="en-US" sz="1400" dirty="0" smtClean="0">
                <a:solidFill>
                  <a:srgbClr val="303030"/>
                </a:solidFill>
              </a:rPr>
              <a:t> again for every cycle.</a:t>
            </a:r>
            <a:endParaRPr lang="en-US" sz="1400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41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330200"/>
            <a:ext cx="7954963" cy="356508"/>
          </a:xfrm>
        </p:spPr>
        <p:txBody>
          <a:bodyPr/>
          <a:lstStyle/>
          <a:p>
            <a:r>
              <a:rPr lang="en-US" dirty="0" smtClean="0"/>
              <a:t>Pick appropriate panel – Important! 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3159" y="5655732"/>
            <a:ext cx="4117973" cy="6612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itchFamily="92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itchFamily="92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itchFamily="92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itchFamily="92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itchFamily="92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itchFamily="92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itchFamily="92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itchFamily="92" charset="0"/>
              </a:defRPr>
            </a:lvl9pPr>
          </a:lstStyle>
          <a:p>
            <a:r>
              <a:rPr lang="en-US" dirty="0" smtClean="0"/>
              <a:t>If multiple possibilities  - Look at members &amp; Ask staff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5732" y="829734"/>
            <a:ext cx="29033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303030"/>
                </a:solidFill>
              </a:rPr>
              <a:t>Old APS Panels</a:t>
            </a:r>
          </a:p>
          <a:p>
            <a:r>
              <a:rPr lang="en-US" sz="1600" dirty="0" smtClean="0">
                <a:solidFill>
                  <a:srgbClr val="303030"/>
                </a:solidFill>
              </a:rPr>
              <a:t>High Pressure</a:t>
            </a:r>
          </a:p>
          <a:p>
            <a:r>
              <a:rPr lang="en-US" sz="1600" dirty="0" smtClean="0">
                <a:solidFill>
                  <a:srgbClr val="303030"/>
                </a:solidFill>
              </a:rPr>
              <a:t>Instrumentation</a:t>
            </a:r>
          </a:p>
          <a:p>
            <a:r>
              <a:rPr lang="en-US" sz="1600" dirty="0" smtClean="0">
                <a:solidFill>
                  <a:srgbClr val="303030"/>
                </a:solidFill>
              </a:rPr>
              <a:t>Imaging/Microbeam</a:t>
            </a:r>
          </a:p>
          <a:p>
            <a:r>
              <a:rPr lang="en-US" sz="1600" dirty="0" smtClean="0">
                <a:solidFill>
                  <a:srgbClr val="303030"/>
                </a:solidFill>
              </a:rPr>
              <a:t>Macromolecular Crystallography</a:t>
            </a:r>
          </a:p>
          <a:p>
            <a:r>
              <a:rPr lang="en-US" sz="1600" dirty="0" smtClean="0">
                <a:solidFill>
                  <a:srgbClr val="303030"/>
                </a:solidFill>
              </a:rPr>
              <a:t>Scattering Applied Materials</a:t>
            </a:r>
            <a:endParaRPr lang="en-US" sz="1600" dirty="0">
              <a:solidFill>
                <a:srgbClr val="30303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634" y="67734"/>
            <a:ext cx="3169920" cy="5190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894" b="7493"/>
          <a:stretch/>
        </p:blipFill>
        <p:spPr>
          <a:xfrm>
            <a:off x="5749958" y="5174788"/>
            <a:ext cx="3174873" cy="15477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5732" y="2480734"/>
            <a:ext cx="343325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303030"/>
                </a:solidFill>
              </a:rPr>
              <a:t>New Panels</a:t>
            </a:r>
          </a:p>
          <a:p>
            <a:r>
              <a:rPr lang="en-US" sz="1600" dirty="0" smtClean="0">
                <a:solidFill>
                  <a:srgbClr val="303030"/>
                </a:solidFill>
              </a:rPr>
              <a:t>High Pressure</a:t>
            </a:r>
          </a:p>
          <a:p>
            <a:r>
              <a:rPr lang="en-US" sz="1600" dirty="0" smtClean="0">
                <a:solidFill>
                  <a:srgbClr val="303030"/>
                </a:solidFill>
              </a:rPr>
              <a:t>Instrumentation</a:t>
            </a:r>
          </a:p>
          <a:p>
            <a:r>
              <a:rPr lang="en-US" sz="1600" dirty="0" smtClean="0">
                <a:solidFill>
                  <a:srgbClr val="303030"/>
                </a:solidFill>
              </a:rPr>
              <a:t>Imaging/Microbeam</a:t>
            </a:r>
          </a:p>
          <a:p>
            <a:r>
              <a:rPr lang="en-US" sz="1600" dirty="0" smtClean="0">
                <a:solidFill>
                  <a:srgbClr val="303030"/>
                </a:solidFill>
              </a:rPr>
              <a:t>Macromolecular Crystallography</a:t>
            </a:r>
          </a:p>
          <a:p>
            <a:r>
              <a:rPr lang="en-US" sz="1600" dirty="0" smtClean="0">
                <a:solidFill>
                  <a:srgbClr val="303030"/>
                </a:solidFill>
              </a:rPr>
              <a:t>Scattering - Condensed Matter</a:t>
            </a:r>
          </a:p>
          <a:p>
            <a:r>
              <a:rPr lang="en-US" sz="1600" dirty="0">
                <a:solidFill>
                  <a:srgbClr val="303030"/>
                </a:solidFill>
              </a:rPr>
              <a:t>Scattering </a:t>
            </a:r>
            <a:r>
              <a:rPr lang="en-US" sz="1600" dirty="0" smtClean="0">
                <a:solidFill>
                  <a:srgbClr val="303030"/>
                </a:solidFill>
              </a:rPr>
              <a:t>- Applied Materials</a:t>
            </a:r>
          </a:p>
          <a:p>
            <a:r>
              <a:rPr lang="en-US" sz="1600" dirty="0" smtClean="0">
                <a:solidFill>
                  <a:srgbClr val="303030"/>
                </a:solidFill>
              </a:rPr>
              <a:t>Scattering – </a:t>
            </a:r>
            <a:r>
              <a:rPr lang="en-US" sz="1600" dirty="0" err="1" smtClean="0">
                <a:solidFill>
                  <a:srgbClr val="303030"/>
                </a:solidFill>
              </a:rPr>
              <a:t>Chem</a:t>
            </a:r>
            <a:r>
              <a:rPr lang="en-US" sz="1600" dirty="0" smtClean="0">
                <a:solidFill>
                  <a:srgbClr val="303030"/>
                </a:solidFill>
              </a:rPr>
              <a:t> / </a:t>
            </a:r>
            <a:r>
              <a:rPr lang="en-US" sz="1600" dirty="0" err="1" smtClean="0">
                <a:solidFill>
                  <a:srgbClr val="303030"/>
                </a:solidFill>
              </a:rPr>
              <a:t>Biol</a:t>
            </a:r>
            <a:r>
              <a:rPr lang="en-US" sz="1600" dirty="0" smtClean="0">
                <a:solidFill>
                  <a:srgbClr val="303030"/>
                </a:solidFill>
              </a:rPr>
              <a:t> / Environment</a:t>
            </a:r>
            <a:endParaRPr lang="en-US" sz="1600" dirty="0">
              <a:solidFill>
                <a:srgbClr val="303030"/>
              </a:solidFill>
            </a:endParaRPr>
          </a:p>
          <a:p>
            <a:r>
              <a:rPr lang="en-US" sz="1600" dirty="0" smtClean="0">
                <a:solidFill>
                  <a:srgbClr val="303030"/>
                </a:solidFill>
              </a:rPr>
              <a:t>Small Angle Scattering (SAXS)</a:t>
            </a:r>
          </a:p>
          <a:p>
            <a:r>
              <a:rPr lang="en-US" sz="1600" dirty="0" smtClean="0">
                <a:solidFill>
                  <a:srgbClr val="303030"/>
                </a:solidFill>
              </a:rPr>
              <a:t>Spectroscopy</a:t>
            </a:r>
          </a:p>
          <a:p>
            <a:r>
              <a:rPr lang="en-US" sz="1600" dirty="0" smtClean="0">
                <a:solidFill>
                  <a:srgbClr val="303030"/>
                </a:solidFill>
              </a:rPr>
              <a:t>Structural Science</a:t>
            </a:r>
          </a:p>
          <a:p>
            <a:r>
              <a:rPr lang="en-US" sz="1600" dirty="0" smtClean="0">
                <a:solidFill>
                  <a:srgbClr val="303030"/>
                </a:solidFill>
              </a:rPr>
              <a:t>Inelastic X-ray scattering</a:t>
            </a:r>
            <a:endParaRPr lang="en-US" sz="1600" dirty="0">
              <a:solidFill>
                <a:srgbClr val="30303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394" y="6281137"/>
            <a:ext cx="46346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03030"/>
                </a:solidFill>
              </a:rPr>
              <a:t>https://www1.aps.anl.gov/About/Committees/Proposal-Review-Panels</a:t>
            </a:r>
          </a:p>
        </p:txBody>
      </p:sp>
    </p:spTree>
    <p:extLst>
      <p:ext uri="{BB962C8B-B14F-4D97-AF65-F5344CB8AC3E}">
        <p14:creationId xmlns:p14="http://schemas.microsoft.com/office/powerpoint/2010/main" val="389769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120" y="1121837"/>
            <a:ext cx="3571365" cy="5707759"/>
          </a:xfrm>
          <a:prstGeom prst="rect">
            <a:avLst/>
          </a:prstGeom>
        </p:spPr>
      </p:pic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339725" y="330200"/>
            <a:ext cx="8347075" cy="661988"/>
          </a:xfrm>
        </p:spPr>
        <p:txBody>
          <a:bodyPr/>
          <a:lstStyle/>
          <a:p>
            <a:r>
              <a:rPr lang="en-US" smtClean="0"/>
              <a:t>ALS provides cutoff scores – Helps you know what to expect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42002" y="838204"/>
            <a:ext cx="251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Beamline cutoff scores</a:t>
            </a:r>
            <a:endParaRPr lang="en-US" sz="1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8007889" y="3443295"/>
            <a:ext cx="1182772" cy="339725"/>
            <a:chOff x="7590903" y="5604407"/>
            <a:chExt cx="1182772" cy="339725"/>
          </a:xfrm>
        </p:grpSpPr>
        <p:sp>
          <p:nvSpPr>
            <p:cNvPr id="46089" name="TextBox 9"/>
            <p:cNvSpPr txBox="1">
              <a:spLocks noChangeArrowheads="1"/>
            </p:cNvSpPr>
            <p:nvPr/>
          </p:nvSpPr>
          <p:spPr bwMode="auto">
            <a:xfrm>
              <a:off x="8140168" y="5612872"/>
              <a:ext cx="63350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harder</a:t>
              </a:r>
            </a:p>
          </p:txBody>
        </p:sp>
        <p:sp>
          <p:nvSpPr>
            <p:cNvPr id="46091" name="TextBox 11"/>
            <p:cNvSpPr txBox="1">
              <a:spLocks noChangeArrowheads="1"/>
            </p:cNvSpPr>
            <p:nvPr/>
          </p:nvSpPr>
          <p:spPr bwMode="auto">
            <a:xfrm>
              <a:off x="7590903" y="5604407"/>
              <a:ext cx="40322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Wingdings" charset="2"/>
                  <a:ea typeface="Wingdings" charset="2"/>
                  <a:cs typeface="Wingdings" charset="2"/>
                </a:rPr>
                <a:t>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02592" y="2490795"/>
            <a:ext cx="1186763" cy="339725"/>
            <a:chOff x="7585606" y="4004207"/>
            <a:chExt cx="1186763" cy="339725"/>
          </a:xfrm>
        </p:grpSpPr>
        <p:sp>
          <p:nvSpPr>
            <p:cNvPr id="46088" name="TextBox 8"/>
            <p:cNvSpPr txBox="1">
              <a:spLocks noChangeArrowheads="1"/>
            </p:cNvSpPr>
            <p:nvPr/>
          </p:nvSpPr>
          <p:spPr bwMode="auto">
            <a:xfrm>
              <a:off x="8164510" y="4020082"/>
              <a:ext cx="60785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>
                  <a:solidFill>
                    <a:srgbClr val="008000"/>
                  </a:solidFill>
                </a:rPr>
                <a:t>easier</a:t>
              </a:r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7585606" y="4004207"/>
              <a:ext cx="404812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008000"/>
                  </a:solidFill>
                  <a:latin typeface="Wingdings" charset="2"/>
                  <a:ea typeface="Wingdings" charset="2"/>
                  <a:cs typeface="Wingdings" charset="2"/>
                </a:rPr>
                <a:t></a:t>
              </a:r>
              <a:endParaRPr lang="en-US" sz="16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009475" y="5420790"/>
            <a:ext cx="1176952" cy="338138"/>
            <a:chOff x="7592489" y="3257552"/>
            <a:chExt cx="1176952" cy="338138"/>
          </a:xfrm>
        </p:grpSpPr>
        <p:sp>
          <p:nvSpPr>
            <p:cNvPr id="46086" name="TextBox 6"/>
            <p:cNvSpPr txBox="1">
              <a:spLocks noChangeArrowheads="1"/>
            </p:cNvSpPr>
            <p:nvPr/>
          </p:nvSpPr>
          <p:spPr bwMode="auto">
            <a:xfrm>
              <a:off x="7592489" y="3257552"/>
              <a:ext cx="40322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Wingdings" charset="2"/>
                  <a:ea typeface="Wingdings" charset="2"/>
                  <a:cs typeface="Wingdings" charset="2"/>
                </a:rPr>
                <a:t>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8135934" y="3291417"/>
              <a:ext cx="63350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harder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997471" y="1975034"/>
            <a:ext cx="1191865" cy="339725"/>
            <a:chOff x="7586835" y="1996196"/>
            <a:chExt cx="1191865" cy="339725"/>
          </a:xfrm>
        </p:grpSpPr>
        <p:sp>
          <p:nvSpPr>
            <p:cNvPr id="17" name="TextBox 7"/>
            <p:cNvSpPr txBox="1">
              <a:spLocks noChangeArrowheads="1"/>
            </p:cNvSpPr>
            <p:nvPr/>
          </p:nvSpPr>
          <p:spPr bwMode="auto">
            <a:xfrm>
              <a:off x="7586835" y="1996196"/>
              <a:ext cx="404812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008000"/>
                  </a:solidFill>
                  <a:latin typeface="Wingdings" charset="2"/>
                  <a:ea typeface="Wingdings" charset="2"/>
                  <a:cs typeface="Wingdings" charset="2"/>
                </a:rPr>
                <a:t></a:t>
              </a:r>
              <a:endParaRPr lang="en-US" sz="1600" dirty="0">
                <a:solidFill>
                  <a:srgbClr val="008000"/>
                </a:solidFill>
              </a:endParaRPr>
            </a:p>
          </p:txBody>
        </p:sp>
        <p:sp>
          <p:nvSpPr>
            <p:cNvPr id="18" name="TextBox 10"/>
            <p:cNvSpPr txBox="1">
              <a:spLocks noChangeArrowheads="1"/>
            </p:cNvSpPr>
            <p:nvPr/>
          </p:nvSpPr>
          <p:spPr bwMode="auto">
            <a:xfrm>
              <a:off x="8170841" y="2015068"/>
              <a:ext cx="60785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>
                  <a:solidFill>
                    <a:srgbClr val="008000"/>
                  </a:solidFill>
                </a:rPr>
                <a:t>easier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999573" y="3195645"/>
            <a:ext cx="1186763" cy="339725"/>
            <a:chOff x="7579256" y="3420007"/>
            <a:chExt cx="1186763" cy="339725"/>
          </a:xfrm>
        </p:grpSpPr>
        <p:sp>
          <p:nvSpPr>
            <p:cNvPr id="20" name="TextBox 8"/>
            <p:cNvSpPr txBox="1">
              <a:spLocks noChangeArrowheads="1"/>
            </p:cNvSpPr>
            <p:nvPr/>
          </p:nvSpPr>
          <p:spPr bwMode="auto">
            <a:xfrm>
              <a:off x="8158160" y="3435882"/>
              <a:ext cx="60785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>
                  <a:solidFill>
                    <a:srgbClr val="008000"/>
                  </a:solidFill>
                </a:rPr>
                <a:t>easier</a:t>
              </a:r>
            </a:p>
          </p:txBody>
        </p:sp>
        <p:sp>
          <p:nvSpPr>
            <p:cNvPr id="21" name="TextBox 7"/>
            <p:cNvSpPr txBox="1">
              <a:spLocks noChangeArrowheads="1"/>
            </p:cNvSpPr>
            <p:nvPr/>
          </p:nvSpPr>
          <p:spPr bwMode="auto">
            <a:xfrm>
              <a:off x="7579256" y="3420007"/>
              <a:ext cx="404812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008000"/>
                  </a:solidFill>
                  <a:latin typeface="Wingdings" charset="2"/>
                  <a:ea typeface="Wingdings" charset="2"/>
                  <a:cs typeface="Wingdings" charset="2"/>
                </a:rPr>
                <a:t></a:t>
              </a:r>
              <a:endParaRPr lang="en-US" sz="16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007889" y="4446595"/>
            <a:ext cx="1182772" cy="339725"/>
            <a:chOff x="7590903" y="5077357"/>
            <a:chExt cx="1182772" cy="339725"/>
          </a:xfrm>
        </p:grpSpPr>
        <p:sp>
          <p:nvSpPr>
            <p:cNvPr id="23" name="TextBox 9"/>
            <p:cNvSpPr txBox="1">
              <a:spLocks noChangeArrowheads="1"/>
            </p:cNvSpPr>
            <p:nvPr/>
          </p:nvSpPr>
          <p:spPr bwMode="auto">
            <a:xfrm>
              <a:off x="8140168" y="5085822"/>
              <a:ext cx="63350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harder</a:t>
              </a:r>
            </a:p>
          </p:txBody>
        </p:sp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>
              <a:off x="7590903" y="5077357"/>
              <a:ext cx="40322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Wingdings" charset="2"/>
                  <a:ea typeface="Wingdings" charset="2"/>
                  <a:cs typeface="Wingdings" charset="2"/>
                </a:rPr>
                <a:t>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9" y="2068813"/>
            <a:ext cx="5271903" cy="3318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5753" y="3319763"/>
            <a:ext cx="1913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“Medium priority</a:t>
            </a:r>
            <a:r>
              <a:rPr lang="en-US" sz="1800" dirty="0" smtClean="0"/>
              <a:t>”</a:t>
            </a:r>
            <a:endParaRPr lang="en-US" sz="18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927353" y="3973813"/>
            <a:ext cx="0" cy="488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1" name="Group 30"/>
          <p:cNvGrpSpPr/>
          <p:nvPr/>
        </p:nvGrpSpPr>
        <p:grpSpPr>
          <a:xfrm>
            <a:off x="8001539" y="3627445"/>
            <a:ext cx="1182772" cy="339725"/>
            <a:chOff x="7590903" y="5077357"/>
            <a:chExt cx="1182772" cy="339725"/>
          </a:xfrm>
        </p:grpSpPr>
        <p:sp>
          <p:nvSpPr>
            <p:cNvPr id="32" name="TextBox 9"/>
            <p:cNvSpPr txBox="1">
              <a:spLocks noChangeArrowheads="1"/>
            </p:cNvSpPr>
            <p:nvPr/>
          </p:nvSpPr>
          <p:spPr bwMode="auto">
            <a:xfrm>
              <a:off x="8140168" y="5085822"/>
              <a:ext cx="63350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harder</a:t>
              </a:r>
            </a:p>
          </p:txBody>
        </p:sp>
        <p:sp>
          <p:nvSpPr>
            <p:cNvPr id="33" name="TextBox 11"/>
            <p:cNvSpPr txBox="1">
              <a:spLocks noChangeArrowheads="1"/>
            </p:cNvSpPr>
            <p:nvPr/>
          </p:nvSpPr>
          <p:spPr bwMode="auto">
            <a:xfrm>
              <a:off x="7590903" y="5077357"/>
              <a:ext cx="40322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Wingdings" charset="2"/>
                  <a:ea typeface="Wingdings" charset="2"/>
                  <a:cs typeface="Wingdings" charset="2"/>
                </a:rPr>
                <a:t>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63095" y="1231179"/>
            <a:ext cx="5788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http://www-</a:t>
            </a:r>
            <a:r>
              <a:rPr lang="en-US" sz="1000" dirty="0" err="1"/>
              <a:t>als.lbl.gov</a:t>
            </a:r>
            <a:r>
              <a:rPr lang="en-US" sz="1000" dirty="0"/>
              <a:t>/</a:t>
            </a:r>
            <a:r>
              <a:rPr lang="en-US" sz="1000" dirty="0" err="1"/>
              <a:t>index.php</a:t>
            </a:r>
            <a:r>
              <a:rPr lang="en-US" sz="1000" dirty="0"/>
              <a:t>/user-information/user-guide/354-proposal-score-statistics.html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1800" y="509139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020733" y="5099862"/>
            <a:ext cx="305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717800" y="526072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91735" y="510832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894715" y="508292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56" y="997824"/>
            <a:ext cx="7935912" cy="4664042"/>
          </a:xfrm>
        </p:spPr>
        <p:txBody>
          <a:bodyPr/>
          <a:lstStyle/>
          <a:p>
            <a:pPr>
              <a:buClrTx/>
              <a:buFont typeface="Arial"/>
              <a:buChar char="•"/>
            </a:pPr>
            <a:r>
              <a:rPr lang="en-US" dirty="0">
                <a:solidFill>
                  <a:srgbClr val="303030"/>
                </a:solidFill>
              </a:rPr>
              <a:t>Give a concise explanation of this specific proposal</a:t>
            </a:r>
          </a:p>
          <a:p>
            <a:pPr lvl="1">
              <a:buClrTx/>
              <a:buFont typeface="Arial"/>
              <a:buChar char="•"/>
            </a:pPr>
            <a:r>
              <a:rPr lang="en-US" sz="1800" dirty="0">
                <a:solidFill>
                  <a:srgbClr val="303030"/>
                </a:solidFill>
              </a:rPr>
              <a:t>Provide background on importance (i.e., “bigger picture”)</a:t>
            </a:r>
          </a:p>
          <a:p>
            <a:pPr lvl="1">
              <a:buClrTx/>
              <a:buFont typeface="Arial"/>
              <a:buChar char="•"/>
            </a:pPr>
            <a:r>
              <a:rPr lang="en-US" sz="1800" dirty="0">
                <a:solidFill>
                  <a:srgbClr val="303030"/>
                </a:solidFill>
              </a:rPr>
              <a:t>State clearly and exactly what you are going to measure and why.</a:t>
            </a:r>
          </a:p>
          <a:p>
            <a:pPr lvl="2">
              <a:buClrTx/>
              <a:buFont typeface="Arial"/>
              <a:buChar char="•"/>
            </a:pPr>
            <a:r>
              <a:rPr lang="en-US" sz="1800" dirty="0">
                <a:solidFill>
                  <a:srgbClr val="303030"/>
                </a:solidFill>
                <a:ea typeface="ＭＳ Ｐゴシック" charset="-128"/>
              </a:rPr>
              <a:t>Reviewer want so assess likelihood of success.</a:t>
            </a:r>
          </a:p>
          <a:p>
            <a:pPr>
              <a:buClrTx/>
              <a:buFont typeface="Arial"/>
              <a:buChar char="•"/>
            </a:pPr>
            <a:r>
              <a:rPr lang="en-US" dirty="0">
                <a:solidFill>
                  <a:srgbClr val="303030"/>
                </a:solidFill>
              </a:rPr>
              <a:t>Include relevant details to experiment but do not get too verbose</a:t>
            </a:r>
          </a:p>
          <a:p>
            <a:pPr lvl="1">
              <a:buClrTx/>
              <a:buFont typeface="Arial"/>
              <a:buChar char="•"/>
            </a:pPr>
            <a:r>
              <a:rPr lang="en-US" sz="1800" dirty="0">
                <a:solidFill>
                  <a:srgbClr val="303030"/>
                </a:solidFill>
              </a:rPr>
              <a:t>Reviewer needs to judge not only scientific importance, but also if the experiment is feasible and if you are asking for the right instrument.</a:t>
            </a:r>
          </a:p>
          <a:p>
            <a:pPr>
              <a:buClrTx/>
              <a:buFont typeface="Arial"/>
              <a:buChar char="•"/>
            </a:pPr>
            <a:r>
              <a:rPr lang="en-US" dirty="0">
                <a:solidFill>
                  <a:srgbClr val="303030"/>
                </a:solidFill>
              </a:rPr>
              <a:t>If you are a first time user, talk to the local contact/instrument scientist. </a:t>
            </a:r>
          </a:p>
          <a:p>
            <a:pPr lvl="1">
              <a:buClrTx/>
              <a:buFont typeface="Arial"/>
              <a:buChar char="•"/>
            </a:pPr>
            <a:r>
              <a:rPr lang="en-US" sz="1800" dirty="0">
                <a:solidFill>
                  <a:srgbClr val="303030"/>
                </a:solidFill>
              </a:rPr>
              <a:t>Find out about details of the instrument, typical measuring times…</a:t>
            </a:r>
          </a:p>
          <a:p>
            <a:pPr lvl="1">
              <a:buClrTx/>
              <a:buFont typeface="Arial"/>
              <a:buChar char="•"/>
            </a:pPr>
            <a:r>
              <a:rPr lang="en-US" sz="1800" dirty="0">
                <a:solidFill>
                  <a:srgbClr val="303030"/>
                </a:solidFill>
              </a:rPr>
              <a:t>Over-subscription rate? Can a less popular instrument do the same measurements?</a:t>
            </a:r>
          </a:p>
          <a:p>
            <a:pPr lvl="1">
              <a:buClrTx/>
              <a:buFont typeface="Arial"/>
              <a:buChar char="•"/>
            </a:pPr>
            <a:r>
              <a:rPr lang="en-US" sz="1800" dirty="0">
                <a:solidFill>
                  <a:srgbClr val="303030"/>
                </a:solidFill>
              </a:rPr>
              <a:t>Send them the proposal ahead of time and ask for advice.  Collaborate?</a:t>
            </a:r>
          </a:p>
          <a:p>
            <a:pPr>
              <a:buClrTx/>
              <a:buFont typeface="Arial"/>
              <a:buChar char="•"/>
            </a:pPr>
            <a:r>
              <a:rPr lang="en-US" dirty="0">
                <a:solidFill>
                  <a:srgbClr val="303030"/>
                </a:solidFill>
              </a:rPr>
              <a:t>If you have previous results from other experiments include them!</a:t>
            </a:r>
          </a:p>
          <a:p>
            <a:pPr lvl="1">
              <a:buClrTx/>
              <a:buFont typeface="Arial"/>
              <a:buChar char="•"/>
            </a:pPr>
            <a:r>
              <a:rPr lang="en-US" sz="1800" dirty="0">
                <a:solidFill>
                  <a:srgbClr val="303030"/>
                </a:solidFill>
              </a:rPr>
              <a:t>Home, other institution, previous experiment.</a:t>
            </a:r>
          </a:p>
          <a:p>
            <a:pPr lvl="1">
              <a:buClrTx/>
              <a:buFont typeface="Arial"/>
              <a:buChar char="•"/>
            </a:pPr>
            <a:r>
              <a:rPr lang="en-US" sz="1800" dirty="0">
                <a:solidFill>
                  <a:srgbClr val="303030"/>
                </a:solidFill>
              </a:rPr>
              <a:t>Sample characterization.</a:t>
            </a:r>
          </a:p>
          <a:p>
            <a:pPr>
              <a:buClrTx/>
              <a:buFont typeface="Arial"/>
              <a:buChar char="•"/>
            </a:pPr>
            <a:r>
              <a:rPr lang="en-US" dirty="0">
                <a:solidFill>
                  <a:srgbClr val="303030"/>
                </a:solidFill>
              </a:rPr>
              <a:t>Take advantage of proposal ageing. </a:t>
            </a:r>
            <a:r>
              <a:rPr lang="en-US" dirty="0" smtClean="0">
                <a:solidFill>
                  <a:srgbClr val="30303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Plan ahead!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44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Several common pitfalls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075" y="919163"/>
            <a:ext cx="8426450" cy="237757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900"/>
              </a:spcAft>
              <a:buClrTx/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Proposer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assumes committee is familiar with their specialty. 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Explain impact.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900"/>
              </a:spcAft>
              <a:buClrTx/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Proposer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writes large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general vague proposal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asking for multiple weeks of time.  Better to write a shorter proposal with a well defined objective.  Be realistic with beam time request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900"/>
              </a:spcAft>
              <a:buClrTx/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Proposer submits 2 (or more) similar proposals for related materials thinking that multiple proposals increases chances.</a:t>
            </a:r>
          </a:p>
          <a:p>
            <a:pPr>
              <a:spcBef>
                <a:spcPts val="0"/>
              </a:spcBef>
              <a:spcAft>
                <a:spcPts val="900"/>
              </a:spcAft>
              <a:buClrTx/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Proposal deadline (for next cycle) is before scheduled beam time this cycle. </a:t>
            </a:r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464608" y="3964372"/>
            <a:ext cx="8214783" cy="234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US" sz="1800" dirty="0">
                <a:solidFill>
                  <a:srgbClr val="303030"/>
                </a:solidFill>
              </a:rPr>
              <a:t>“Proposers could improve their score by including more experimental details, attaching previous results and expanding on the purpose and importance of the research.</a:t>
            </a:r>
            <a:r>
              <a:rPr lang="en-US" sz="1800" dirty="0" smtClean="0">
                <a:solidFill>
                  <a:srgbClr val="303030"/>
                </a:solidFill>
              </a:rPr>
              <a:t>”</a:t>
            </a:r>
            <a:endParaRPr lang="en-US" sz="1800" dirty="0">
              <a:solidFill>
                <a:srgbClr val="303030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US" sz="1800" dirty="0">
                <a:solidFill>
                  <a:srgbClr val="303030"/>
                </a:solidFill>
              </a:rPr>
              <a:t>“Hasn't the proposed research been published previously?</a:t>
            </a:r>
            <a:r>
              <a:rPr lang="en-US" sz="1800" dirty="0" smtClean="0">
                <a:solidFill>
                  <a:srgbClr val="303030"/>
                </a:solidFill>
              </a:rPr>
              <a:t>”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303030"/>
                </a:solidFill>
              </a:rPr>
              <a:t>“We </a:t>
            </a:r>
            <a:r>
              <a:rPr lang="en-US" sz="1800" dirty="0">
                <a:solidFill>
                  <a:srgbClr val="303030"/>
                </a:solidFill>
              </a:rPr>
              <a:t>do not feel that granting 20 shifts/cycle for 2 years is consistent with the history of publication of this work</a:t>
            </a:r>
            <a:r>
              <a:rPr lang="en-US" sz="1800" dirty="0" smtClean="0">
                <a:solidFill>
                  <a:srgbClr val="303030"/>
                </a:solidFill>
              </a:rPr>
              <a:t>.”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303030"/>
                </a:solidFill>
              </a:rPr>
              <a:t>“Proposer should perform initial characterization with lab sources or TEM.” </a:t>
            </a:r>
            <a:endParaRPr lang="en-US" sz="1800" dirty="0">
              <a:solidFill>
                <a:srgbClr val="303030"/>
              </a:solidFill>
            </a:endParaRP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325293" y="3429000"/>
            <a:ext cx="462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chemeClr val="accent3"/>
                </a:solidFill>
              </a:rPr>
              <a:t>Common Reviewer comments:</a:t>
            </a:r>
          </a:p>
        </p:txBody>
      </p:sp>
    </p:spTree>
    <p:extLst>
      <p:ext uri="{BB962C8B-B14F-4D97-AF65-F5344CB8AC3E}">
        <p14:creationId xmlns:p14="http://schemas.microsoft.com/office/powerpoint/2010/main" val="789319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229600" cy="393700"/>
          </a:xfrm>
        </p:spPr>
        <p:txBody>
          <a:bodyPr tIns="45720"/>
          <a:lstStyle/>
          <a:p>
            <a:r>
              <a:rPr lang="en-US"/>
              <a:t>After submission</a:t>
            </a:r>
          </a:p>
        </p:txBody>
      </p:sp>
      <p:sp>
        <p:nvSpPr>
          <p:cNvPr id="49155" name="Rectangle 1027"/>
          <p:cNvSpPr>
            <a:spLocks noGrp="1"/>
          </p:cNvSpPr>
          <p:nvPr>
            <p:ph type="body" idx="4294967295"/>
          </p:nvPr>
        </p:nvSpPr>
        <p:spPr>
          <a:xfrm>
            <a:off x="189441" y="903817"/>
            <a:ext cx="8458200" cy="5684633"/>
          </a:xfrm>
        </p:spPr>
        <p:txBody>
          <a:bodyPr/>
          <a:lstStyle/>
          <a:p>
            <a:pPr>
              <a:buClrTx/>
              <a:buFont typeface="Arial"/>
              <a:buChar char="•"/>
            </a:pPr>
            <a:r>
              <a:rPr lang="en-US" sz="2400" dirty="0" smtClean="0">
                <a:solidFill>
                  <a:srgbClr val="303030"/>
                </a:solidFill>
              </a:rPr>
              <a:t> Allow </a:t>
            </a:r>
            <a:r>
              <a:rPr lang="en-US" sz="2400" dirty="0">
                <a:solidFill>
                  <a:srgbClr val="303030"/>
                </a:solidFill>
              </a:rPr>
              <a:t>time for review and revisions</a:t>
            </a:r>
            <a:endParaRPr lang="en-US" sz="2400" dirty="0" smtClean="0">
              <a:solidFill>
                <a:srgbClr val="303030"/>
              </a:solidFill>
            </a:endParaRPr>
          </a:p>
          <a:p>
            <a:pPr>
              <a:buClrTx/>
              <a:buFont typeface="Arial"/>
              <a:buChar char="•"/>
            </a:pPr>
            <a:r>
              <a:rPr lang="en-US" sz="2400" dirty="0" smtClean="0">
                <a:solidFill>
                  <a:srgbClr val="303030"/>
                </a:solidFill>
              </a:rPr>
              <a:t> Expect </a:t>
            </a:r>
            <a:r>
              <a:rPr lang="en-US" sz="2400" dirty="0">
                <a:solidFill>
                  <a:srgbClr val="303030"/>
                </a:solidFill>
              </a:rPr>
              <a:t>feedback several weeks from the call close</a:t>
            </a:r>
            <a:endParaRPr lang="en-US" sz="2400" dirty="0" smtClean="0">
              <a:solidFill>
                <a:srgbClr val="303030"/>
              </a:solidFill>
            </a:endParaRPr>
          </a:p>
          <a:p>
            <a:pPr>
              <a:buClrTx/>
              <a:buFont typeface="Arial"/>
              <a:buChar char="•"/>
            </a:pPr>
            <a:r>
              <a:rPr lang="en-US" sz="2400" dirty="0" smtClean="0">
                <a:solidFill>
                  <a:srgbClr val="303030"/>
                </a:solidFill>
              </a:rPr>
              <a:t> Be </a:t>
            </a:r>
            <a:r>
              <a:rPr lang="en-US" sz="2400" dirty="0">
                <a:solidFill>
                  <a:srgbClr val="303030"/>
                </a:solidFill>
              </a:rPr>
              <a:t>ready to schedule experiment if approved</a:t>
            </a:r>
          </a:p>
          <a:p>
            <a:pPr marL="688975" lvl="1" indent="-342900">
              <a:spcBef>
                <a:spcPts val="600"/>
              </a:spcBef>
              <a:buClrTx/>
              <a:buFont typeface="Arial"/>
              <a:buChar char="•"/>
            </a:pPr>
            <a:r>
              <a:rPr lang="en-US" sz="2400" dirty="0">
                <a:solidFill>
                  <a:srgbClr val="303030"/>
                </a:solidFill>
              </a:rPr>
              <a:t>Identify participating team members</a:t>
            </a:r>
          </a:p>
          <a:p>
            <a:pPr marL="688975" lvl="1" indent="-342900">
              <a:spcBef>
                <a:spcPts val="600"/>
              </a:spcBef>
              <a:buClrTx/>
              <a:buFont typeface="Arial"/>
              <a:buChar char="•"/>
            </a:pPr>
            <a:r>
              <a:rPr lang="en-US" sz="2400" dirty="0">
                <a:solidFill>
                  <a:srgbClr val="303030"/>
                </a:solidFill>
              </a:rPr>
              <a:t>Respond to facility access approval information</a:t>
            </a:r>
          </a:p>
          <a:p>
            <a:pPr marL="688975" lvl="1" indent="-342900">
              <a:spcBef>
                <a:spcPts val="600"/>
              </a:spcBef>
              <a:buClrTx/>
              <a:buFont typeface="Arial"/>
              <a:buChar char="•"/>
            </a:pPr>
            <a:r>
              <a:rPr lang="en-US" sz="2400" dirty="0">
                <a:solidFill>
                  <a:srgbClr val="303030"/>
                </a:solidFill>
              </a:rPr>
              <a:t>Facilitate execution of user agreements </a:t>
            </a:r>
          </a:p>
          <a:p>
            <a:pPr marL="688975" lvl="1" indent="-342900">
              <a:spcBef>
                <a:spcPts val="600"/>
              </a:spcBef>
              <a:buClrTx/>
              <a:buFont typeface="Arial"/>
              <a:buChar char="•"/>
            </a:pPr>
            <a:r>
              <a:rPr lang="en-US" sz="2400" dirty="0">
                <a:solidFill>
                  <a:srgbClr val="303030"/>
                </a:solidFill>
              </a:rPr>
              <a:t>Complete required training</a:t>
            </a:r>
          </a:p>
          <a:p>
            <a:pPr marL="688975" lvl="1" indent="-342900">
              <a:spcBef>
                <a:spcPts val="600"/>
              </a:spcBef>
              <a:buClrTx/>
              <a:buFont typeface="Arial"/>
              <a:buChar char="•"/>
            </a:pPr>
            <a:r>
              <a:rPr lang="en-US" sz="2400" dirty="0">
                <a:solidFill>
                  <a:srgbClr val="303030"/>
                </a:solidFill>
              </a:rPr>
              <a:t>Confirm sample availability and description and laboratory needs</a:t>
            </a:r>
            <a:endParaRPr lang="en-US" sz="2400" dirty="0" smtClean="0">
              <a:solidFill>
                <a:srgbClr val="303030"/>
              </a:solidFill>
            </a:endParaRPr>
          </a:p>
          <a:p>
            <a:pPr>
              <a:buClrTx/>
              <a:buFont typeface="Arial"/>
              <a:buChar char="•"/>
            </a:pPr>
            <a:r>
              <a:rPr lang="en-US" sz="2400" dirty="0" smtClean="0">
                <a:solidFill>
                  <a:srgbClr val="303030"/>
                </a:solidFill>
              </a:rPr>
              <a:t>Consider </a:t>
            </a:r>
            <a:r>
              <a:rPr lang="en-US" sz="2400" dirty="0">
                <a:solidFill>
                  <a:srgbClr val="303030"/>
                </a:solidFill>
              </a:rPr>
              <a:t>reviewer comments if not approved and plan to resubmit this proposal or a new proposal in the next </a:t>
            </a:r>
            <a:r>
              <a:rPr lang="en-US" sz="2400" dirty="0" smtClean="0">
                <a:solidFill>
                  <a:srgbClr val="303030"/>
                </a:solidFill>
              </a:rPr>
              <a:t>call. Opportunities (# of facilities and </a:t>
            </a:r>
            <a:r>
              <a:rPr lang="en-US" sz="2400" dirty="0" err="1" smtClean="0">
                <a:solidFill>
                  <a:srgbClr val="303030"/>
                </a:solidFill>
              </a:rPr>
              <a:t>beamlines</a:t>
            </a:r>
            <a:r>
              <a:rPr lang="en-US" sz="2400" dirty="0" smtClean="0">
                <a:solidFill>
                  <a:srgbClr val="303030"/>
                </a:solidFill>
              </a:rPr>
              <a:t>/facility) continue to grow. </a:t>
            </a:r>
            <a:endParaRPr lang="en-US" sz="2400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6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330200"/>
            <a:ext cx="7954963" cy="384721"/>
          </a:xfrm>
        </p:spPr>
        <p:txBody>
          <a:bodyPr/>
          <a:lstStyle/>
          <a:p>
            <a:r>
              <a:rPr lang="en-US" sz="2400" dirty="0" smtClean="0"/>
              <a:t>X</a:t>
            </a:r>
            <a:r>
              <a:rPr lang="en-US" sz="2400" dirty="0"/>
              <a:t>-ray and Neutron </a:t>
            </a:r>
            <a:r>
              <a:rPr lang="en-US" sz="2400" dirty="0" smtClean="0"/>
              <a:t>Sources Available Worldwide</a:t>
            </a:r>
            <a:endParaRPr lang="en-US" sz="2400" dirty="0"/>
          </a:p>
        </p:txBody>
      </p:sp>
      <p:sp>
        <p:nvSpPr>
          <p:cNvPr id="15" name="Rectangle 1027"/>
          <p:cNvSpPr txBox="1">
            <a:spLocks/>
          </p:cNvSpPr>
          <p:nvPr/>
        </p:nvSpPr>
        <p:spPr bwMode="auto">
          <a:xfrm>
            <a:off x="451086" y="1220876"/>
            <a:ext cx="835371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82575" indent="-28257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2889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92" charset="-128"/>
              </a:defRPr>
            </a:lvl2pPr>
            <a:lvl3pPr marL="968375" indent="-16827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charset="0"/>
              <a:buChar char="•"/>
              <a:defRPr i="1">
                <a:solidFill>
                  <a:schemeClr val="tx1"/>
                </a:solidFill>
                <a:latin typeface="+mn-lt"/>
                <a:ea typeface="ＭＳ Ｐゴシック" pitchFamily="92" charset="-128"/>
              </a:defRPr>
            </a:lvl3pPr>
            <a:lvl4pPr marL="1363663" indent="-280988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charset="0"/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92" charset="-128"/>
              </a:defRPr>
            </a:lvl4pPr>
            <a:lvl5pPr marL="1652588" indent="-1746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charset="0"/>
              <a:buChar char="•"/>
              <a:defRPr i="1">
                <a:solidFill>
                  <a:schemeClr val="tx1"/>
                </a:solidFill>
                <a:latin typeface="+mn-lt"/>
                <a:ea typeface="ＭＳ Ｐゴシック" pitchFamily="92" charset="-128"/>
              </a:defRPr>
            </a:lvl5pPr>
            <a:lvl6pPr marL="2109788" indent="-1746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itchFamily="92" charset="0"/>
              <a:buChar char="•"/>
              <a:defRPr i="1">
                <a:solidFill>
                  <a:schemeClr val="tx1"/>
                </a:solidFill>
                <a:latin typeface="+mn-lt"/>
                <a:ea typeface="ＭＳ Ｐゴシック" pitchFamily="92" charset="-128"/>
              </a:defRPr>
            </a:lvl6pPr>
            <a:lvl7pPr marL="2566988" indent="-1746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itchFamily="92" charset="0"/>
              <a:buChar char="•"/>
              <a:defRPr i="1">
                <a:solidFill>
                  <a:schemeClr val="tx1"/>
                </a:solidFill>
                <a:latin typeface="+mn-lt"/>
                <a:ea typeface="ＭＳ Ｐゴシック" pitchFamily="92" charset="-128"/>
              </a:defRPr>
            </a:lvl7pPr>
            <a:lvl8pPr marL="3024188" indent="-1746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itchFamily="92" charset="0"/>
              <a:buChar char="•"/>
              <a:defRPr i="1">
                <a:solidFill>
                  <a:schemeClr val="tx1"/>
                </a:solidFill>
                <a:latin typeface="+mn-lt"/>
                <a:ea typeface="ＭＳ Ｐゴシック" pitchFamily="92" charset="-128"/>
              </a:defRPr>
            </a:lvl8pPr>
            <a:lvl9pPr marL="3481388" indent="-1746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itchFamily="92" charset="0"/>
              <a:buChar char="•"/>
              <a:defRPr i="1">
                <a:solidFill>
                  <a:schemeClr val="tx1"/>
                </a:solidFill>
                <a:latin typeface="+mn-lt"/>
                <a:ea typeface="ＭＳ Ｐゴシック" pitchFamily="92" charset="-128"/>
              </a:defRPr>
            </a:lvl9pPr>
          </a:lstStyle>
          <a:p>
            <a:pPr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</a:pPr>
            <a:r>
              <a:rPr lang="en-US" sz="2200" b="1" dirty="0" smtClean="0">
                <a:solidFill>
                  <a:srgbClr val="1F497D"/>
                </a:solidFill>
              </a:rPr>
              <a:t>Light Sources summarized at  </a:t>
            </a:r>
            <a:r>
              <a:rPr lang="en-US" sz="2200" b="1" dirty="0" err="1" smtClean="0">
                <a:solidFill>
                  <a:srgbClr val="CD0202"/>
                </a:solidFill>
              </a:rPr>
              <a:t>www.lightsources.org</a:t>
            </a:r>
            <a:endParaRPr lang="en-US" sz="2200" b="1" dirty="0" smtClean="0">
              <a:solidFill>
                <a:srgbClr val="CD0202"/>
              </a:solidFill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SzPct val="60000"/>
              <a:buNone/>
              <a:tabLst>
                <a:tab pos="398463" algn="l"/>
              </a:tabLst>
            </a:pPr>
            <a:r>
              <a:rPr lang="en-US" sz="2200" dirty="0" smtClean="0">
                <a:solidFill>
                  <a:srgbClr val="CD0202"/>
                </a:solidFill>
              </a:rPr>
              <a:t>	~60 facilities: 47 synchrotrons + 13 free electron lasers (FELs)</a:t>
            </a:r>
          </a:p>
          <a:p>
            <a:pPr marL="746125" lvl="1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 typeface="Courier New"/>
              <a:buChar char="o"/>
              <a:tabLst>
                <a:tab pos="287338" algn="l"/>
              </a:tabLst>
            </a:pPr>
            <a:r>
              <a:rPr lang="en-US" sz="2000" dirty="0" smtClean="0">
                <a:solidFill>
                  <a:srgbClr val="303030"/>
                </a:solidFill>
              </a:rPr>
              <a:t>European </a:t>
            </a:r>
            <a:r>
              <a:rPr lang="en-US" sz="2000" dirty="0">
                <a:solidFill>
                  <a:srgbClr val="303030"/>
                </a:solidFill>
              </a:rPr>
              <a:t>Synchrotron Radiation Facility (ESRF</a:t>
            </a:r>
            <a:r>
              <a:rPr lang="en-US" sz="2000" dirty="0" smtClean="0">
                <a:solidFill>
                  <a:srgbClr val="303030"/>
                </a:solidFill>
              </a:rPr>
              <a:t>), </a:t>
            </a:r>
            <a:r>
              <a:rPr lang="en-US" sz="2000" dirty="0">
                <a:solidFill>
                  <a:srgbClr val="303030"/>
                </a:solidFill>
              </a:rPr>
              <a:t>Grenoble, France</a:t>
            </a:r>
          </a:p>
          <a:p>
            <a:pPr marL="746125" lvl="1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 typeface="Courier New"/>
              <a:buChar char="o"/>
              <a:tabLst>
                <a:tab pos="287338" algn="l"/>
              </a:tabLst>
            </a:pPr>
            <a:r>
              <a:rPr lang="en-US" sz="2000" dirty="0" smtClean="0">
                <a:solidFill>
                  <a:srgbClr val="303030"/>
                </a:solidFill>
              </a:rPr>
              <a:t>SPRING-8, Japan </a:t>
            </a:r>
          </a:p>
          <a:p>
            <a:pPr marL="746125" lvl="1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 typeface="Courier New"/>
              <a:buChar char="o"/>
              <a:tabLst>
                <a:tab pos="287338" algn="l"/>
              </a:tabLst>
            </a:pPr>
            <a:r>
              <a:rPr lang="en-US" sz="2000" dirty="0" smtClean="0">
                <a:solidFill>
                  <a:srgbClr val="303030"/>
                </a:solidFill>
              </a:rPr>
              <a:t>PETRA III, Germany</a:t>
            </a:r>
            <a:endParaRPr lang="en-US" sz="2000" dirty="0">
              <a:solidFill>
                <a:srgbClr val="303030"/>
              </a:solidFill>
            </a:endParaRPr>
          </a:p>
          <a:p>
            <a:pPr marL="746125" lvl="1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 typeface="Courier New"/>
              <a:buChar char="o"/>
              <a:tabLst>
                <a:tab pos="287338" algn="l"/>
              </a:tabLst>
            </a:pPr>
            <a:r>
              <a:rPr lang="en-US" sz="2000" dirty="0" smtClean="0">
                <a:solidFill>
                  <a:srgbClr val="303030"/>
                </a:solidFill>
                <a:ea typeface="Wingdings"/>
                <a:cs typeface="Arial"/>
                <a:sym typeface="Wingdings"/>
              </a:rPr>
              <a:t>CLS, SLS, Shanghai, DIAMOND, BESSYII, </a:t>
            </a:r>
            <a:r>
              <a:rPr lang="en-US" sz="2000" dirty="0">
                <a:solidFill>
                  <a:srgbClr val="303030"/>
                </a:solidFill>
                <a:ea typeface="Wingdings"/>
                <a:cs typeface="Arial"/>
                <a:sym typeface="Wingdings"/>
              </a:rPr>
              <a:t>SOLEIL, Taiwan</a:t>
            </a:r>
            <a:r>
              <a:rPr lang="en-US" sz="2000" dirty="0" smtClean="0">
                <a:solidFill>
                  <a:srgbClr val="303030"/>
                </a:solidFill>
                <a:ea typeface="Wingdings"/>
                <a:cs typeface="Arial"/>
                <a:sym typeface="Wingdings"/>
              </a:rPr>
              <a:t>, Pohang, …</a:t>
            </a:r>
          </a:p>
          <a:p>
            <a:pPr marL="746125" lvl="1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 typeface="Courier New"/>
              <a:buChar char="o"/>
              <a:tabLst>
                <a:tab pos="287338" algn="l"/>
              </a:tabLst>
            </a:pPr>
            <a:r>
              <a:rPr lang="en-US" sz="2000" dirty="0" smtClean="0">
                <a:solidFill>
                  <a:srgbClr val="303030"/>
                </a:solidFill>
                <a:ea typeface="Wingdings"/>
                <a:cs typeface="Arial"/>
                <a:sym typeface="Wingdings"/>
              </a:rPr>
              <a:t>XFEL.EU, SACLA, FLASH, </a:t>
            </a:r>
            <a:r>
              <a:rPr lang="en-US" sz="2000" dirty="0">
                <a:solidFill>
                  <a:srgbClr val="303030"/>
                </a:solidFill>
                <a:ea typeface="Wingdings"/>
                <a:cs typeface="Arial"/>
                <a:sym typeface="Wingdings"/>
              </a:rPr>
              <a:t>…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SzPct val="60000"/>
              <a:buNone/>
              <a:tabLst>
                <a:tab pos="287338" algn="l"/>
              </a:tabLst>
            </a:pPr>
            <a:endParaRPr lang="en-US" sz="2200" dirty="0" smtClean="0">
              <a:solidFill>
                <a:srgbClr val="CD0202"/>
              </a:solidFill>
            </a:endParaRPr>
          </a:p>
          <a:p>
            <a:pPr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</a:pPr>
            <a:r>
              <a:rPr lang="en-US" sz="2200" b="1" dirty="0" smtClean="0">
                <a:solidFill>
                  <a:schemeClr val="tx2"/>
                </a:solidFill>
              </a:rPr>
              <a:t>Neutron Sources summarized </a:t>
            </a:r>
            <a:r>
              <a:rPr lang="en-US" sz="2200" b="1" dirty="0">
                <a:solidFill>
                  <a:schemeClr val="tx2"/>
                </a:solidFill>
              </a:rPr>
              <a:t>at  </a:t>
            </a:r>
            <a:r>
              <a:rPr lang="en-US" sz="2200" b="1" dirty="0" err="1" smtClean="0">
                <a:solidFill>
                  <a:srgbClr val="CD0202"/>
                </a:solidFill>
              </a:rPr>
              <a:t>www.neutronsources.org</a:t>
            </a:r>
            <a:endParaRPr lang="en-US" sz="2200" b="1" dirty="0" smtClean="0">
              <a:solidFill>
                <a:srgbClr val="CD020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60000"/>
              <a:buNone/>
              <a:tabLst>
                <a:tab pos="398463" algn="l"/>
              </a:tabLst>
            </a:pPr>
            <a:r>
              <a:rPr lang="en-US" sz="2200" dirty="0" smtClean="0">
                <a:solidFill>
                  <a:srgbClr val="CD0202"/>
                </a:solidFill>
              </a:rPr>
              <a:t>	~48 research centers:  </a:t>
            </a:r>
          </a:p>
          <a:p>
            <a:pPr marL="746125" lvl="1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 typeface="Courier New"/>
              <a:buChar char="o"/>
              <a:tabLst>
                <a:tab pos="287338" algn="l"/>
              </a:tabLst>
            </a:pPr>
            <a:r>
              <a:rPr lang="en-US" sz="2000" dirty="0" err="1" smtClean="0">
                <a:solidFill>
                  <a:srgbClr val="303030"/>
                </a:solidFill>
              </a:rPr>
              <a:t>Institut</a:t>
            </a:r>
            <a:r>
              <a:rPr lang="en-US" sz="2000" dirty="0" smtClean="0">
                <a:solidFill>
                  <a:srgbClr val="303030"/>
                </a:solidFill>
              </a:rPr>
              <a:t> </a:t>
            </a:r>
            <a:r>
              <a:rPr lang="en-US" sz="2000" dirty="0">
                <a:solidFill>
                  <a:srgbClr val="303030"/>
                </a:solidFill>
              </a:rPr>
              <a:t>Laue-</a:t>
            </a:r>
            <a:r>
              <a:rPr lang="en-US" sz="2000" dirty="0" err="1">
                <a:solidFill>
                  <a:srgbClr val="303030"/>
                </a:solidFill>
              </a:rPr>
              <a:t>Langevin</a:t>
            </a:r>
            <a:r>
              <a:rPr lang="en-US" sz="2000" dirty="0">
                <a:solidFill>
                  <a:srgbClr val="303030"/>
                </a:solidFill>
              </a:rPr>
              <a:t> (ILL), Grenoble, </a:t>
            </a:r>
            <a:r>
              <a:rPr lang="en-US" sz="2000" dirty="0" smtClean="0">
                <a:solidFill>
                  <a:srgbClr val="303030"/>
                </a:solidFill>
              </a:rPr>
              <a:t>France</a:t>
            </a:r>
          </a:p>
          <a:p>
            <a:pPr marL="746125" lvl="1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 typeface="Courier New"/>
              <a:buChar char="o"/>
              <a:tabLst>
                <a:tab pos="287338" algn="l"/>
              </a:tabLst>
            </a:pPr>
            <a:r>
              <a:rPr lang="en-US" sz="2000" dirty="0">
                <a:solidFill>
                  <a:srgbClr val="303030"/>
                </a:solidFill>
                <a:ea typeface="Wingdings"/>
                <a:cs typeface="Arial"/>
                <a:sym typeface="Wingdings"/>
              </a:rPr>
              <a:t>ISIS UK</a:t>
            </a:r>
            <a:endParaRPr lang="en-US" sz="2000" dirty="0">
              <a:solidFill>
                <a:srgbClr val="303030"/>
              </a:solidFill>
            </a:endParaRPr>
          </a:p>
          <a:p>
            <a:pPr marL="746125" lvl="1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 typeface="Courier New"/>
              <a:buChar char="o"/>
              <a:tabLst>
                <a:tab pos="287338" algn="l"/>
              </a:tabLst>
            </a:pPr>
            <a:r>
              <a:rPr lang="en-US" sz="2000" dirty="0" smtClean="0">
                <a:solidFill>
                  <a:srgbClr val="303030"/>
                </a:solidFill>
                <a:ea typeface="Wingdings"/>
                <a:cs typeface="Arial"/>
                <a:sym typeface="Wingdings"/>
              </a:rPr>
              <a:t>JSNS at </a:t>
            </a:r>
            <a:r>
              <a:rPr lang="en-US" sz="2000" dirty="0" smtClean="0">
                <a:solidFill>
                  <a:srgbClr val="303030"/>
                </a:solidFill>
              </a:rPr>
              <a:t>J-PARC, Japan</a:t>
            </a:r>
          </a:p>
          <a:p>
            <a:pPr marL="746125" lvl="1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 typeface="Courier New"/>
              <a:buChar char="o"/>
              <a:tabLst>
                <a:tab pos="287338" algn="l"/>
              </a:tabLst>
            </a:pPr>
            <a:r>
              <a:rPr lang="en-US" sz="2000" dirty="0" smtClean="0">
                <a:solidFill>
                  <a:srgbClr val="303030"/>
                </a:solidFill>
              </a:rPr>
              <a:t>China </a:t>
            </a:r>
            <a:r>
              <a:rPr lang="en-US" sz="2000" dirty="0">
                <a:solidFill>
                  <a:srgbClr val="303030"/>
                </a:solidFill>
              </a:rPr>
              <a:t>Spallation Neutron </a:t>
            </a:r>
            <a:r>
              <a:rPr lang="en-US" sz="2000" dirty="0" smtClean="0">
                <a:solidFill>
                  <a:srgbClr val="303030"/>
                </a:solidFill>
              </a:rPr>
              <a:t>Source, Dongguan </a:t>
            </a:r>
            <a:r>
              <a:rPr lang="en-US" sz="2000" dirty="0">
                <a:solidFill>
                  <a:srgbClr val="303030"/>
                </a:solidFill>
              </a:rPr>
              <a:t>(~2018)</a:t>
            </a:r>
          </a:p>
          <a:p>
            <a:pPr marL="746125" lvl="1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 typeface="Courier New"/>
              <a:buChar char="o"/>
              <a:tabLst>
                <a:tab pos="287338" algn="l"/>
              </a:tabLst>
            </a:pPr>
            <a:r>
              <a:rPr lang="en-US" sz="2000" dirty="0" smtClean="0">
                <a:solidFill>
                  <a:srgbClr val="303030"/>
                </a:solidFill>
              </a:rPr>
              <a:t>European Spallation Source (ESS), Lund, Sweden (~2019)</a:t>
            </a:r>
          </a:p>
        </p:txBody>
      </p:sp>
    </p:spTree>
    <p:extLst>
      <p:ext uri="{BB962C8B-B14F-4D97-AF65-F5344CB8AC3E}">
        <p14:creationId xmlns:p14="http://schemas.microsoft.com/office/powerpoint/2010/main" val="134289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4406" y="1842926"/>
            <a:ext cx="4533955" cy="2932877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en-US" sz="3600" dirty="0" smtClean="0">
                <a:solidFill>
                  <a:srgbClr val="303030"/>
                </a:solidFill>
              </a:rPr>
              <a:t>Thanks to:</a:t>
            </a:r>
          </a:p>
          <a:p>
            <a:pPr marL="0" indent="0">
              <a:buClrTx/>
              <a:buNone/>
            </a:pPr>
            <a:endParaRPr lang="en-US" sz="3600" dirty="0">
              <a:solidFill>
                <a:srgbClr val="303030"/>
              </a:solidFill>
            </a:endParaRPr>
          </a:p>
          <a:p>
            <a:pPr marL="0" indent="0">
              <a:buClrTx/>
              <a:buNone/>
            </a:pPr>
            <a:r>
              <a:rPr lang="en-US" sz="3600" dirty="0" smtClean="0">
                <a:solidFill>
                  <a:srgbClr val="303030"/>
                </a:solidFill>
              </a:rPr>
              <a:t>Jonathan Lang (APS)</a:t>
            </a:r>
          </a:p>
          <a:p>
            <a:pPr marL="0" indent="0">
              <a:buClrTx/>
              <a:buNone/>
            </a:pPr>
            <a:r>
              <a:rPr lang="en-US" sz="3600" dirty="0" smtClean="0">
                <a:solidFill>
                  <a:srgbClr val="303030"/>
                </a:solidFill>
              </a:rPr>
              <a:t>John </a:t>
            </a:r>
            <a:r>
              <a:rPr lang="en-US" sz="3600" dirty="0" err="1" smtClean="0">
                <a:solidFill>
                  <a:srgbClr val="303030"/>
                </a:solidFill>
              </a:rPr>
              <a:t>Budai</a:t>
            </a:r>
            <a:endParaRPr lang="en-US" sz="3600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3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728075" cy="430887"/>
          </a:xfrm>
        </p:spPr>
        <p:txBody>
          <a:bodyPr tIns="45720"/>
          <a:lstStyle/>
          <a:p>
            <a:pPr algn="ctr"/>
            <a:r>
              <a:rPr lang="en-US" sz="2400" dirty="0"/>
              <a:t>Both SNS and HFIR are oversubscribed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9500"/>
            <a:ext cx="9144000" cy="509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330200"/>
            <a:ext cx="7954963" cy="384721"/>
          </a:xfrm>
        </p:spPr>
        <p:txBody>
          <a:bodyPr/>
          <a:lstStyle/>
          <a:p>
            <a:r>
              <a:rPr lang="en-US" sz="2400" dirty="0"/>
              <a:t>Basics of the facility proposal systems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53" y="1270449"/>
            <a:ext cx="7935913" cy="4763994"/>
          </a:xfrm>
        </p:spPr>
        <p:txBody>
          <a:bodyPr/>
          <a:lstStyle/>
          <a:p>
            <a:pPr>
              <a:buClrTx/>
              <a:buFont typeface="Arial"/>
              <a:buChar char="•"/>
            </a:pPr>
            <a:r>
              <a:rPr lang="en-US" sz="2200" dirty="0">
                <a:solidFill>
                  <a:srgbClr val="151515"/>
                </a:solidFill>
              </a:rPr>
              <a:t>All the DOE (NIST &amp; NSF) neutron and x-ray sources offer access to beam time through an experimental proposal system.  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“</a:t>
            </a:r>
            <a:r>
              <a:rPr lang="en-US" sz="2200" dirty="0">
                <a:solidFill>
                  <a:srgbClr val="A22B38"/>
                </a:solidFill>
              </a:rPr>
              <a:t>General Users (GU)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”</a:t>
            </a: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pPr>
              <a:buClrTx/>
              <a:buFont typeface="Arial"/>
              <a:buChar char="•"/>
            </a:pPr>
            <a:endParaRPr lang="en-US" sz="2200" dirty="0" smtClean="0">
              <a:solidFill>
                <a:srgbClr val="151515"/>
              </a:solidFill>
            </a:endParaRPr>
          </a:p>
          <a:p>
            <a:pPr>
              <a:buClrTx/>
              <a:buFont typeface="Arial"/>
              <a:buChar char="•"/>
            </a:pPr>
            <a:r>
              <a:rPr lang="en-US" sz="2200" dirty="0">
                <a:solidFill>
                  <a:srgbClr val="151515"/>
                </a:solidFill>
              </a:rPr>
              <a:t>Proposal submission is done through a web-based application.  When and how often proposals are submitted varies by facility. </a:t>
            </a:r>
          </a:p>
          <a:p>
            <a:pPr lvl="1">
              <a:buClrTx/>
              <a:buFont typeface="Arial"/>
              <a:buChar char="•"/>
            </a:pPr>
            <a:r>
              <a:rPr lang="en-US" sz="2200" dirty="0">
                <a:solidFill>
                  <a:srgbClr val="151515"/>
                </a:solidFill>
              </a:rPr>
              <a:t>APS and </a:t>
            </a:r>
            <a:r>
              <a:rPr lang="en-US" sz="2200" dirty="0" smtClean="0">
                <a:solidFill>
                  <a:srgbClr val="151515"/>
                </a:solidFill>
              </a:rPr>
              <a:t>NSLS-II </a:t>
            </a:r>
            <a:r>
              <a:rPr lang="en-US" sz="2200" dirty="0">
                <a:solidFill>
                  <a:srgbClr val="151515"/>
                </a:solidFill>
              </a:rPr>
              <a:t>three times (“cycles”) per year.</a:t>
            </a:r>
          </a:p>
          <a:p>
            <a:pPr lvl="1">
              <a:buClrTx/>
              <a:buFont typeface="Arial"/>
              <a:buChar char="•"/>
            </a:pPr>
            <a:r>
              <a:rPr lang="en-US" sz="2200" dirty="0">
                <a:solidFill>
                  <a:srgbClr val="151515"/>
                </a:solidFill>
              </a:rPr>
              <a:t>SNS/HFIR and ALS two times per year </a:t>
            </a:r>
            <a:endParaRPr lang="en-US" sz="2200" dirty="0" smtClean="0">
              <a:solidFill>
                <a:srgbClr val="151515"/>
              </a:solidFill>
            </a:endParaRPr>
          </a:p>
          <a:p>
            <a:pPr lvl="1">
              <a:buClrTx/>
              <a:buFont typeface="Arial"/>
              <a:buChar char="•"/>
            </a:pPr>
            <a:endParaRPr lang="en-US" sz="2200" dirty="0">
              <a:solidFill>
                <a:srgbClr val="151515"/>
              </a:solidFill>
            </a:endParaRPr>
          </a:p>
          <a:p>
            <a:pPr>
              <a:buClrTx/>
              <a:buFont typeface="Arial"/>
              <a:buChar char="•"/>
            </a:pPr>
            <a:r>
              <a:rPr lang="en-US" sz="2200" dirty="0">
                <a:solidFill>
                  <a:srgbClr val="151515"/>
                </a:solidFill>
              </a:rPr>
              <a:t>All proposals are peer-reviewed and rated, and beam time is allocated using the scores of these reviews. Once time has been allocated, the </a:t>
            </a:r>
            <a:r>
              <a:rPr lang="en-US" sz="2200" dirty="0" err="1">
                <a:solidFill>
                  <a:srgbClr val="151515"/>
                </a:solidFill>
              </a:rPr>
              <a:t>beamline</a:t>
            </a:r>
            <a:r>
              <a:rPr lang="en-US" sz="2200" dirty="0">
                <a:solidFill>
                  <a:srgbClr val="151515"/>
                </a:solidFill>
              </a:rPr>
              <a:t> staff schedule the proposals.</a:t>
            </a:r>
          </a:p>
        </p:txBody>
      </p:sp>
    </p:spTree>
    <p:extLst>
      <p:ext uri="{BB962C8B-B14F-4D97-AF65-F5344CB8AC3E}">
        <p14:creationId xmlns:p14="http://schemas.microsoft.com/office/powerpoint/2010/main" val="196510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Amount of </a:t>
            </a:r>
            <a:r>
              <a:rPr lang="en-US" dirty="0">
                <a:solidFill>
                  <a:schemeClr val="accent3"/>
                </a:solidFill>
              </a:rPr>
              <a:t>general user</a:t>
            </a:r>
            <a:r>
              <a:rPr lang="en-US" dirty="0"/>
              <a:t> time available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209550" y="1338263"/>
            <a:ext cx="3527425" cy="429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282575" indent="-282575"/>
            <a:r>
              <a:rPr lang="en-US" sz="2200" b="1" dirty="0">
                <a:solidFill>
                  <a:srgbClr val="303030"/>
                </a:solidFill>
              </a:rPr>
              <a:t>APS/NSLS/SSRL/ALS</a:t>
            </a:r>
          </a:p>
          <a:p>
            <a:pPr marL="685800" lvl="1" indent="-288925">
              <a:buFont typeface="Wingdings" charset="2"/>
              <a:buChar char="ü"/>
            </a:pPr>
            <a:r>
              <a:rPr lang="en-US" sz="1800" b="1" dirty="0">
                <a:solidFill>
                  <a:srgbClr val="303030"/>
                </a:solidFill>
              </a:rPr>
              <a:t>All beamlines offer </a:t>
            </a:r>
            <a:r>
              <a:rPr lang="en-US" sz="1800" b="1" dirty="0">
                <a:solidFill>
                  <a:schemeClr val="accent3"/>
                </a:solidFill>
              </a:rPr>
              <a:t>GU</a:t>
            </a:r>
            <a:r>
              <a:rPr lang="en-US" sz="1800" b="1" dirty="0">
                <a:solidFill>
                  <a:srgbClr val="303030"/>
                </a:solidFill>
              </a:rPr>
              <a:t> beam time.  </a:t>
            </a:r>
          </a:p>
          <a:p>
            <a:pPr marL="685800" lvl="1" indent="-288925">
              <a:buFont typeface="Wingdings" charset="2"/>
              <a:buChar char="ü"/>
            </a:pPr>
            <a:r>
              <a:rPr lang="en-US" sz="1800" b="1" dirty="0">
                <a:solidFill>
                  <a:srgbClr val="303030"/>
                </a:solidFill>
              </a:rPr>
              <a:t>Most DOE/NSF funded beamlines provide 80-100% of their time to general users.</a:t>
            </a:r>
            <a:r>
              <a:rPr lang="en-US" sz="2200" b="1" dirty="0">
                <a:solidFill>
                  <a:srgbClr val="303030"/>
                </a:solidFill>
              </a:rPr>
              <a:t> </a:t>
            </a:r>
          </a:p>
          <a:p>
            <a:pPr marL="685800" lvl="1" indent="-288925">
              <a:buFont typeface="Wingdings" charset="2"/>
              <a:buChar char="ü"/>
            </a:pPr>
            <a:endParaRPr lang="en-US" sz="2200" b="1" dirty="0">
              <a:solidFill>
                <a:srgbClr val="303030"/>
              </a:solidFill>
            </a:endParaRPr>
          </a:p>
          <a:p>
            <a:pPr marL="282575" indent="-282575"/>
            <a:r>
              <a:rPr lang="en-US" sz="2200" b="1" dirty="0">
                <a:solidFill>
                  <a:srgbClr val="303030"/>
                </a:solidFill>
              </a:rPr>
              <a:t>SNS/HFIR</a:t>
            </a:r>
          </a:p>
          <a:p>
            <a:pPr marL="685800" lvl="1" indent="-288925">
              <a:buFont typeface="Wingdings" charset="2"/>
              <a:buChar char="ü"/>
            </a:pPr>
            <a:r>
              <a:rPr lang="en-US" sz="1800" b="1" dirty="0">
                <a:solidFill>
                  <a:srgbClr val="303030"/>
                </a:solidFill>
              </a:rPr>
              <a:t>Amount varies by instrument.  </a:t>
            </a:r>
          </a:p>
          <a:p>
            <a:pPr marL="685800" lvl="1" indent="-288925">
              <a:buFont typeface="Wingdings" charset="2"/>
              <a:buChar char="ü"/>
            </a:pPr>
            <a:r>
              <a:rPr lang="en-US" sz="1800" b="1" dirty="0">
                <a:solidFill>
                  <a:srgbClr val="303030"/>
                </a:solidFill>
              </a:rPr>
              <a:t>~75% of time will be for general users.</a:t>
            </a:r>
            <a:r>
              <a:rPr lang="en-US" sz="2200" b="1" dirty="0">
                <a:solidFill>
                  <a:srgbClr val="303030"/>
                </a:solidFill>
              </a:rPr>
              <a:t> </a:t>
            </a:r>
          </a:p>
          <a:p>
            <a:pPr marL="282575" indent="-282575"/>
            <a:endParaRPr lang="en-US" sz="2200" b="1" dirty="0">
              <a:solidFill>
                <a:srgbClr val="303030"/>
              </a:solidFill>
            </a:endParaRPr>
          </a:p>
        </p:txBody>
      </p:sp>
      <p:pic>
        <p:nvPicPr>
          <p:cNvPr id="27653" name="Picture 4" descr="3"/>
          <p:cNvPicPr>
            <a:picLocks noChangeAspect="1" noChangeArrowheads="1"/>
          </p:cNvPicPr>
          <p:nvPr/>
        </p:nvPicPr>
        <p:blipFill>
          <a:blip r:embed="rId3"/>
          <a:srcRect t="11232"/>
          <a:stretch>
            <a:fillRect/>
          </a:stretch>
        </p:blipFill>
        <p:spPr bwMode="auto">
          <a:xfrm>
            <a:off x="4097338" y="989013"/>
            <a:ext cx="5046662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12615" y="5558692"/>
            <a:ext cx="8665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For most, you can search facility websites by technique or by beamline. Quality of proposal websites varies.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7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1082534" y="1581947"/>
            <a:ext cx="7177112" cy="286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b="1" dirty="0">
                <a:solidFill>
                  <a:srgbClr val="0071BC"/>
                </a:solidFill>
                <a:ea typeface="ヒラギノ角ゴ Pro W3" charset="-128"/>
                <a:cs typeface="ヒラギノ角ゴ Pro W3" charset="-128"/>
              </a:rPr>
              <a:t>X-ray </a:t>
            </a:r>
            <a:r>
              <a:rPr lang="en-US" b="1" dirty="0" smtClean="0">
                <a:solidFill>
                  <a:srgbClr val="0071BC"/>
                </a:solidFill>
                <a:ea typeface="ヒラギノ角ゴ Pro W3" charset="-128"/>
                <a:cs typeface="ヒラギノ角ゴ Pro W3" charset="-128"/>
              </a:rPr>
              <a:t>sources (cycles/</a:t>
            </a:r>
            <a:r>
              <a:rPr lang="en-US" b="1" dirty="0" err="1" smtClean="0">
                <a:solidFill>
                  <a:srgbClr val="0071BC"/>
                </a:solidFill>
                <a:ea typeface="ヒラギノ角ゴ Pro W3" charset="-128"/>
                <a:cs typeface="ヒラギノ角ゴ Pro W3" charset="-128"/>
              </a:rPr>
              <a:t>yr</a:t>
            </a:r>
            <a:r>
              <a:rPr lang="en-US" b="1" dirty="0" smtClean="0">
                <a:solidFill>
                  <a:srgbClr val="0071BC"/>
                </a:solidFill>
                <a:ea typeface="ヒラギノ角ゴ Pro W3" charset="-128"/>
                <a:cs typeface="ヒラギノ角ゴ Pro W3" charset="-128"/>
              </a:rPr>
              <a:t>)       Deadlines</a:t>
            </a:r>
            <a:r>
              <a:rPr lang="en-US" dirty="0">
                <a:solidFill>
                  <a:srgbClr val="0071BC"/>
                </a:solidFill>
                <a:ea typeface="ヒラギノ角ゴ Pro W3" charset="-128"/>
                <a:cs typeface="ヒラギノ角ゴ Pro W3" charset="-128"/>
              </a:rPr>
              <a:t>		</a:t>
            </a:r>
            <a:endParaRPr lang="en-US" dirty="0" smtClean="0">
              <a:solidFill>
                <a:srgbClr val="0071BC"/>
              </a:solidFill>
              <a:ea typeface="ヒラギノ角ゴ Pro W3" charset="-128"/>
              <a:cs typeface="ヒラギノ角ゴ Pro W3" charset="-128"/>
            </a:endParaRPr>
          </a:p>
          <a:p>
            <a:pPr>
              <a:tabLst>
                <a:tab pos="457200" algn="l"/>
              </a:tabLst>
            </a:pPr>
            <a:r>
              <a:rPr lang="en-US" dirty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	</a:t>
            </a:r>
            <a:r>
              <a:rPr lang="en-US" dirty="0" smtClean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APS (3)</a:t>
            </a:r>
            <a:r>
              <a:rPr lang="en-US" dirty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		</a:t>
            </a:r>
            <a:r>
              <a:rPr lang="en-US" dirty="0" smtClean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October 28, 2016</a:t>
            </a:r>
            <a:endParaRPr lang="en-US" dirty="0">
              <a:solidFill>
                <a:srgbClr val="151515"/>
              </a:solidFill>
              <a:ea typeface="ヒラギノ角ゴ Pro W3" charset="-128"/>
              <a:cs typeface="ヒラギノ角ゴ Pro W3" charset="-128"/>
            </a:endParaRPr>
          </a:p>
          <a:p>
            <a:pPr>
              <a:tabLst>
                <a:tab pos="457200" algn="l"/>
              </a:tabLst>
            </a:pPr>
            <a:r>
              <a:rPr lang="en-US" dirty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	</a:t>
            </a:r>
            <a:r>
              <a:rPr lang="en-US" dirty="0" smtClean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ALS (2)</a:t>
            </a:r>
            <a:r>
              <a:rPr lang="en-US" dirty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		</a:t>
            </a:r>
            <a:r>
              <a:rPr lang="en-US" dirty="0" smtClean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September </a:t>
            </a:r>
            <a:r>
              <a:rPr lang="en-US" dirty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7, </a:t>
            </a:r>
            <a:r>
              <a:rPr lang="en-US" dirty="0" smtClean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2016</a:t>
            </a:r>
          </a:p>
          <a:p>
            <a:pPr>
              <a:tabLst>
                <a:tab pos="457200" algn="l"/>
              </a:tabLst>
            </a:pPr>
            <a:r>
              <a:rPr lang="en-US" dirty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	</a:t>
            </a:r>
            <a:r>
              <a:rPr lang="en-US" dirty="0" smtClean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			(f</a:t>
            </a:r>
            <a:r>
              <a:rPr lang="en-US" dirty="0" smtClean="0">
                <a:solidFill>
                  <a:srgbClr val="151515"/>
                </a:solidFill>
              </a:rPr>
              <a:t>irst </a:t>
            </a:r>
            <a:r>
              <a:rPr lang="en-US" dirty="0">
                <a:solidFill>
                  <a:srgbClr val="151515"/>
                </a:solidFill>
              </a:rPr>
              <a:t>Wednesday in September and </a:t>
            </a:r>
            <a:r>
              <a:rPr lang="en-US" dirty="0" smtClean="0">
                <a:solidFill>
                  <a:srgbClr val="151515"/>
                </a:solidFill>
              </a:rPr>
              <a:t>March)</a:t>
            </a:r>
            <a:endParaRPr lang="en-US" dirty="0">
              <a:solidFill>
                <a:srgbClr val="151515"/>
              </a:solidFill>
              <a:ea typeface="ヒラギノ角ゴ Pro W3" charset="-128"/>
              <a:cs typeface="ヒラギノ角ゴ Pro W3" charset="-128"/>
            </a:endParaRPr>
          </a:p>
          <a:p>
            <a:pPr>
              <a:tabLst>
                <a:tab pos="457200" algn="l"/>
              </a:tabLst>
            </a:pPr>
            <a:r>
              <a:rPr lang="en-US" dirty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	</a:t>
            </a:r>
            <a:r>
              <a:rPr lang="en-US" dirty="0" smtClean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NSLS-II (3)</a:t>
            </a:r>
            <a:r>
              <a:rPr lang="en-US" dirty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	</a:t>
            </a:r>
            <a:r>
              <a:rPr lang="en-US" dirty="0" smtClean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	 </a:t>
            </a:r>
            <a:r>
              <a:rPr lang="is-IS" dirty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September 30, 2016</a:t>
            </a:r>
            <a:r>
              <a:rPr lang="en-US" dirty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	</a:t>
            </a:r>
            <a:endParaRPr lang="en-US" dirty="0" smtClean="0">
              <a:solidFill>
                <a:srgbClr val="151515"/>
              </a:solidFill>
              <a:ea typeface="ヒラギノ角ゴ Pro W3" charset="-128"/>
              <a:cs typeface="ヒラギノ角ゴ Pro W3" charset="-128"/>
            </a:endParaRPr>
          </a:p>
          <a:p>
            <a:pPr>
              <a:tabLst>
                <a:tab pos="457200" algn="l"/>
              </a:tabLst>
            </a:pPr>
            <a:r>
              <a:rPr lang="en-US" dirty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	</a:t>
            </a:r>
            <a:r>
              <a:rPr lang="en-US" dirty="0" smtClean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LCLS (~2)		 </a:t>
            </a:r>
            <a:r>
              <a:rPr lang="is-IS" dirty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November 7, </a:t>
            </a:r>
            <a:r>
              <a:rPr lang="is-IS" dirty="0" smtClean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2016</a:t>
            </a:r>
            <a:endParaRPr lang="is-IS" dirty="0">
              <a:solidFill>
                <a:srgbClr val="151515"/>
              </a:solidFill>
              <a:ea typeface="ヒラギノ角ゴ Pro W3" charset="-128"/>
              <a:cs typeface="ヒラギノ角ゴ Pro W3" charset="-128"/>
            </a:endParaRPr>
          </a:p>
          <a:p>
            <a:pPr>
              <a:tabLst>
                <a:tab pos="457200" algn="l"/>
              </a:tabLst>
            </a:pPr>
            <a:endParaRPr lang="en-US" dirty="0" smtClean="0">
              <a:ea typeface="ヒラギノ角ゴ Pro W3" charset="-128"/>
              <a:cs typeface="ヒラギノ角ゴ Pro W3" charset="-128"/>
            </a:endParaRPr>
          </a:p>
          <a:p>
            <a:pPr>
              <a:tabLst>
                <a:tab pos="457200" algn="l"/>
              </a:tabLst>
            </a:pPr>
            <a:r>
              <a:rPr lang="en-US" b="1" dirty="0" smtClean="0">
                <a:solidFill>
                  <a:srgbClr val="0071BC"/>
                </a:solidFill>
                <a:ea typeface="ヒラギノ角ゴ Pro W3" charset="-128"/>
                <a:cs typeface="ヒラギノ角ゴ Pro W3" charset="-128"/>
              </a:rPr>
              <a:t>Neutron </a:t>
            </a:r>
            <a:r>
              <a:rPr lang="en-US" b="1" dirty="0">
                <a:solidFill>
                  <a:srgbClr val="0071BC"/>
                </a:solidFill>
                <a:ea typeface="ヒラギノ角ゴ Pro W3" charset="-128"/>
                <a:cs typeface="ヒラギノ角ゴ Pro W3" charset="-128"/>
              </a:rPr>
              <a:t>sources</a:t>
            </a:r>
            <a:r>
              <a:rPr lang="en-US" dirty="0">
                <a:ea typeface="ヒラギノ角ゴ Pro W3" charset="-128"/>
                <a:cs typeface="ヒラギノ角ゴ Pro W3" charset="-128"/>
              </a:rPr>
              <a:t>						</a:t>
            </a:r>
            <a:endParaRPr lang="en-US" dirty="0" smtClean="0">
              <a:ea typeface="ヒラギノ角ゴ Pro W3" charset="-128"/>
              <a:cs typeface="ヒラギノ角ゴ Pro W3" charset="-128"/>
            </a:endParaRPr>
          </a:p>
          <a:p>
            <a:pPr>
              <a:tabLst>
                <a:tab pos="457200" algn="l"/>
              </a:tabLst>
            </a:pPr>
            <a:r>
              <a:rPr lang="en-US" dirty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	</a:t>
            </a:r>
            <a:r>
              <a:rPr lang="en-US" dirty="0" smtClean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HFIR</a:t>
            </a:r>
            <a:r>
              <a:rPr lang="en-US" dirty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/</a:t>
            </a:r>
            <a:r>
              <a:rPr lang="en-US" dirty="0" smtClean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SNS (2)</a:t>
            </a:r>
            <a:r>
              <a:rPr lang="en-US" dirty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	</a:t>
            </a:r>
            <a:r>
              <a:rPr lang="en-US" dirty="0" smtClean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	October </a:t>
            </a:r>
            <a:r>
              <a:rPr lang="en-US" dirty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5</a:t>
            </a:r>
            <a:r>
              <a:rPr lang="en-US" dirty="0" smtClean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, 2016</a:t>
            </a:r>
            <a:endParaRPr lang="en-US" dirty="0">
              <a:solidFill>
                <a:srgbClr val="151515"/>
              </a:solidFill>
              <a:ea typeface="ヒラギノ角ゴ Pro W3" charset="-128"/>
              <a:cs typeface="ヒラギノ角ゴ Pro W3" charset="-128"/>
            </a:endParaRPr>
          </a:p>
          <a:p>
            <a:pPr>
              <a:tabLst>
                <a:tab pos="457200" algn="l"/>
              </a:tabLst>
            </a:pPr>
            <a:r>
              <a:rPr lang="en-US" dirty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	</a:t>
            </a:r>
            <a:r>
              <a:rPr lang="en-US" dirty="0" smtClean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NIST</a:t>
            </a:r>
            <a:r>
              <a:rPr lang="en-US" dirty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-</a:t>
            </a:r>
            <a:r>
              <a:rPr lang="en-US" dirty="0" smtClean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NCNR (~2)</a:t>
            </a:r>
            <a:r>
              <a:rPr lang="en-US" dirty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	</a:t>
            </a:r>
            <a:r>
              <a:rPr lang="en-US" dirty="0" smtClean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September 22, 2016</a:t>
            </a:r>
            <a:r>
              <a:rPr lang="en-US" dirty="0">
                <a:solidFill>
                  <a:srgbClr val="151515"/>
                </a:solidFill>
                <a:ea typeface="ヒラギノ角ゴ Pro W3" charset="-128"/>
                <a:cs typeface="ヒラギノ角ゴ Pro W3" charset="-128"/>
              </a:rPr>
              <a:t>	</a:t>
            </a:r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title"/>
          </p:nvPr>
        </p:nvSpPr>
        <p:spPr>
          <a:xfrm>
            <a:off x="287867" y="330200"/>
            <a:ext cx="8762999" cy="661207"/>
          </a:xfrm>
        </p:spPr>
        <p:txBody>
          <a:bodyPr/>
          <a:lstStyle/>
          <a:p>
            <a:r>
              <a:rPr lang="en-US" dirty="0"/>
              <a:t>Upcoming Proposal Deadlines: </a:t>
            </a: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108681" y="4765335"/>
            <a:ext cx="9035319" cy="133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69863" indent="-169863">
              <a:spcBef>
                <a:spcPts val="1600"/>
              </a:spcBef>
              <a:buFont typeface="Arial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These </a:t>
            </a:r>
            <a:r>
              <a:rPr lang="en-US" dirty="0">
                <a:solidFill>
                  <a:schemeClr val="accent3"/>
                </a:solidFill>
              </a:rPr>
              <a:t>are </a:t>
            </a:r>
            <a:r>
              <a:rPr lang="en-US" dirty="0" smtClean="0">
                <a:solidFill>
                  <a:schemeClr val="accent3"/>
                </a:solidFill>
              </a:rPr>
              <a:t>generally hard deadlines.</a:t>
            </a:r>
            <a:endParaRPr lang="en-US" dirty="0">
              <a:solidFill>
                <a:schemeClr val="accent3"/>
              </a:solidFill>
            </a:endParaRPr>
          </a:p>
          <a:p>
            <a:pPr marL="169863" indent="-169863">
              <a:spcBef>
                <a:spcPts val="1600"/>
              </a:spcBef>
              <a:buFont typeface="Arial"/>
              <a:buChar char="•"/>
            </a:pPr>
            <a:r>
              <a:rPr lang="en-US" dirty="0">
                <a:solidFill>
                  <a:schemeClr val="accent3"/>
                </a:solidFill>
              </a:rPr>
              <a:t>APS always at Friday </a:t>
            </a:r>
            <a:r>
              <a:rPr lang="en-US" dirty="0" smtClean="0">
                <a:solidFill>
                  <a:schemeClr val="accent3"/>
                </a:solidFill>
              </a:rPr>
              <a:t>midnight </a:t>
            </a:r>
            <a:r>
              <a:rPr lang="en-US" dirty="0">
                <a:solidFill>
                  <a:schemeClr val="accent3"/>
                </a:solidFill>
              </a:rPr>
              <a:t>(12:05 </a:t>
            </a:r>
            <a:r>
              <a:rPr lang="en-US" dirty="0">
                <a:solidFill>
                  <a:schemeClr val="accent3"/>
                </a:solidFill>
                <a:sym typeface="Symbol" charset="2"/>
              </a:rPr>
              <a:t></a:t>
            </a:r>
            <a:r>
              <a:rPr lang="en-US" dirty="0">
                <a:solidFill>
                  <a:schemeClr val="accent3"/>
                </a:solidFill>
              </a:rPr>
              <a:t> next cycle</a:t>
            </a:r>
            <a:r>
              <a:rPr lang="en-US" dirty="0" smtClean="0">
                <a:solidFill>
                  <a:schemeClr val="accent3"/>
                </a:solidFill>
              </a:rPr>
              <a:t>)</a:t>
            </a:r>
          </a:p>
          <a:p>
            <a:pPr marL="169863" indent="-169863">
              <a:spcBef>
                <a:spcPts val="1600"/>
              </a:spcBef>
              <a:buFont typeface="Arial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Inside Tip: Starting APS application process early (without submitting) gives you a lower ID #. 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6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/>
          </p:cNvSpPr>
          <p:nvPr>
            <p:ph type="title" idx="4294967295"/>
          </p:nvPr>
        </p:nvSpPr>
        <p:spPr>
          <a:xfrm>
            <a:off x="266700" y="192581"/>
            <a:ext cx="8610600" cy="881346"/>
          </a:xfrm>
        </p:spPr>
        <p:txBody>
          <a:bodyPr tIns="45720"/>
          <a:lstStyle/>
          <a:p>
            <a:r>
              <a:rPr lang="en-US" dirty="0" smtClean="0"/>
              <a:t>Users Get Started with  Assistance of the Instrument Scientists</a:t>
            </a:r>
          </a:p>
        </p:txBody>
      </p:sp>
      <p:sp>
        <p:nvSpPr>
          <p:cNvPr id="30723" name="Rectangle 1027"/>
          <p:cNvSpPr>
            <a:spLocks noGrp="1"/>
          </p:cNvSpPr>
          <p:nvPr>
            <p:ph type="body" idx="4294967295"/>
          </p:nvPr>
        </p:nvSpPr>
        <p:spPr>
          <a:xfrm>
            <a:off x="407020" y="1794862"/>
            <a:ext cx="7202048" cy="4188012"/>
          </a:xfrm>
        </p:spPr>
        <p:txBody>
          <a:bodyPr/>
          <a:lstStyle/>
          <a:p>
            <a:pPr>
              <a:buClrTx/>
              <a:buFont typeface="Arial"/>
              <a:buChar char="•"/>
            </a:pPr>
            <a:r>
              <a:rPr lang="en-US" sz="2400" dirty="0">
                <a:solidFill>
                  <a:srgbClr val="151515"/>
                </a:solidFill>
              </a:rPr>
              <a:t>Study instrument web </a:t>
            </a:r>
            <a:r>
              <a:rPr lang="en-US" sz="2400" dirty="0" smtClean="0">
                <a:solidFill>
                  <a:srgbClr val="151515"/>
                </a:solidFill>
              </a:rPr>
              <a:t>pages</a:t>
            </a:r>
          </a:p>
          <a:p>
            <a:pPr>
              <a:buClrTx/>
              <a:buFont typeface="Arial"/>
              <a:buChar char="•"/>
            </a:pPr>
            <a:endParaRPr lang="en-US" sz="2400" dirty="0">
              <a:solidFill>
                <a:srgbClr val="151515"/>
              </a:solidFill>
            </a:endParaRPr>
          </a:p>
          <a:p>
            <a:pPr>
              <a:buClrTx/>
              <a:buFont typeface="Arial"/>
              <a:buChar char="•"/>
            </a:pPr>
            <a:r>
              <a:rPr lang="en-US" sz="2400" b="1" dirty="0">
                <a:solidFill>
                  <a:srgbClr val="151515"/>
                </a:solidFill>
              </a:rPr>
              <a:t>Contact an Instrument Scientist to discuss your research</a:t>
            </a:r>
          </a:p>
          <a:p>
            <a:pPr marL="688975" lvl="1" indent="-342900">
              <a:buClrTx/>
              <a:buFont typeface="Arial"/>
              <a:buChar char="•"/>
            </a:pPr>
            <a:r>
              <a:rPr lang="en-US" sz="2400" dirty="0">
                <a:solidFill>
                  <a:srgbClr val="151515"/>
                </a:solidFill>
              </a:rPr>
              <a:t>What is the research problem? </a:t>
            </a:r>
          </a:p>
          <a:p>
            <a:pPr marL="688975" lvl="1" indent="-342900">
              <a:buClrTx/>
              <a:buFont typeface="Arial"/>
              <a:buChar char="•"/>
            </a:pPr>
            <a:r>
              <a:rPr lang="en-US" sz="2400" dirty="0">
                <a:solidFill>
                  <a:srgbClr val="151515"/>
                </a:solidFill>
              </a:rPr>
              <a:t>Which instrument(s) are </a:t>
            </a:r>
            <a:r>
              <a:rPr lang="en-US" sz="2400" dirty="0" smtClean="0">
                <a:solidFill>
                  <a:srgbClr val="151515"/>
                </a:solidFill>
              </a:rPr>
              <a:t>appropriate? (scores?)</a:t>
            </a:r>
            <a:endParaRPr lang="en-US" sz="2400" dirty="0">
              <a:solidFill>
                <a:srgbClr val="151515"/>
              </a:solidFill>
            </a:endParaRPr>
          </a:p>
          <a:p>
            <a:pPr marL="688975" lvl="1" indent="-342900">
              <a:buClrTx/>
              <a:buFont typeface="Arial"/>
              <a:buChar char="•"/>
            </a:pPr>
            <a:r>
              <a:rPr lang="en-US" sz="2400" dirty="0">
                <a:solidFill>
                  <a:srgbClr val="151515"/>
                </a:solidFill>
              </a:rPr>
              <a:t>How mature is the research project (risk, size)?</a:t>
            </a:r>
          </a:p>
          <a:p>
            <a:pPr marL="688975" lvl="1" indent="-342900">
              <a:buClrTx/>
              <a:buFont typeface="Arial"/>
              <a:buChar char="•"/>
            </a:pPr>
            <a:r>
              <a:rPr lang="en-US" sz="2400" dirty="0">
                <a:solidFill>
                  <a:srgbClr val="151515"/>
                </a:solidFill>
              </a:rPr>
              <a:t>What is the material –</a:t>
            </a:r>
            <a:r>
              <a:rPr lang="en-US" sz="2400" dirty="0" smtClean="0">
                <a:solidFill>
                  <a:srgbClr val="151515"/>
                </a:solidFill>
              </a:rPr>
              <a:t> sample composition</a:t>
            </a:r>
            <a:r>
              <a:rPr lang="en-US" sz="2400" dirty="0">
                <a:solidFill>
                  <a:srgbClr val="151515"/>
                </a:solidFill>
              </a:rPr>
              <a:t>, form, size, availability?</a:t>
            </a:r>
          </a:p>
          <a:p>
            <a:pPr>
              <a:buClrTx/>
              <a:buFont typeface="Arial"/>
              <a:buChar char="•"/>
            </a:pPr>
            <a:endParaRPr lang="en-US" sz="1900" dirty="0">
              <a:solidFill>
                <a:srgbClr val="15151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48000" b="48649"/>
          <a:stretch>
            <a:fillRect/>
          </a:stretch>
        </p:blipFill>
        <p:spPr>
          <a:xfrm>
            <a:off x="7700437" y="4802766"/>
            <a:ext cx="1240366" cy="1208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859" y="1849967"/>
            <a:ext cx="15875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7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/>
          </p:cNvSpPr>
          <p:nvPr>
            <p:ph type="title" idx="4294967295"/>
          </p:nvPr>
        </p:nvSpPr>
        <p:spPr>
          <a:xfrm>
            <a:off x="266700" y="192581"/>
            <a:ext cx="8610600" cy="881346"/>
          </a:xfrm>
        </p:spPr>
        <p:txBody>
          <a:bodyPr tIns="45720"/>
          <a:lstStyle/>
          <a:p>
            <a:r>
              <a:rPr lang="en-US" dirty="0" smtClean="0"/>
              <a:t>Users Get Started with  Assistance of the Instrument Scientists</a:t>
            </a:r>
          </a:p>
        </p:txBody>
      </p:sp>
      <p:sp>
        <p:nvSpPr>
          <p:cNvPr id="30723" name="Rectangle 1027"/>
          <p:cNvSpPr>
            <a:spLocks noGrp="1"/>
          </p:cNvSpPr>
          <p:nvPr>
            <p:ph type="body" idx="4294967295"/>
          </p:nvPr>
        </p:nvSpPr>
        <p:spPr>
          <a:xfrm>
            <a:off x="417514" y="1910322"/>
            <a:ext cx="7191553" cy="3871868"/>
          </a:xfrm>
        </p:spPr>
        <p:txBody>
          <a:bodyPr/>
          <a:lstStyle/>
          <a:p>
            <a:pPr>
              <a:buClrTx/>
              <a:buFont typeface="Arial"/>
              <a:buChar char="•"/>
            </a:pPr>
            <a:r>
              <a:rPr lang="en-US" sz="2400" b="1" dirty="0" smtClean="0">
                <a:solidFill>
                  <a:srgbClr val="151515"/>
                </a:solidFill>
              </a:rPr>
              <a:t>Contact </a:t>
            </a:r>
            <a:r>
              <a:rPr lang="en-US" sz="2400" b="1" dirty="0">
                <a:solidFill>
                  <a:srgbClr val="151515"/>
                </a:solidFill>
              </a:rPr>
              <a:t>an Instrument Scientist to discuss your research</a:t>
            </a:r>
          </a:p>
          <a:p>
            <a:pPr marL="688975" lvl="1" indent="-342900">
              <a:buClrTx/>
              <a:buFont typeface="Arial"/>
              <a:buChar char="•"/>
            </a:pPr>
            <a:r>
              <a:rPr lang="en-US" sz="2400" dirty="0" smtClean="0">
                <a:solidFill>
                  <a:srgbClr val="151515"/>
                </a:solidFill>
              </a:rPr>
              <a:t>What </a:t>
            </a:r>
            <a:r>
              <a:rPr lang="en-US" sz="2400" dirty="0">
                <a:solidFill>
                  <a:srgbClr val="151515"/>
                </a:solidFill>
              </a:rPr>
              <a:t>are the experimental conditions (temperature, pressure, magnetic field, etc)?</a:t>
            </a:r>
          </a:p>
          <a:p>
            <a:pPr marL="688975" lvl="1" indent="-342900">
              <a:buClrTx/>
              <a:buFont typeface="Arial"/>
              <a:buChar char="•"/>
            </a:pPr>
            <a:r>
              <a:rPr lang="en-US" sz="2400" dirty="0">
                <a:solidFill>
                  <a:srgbClr val="151515"/>
                </a:solidFill>
              </a:rPr>
              <a:t>What will be measured?</a:t>
            </a:r>
          </a:p>
          <a:p>
            <a:pPr marL="688975" lvl="1" indent="-342900">
              <a:buClrTx/>
              <a:buFont typeface="Arial"/>
              <a:buChar char="•"/>
            </a:pPr>
            <a:r>
              <a:rPr lang="en-US" sz="2400" dirty="0">
                <a:solidFill>
                  <a:srgbClr val="151515"/>
                </a:solidFill>
              </a:rPr>
              <a:t>Probability of success?  Impact? Significance?</a:t>
            </a:r>
          </a:p>
          <a:p>
            <a:pPr marL="688975" lvl="1" indent="-342900">
              <a:buClrTx/>
              <a:buFont typeface="Arial"/>
              <a:buChar char="•"/>
            </a:pPr>
            <a:r>
              <a:rPr lang="en-US" sz="2400" dirty="0">
                <a:solidFill>
                  <a:srgbClr val="151515"/>
                </a:solidFill>
              </a:rPr>
              <a:t>How will results be presented and to whom?</a:t>
            </a:r>
          </a:p>
          <a:p>
            <a:pPr marL="688975" lvl="1" indent="-342900">
              <a:buClrTx/>
              <a:buFont typeface="Arial"/>
              <a:buChar char="•"/>
            </a:pPr>
            <a:r>
              <a:rPr lang="en-US" sz="2400" dirty="0">
                <a:solidFill>
                  <a:srgbClr val="151515"/>
                </a:solidFill>
              </a:rPr>
              <a:t>What is the timeline?</a:t>
            </a:r>
          </a:p>
          <a:p>
            <a:pPr>
              <a:buClrTx/>
              <a:buFont typeface="Arial"/>
              <a:buChar char="•"/>
            </a:pPr>
            <a:endParaRPr lang="en-US" sz="1900" dirty="0">
              <a:solidFill>
                <a:srgbClr val="15151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48000" b="48649"/>
          <a:stretch>
            <a:fillRect/>
          </a:stretch>
        </p:blipFill>
        <p:spPr>
          <a:xfrm>
            <a:off x="7700437" y="4802766"/>
            <a:ext cx="1240366" cy="1208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859" y="1849967"/>
            <a:ext cx="15875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4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orkshop Oxides Cali 1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303030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bg2">
              <a:lumMod val="10000"/>
            </a:schemeClr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Workshop Oxides Cali 1.potx</Template>
  <TotalTime>8940</TotalTime>
  <Words>2117</Words>
  <Application>Microsoft Macintosh PowerPoint</Application>
  <PresentationFormat>On-screen Show (4:3)</PresentationFormat>
  <Paragraphs>285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Workshop Oxides Cali 1</vt:lpstr>
      <vt:lpstr>Proposal writing: Tips for maximizing your chances of getting beam time</vt:lpstr>
      <vt:lpstr>X-ray and Neutron Sources (most DOE-Basic Energy Sciences)</vt:lpstr>
      <vt:lpstr>X-ray and Neutron Sources Available Worldwide</vt:lpstr>
      <vt:lpstr>Both SNS and HFIR are oversubscribed</vt:lpstr>
      <vt:lpstr>Basics of the facility proposal systems</vt:lpstr>
      <vt:lpstr>Amount of general user time available</vt:lpstr>
      <vt:lpstr>Upcoming Proposal Deadlines: </vt:lpstr>
      <vt:lpstr>Users Get Started with  Assistance of the Instrument Scientists</vt:lpstr>
      <vt:lpstr>Users Get Started with  Assistance of the Instrument Scientists</vt:lpstr>
      <vt:lpstr>Instrument Scientists Assist First-time and Returning Users</vt:lpstr>
      <vt:lpstr>Submitting a proposal</vt:lpstr>
      <vt:lpstr>Different types of proposals allow facility flexibility </vt:lpstr>
      <vt:lpstr>Different types of proposals allow facility flexibility – cont.</vt:lpstr>
      <vt:lpstr>Proposal forms at SNS and APS</vt:lpstr>
      <vt:lpstr>Questions asked</vt:lpstr>
      <vt:lpstr>General Information</vt:lpstr>
      <vt:lpstr>Proposal: General information</vt:lpstr>
      <vt:lpstr>Proposal: General information</vt:lpstr>
      <vt:lpstr>Proposal: Experimenters page</vt:lpstr>
      <vt:lpstr>Experiment Description</vt:lpstr>
      <vt:lpstr>Experimental Details</vt:lpstr>
      <vt:lpstr>Experimental Details</vt:lpstr>
      <vt:lpstr>Beamtime Request</vt:lpstr>
      <vt:lpstr>Ratings for APS Proposals</vt:lpstr>
      <vt:lpstr>Pick appropriate panel – Important! </vt:lpstr>
      <vt:lpstr>ALS provides cutoff scores – Helps you know what to expect </vt:lpstr>
      <vt:lpstr>Tips</vt:lpstr>
      <vt:lpstr>Several common pitfalls</vt:lpstr>
      <vt:lpstr>After submission</vt:lpstr>
      <vt:lpstr>PowerPoint Presentation</vt:lpstr>
    </vt:vector>
  </TitlesOfParts>
  <Company>Argonne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Betty Waterman</dc:creator>
  <cp:lastModifiedBy>Suzanne te Velthuis</cp:lastModifiedBy>
  <cp:revision>284</cp:revision>
  <dcterms:created xsi:type="dcterms:W3CDTF">2009-09-22T20:45:00Z</dcterms:created>
  <dcterms:modified xsi:type="dcterms:W3CDTF">2016-08-08T14:38:34Z</dcterms:modified>
</cp:coreProperties>
</file>