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5" r:id="rId2"/>
    <p:sldMasterId id="2147485467" r:id="rId3"/>
    <p:sldMasterId id="2147485477" r:id="rId4"/>
    <p:sldMasterId id="2147485483" r:id="rId5"/>
    <p:sldMasterId id="2147485496" r:id="rId6"/>
    <p:sldMasterId id="2147485505" r:id="rId7"/>
  </p:sldMasterIdLst>
  <p:notesMasterIdLst>
    <p:notesMasterId r:id="rId9"/>
  </p:notesMasterIdLst>
  <p:sldIdLst>
    <p:sldId id="265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Office [3]" lastIdx="4" clrIdx="0"/>
  <p:cmAuthor id="1" name="Microsoft Office User" initials="Office [4]" lastIdx="4" clrIdx="1"/>
  <p:cmAuthor id="2" name="arnab" initials="a" lastIdx="1" clrIdx="2">
    <p:extLst/>
  </p:cmAuthor>
  <p:cmAuthor id="3" name="Chakoumakos, Bryan C." initials="CB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50000" autoAdjust="0"/>
  </p:normalViewPr>
  <p:slideViewPr>
    <p:cSldViewPr>
      <p:cViewPr>
        <p:scale>
          <a:sx n="170" d="100"/>
          <a:sy n="170" d="100"/>
        </p:scale>
        <p:origin x="-504" y="-230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5" d="100"/>
        <a:sy n="245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188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18T16:02:00.017" idx="4">
    <p:pos x="6219" y="6237"/>
    <p:text>In caption changed Fermions to lc.</p:text>
    <p:extLst>
      <p:ext uri="{C676402C-5697-4E1C-873F-D02D1690AC5C}">
        <p15:threadingInfo xmlns:p15="http://schemas.microsoft.com/office/powerpoint/2012/main" timeZoneBias="240"/>
      </p:ext>
    </p:extLst>
  </p:cm>
  <p:cm authorId="1" dt="2016-05-18T16:02:42.027" idx="4">
    <p:pos x="10728" y="5886"/>
    <p:text>Delated the second bullet under Research Details because it is already mentioned.; fixed instrument credit and publication reference.  Doesn't feel like we have made it clear why neutrons.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335B03D-1D84-554A-9F1A-86827B9D2906}" type="datetimeFigureOut">
              <a:rPr lang="en-US"/>
              <a:pPr>
                <a:defRPr/>
              </a:pPr>
              <a:t>3/9/17</a:t>
            </a:fld>
            <a:endParaRPr lang="en-US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DE33FBC-E6D7-C340-9F0E-79A51D004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3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A. Banerjee, C. A. Bridges, J.-Q. Yan, A. A. Aczel, L. Li, M. B. Stone, G. E. Granroth, M. D. Lumsden, Y.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Yiu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J.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Knolle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S.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Bhattacharjee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D. L.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Kovrizhin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R.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Moessner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D. A. Tennant, D. G. </a:t>
            </a:r>
            <a:r>
              <a:rPr lang="en-US" sz="1200" dirty="0" err="1">
                <a:solidFill>
                  <a:srgbClr val="106636"/>
                </a:solidFill>
                <a:cs typeface="Arial" panose="020B0604020202020204" pitchFamily="34" charset="0"/>
              </a:rPr>
              <a:t>Mandrus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, and S. E. Nagler,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Proximate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Quantum Spin Liquid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Honeycomb Magnet,” </a:t>
            </a:r>
            <a:r>
              <a:rPr lang="en-US" sz="1200" i="1" dirty="0">
                <a:solidFill>
                  <a:srgbClr val="106636"/>
                </a:solidFill>
                <a:cs typeface="Arial" panose="020B0604020202020204" pitchFamily="34" charset="0"/>
              </a:rPr>
              <a:t>Nature Materials</a:t>
            </a:r>
            <a:r>
              <a:rPr lang="en-US" sz="1200" i="0" dirty="0">
                <a:solidFill>
                  <a:srgbClr val="106636"/>
                </a:solidFill>
                <a:cs typeface="Arial" panose="020B0604020202020204" pitchFamily="34" charset="0"/>
              </a:rPr>
              <a:t> (</a:t>
            </a:r>
            <a:r>
              <a:rPr lang="en-US" sz="1200" b="0" i="0" dirty="0">
                <a:solidFill>
                  <a:srgbClr val="106636"/>
                </a:solidFill>
                <a:cs typeface="Arial" panose="020B0604020202020204" pitchFamily="34" charset="0"/>
              </a:rPr>
              <a:t>2016)</a:t>
            </a: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. DOI: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10.1038/nmat4604.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106636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106636"/>
                </a:solidFill>
                <a:cs typeface="Arial" panose="020B0604020202020204" pitchFamily="34" charset="0"/>
              </a:rPr>
              <a:t>http://www.nature.com/nmat/journal/vaop/ncurrent/abs/nmat4604.html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06636"/>
              </a:solidFill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06636"/>
                </a:solidFill>
                <a:cs typeface="Arial" panose="020B0604020202020204" pitchFamily="34" charset="0"/>
              </a:rPr>
              <a:t>ABSTRACT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 spin liquids (QSLs) are topological states of matter exhibiting remarkable properties such as the capacity to protect quantum information from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decoherence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Whereas their featureless ground states have precluded their straightforward experimental identification, excited states are more revealing and particularly interesting owing to the emergence of fundamentally new excitations such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Majorana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fermions. Ideal probes of these excitations are inelastic neutron scattering experiments. These we report here for a ruthenium-based material, α-RuCl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continuing a major search (so far concentrated on iridium materials) for realizations of the celebrated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honeycomb topological QSL. Our measurements confirm the requisite strong spin–orbit coupling and low-temperature magnetic order matching predictions proximate to the QSL. We find stacking faults, inherent to the highly two-dimensional nature of the material, resolve an outstanding puzzle. Crucially, dynamical response measurements above interlayer energy scales are naturally accounted for in terms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deconfinement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physics expected for QSLs. Comparing these with recent dynamical calculations involving gauge flux excitations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Majorana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fermions of the pure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model, we propose the excitation spectrum of α-RuCl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 prime candidate for fractionalized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Kitaev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physics.</a:t>
            </a:r>
            <a:endParaRPr lang="en-US" sz="1200" dirty="0">
              <a:solidFill>
                <a:srgbClr val="106636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C84CA-8565-44D6-BCF7-31A8C122B25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6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4" y="65"/>
            <a:ext cx="8839114" cy="6629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ORNL is managed by UT-Battelle </a:t>
            </a:r>
            <a:b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</a:br>
            <a:r>
              <a:rPr lang="en-US" sz="1000" dirty="0" smtClean="0">
                <a:solidFill>
                  <a:srgbClr val="18783D"/>
                </a:solidFill>
                <a:ea typeface="+mn-ea"/>
                <a:cs typeface="Arial" charset="0"/>
              </a:rPr>
              <a:t>for the US Department of Energy</a:t>
            </a:r>
            <a:endParaRPr lang="en-US" sz="1000" dirty="0">
              <a:solidFill>
                <a:srgbClr val="18783D"/>
              </a:solidFill>
              <a:ea typeface="+mn-ea"/>
              <a:cs typeface="Arial" charset="0"/>
            </a:endParaRPr>
          </a:p>
        </p:txBody>
      </p:sp>
      <p:pic>
        <p:nvPicPr>
          <p:cNvPr id="5" name="Picture 4" descr="HFIR_SNS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  <p:pic>
        <p:nvPicPr>
          <p:cNvPr id="6" name="Picture 5" descr="title page graphic-HFIR_SN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796" y="649494"/>
            <a:ext cx="4648200" cy="46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8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7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722FF3-B2FF-4B9D-A1FC-2641F0BD8CF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6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E1729-7B66-438D-96AE-E110E2404594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74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1BFFFE-0D05-4D66-940B-5D906D67495C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95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652A-1437-4DEE-BE20-1D8E4CBD3D73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6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084888" y="0"/>
            <a:ext cx="3071812" cy="6858000"/>
          </a:xfrm>
          <a:prstGeom prst="rect">
            <a:avLst/>
          </a:prstGeom>
          <a:gradFill rotWithShape="1">
            <a:gsLst>
              <a:gs pos="0">
                <a:srgbClr val="117F3B"/>
              </a:gs>
              <a:gs pos="50000">
                <a:srgbClr val="0C6A30"/>
              </a:gs>
              <a:gs pos="100000">
                <a:srgbClr val="05471E"/>
              </a:gs>
            </a:gsLst>
            <a:lin ang="18900000" scaled="1"/>
          </a:gradFill>
          <a:ln>
            <a:noFill/>
          </a:ln>
          <a:effectLst>
            <a:outerShdw blurRad="127000" dist="38100" dir="10800000" algn="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201613" y="6294438"/>
            <a:ext cx="211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18783D"/>
                </a:solidFill>
              </a:rPr>
              <a:t>ORNL is managed by UT-Battelle </a:t>
            </a:r>
            <a:br>
              <a:rPr lang="en-US" sz="1000" smtClean="0">
                <a:solidFill>
                  <a:srgbClr val="18783D"/>
                </a:solidFill>
              </a:rPr>
            </a:br>
            <a:r>
              <a:rPr lang="en-US" sz="1000" smtClean="0">
                <a:solidFill>
                  <a:srgbClr val="18783D"/>
                </a:solidFill>
              </a:rPr>
              <a:t>for the US Department of Energy</a:t>
            </a:r>
          </a:p>
        </p:txBody>
      </p:sp>
      <p:pic>
        <p:nvPicPr>
          <p:cNvPr id="7" name="Picture 14" descr="HFIR_SNS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24600"/>
            <a:ext cx="2609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title page graphic_sns and computing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609600"/>
            <a:ext cx="4686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278" y="179737"/>
            <a:ext cx="4160172" cy="8771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27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7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2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0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7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6084888" y="0"/>
            <a:ext cx="307181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10800000" algn="r" rotWithShape="0">
              <a:srgbClr val="000000">
                <a:alpha val="2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1" r="1904"/>
          <a:stretch>
            <a:fillRect/>
          </a:stretch>
        </p:blipFill>
        <p:spPr bwMode="auto">
          <a:xfrm>
            <a:off x="6084888" y="0"/>
            <a:ext cx="307181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 userDrawn="1"/>
        </p:nvCxnSpPr>
        <p:spPr>
          <a:xfrm>
            <a:off x="6084888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38888"/>
            <a:ext cx="13303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60" y="1367185"/>
            <a:ext cx="8642640" cy="447193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6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11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413"/>
            <a:ext cx="2133600" cy="1793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defRPr sz="900" smtClean="0">
                <a:solidFill>
                  <a:srgbClr val="898989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98DB62B3-B86B-C941-B2EF-510D962979EF}" type="datetime1">
              <a:rPr lang="en-US"/>
              <a:pPr>
                <a:defRPr/>
              </a:pPr>
              <a:t>3/9/17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8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2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13750" y="6351604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1722FF3-B2FF-4B9D-A1FC-2641F0BD8CF1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598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301" tIns="45652" rIns="91301" bIns="45652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BE1729-7B66-438D-96AE-E110E2404594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48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  <a:prstGeom prst="rect">
            <a:avLst/>
          </a:prstGeom>
        </p:spPr>
        <p:txBody>
          <a:bodyPr lIns="91365" tIns="45683" rIns="91365" bIns="45683"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1BFFFE-0D05-4D66-940B-5D906D67495C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93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94C652A-1437-4DEE-BE20-1D8E4CBD3D73}" type="slidenum">
              <a:rPr lang="en-US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572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398" y="1363056"/>
            <a:ext cx="4198258" cy="4525963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58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62314"/>
            <a:ext cx="419252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102076"/>
            <a:ext cx="41925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76828"/>
            <a:ext cx="41941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16590"/>
            <a:ext cx="4194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57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10" y="177800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085342" y="0"/>
            <a:ext cx="3071004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10800000" algn="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52" r="1904"/>
          <a:stretch/>
        </p:blipFill>
        <p:spPr>
          <a:xfrm>
            <a:off x="6085342" y="65"/>
            <a:ext cx="3071004" cy="662933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6085342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201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54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3505200" y="6602373"/>
            <a:ext cx="2133600" cy="178813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E98151F-1DE3-476A-8028-5E7ADDCA83F3}" type="datetime1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3/9/17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40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77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theme" Target="../theme/theme2.xml"/><Relationship Id="rId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theme" Target="../theme/theme5.xml"/><Relationship Id="rId2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6.xml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7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169" tIns="45587" rIns="91169" bIns="45587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706B74A-FC86-4F43-83EB-56E873241F13}" type="slidenum">
              <a:rPr lang="en-US">
                <a:ea typeface="+mn-ea"/>
              </a:rPr>
              <a:pPr>
                <a:defRPr/>
              </a:pPr>
              <a:t>‹#›</a:t>
            </a:fld>
            <a:endParaRPr lang="en-US" dirty="0">
              <a:ea typeface="+mn-ea"/>
            </a:endParaRP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562049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332854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1262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294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258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8877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5168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219" indent="-3422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473" indent="-2851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31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02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331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9607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FIR_SNS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324600"/>
            <a:ext cx="2685393" cy="34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" y="65"/>
            <a:ext cx="9143825" cy="6857868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2910" y="177800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2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white">
                    <a:lumMod val="7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white">
                  <a:lumMod val="75000"/>
                </a:prst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2" y="6477000"/>
            <a:ext cx="3365277" cy="152400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smtClean="0">
                <a:solidFill>
                  <a:srgbClr val="BFBFBF"/>
                </a:solidFill>
                <a:latin typeface="Arial" pitchFamily="34" charset="0"/>
                <a:ea typeface="+mn-ea"/>
                <a:cs typeface="Arial" pitchFamily="34" charset="0"/>
              </a:rPr>
              <a:t>Joint HFIR SNS Conference Call January 27, 2016</a:t>
            </a:r>
            <a:endParaRPr lang="en-US" sz="1000" dirty="0">
              <a:solidFill>
                <a:srgbClr val="BFBFB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4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34604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6332850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3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42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9" descr="horizontal-logo-green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80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25" y="6332854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4381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294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2583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8877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5168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219" indent="-3422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473" indent="-28518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0731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702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3313" indent="-2281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9607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90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191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480" indent="-228150" algn="l" defTabSz="9125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4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3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77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8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6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51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4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35" algn="l" defTabSz="912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HFIR_SNS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24600"/>
            <a:ext cx="26860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77800"/>
            <a:ext cx="8628063" cy="4841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913" y="1446213"/>
            <a:ext cx="8642350" cy="42703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flipH="1">
            <a:off x="22225" y="6513513"/>
            <a:ext cx="211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</a:pPr>
            <a:fld id="{32E8506F-9907-2945-BE33-88AAD825DFFD}" type="slidenum">
              <a:rPr lang="en-US" sz="1000" smtClean="0">
                <a:solidFill>
                  <a:srgbClr val="BFBFBF"/>
                </a:solidFill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endParaRPr lang="en-US" sz="1000" smtClean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38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69" tIns="45587" rIns="91169" bIns="45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9" descr="horizontal-logo-green-tex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634604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32850"/>
            <a:ext cx="1877575" cy="4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6" r:id="rId1"/>
    <p:sldLayoutId id="2147485507" r:id="rId2"/>
    <p:sldLayoutId id="2147485508" r:id="rId3"/>
    <p:sldLayoutId id="2147485509" r:id="rId4"/>
    <p:sldLayoutId id="2147485510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0795" indent="-34079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0234" indent="-28373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16438" cy="762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6600"/>
                </a:solidFill>
                <a:latin typeface="+mj-lt"/>
                <a:cs typeface="Aparajita" pitchFamily="34" charset="0"/>
              </a:rPr>
              <a:t>Itinerant </a:t>
            </a:r>
            <a:r>
              <a:rPr lang="en-US" sz="3200" b="1" dirty="0" err="1" smtClean="0">
                <a:solidFill>
                  <a:srgbClr val="006600"/>
                </a:solidFill>
                <a:latin typeface="+mj-lt"/>
                <a:cs typeface="Aparajita" pitchFamily="34" charset="0"/>
              </a:rPr>
              <a:t>Antiferromagnetism</a:t>
            </a:r>
            <a:r>
              <a:rPr lang="en-US" sz="3200" b="1" dirty="0" smtClean="0">
                <a:solidFill>
                  <a:srgbClr val="006600"/>
                </a:solidFill>
                <a:latin typeface="+mj-lt"/>
                <a:cs typeface="Aparajita" pitchFamily="34" charset="0"/>
              </a:rPr>
              <a:t> in RuO</a:t>
            </a:r>
            <a:r>
              <a:rPr lang="en-US" sz="3200" b="1" baseline="-25000" dirty="0" smtClean="0">
                <a:solidFill>
                  <a:srgbClr val="006600"/>
                </a:solidFill>
                <a:latin typeface="+mj-lt"/>
                <a:cs typeface="Aparajita" pitchFamily="34" charset="0"/>
              </a:rPr>
              <a:t>2</a:t>
            </a:r>
            <a:r>
              <a:rPr lang="en-US" sz="3200" dirty="0">
                <a:solidFill>
                  <a:srgbClr val="006600"/>
                </a:solidFill>
                <a:latin typeface="+mj-lt"/>
              </a:rPr>
              <a:t/>
            </a:r>
            <a:br>
              <a:rPr lang="en-US" sz="3200" dirty="0">
                <a:solidFill>
                  <a:srgbClr val="006600"/>
                </a:solidFill>
                <a:latin typeface="+mj-lt"/>
              </a:rPr>
            </a:br>
            <a:endParaRPr lang="en-US" sz="3200" b="1" baseline="-25000" dirty="0">
              <a:latin typeface="+mj-lt"/>
            </a:endParaRPr>
          </a:p>
        </p:txBody>
      </p:sp>
      <p:sp>
        <p:nvSpPr>
          <p:cNvPr id="16" name="TextBox 133"/>
          <p:cNvSpPr txBox="1"/>
          <p:nvPr/>
        </p:nvSpPr>
        <p:spPr>
          <a:xfrm>
            <a:off x="4352566" y="5772090"/>
            <a:ext cx="47914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106636"/>
                </a:solidFill>
                <a:latin typeface="+mj-lt"/>
                <a:ea typeface="+mn-ea"/>
                <a:cs typeface="Arial" panose="020B0604020202020204" pitchFamily="34" charset="0"/>
              </a:rPr>
              <a:t>Work performed at ORNL’s HFIR </a:t>
            </a:r>
            <a:r>
              <a:rPr lang="en-US" sz="1050" dirty="0" smtClean="0">
                <a:solidFill>
                  <a:srgbClr val="106636"/>
                </a:solidFill>
                <a:latin typeface="+mj-lt"/>
                <a:ea typeface="+mn-ea"/>
                <a:cs typeface="Arial" panose="020B0604020202020204" pitchFamily="34" charset="0"/>
              </a:rPr>
              <a:t>instruments </a:t>
            </a:r>
            <a:r>
              <a:rPr lang="en-US" sz="1050" dirty="0" smtClean="0">
                <a:solidFill>
                  <a:srgbClr val="106636"/>
                </a:solidFill>
                <a:latin typeface="+mj-lt"/>
                <a:ea typeface="+mn-ea"/>
                <a:cs typeface="Arial" panose="020B0604020202020204" pitchFamily="34" charset="0"/>
              </a:rPr>
              <a:t>HB-1</a:t>
            </a:r>
            <a:r>
              <a:rPr lang="en-US" sz="1050" smtClean="0">
                <a:solidFill>
                  <a:srgbClr val="106636"/>
                </a:solidFill>
                <a:latin typeface="+mj-lt"/>
                <a:ea typeface="+mn-ea"/>
                <a:cs typeface="Arial" panose="020B0604020202020204" pitchFamily="34" charset="0"/>
              </a:rPr>
              <a:t>, HB-3, and </a:t>
            </a:r>
            <a:r>
              <a:rPr lang="en-US" sz="1050" dirty="0" smtClean="0">
                <a:solidFill>
                  <a:srgbClr val="106636"/>
                </a:solidFill>
                <a:latin typeface="+mj-lt"/>
                <a:ea typeface="+mn-ea"/>
                <a:cs typeface="Arial" panose="020B0604020202020204" pitchFamily="34" charset="0"/>
              </a:rPr>
              <a:t>HB-3A</a:t>
            </a:r>
            <a:r>
              <a:rPr lang="en-US" sz="1050" dirty="0" smtClean="0">
                <a:solidFill>
                  <a:srgbClr val="008000"/>
                </a:solidFill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lang="en-US" sz="1050" dirty="0" smtClean="0">
                <a:solidFill>
                  <a:srgbClr val="106636"/>
                </a:solidFill>
                <a:latin typeface="+mj-lt"/>
                <a:ea typeface="+mn-ea"/>
                <a:cs typeface="Arial" panose="020B0604020202020204" pitchFamily="34" charset="0"/>
              </a:rPr>
              <a:t>was supported by the DOE </a:t>
            </a:r>
            <a:r>
              <a:rPr lang="en-US" sz="1050" dirty="0">
                <a:solidFill>
                  <a:srgbClr val="106636"/>
                </a:solidFill>
                <a:latin typeface="+mj-lt"/>
                <a:ea typeface="+mn-ea"/>
                <a:cs typeface="Arial" panose="020B0604020202020204" pitchFamily="34" charset="0"/>
              </a:rPr>
              <a:t>Office of Science User </a:t>
            </a:r>
            <a:r>
              <a:rPr lang="en-US" sz="1050" dirty="0" smtClean="0">
                <a:solidFill>
                  <a:srgbClr val="106636"/>
                </a:solidFill>
                <a:latin typeface="+mj-lt"/>
                <a:ea typeface="+mn-ea"/>
                <a:cs typeface="Arial" panose="020B0604020202020204" pitchFamily="34" charset="0"/>
              </a:rPr>
              <a:t>Facilities.</a:t>
            </a:r>
            <a:endParaRPr lang="en-US" sz="1050" dirty="0">
              <a:solidFill>
                <a:srgbClr val="106636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4267200" y="838201"/>
            <a:ext cx="4800599" cy="212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None/>
              <a:defRPr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None/>
              <a:defRPr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600" dirty="0">
                <a:solidFill>
                  <a:srgbClr val="106636"/>
                </a:solidFill>
                <a:latin typeface="+mj-lt"/>
                <a:ea typeface="Arial" charset="0"/>
                <a:cs typeface="Arial" charset="0"/>
              </a:rPr>
              <a:t>Scientific </a:t>
            </a:r>
            <a:r>
              <a:rPr lang="en-US" sz="1600" dirty="0" smtClean="0">
                <a:solidFill>
                  <a:srgbClr val="106636"/>
                </a:solidFill>
                <a:latin typeface="+mj-lt"/>
                <a:ea typeface="Arial" charset="0"/>
                <a:cs typeface="Arial" charset="0"/>
              </a:rPr>
              <a:t>Achievement</a:t>
            </a:r>
          </a:p>
          <a:p>
            <a:pPr algn="just">
              <a:spcBef>
                <a:spcPts val="0"/>
              </a:spcBef>
            </a:pPr>
            <a:endParaRPr lang="en-US" sz="500" dirty="0" smtClean="0">
              <a:solidFill>
                <a:srgbClr val="106636"/>
              </a:solidFill>
              <a:latin typeface="+mj-lt"/>
              <a:ea typeface="Arial" charset="0"/>
              <a:cs typeface="Arial" charset="0"/>
            </a:endParaRPr>
          </a:p>
          <a:p>
            <a:pPr algn="just">
              <a:spcBef>
                <a:spcPts val="0"/>
              </a:spcBef>
            </a:pP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R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utile-type 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RuO</a:t>
            </a:r>
            <a:r>
              <a:rPr lang="en-US" sz="1400" baseline="-250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had been 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considered a Pauli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paramagnet, until this 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report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demonstrated a previously undetected 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lattice distortion below approximately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900 K accompanied 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by antiferromagnetic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order. The room temperature 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magnetic moment of approximately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0.05 </a:t>
            </a:r>
            <a:r>
              <a:rPr lang="en-US" sz="1400" dirty="0" err="1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μB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 is small, but clearly confirmed by 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polarized neutron diffraction.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This experiment and corresponding theory suggest that the 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combination of high </a:t>
            </a:r>
            <a:r>
              <a:rPr lang="en-US" sz="1400" dirty="0" err="1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Néel</a:t>
            </a:r>
            <a:r>
              <a:rPr lang="en-US" sz="1400" dirty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 temperature and small itinerant moments 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in RuO</a:t>
            </a:r>
            <a:r>
              <a:rPr lang="en-US" sz="1400" baseline="-250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2</a:t>
            </a:r>
            <a:r>
              <a:rPr lang="en-US" sz="1400" dirty="0" smtClean="0">
                <a:solidFill>
                  <a:prstClr val="black"/>
                </a:solidFill>
                <a:latin typeface="+mj-lt"/>
                <a:ea typeface="Arial" charset="0"/>
                <a:cs typeface="Arial" charset="0"/>
              </a:rPr>
              <a:t> are unique among metallic oxides.</a:t>
            </a:r>
            <a:endParaRPr lang="en-US" sz="1400" dirty="0">
              <a:solidFill>
                <a:prstClr val="black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953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Berlijn</a:t>
            </a:r>
            <a:r>
              <a:rPr lang="en-US" sz="1200" dirty="0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, T., P. C. </a:t>
            </a:r>
            <a:r>
              <a:rPr lang="en-US" sz="1200" dirty="0" err="1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Snijders</a:t>
            </a:r>
            <a:r>
              <a:rPr lang="en-US" sz="1200" dirty="0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, O. </a:t>
            </a:r>
            <a:r>
              <a:rPr lang="en-US" sz="1200" dirty="0" err="1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Delaire</a:t>
            </a:r>
            <a:r>
              <a:rPr lang="en-US" sz="1200" dirty="0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, H.-D. Zhou, T. A. Maier, H. B. Cao, S.-X. Chi, M. Matsuda, Y. Wang, M. R. Koehler, P. R. C. Kent, H. H. </a:t>
            </a:r>
            <a:r>
              <a:rPr lang="en-US" sz="1200" dirty="0" err="1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Weitering</a:t>
            </a:r>
            <a:r>
              <a:rPr lang="en-US" sz="1200" dirty="0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, Itinerant </a:t>
            </a:r>
            <a:r>
              <a:rPr lang="en-US" sz="1200" dirty="0" err="1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antiferromagnetism</a:t>
            </a:r>
            <a:r>
              <a:rPr lang="en-US" sz="1200" dirty="0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 in RuO</a:t>
            </a:r>
            <a:r>
              <a:rPr lang="en-US" sz="1200" baseline="-25000" dirty="0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lang="en-US" sz="1200" i="1" dirty="0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Physical Review Letters </a:t>
            </a:r>
            <a:r>
              <a:rPr lang="en-US" sz="1200" dirty="0">
                <a:solidFill>
                  <a:srgbClr val="18783D"/>
                </a:solidFill>
                <a:latin typeface="+mj-lt"/>
                <a:ea typeface="+mn-ea"/>
                <a:cs typeface="Arial" panose="020B0604020202020204" pitchFamily="34" charset="0"/>
              </a:rPr>
              <a:t>118, 077201 (2017).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4267200" y="3060124"/>
            <a:ext cx="4800599" cy="174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Wingdings" pitchFamily="2" charset="2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None/>
              <a:defRPr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None/>
              <a:defRPr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1600" dirty="0" smtClean="0">
                <a:solidFill>
                  <a:srgbClr val="106636"/>
                </a:solidFill>
                <a:latin typeface="+mj-lt"/>
                <a:ea typeface="Arial" charset="0"/>
                <a:cs typeface="Arial" charset="0"/>
              </a:rPr>
              <a:t>Significance and Impact</a:t>
            </a:r>
          </a:p>
          <a:p>
            <a:pPr algn="just">
              <a:spcBef>
                <a:spcPts val="0"/>
              </a:spcBef>
            </a:pPr>
            <a:endParaRPr lang="en-US" sz="500" dirty="0" smtClean="0">
              <a:solidFill>
                <a:srgbClr val="106636"/>
              </a:solidFill>
              <a:latin typeface="+mj-lt"/>
              <a:ea typeface="Arial" charset="0"/>
              <a:cs typeface="Arial" charset="0"/>
            </a:endParaRPr>
          </a:p>
          <a:p>
            <a:pPr algn="just">
              <a:spcBef>
                <a:spcPts val="0"/>
              </a:spcBef>
            </a:pPr>
            <a:r>
              <a:rPr lang="en-US" sz="1400" dirty="0" smtClean="0">
                <a:latin typeface="+mj-lt"/>
                <a:ea typeface="Arial" charset="0"/>
                <a:cs typeface="Arial" charset="0"/>
              </a:rPr>
              <a:t>The </a:t>
            </a:r>
            <a:r>
              <a:rPr lang="en-US" sz="1400" dirty="0">
                <a:latin typeface="+mj-lt"/>
                <a:ea typeface="Arial" charset="0"/>
                <a:cs typeface="Arial" charset="0"/>
              </a:rPr>
              <a:t>magnetic properties of other 4d and 5d metallic oxide </a:t>
            </a:r>
            <a:r>
              <a:rPr lang="en-US" sz="1400" dirty="0" smtClean="0">
                <a:latin typeface="+mj-lt"/>
                <a:ea typeface="Arial" charset="0"/>
                <a:cs typeface="Arial" charset="0"/>
              </a:rPr>
              <a:t>systems should be reevaluated, given that many of these </a:t>
            </a:r>
            <a:r>
              <a:rPr lang="en-US" sz="1400" dirty="0">
                <a:latin typeface="+mj-lt"/>
                <a:ea typeface="Arial" charset="0"/>
                <a:cs typeface="Arial" charset="0"/>
              </a:rPr>
              <a:t>materials already are of technological </a:t>
            </a:r>
            <a:r>
              <a:rPr lang="en-US" sz="1400" dirty="0" smtClean="0">
                <a:latin typeface="+mj-lt"/>
                <a:ea typeface="Arial" charset="0"/>
                <a:cs typeface="Arial" charset="0"/>
              </a:rPr>
              <a:t>importance, as catalysts for instance. The </a:t>
            </a:r>
            <a:r>
              <a:rPr lang="en-US" sz="1400" dirty="0">
                <a:latin typeface="+mj-lt"/>
                <a:ea typeface="Arial" charset="0"/>
                <a:cs typeface="Arial" charset="0"/>
              </a:rPr>
              <a:t>existence of itinerant </a:t>
            </a:r>
            <a:r>
              <a:rPr lang="en-US" sz="1400" dirty="0" err="1">
                <a:latin typeface="+mj-lt"/>
                <a:ea typeface="Arial" charset="0"/>
                <a:cs typeface="Arial" charset="0"/>
              </a:rPr>
              <a:t>antiferromagnetism</a:t>
            </a:r>
            <a:r>
              <a:rPr lang="en-US" sz="1400" dirty="0">
                <a:latin typeface="+mj-lt"/>
                <a:ea typeface="Arial" charset="0"/>
                <a:cs typeface="Arial" charset="0"/>
              </a:rPr>
              <a:t> in this class of materials </a:t>
            </a:r>
            <a:r>
              <a:rPr lang="en-US" sz="1400" dirty="0" smtClean="0">
                <a:latin typeface="+mj-lt"/>
                <a:ea typeface="Arial" charset="0"/>
                <a:cs typeface="Arial" charset="0"/>
              </a:rPr>
              <a:t>offers possibilities for </a:t>
            </a:r>
            <a:r>
              <a:rPr lang="en-US" sz="1400" dirty="0" err="1" smtClean="0">
                <a:latin typeface="+mj-lt"/>
                <a:ea typeface="Arial" charset="0"/>
                <a:cs typeface="Arial" charset="0"/>
              </a:rPr>
              <a:t>spintronics</a:t>
            </a:r>
            <a:r>
              <a:rPr lang="en-US" sz="1400" dirty="0" smtClean="0">
                <a:latin typeface="+mj-lt"/>
                <a:ea typeface="Arial" charset="0"/>
                <a:cs typeface="Arial" charset="0"/>
              </a:rPr>
              <a:t>, if the moment size can be enhanced by alloy </a:t>
            </a:r>
            <a:r>
              <a:rPr lang="en-US" sz="1400" dirty="0">
                <a:latin typeface="+mj-lt"/>
                <a:ea typeface="Arial" charset="0"/>
                <a:cs typeface="Arial" charset="0"/>
              </a:rPr>
              <a:t>substitution or dimensional confinement.</a:t>
            </a:r>
            <a:endParaRPr lang="en-US" sz="1400" dirty="0">
              <a:solidFill>
                <a:srgbClr val="106636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551271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Temperature dependence of nuclear (200) and magnetic (100) Bragg peaks measured by neutron diffraction</a:t>
            </a:r>
            <a:endParaRPr lang="en-US" sz="1200" b="1" dirty="0">
              <a:solidFill>
                <a:srgbClr val="18783D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55"/>
          <a:stretch/>
        </p:blipFill>
        <p:spPr>
          <a:xfrm>
            <a:off x="179882" y="838200"/>
            <a:ext cx="2093632" cy="2026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41"/>
          <a:stretch/>
        </p:blipFill>
        <p:spPr>
          <a:xfrm>
            <a:off x="2249768" y="1187964"/>
            <a:ext cx="2093632" cy="10728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6800" y="2362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Atomic and magnetic structure of rutile-type RuO</a:t>
            </a:r>
            <a:r>
              <a:rPr lang="en-US" sz="1200" b="1" baseline="-2500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2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as predicted by Density Functional Theory and confirmed by neutron diffraction.</a:t>
            </a:r>
            <a:endParaRPr lang="en-US" sz="1200" b="1" dirty="0">
              <a:solidFill>
                <a:srgbClr val="18783D"/>
              </a:solidFill>
              <a:latin typeface="+mj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8749" y="3176357"/>
            <a:ext cx="3602102" cy="2367268"/>
            <a:chOff x="408749" y="3100157"/>
            <a:chExt cx="3602102" cy="23672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49" y="3100157"/>
              <a:ext cx="3602102" cy="236726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2000" y="4669051"/>
              <a:ext cx="1765086" cy="207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2283761"/>
      </p:ext>
    </p:extLst>
  </p:cSld>
  <p:clrMapOvr>
    <a:masterClrMapping/>
  </p:clrMapOvr>
</p:sld>
</file>

<file path=ppt/theme/theme1.xml><?xml version="1.0" encoding="utf-8"?>
<a:theme xmlns:a="http://schemas.openxmlformats.org/drawingml/2006/main" name="17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10663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owerpoint-Template_HFIR-SNS">
  <a:themeElements>
    <a:clrScheme name="ORNL Corporate Color Palette FINAL">
      <a:dk1>
        <a:sysClr val="windowText" lastClr="000000"/>
      </a:dk1>
      <a:lt1>
        <a:sysClr val="window" lastClr="FFFFFF"/>
      </a:lt1>
      <a:dk2>
        <a:srgbClr val="18783D"/>
      </a:dk2>
      <a:lt2>
        <a:srgbClr val="FFFFFF"/>
      </a:lt2>
      <a:accent1>
        <a:srgbClr val="2A6EBB"/>
      </a:accent1>
      <a:accent2>
        <a:srgbClr val="69BE28"/>
      </a:accent2>
      <a:accent3>
        <a:srgbClr val="E37222"/>
      </a:accent3>
      <a:accent4>
        <a:srgbClr val="3CB6CE"/>
      </a:accent4>
      <a:accent5>
        <a:srgbClr val="983222"/>
      </a:accent5>
      <a:accent6>
        <a:srgbClr val="FECB00"/>
      </a:accent6>
      <a:hlink>
        <a:srgbClr val="2A6EBB"/>
      </a:hlink>
      <a:folHlink>
        <a:srgbClr val="207C47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contourClr>
            <a:schemeClr val="lt1"/>
          </a:contourClr>
        </a:sp3d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942755</TotalTime>
  <Words>471</Words>
  <Application>Microsoft Macintosh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Aparajita</vt:lpstr>
      <vt:lpstr>Arial Black</vt:lpstr>
      <vt:lpstr>Calibri</vt:lpstr>
      <vt:lpstr>ＭＳ Ｐゴシック</vt:lpstr>
      <vt:lpstr>Arial</vt:lpstr>
      <vt:lpstr>17_Office Theme</vt:lpstr>
      <vt:lpstr>14_Office Theme</vt:lpstr>
      <vt:lpstr>Powerpoint-Template_HFIR-SNS</vt:lpstr>
      <vt:lpstr>1_Office Theme</vt:lpstr>
      <vt:lpstr>15_Office Theme</vt:lpstr>
      <vt:lpstr>1_Powerpoint-Template_HFIR-SNS</vt:lpstr>
      <vt:lpstr>2_Office Theme</vt:lpstr>
      <vt:lpstr>Itinerant Antiferromagnetism in RuO2 </vt:lpstr>
    </vt:vector>
  </TitlesOfParts>
  <Company>ORNL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Chakoumakos, Bryan C.</cp:lastModifiedBy>
  <cp:revision>2745</cp:revision>
  <cp:lastPrinted>2013-11-21T14:38:13Z</cp:lastPrinted>
  <dcterms:created xsi:type="dcterms:W3CDTF">2008-12-10T13:33:36Z</dcterms:created>
  <dcterms:modified xsi:type="dcterms:W3CDTF">2017-03-09T20:26:01Z</dcterms:modified>
</cp:coreProperties>
</file>