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46"/>
  </p:notesMasterIdLst>
  <p:handoutMasterIdLst>
    <p:handoutMasterId r:id="rId47"/>
  </p:handoutMasterIdLst>
  <p:sldIdLst>
    <p:sldId id="458" r:id="rId2"/>
    <p:sldId id="484" r:id="rId3"/>
    <p:sldId id="485" r:id="rId4"/>
    <p:sldId id="459" r:id="rId5"/>
    <p:sldId id="460" r:id="rId6"/>
    <p:sldId id="461" r:id="rId7"/>
    <p:sldId id="462" r:id="rId8"/>
    <p:sldId id="463" r:id="rId9"/>
    <p:sldId id="465" r:id="rId10"/>
    <p:sldId id="466" r:id="rId11"/>
    <p:sldId id="468" r:id="rId12"/>
    <p:sldId id="469" r:id="rId13"/>
    <p:sldId id="470" r:id="rId14"/>
    <p:sldId id="471" r:id="rId15"/>
    <p:sldId id="472" r:id="rId16"/>
    <p:sldId id="473" r:id="rId17"/>
    <p:sldId id="477" r:id="rId18"/>
    <p:sldId id="479" r:id="rId19"/>
    <p:sldId id="480" r:id="rId20"/>
    <p:sldId id="486" r:id="rId21"/>
    <p:sldId id="511" r:id="rId22"/>
    <p:sldId id="487" r:id="rId23"/>
    <p:sldId id="492" r:id="rId24"/>
    <p:sldId id="493" r:id="rId25"/>
    <p:sldId id="488" r:id="rId26"/>
    <p:sldId id="494" r:id="rId27"/>
    <p:sldId id="490" r:id="rId28"/>
    <p:sldId id="489" r:id="rId29"/>
    <p:sldId id="491" r:id="rId30"/>
    <p:sldId id="495" r:id="rId31"/>
    <p:sldId id="496" r:id="rId32"/>
    <p:sldId id="497" r:id="rId33"/>
    <p:sldId id="498" r:id="rId34"/>
    <p:sldId id="499" r:id="rId35"/>
    <p:sldId id="501" r:id="rId36"/>
    <p:sldId id="502" r:id="rId37"/>
    <p:sldId id="503" r:id="rId38"/>
    <p:sldId id="500" r:id="rId39"/>
    <p:sldId id="505" r:id="rId40"/>
    <p:sldId id="506" r:id="rId41"/>
    <p:sldId id="504" r:id="rId42"/>
    <p:sldId id="508" r:id="rId43"/>
    <p:sldId id="509" r:id="rId44"/>
    <p:sldId id="510" r:id="rId45"/>
  </p:sldIdLst>
  <p:sldSz cx="9144000" cy="6858000" type="screen4x3"/>
  <p:notesSz cx="7315200" cy="9601200"/>
  <p:defaultTextStyle>
    <a:defPPr>
      <a:defRPr lang="en-US"/>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33CC"/>
    <a:srgbClr val="FF66FF"/>
    <a:srgbClr val="DEE5EC"/>
    <a:srgbClr val="91A4C1"/>
    <a:srgbClr val="D1DCE5"/>
    <a:srgbClr val="EACFDF"/>
    <a:srgbClr val="BACA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82" autoAdjust="0"/>
    <p:restoredTop sz="83761" autoAdjust="0"/>
  </p:normalViewPr>
  <p:slideViewPr>
    <p:cSldViewPr snapToGrid="0">
      <p:cViewPr varScale="1">
        <p:scale>
          <a:sx n="109" d="100"/>
          <a:sy n="109" d="100"/>
        </p:scale>
        <p:origin x="1518" y="10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4186"/>
    </p:cViewPr>
  </p:sorterViewPr>
  <p:notesViewPr>
    <p:cSldViewPr snapToGrid="0">
      <p:cViewPr varScale="1">
        <p:scale>
          <a:sx n="41" d="100"/>
          <a:sy n="41" d="100"/>
        </p:scale>
        <p:origin x="-2069" y="-101"/>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454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defTabSz="947738">
              <a:defRPr sz="1200" b="0">
                <a:latin typeface="Arial" charset="0"/>
                <a:cs typeface="Arial" charset="0"/>
              </a:defRPr>
            </a:lvl1pPr>
          </a:lstStyle>
          <a:p>
            <a:pPr>
              <a:defRPr/>
            </a:pPr>
            <a:endParaRPr lang="en-US"/>
          </a:p>
        </p:txBody>
      </p:sp>
      <p:sp>
        <p:nvSpPr>
          <p:cNvPr id="364547"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defTabSz="947738">
              <a:defRPr sz="1200" b="0">
                <a:latin typeface="Arial" charset="0"/>
                <a:cs typeface="Arial" charset="0"/>
              </a:defRPr>
            </a:lvl1pPr>
          </a:lstStyle>
          <a:p>
            <a:pPr>
              <a:defRPr/>
            </a:pPr>
            <a:endParaRPr lang="en-US"/>
          </a:p>
        </p:txBody>
      </p:sp>
      <p:sp>
        <p:nvSpPr>
          <p:cNvPr id="364548"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defTabSz="947738">
              <a:defRPr sz="1200" b="0">
                <a:latin typeface="Arial" charset="0"/>
                <a:cs typeface="Arial" charset="0"/>
              </a:defRPr>
            </a:lvl1pPr>
          </a:lstStyle>
          <a:p>
            <a:pPr>
              <a:defRPr/>
            </a:pPr>
            <a:endParaRPr lang="en-US"/>
          </a:p>
        </p:txBody>
      </p:sp>
      <p:sp>
        <p:nvSpPr>
          <p:cNvPr id="364549"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defTabSz="947738">
              <a:defRPr sz="1200" b="0">
                <a:latin typeface="Arial" charset="0"/>
                <a:cs typeface="Arial" charset="0"/>
              </a:defRPr>
            </a:lvl1pPr>
          </a:lstStyle>
          <a:p>
            <a:pPr>
              <a:defRPr/>
            </a:pPr>
            <a:fld id="{9C9D81AE-C1AA-4B17-8F58-026B65DC1D37}" type="slidenum">
              <a:rPr lang="en-US"/>
              <a:pPr>
                <a:defRPr/>
              </a:pPr>
              <a:t>‹#›</a:t>
            </a:fld>
            <a:endParaRPr lang="en-US"/>
          </a:p>
        </p:txBody>
      </p:sp>
    </p:spTree>
    <p:extLst>
      <p:ext uri="{BB962C8B-B14F-4D97-AF65-F5344CB8AC3E}">
        <p14:creationId xmlns:p14="http://schemas.microsoft.com/office/powerpoint/2010/main" val="1491703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788">
              <a:defRPr sz="1200" b="0">
                <a:latin typeface="Arial" charset="0"/>
                <a:cs typeface="Arial" charset="0"/>
              </a:defRPr>
            </a:lvl1pPr>
          </a:lstStyle>
          <a:p>
            <a:pPr>
              <a:defRPr/>
            </a:pPr>
            <a:endParaRPr lang="en-US"/>
          </a:p>
        </p:txBody>
      </p:sp>
      <p:sp>
        <p:nvSpPr>
          <p:cNvPr id="190467"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788">
              <a:defRPr sz="1200" b="0">
                <a:latin typeface="Arial" charset="0"/>
                <a:cs typeface="Arial" charset="0"/>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9"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0470"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788">
              <a:defRPr sz="1200" b="0">
                <a:latin typeface="Arial" charset="0"/>
                <a:cs typeface="Arial" charset="0"/>
              </a:defRPr>
            </a:lvl1pPr>
          </a:lstStyle>
          <a:p>
            <a:pPr>
              <a:defRPr/>
            </a:pPr>
            <a:endParaRPr lang="en-US"/>
          </a:p>
        </p:txBody>
      </p:sp>
      <p:sp>
        <p:nvSpPr>
          <p:cNvPr id="190471"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788">
              <a:defRPr sz="1200" b="0">
                <a:latin typeface="Arial" charset="0"/>
                <a:cs typeface="Arial" charset="0"/>
              </a:defRPr>
            </a:lvl1pPr>
          </a:lstStyle>
          <a:p>
            <a:pPr>
              <a:defRPr/>
            </a:pPr>
            <a:fld id="{FFEC4865-4D52-4C97-8E5D-22E12930A336}" type="slidenum">
              <a:rPr lang="en-US"/>
              <a:pPr>
                <a:defRPr/>
              </a:pPr>
              <a:t>‹#›</a:t>
            </a:fld>
            <a:endParaRPr lang="en-US"/>
          </a:p>
        </p:txBody>
      </p:sp>
    </p:spTree>
    <p:extLst>
      <p:ext uri="{BB962C8B-B14F-4D97-AF65-F5344CB8AC3E}">
        <p14:creationId xmlns:p14="http://schemas.microsoft.com/office/powerpoint/2010/main" val="24484917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PAC edits</a:t>
            </a:r>
          </a:p>
        </p:txBody>
      </p:sp>
      <p:sp>
        <p:nvSpPr>
          <p:cNvPr id="4" name="Slide Number Placeholder 3"/>
          <p:cNvSpPr>
            <a:spLocks noGrp="1"/>
          </p:cNvSpPr>
          <p:nvPr>
            <p:ph type="sldNum" sz="quarter" idx="10"/>
          </p:nvPr>
        </p:nvSpPr>
        <p:spPr/>
        <p:txBody>
          <a:bodyPr/>
          <a:lstStyle/>
          <a:p>
            <a:pPr>
              <a:defRPr/>
            </a:pPr>
            <a:fld id="{FFEC4865-4D52-4C97-8E5D-22E12930A336}" type="slidenum">
              <a:rPr lang="en-US" smtClean="0"/>
              <a:pPr>
                <a:defRPr/>
              </a:pPr>
              <a:t>1</a:t>
            </a:fld>
            <a:endParaRPr lang="en-US"/>
          </a:p>
        </p:txBody>
      </p:sp>
    </p:spTree>
    <p:extLst>
      <p:ext uri="{BB962C8B-B14F-4D97-AF65-F5344CB8AC3E}">
        <p14:creationId xmlns:p14="http://schemas.microsoft.com/office/powerpoint/2010/main" val="1372096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“the running” </a:t>
            </a:r>
          </a:p>
        </p:txBody>
      </p:sp>
      <p:sp>
        <p:nvSpPr>
          <p:cNvPr id="4" name="Slide Number Placeholder 3"/>
          <p:cNvSpPr>
            <a:spLocks noGrp="1"/>
          </p:cNvSpPr>
          <p:nvPr>
            <p:ph type="sldNum" sz="quarter" idx="10"/>
          </p:nvPr>
        </p:nvSpPr>
        <p:spPr/>
        <p:txBody>
          <a:bodyPr/>
          <a:lstStyle/>
          <a:p>
            <a:pPr>
              <a:defRPr/>
            </a:pPr>
            <a:fld id="{FFEC4865-4D52-4C97-8E5D-22E12930A336}" type="slidenum">
              <a:rPr lang="en-US" smtClean="0"/>
              <a:pPr>
                <a:defRPr/>
              </a:pPr>
              <a:t>2</a:t>
            </a:fld>
            <a:endParaRPr lang="en-US"/>
          </a:p>
        </p:txBody>
      </p:sp>
    </p:spTree>
    <p:extLst>
      <p:ext uri="{BB962C8B-B14F-4D97-AF65-F5344CB8AC3E}">
        <p14:creationId xmlns:p14="http://schemas.microsoft.com/office/powerpoint/2010/main" val="280758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Fixed typo</a:t>
            </a:r>
          </a:p>
        </p:txBody>
      </p:sp>
      <p:sp>
        <p:nvSpPr>
          <p:cNvPr id="4" name="Slide Number Placeholder 3"/>
          <p:cNvSpPr>
            <a:spLocks noGrp="1"/>
          </p:cNvSpPr>
          <p:nvPr>
            <p:ph type="sldNum" sz="quarter" idx="10"/>
          </p:nvPr>
        </p:nvSpPr>
        <p:spPr/>
        <p:txBody>
          <a:bodyPr/>
          <a:lstStyle/>
          <a:p>
            <a:pPr>
              <a:defRPr/>
            </a:pPr>
            <a:fld id="{FFEC4865-4D52-4C97-8E5D-22E12930A336}" type="slidenum">
              <a:rPr lang="en-US" smtClean="0"/>
              <a:pPr>
                <a:defRPr/>
              </a:pPr>
              <a:t>6</a:t>
            </a:fld>
            <a:endParaRPr lang="en-US"/>
          </a:p>
        </p:txBody>
      </p:sp>
    </p:spTree>
    <p:extLst>
      <p:ext uri="{BB962C8B-B14F-4D97-AF65-F5344CB8AC3E}">
        <p14:creationId xmlns:p14="http://schemas.microsoft.com/office/powerpoint/2010/main" val="3770280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could be merged with the previous.</a:t>
            </a:r>
          </a:p>
        </p:txBody>
      </p:sp>
      <p:sp>
        <p:nvSpPr>
          <p:cNvPr id="4" name="Slide Number Placeholder 3"/>
          <p:cNvSpPr>
            <a:spLocks noGrp="1"/>
          </p:cNvSpPr>
          <p:nvPr>
            <p:ph type="sldNum" sz="quarter" idx="10"/>
          </p:nvPr>
        </p:nvSpPr>
        <p:spPr/>
        <p:txBody>
          <a:bodyPr/>
          <a:lstStyle/>
          <a:p>
            <a:pPr>
              <a:defRPr/>
            </a:pPr>
            <a:fld id="{FFEC4865-4D52-4C97-8E5D-22E12930A336}" type="slidenum">
              <a:rPr lang="en-US" smtClean="0"/>
              <a:pPr>
                <a:defRPr/>
              </a:pPr>
              <a:t>13</a:t>
            </a:fld>
            <a:endParaRPr lang="en-US"/>
          </a:p>
        </p:txBody>
      </p:sp>
    </p:spTree>
    <p:extLst>
      <p:ext uri="{BB962C8B-B14F-4D97-AF65-F5344CB8AC3E}">
        <p14:creationId xmlns:p14="http://schemas.microsoft.com/office/powerpoint/2010/main" val="1102431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there more to</a:t>
            </a:r>
            <a:r>
              <a:rPr lang="en-US" baseline="0" dirty="0"/>
              <a:t> this sentence “..binned files in..?”</a:t>
            </a:r>
            <a:endParaRPr lang="en-US" dirty="0"/>
          </a:p>
        </p:txBody>
      </p:sp>
      <p:sp>
        <p:nvSpPr>
          <p:cNvPr id="4" name="Slide Number Placeholder 3"/>
          <p:cNvSpPr>
            <a:spLocks noGrp="1"/>
          </p:cNvSpPr>
          <p:nvPr>
            <p:ph type="sldNum" sz="quarter" idx="10"/>
          </p:nvPr>
        </p:nvSpPr>
        <p:spPr/>
        <p:txBody>
          <a:bodyPr/>
          <a:lstStyle/>
          <a:p>
            <a:pPr>
              <a:defRPr/>
            </a:pPr>
            <a:fld id="{FFEC4865-4D52-4C97-8E5D-22E12930A336}" type="slidenum">
              <a:rPr lang="en-US" smtClean="0"/>
              <a:pPr>
                <a:defRPr/>
              </a:pPr>
              <a:t>14</a:t>
            </a:fld>
            <a:endParaRPr lang="en-US"/>
          </a:p>
        </p:txBody>
      </p:sp>
    </p:spTree>
    <p:extLst>
      <p:ext uri="{BB962C8B-B14F-4D97-AF65-F5344CB8AC3E}">
        <p14:creationId xmlns:p14="http://schemas.microsoft.com/office/powerpoint/2010/main" val="2753468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5610225" y="0"/>
            <a:ext cx="26988" cy="6858000"/>
          </a:xfrm>
          <a:prstGeom prst="rect">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b="0">
              <a:latin typeface="Comic Sans MS" pitchFamily="66" charset="0"/>
            </a:endParaRPr>
          </a:p>
        </p:txBody>
      </p:sp>
      <p:pic>
        <p:nvPicPr>
          <p:cNvPr id="6" name="Picture 8" descr="New_DOE_Logo_Color_04280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238875"/>
            <a:ext cx="17430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ORNL_managed by.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6738" y="6202363"/>
            <a:ext cx="350520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8998" name="Title Placeholder 1"/>
          <p:cNvSpPr>
            <a:spLocks noGrp="1"/>
          </p:cNvSpPr>
          <p:nvPr>
            <p:ph type="ctrTitle"/>
          </p:nvPr>
        </p:nvSpPr>
        <p:spPr>
          <a:xfrm>
            <a:off x="114300" y="835025"/>
            <a:ext cx="5219700" cy="86995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defRPr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opperplate Gothic Bold" panose="020E0705020206020404" pitchFamily="34" charset="0"/>
              </a:defRPr>
            </a:lvl1pPr>
          </a:lstStyle>
          <a:p>
            <a:r>
              <a:rPr lang="en-US" dirty="0"/>
              <a:t>Click to edit Master title style</a:t>
            </a:r>
          </a:p>
        </p:txBody>
      </p:sp>
      <p:sp>
        <p:nvSpPr>
          <p:cNvPr id="468999" name="Text Placeholder 2"/>
          <p:cNvSpPr>
            <a:spLocks noGrp="1"/>
          </p:cNvSpPr>
          <p:nvPr>
            <p:ph type="subTitle" idx="1"/>
          </p:nvPr>
        </p:nvSpPr>
        <p:spPr>
          <a:xfrm>
            <a:off x="114300" y="2387600"/>
            <a:ext cx="4305300" cy="860425"/>
          </a:xfrm>
        </p:spPr>
        <p:txBody>
          <a:bodyPr/>
          <a:lstStyle>
            <a:lvl1pPr marL="0" indent="0">
              <a:buFont typeface="Arial" charset="0"/>
              <a:buNone/>
              <a:defRPr>
                <a:solidFill>
                  <a:schemeClr val="accent1">
                    <a:lumMod val="50000"/>
                  </a:schemeClr>
                </a:solidFill>
                <a:effectLst>
                  <a:glow rad="63500">
                    <a:schemeClr val="accent1">
                      <a:satMod val="175000"/>
                      <a:alpha val="40000"/>
                    </a:schemeClr>
                  </a:glow>
                </a:effectLst>
                <a:latin typeface="Maiandra GD" panose="020E0502030308020204" pitchFamily="34" charset="0"/>
              </a:defRPr>
            </a:lvl1pPr>
          </a:lstStyle>
          <a:p>
            <a:r>
              <a:rPr lang="en-US"/>
              <a:t>Click to edit Master subtitle style</a:t>
            </a:r>
          </a:p>
        </p:txBody>
      </p:sp>
      <p:pic>
        <p:nvPicPr>
          <p:cNvPr id="8" name="Picture 7" descr="nscd_Circles_PPT_Christianson.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54538" y="1136650"/>
            <a:ext cx="4538662"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012368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612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3325" y="177800"/>
            <a:ext cx="2057400" cy="31734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125" y="177800"/>
            <a:ext cx="6019800" cy="31734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9289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1125" y="177800"/>
            <a:ext cx="8229600" cy="481013"/>
          </a:xfrm>
        </p:spPr>
        <p:txBody>
          <a:bodyPr/>
          <a:lstStyle/>
          <a:p>
            <a:r>
              <a:rPr lang="en-US"/>
              <a:t>Click to edit Master title style</a:t>
            </a:r>
          </a:p>
        </p:txBody>
      </p:sp>
      <p:sp>
        <p:nvSpPr>
          <p:cNvPr id="3" name="Content Placeholder 2"/>
          <p:cNvSpPr>
            <a:spLocks noGrp="1"/>
          </p:cNvSpPr>
          <p:nvPr>
            <p:ph sz="quarter" idx="1"/>
          </p:nvPr>
        </p:nvSpPr>
        <p:spPr>
          <a:xfrm>
            <a:off x="111125" y="1344613"/>
            <a:ext cx="4038600" cy="92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302125" y="1344613"/>
            <a:ext cx="4038600" cy="92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11125" y="2424113"/>
            <a:ext cx="4038600" cy="92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302125" y="2424113"/>
            <a:ext cx="4038600" cy="92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9272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1125" y="177800"/>
            <a:ext cx="8229600" cy="481013"/>
          </a:xfrm>
        </p:spPr>
        <p:txBody>
          <a:bodyPr/>
          <a:lstStyle/>
          <a:p>
            <a:r>
              <a:rPr lang="en-US"/>
              <a:t>Click to edit Master title style</a:t>
            </a:r>
          </a:p>
        </p:txBody>
      </p:sp>
      <p:sp>
        <p:nvSpPr>
          <p:cNvPr id="3" name="Table Placeholder 2"/>
          <p:cNvSpPr>
            <a:spLocks noGrp="1"/>
          </p:cNvSpPr>
          <p:nvPr>
            <p:ph type="tbl" idx="1"/>
          </p:nvPr>
        </p:nvSpPr>
        <p:spPr>
          <a:xfrm>
            <a:off x="111125" y="1344613"/>
            <a:ext cx="8229600" cy="2006600"/>
          </a:xfrm>
        </p:spPr>
        <p:txBody>
          <a:bodyPr/>
          <a:lstStyle/>
          <a:p>
            <a:pPr lvl="0"/>
            <a:endParaRPr lang="en-US" noProof="0"/>
          </a:p>
        </p:txBody>
      </p:sp>
    </p:spTree>
    <p:extLst>
      <p:ext uri="{BB962C8B-B14F-4D97-AF65-F5344CB8AC3E}">
        <p14:creationId xmlns:p14="http://schemas.microsoft.com/office/powerpoint/2010/main" val="1450318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1125" y="177800"/>
            <a:ext cx="8229600" cy="481013"/>
          </a:xfrm>
        </p:spPr>
        <p:txBody>
          <a:bodyPr/>
          <a:lstStyle/>
          <a:p>
            <a:r>
              <a:rPr lang="en-US"/>
              <a:t>Click to edit Master title style</a:t>
            </a:r>
          </a:p>
        </p:txBody>
      </p:sp>
      <p:sp>
        <p:nvSpPr>
          <p:cNvPr id="3" name="Text Placeholder 2"/>
          <p:cNvSpPr>
            <a:spLocks noGrp="1"/>
          </p:cNvSpPr>
          <p:nvPr>
            <p:ph type="body" sz="half" idx="1"/>
          </p:nvPr>
        </p:nvSpPr>
        <p:spPr>
          <a:xfrm>
            <a:off x="111125" y="1344613"/>
            <a:ext cx="4038600"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302125" y="1344613"/>
            <a:ext cx="4038600" cy="92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302125" y="2424113"/>
            <a:ext cx="4038600" cy="92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7005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125" y="177800"/>
            <a:ext cx="8229600" cy="406265"/>
          </a:xfrm>
        </p:spPr>
        <p:txBody>
          <a:bodyPr/>
          <a:lstStyle>
            <a:lvl1pPr algn="ctr">
              <a:defRPr sz="2400" b="1"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opperplate Gothic Bold" panose="020E07050202060204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accent1">
                    <a:lumMod val="50000"/>
                  </a:schemeClr>
                </a:solidFill>
                <a:latin typeface="Maiandra GD" panose="020E0502030308020204" pitchFamily="34" charset="0"/>
              </a:defRPr>
            </a:lvl1pPr>
            <a:lvl2pPr>
              <a:defRPr>
                <a:solidFill>
                  <a:schemeClr val="accent1">
                    <a:lumMod val="50000"/>
                  </a:schemeClr>
                </a:solidFill>
                <a:latin typeface="Maiandra GD" panose="020E0502030308020204" pitchFamily="34" charset="0"/>
              </a:defRPr>
            </a:lvl2pPr>
            <a:lvl3pPr>
              <a:defRPr>
                <a:solidFill>
                  <a:schemeClr val="accent1">
                    <a:lumMod val="50000"/>
                  </a:schemeClr>
                </a:solidFill>
                <a:latin typeface="Maiandra GD" panose="020E0502030308020204" pitchFamily="34" charset="0"/>
              </a:defRPr>
            </a:lvl3pPr>
            <a:lvl4pPr>
              <a:defRPr>
                <a:solidFill>
                  <a:schemeClr val="accent1">
                    <a:lumMod val="50000"/>
                  </a:schemeClr>
                </a:solidFill>
                <a:latin typeface="Maiandra GD" panose="020E0502030308020204" pitchFamily="34" charset="0"/>
              </a:defRPr>
            </a:lvl4pPr>
            <a:lvl5pPr>
              <a:defRPr>
                <a:solidFill>
                  <a:schemeClr val="accent1">
                    <a:lumMod val="50000"/>
                  </a:schemeClr>
                </a:solidFill>
                <a:latin typeface="Maiandra GD" panose="020E0502030308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1016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77768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125" y="1344613"/>
            <a:ext cx="4038600" cy="200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02125" y="1344613"/>
            <a:ext cx="4038600" cy="200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5590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2655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21901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580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07406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48470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11125" y="177800"/>
            <a:ext cx="82296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
        <p:nvSpPr>
          <p:cNvPr id="1027" name="Text Placeholder 2"/>
          <p:cNvSpPr>
            <a:spLocks noGrp="1"/>
          </p:cNvSpPr>
          <p:nvPr>
            <p:ph type="body" idx="1"/>
          </p:nvPr>
        </p:nvSpPr>
        <p:spPr bwMode="auto">
          <a:xfrm>
            <a:off x="111125" y="1344613"/>
            <a:ext cx="82296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6"/>
          <p:cNvSpPr>
            <a:spLocks noChangeArrowheads="1"/>
          </p:cNvSpPr>
          <p:nvPr/>
        </p:nvSpPr>
        <p:spPr bwMode="auto">
          <a:xfrm flipH="1">
            <a:off x="228600" y="6405563"/>
            <a:ext cx="2819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defTabSz="173038">
              <a:lnSpc>
                <a:spcPct val="90000"/>
              </a:lnSpc>
              <a:tabLst>
                <a:tab pos="230188" algn="l"/>
              </a:tabLst>
            </a:pPr>
            <a:fld id="{FF910648-81A6-4024-8F9D-A0DF9A131685}" type="slidenum">
              <a:rPr lang="en-US" sz="900" b="0">
                <a:solidFill>
                  <a:srgbClr val="BFBFBF"/>
                </a:solidFill>
                <a:latin typeface="Times New Roman" pitchFamily="18" charset="0"/>
                <a:cs typeface="Times New Roman" pitchFamily="18" charset="0"/>
              </a:rPr>
              <a:pPr defTabSz="173038">
                <a:lnSpc>
                  <a:spcPct val="90000"/>
                </a:lnSpc>
                <a:tabLst>
                  <a:tab pos="230188" algn="l"/>
                </a:tabLst>
              </a:pPr>
              <a:t>‹#›</a:t>
            </a:fld>
            <a:r>
              <a:rPr lang="en-US" sz="900" b="0">
                <a:solidFill>
                  <a:srgbClr val="BFBFBF"/>
                </a:solidFill>
                <a:latin typeface="Times New Roman" pitchFamily="18" charset="0"/>
                <a:cs typeface="Times New Roman" pitchFamily="18" charset="0"/>
              </a:rPr>
              <a:t>	Managed by UT-Battelle</a:t>
            </a:r>
            <a:br>
              <a:rPr lang="en-US" sz="900" b="0">
                <a:solidFill>
                  <a:srgbClr val="BFBFBF"/>
                </a:solidFill>
                <a:latin typeface="Times New Roman" pitchFamily="18" charset="0"/>
                <a:cs typeface="Times New Roman" pitchFamily="18" charset="0"/>
              </a:rPr>
            </a:br>
            <a:r>
              <a:rPr lang="en-US" sz="900" b="0">
                <a:solidFill>
                  <a:srgbClr val="BFBFBF"/>
                </a:solidFill>
                <a:latin typeface="Times New Roman" pitchFamily="18" charset="0"/>
                <a:cs typeface="Times New Roman" pitchFamily="18" charset="0"/>
              </a:rPr>
              <a:t>	for the U.S. Department of Energy</a:t>
            </a:r>
          </a:p>
        </p:txBody>
      </p:sp>
      <p:pic>
        <p:nvPicPr>
          <p:cNvPr id="1029" name="Content Placeholder 10" descr="ORNL emboss_2.pn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77200" y="6216650"/>
            <a:ext cx="890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9"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 id="2147483918" r:id="rId14"/>
  </p:sldLayoutIdLst>
  <p:hf hdr="0" ftr="0" dt="0"/>
  <p:txStyles>
    <p:titleStyle>
      <a:lvl1pPr algn="l" rtl="0" eaLnBrk="0" fontAlgn="base" hangingPunct="0">
        <a:lnSpc>
          <a:spcPct val="85000"/>
        </a:lnSpc>
        <a:spcBef>
          <a:spcPct val="0"/>
        </a:spcBef>
        <a:spcAft>
          <a:spcPct val="0"/>
        </a:spcAft>
        <a:defRPr sz="3000">
          <a:solidFill>
            <a:srgbClr val="006C3A"/>
          </a:solidFill>
          <a:latin typeface="+mj-lt"/>
          <a:ea typeface="+mj-ea"/>
          <a:cs typeface="+mj-cs"/>
        </a:defRPr>
      </a:lvl1pPr>
      <a:lvl2pPr algn="l" rtl="0" eaLnBrk="0" fontAlgn="base" hangingPunct="0">
        <a:lnSpc>
          <a:spcPct val="85000"/>
        </a:lnSpc>
        <a:spcBef>
          <a:spcPct val="0"/>
        </a:spcBef>
        <a:spcAft>
          <a:spcPct val="0"/>
        </a:spcAft>
        <a:defRPr sz="3000">
          <a:solidFill>
            <a:srgbClr val="006C3A"/>
          </a:solidFill>
          <a:latin typeface="Arial Black" pitchFamily="34" charset="0"/>
        </a:defRPr>
      </a:lvl2pPr>
      <a:lvl3pPr algn="l" rtl="0" eaLnBrk="0" fontAlgn="base" hangingPunct="0">
        <a:lnSpc>
          <a:spcPct val="85000"/>
        </a:lnSpc>
        <a:spcBef>
          <a:spcPct val="0"/>
        </a:spcBef>
        <a:spcAft>
          <a:spcPct val="0"/>
        </a:spcAft>
        <a:defRPr sz="3000">
          <a:solidFill>
            <a:srgbClr val="006C3A"/>
          </a:solidFill>
          <a:latin typeface="Arial Black" pitchFamily="34" charset="0"/>
        </a:defRPr>
      </a:lvl3pPr>
      <a:lvl4pPr algn="l" rtl="0" eaLnBrk="0" fontAlgn="base" hangingPunct="0">
        <a:lnSpc>
          <a:spcPct val="85000"/>
        </a:lnSpc>
        <a:spcBef>
          <a:spcPct val="0"/>
        </a:spcBef>
        <a:spcAft>
          <a:spcPct val="0"/>
        </a:spcAft>
        <a:defRPr sz="3000">
          <a:solidFill>
            <a:srgbClr val="006C3A"/>
          </a:solidFill>
          <a:latin typeface="Arial Black" pitchFamily="34" charset="0"/>
        </a:defRPr>
      </a:lvl4pPr>
      <a:lvl5pPr algn="l" rtl="0" eaLnBrk="0" fontAlgn="base" hangingPunct="0">
        <a:lnSpc>
          <a:spcPct val="85000"/>
        </a:lnSpc>
        <a:spcBef>
          <a:spcPct val="0"/>
        </a:spcBef>
        <a:spcAft>
          <a:spcPct val="0"/>
        </a:spcAft>
        <a:defRPr sz="3000">
          <a:solidFill>
            <a:srgbClr val="006C3A"/>
          </a:solidFill>
          <a:latin typeface="Arial Black" pitchFamily="34" charset="0"/>
        </a:defRPr>
      </a:lvl5pPr>
      <a:lvl6pPr marL="457200" algn="l" rtl="0" eaLnBrk="0" fontAlgn="base" hangingPunct="0">
        <a:lnSpc>
          <a:spcPct val="85000"/>
        </a:lnSpc>
        <a:spcBef>
          <a:spcPct val="0"/>
        </a:spcBef>
        <a:spcAft>
          <a:spcPct val="0"/>
        </a:spcAft>
        <a:defRPr sz="3000">
          <a:solidFill>
            <a:srgbClr val="006C3A"/>
          </a:solidFill>
          <a:latin typeface="Arial Black" pitchFamily="34" charset="0"/>
        </a:defRPr>
      </a:lvl6pPr>
      <a:lvl7pPr marL="914400" algn="l" rtl="0" eaLnBrk="0" fontAlgn="base" hangingPunct="0">
        <a:lnSpc>
          <a:spcPct val="85000"/>
        </a:lnSpc>
        <a:spcBef>
          <a:spcPct val="0"/>
        </a:spcBef>
        <a:spcAft>
          <a:spcPct val="0"/>
        </a:spcAft>
        <a:defRPr sz="3000">
          <a:solidFill>
            <a:srgbClr val="006C3A"/>
          </a:solidFill>
          <a:latin typeface="Arial Black" pitchFamily="34" charset="0"/>
        </a:defRPr>
      </a:lvl7pPr>
      <a:lvl8pPr marL="1371600" algn="l" rtl="0" eaLnBrk="0" fontAlgn="base" hangingPunct="0">
        <a:lnSpc>
          <a:spcPct val="85000"/>
        </a:lnSpc>
        <a:spcBef>
          <a:spcPct val="0"/>
        </a:spcBef>
        <a:spcAft>
          <a:spcPct val="0"/>
        </a:spcAft>
        <a:defRPr sz="3000">
          <a:solidFill>
            <a:srgbClr val="006C3A"/>
          </a:solidFill>
          <a:latin typeface="Arial Black" pitchFamily="34" charset="0"/>
        </a:defRPr>
      </a:lvl8pPr>
      <a:lvl9pPr marL="1828800" algn="l" rtl="0" eaLnBrk="0" fontAlgn="base" hangingPunct="0">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0" fontAlgn="base" hangingPunct="0">
        <a:lnSpc>
          <a:spcPct val="90000"/>
        </a:lnSpc>
        <a:spcBef>
          <a:spcPts val="1400"/>
        </a:spcBef>
        <a:spcAft>
          <a:spcPct val="0"/>
        </a:spcAft>
        <a:buClr>
          <a:srgbClr val="006C3A"/>
        </a:buClr>
        <a:buFont typeface="Arial" pitchFamily="34" charset="0"/>
        <a:buChar char="•"/>
        <a:defRPr sz="2800" b="1">
          <a:solidFill>
            <a:schemeClr val="tx1"/>
          </a:solidFill>
          <a:latin typeface="+mn-lt"/>
          <a:ea typeface="+mn-ea"/>
          <a:cs typeface="+mn-cs"/>
        </a:defRPr>
      </a:lvl1pPr>
      <a:lvl2pPr marL="625475" indent="-279400" algn="l" rtl="0" eaLnBrk="0" fontAlgn="base" hangingPunct="0">
        <a:lnSpc>
          <a:spcPct val="90000"/>
        </a:lnSpc>
        <a:spcBef>
          <a:spcPts val="1200"/>
        </a:spcBef>
        <a:spcAft>
          <a:spcPct val="0"/>
        </a:spcAft>
        <a:buClr>
          <a:srgbClr val="006C3A"/>
        </a:buClr>
        <a:buFont typeface="Arial" pitchFamily="34" charset="0"/>
        <a:buChar char="–"/>
        <a:defRPr sz="2400" b="1">
          <a:solidFill>
            <a:schemeClr val="tx1"/>
          </a:solidFill>
          <a:latin typeface="+mn-lt"/>
        </a:defRPr>
      </a:lvl2pPr>
      <a:lvl3pPr marL="914400" indent="-230188" algn="l" rtl="0" eaLnBrk="0" fontAlgn="base" hangingPunct="0">
        <a:lnSpc>
          <a:spcPct val="90000"/>
        </a:lnSpc>
        <a:spcBef>
          <a:spcPts val="800"/>
        </a:spcBef>
        <a:spcAft>
          <a:spcPct val="0"/>
        </a:spcAft>
        <a:buClr>
          <a:srgbClr val="006C3A"/>
        </a:buClr>
        <a:buFont typeface="Arial" pitchFamily="34" charset="0"/>
        <a:buChar char="•"/>
        <a:defRPr sz="2000" b="1">
          <a:solidFill>
            <a:schemeClr val="tx1"/>
          </a:solidFill>
          <a:latin typeface="+mn-lt"/>
        </a:defRPr>
      </a:lvl3pPr>
      <a:lvl4pPr marL="1144588" indent="-173038" algn="l" rtl="0" eaLnBrk="0" fontAlgn="base" hangingPunct="0">
        <a:lnSpc>
          <a:spcPct val="90000"/>
        </a:lnSpc>
        <a:spcBef>
          <a:spcPts val="800"/>
        </a:spcBef>
        <a:spcAft>
          <a:spcPct val="0"/>
        </a:spcAft>
        <a:buClr>
          <a:srgbClr val="006C3A"/>
        </a:buClr>
        <a:buFont typeface="Arial" pitchFamily="34" charset="0"/>
        <a:buChar char="–"/>
        <a:defRPr b="1">
          <a:solidFill>
            <a:schemeClr val="tx1"/>
          </a:solidFill>
          <a:latin typeface="+mn-lt"/>
        </a:defRPr>
      </a:lvl4pPr>
      <a:lvl5pPr marL="1482725" indent="-222250" algn="l" rtl="0" eaLnBrk="0" fontAlgn="base" hangingPunct="0">
        <a:lnSpc>
          <a:spcPct val="90000"/>
        </a:lnSpc>
        <a:spcBef>
          <a:spcPts val="600"/>
        </a:spcBef>
        <a:spcAft>
          <a:spcPct val="0"/>
        </a:spcAft>
        <a:buClr>
          <a:srgbClr val="006C3A"/>
        </a:buClr>
        <a:buFont typeface="Arial" pitchFamily="34" charset="0"/>
        <a:buChar char="»"/>
        <a:defRPr b="1">
          <a:solidFill>
            <a:schemeClr val="tx1"/>
          </a:solidFill>
          <a:latin typeface="+mn-lt"/>
        </a:defRPr>
      </a:lvl5pPr>
      <a:lvl6pPr marL="19399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6pPr>
      <a:lvl7pPr marL="23971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7pPr>
      <a:lvl8pPr marL="28543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8pPr>
      <a:lvl9pPr marL="3311525" indent="-222250" algn="l" rtl="0" eaLnBrk="0" fontAlgn="base" hangingPunct="0">
        <a:lnSpc>
          <a:spcPct val="90000"/>
        </a:lnSpc>
        <a:spcBef>
          <a:spcPts val="600"/>
        </a:spcBef>
        <a:spcAft>
          <a:spcPct val="0"/>
        </a:spcAft>
        <a:buClr>
          <a:srgbClr val="006C3A"/>
        </a:buClr>
        <a:buFont typeface="Arial" charset="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neutron.ornl.gov/spi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neutron.ornl.gov/spice/Executables/GraffitiInstaller%20version%202.6.0.53.exe"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4300" y="835025"/>
            <a:ext cx="4412433" cy="2054409"/>
          </a:xfrm>
        </p:spPr>
        <p:txBody>
          <a:bodyPr/>
          <a:lstStyle/>
          <a:p>
            <a:pPr algn="ctr"/>
            <a:r>
              <a:rPr lang="en-US" dirty="0"/>
              <a:t>Reducing HB2a  DATA  into </a:t>
            </a:r>
            <a:r>
              <a:rPr lang="en-US" dirty="0" err="1"/>
              <a:t>FullProf</a:t>
            </a:r>
            <a:r>
              <a:rPr lang="en-US" dirty="0"/>
              <a:t> or GSAS File FORMAT</a:t>
            </a:r>
            <a:br>
              <a:rPr lang="en-US" dirty="0"/>
            </a:br>
            <a:r>
              <a:rPr lang="en-US" dirty="0"/>
              <a:t> </a:t>
            </a:r>
          </a:p>
        </p:txBody>
      </p:sp>
      <p:sp>
        <p:nvSpPr>
          <p:cNvPr id="4" name="Subtitle 3"/>
          <p:cNvSpPr>
            <a:spLocks noGrp="1"/>
          </p:cNvSpPr>
          <p:nvPr>
            <p:ph type="subTitle" idx="1"/>
          </p:nvPr>
        </p:nvSpPr>
        <p:spPr>
          <a:xfrm>
            <a:off x="335286" y="4885533"/>
            <a:ext cx="4828891" cy="1227003"/>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HB2a</a:t>
            </a:r>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Instrument Team</a:t>
            </a:r>
          </a:p>
          <a:p>
            <a:r>
              <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High Flux Isotope Reactor</a:t>
            </a:r>
          </a:p>
          <a:p>
            <a:r>
              <a:rPr lang="en-US" sz="1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August 2014</a:t>
            </a:r>
            <a:endParaRPr lang="en-US" sz="2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4" descr="HFIR_logo.png"/>
          <p:cNvPicPr>
            <a:picLocks noChangeAspect="1"/>
          </p:cNvPicPr>
          <p:nvPr/>
        </p:nvPicPr>
        <p:blipFill>
          <a:blip r:embed="rId3" cstate="print"/>
          <a:srcRect/>
          <a:stretch>
            <a:fillRect/>
          </a:stretch>
        </p:blipFill>
        <p:spPr bwMode="auto">
          <a:xfrm>
            <a:off x="2172758" y="5503026"/>
            <a:ext cx="2364808" cy="1061951"/>
          </a:xfrm>
          <a:prstGeom prst="rect">
            <a:avLst/>
          </a:prstGeom>
          <a:noFill/>
          <a:ln w="9525">
            <a:noFill/>
            <a:miter lim="800000"/>
            <a:headEnd/>
            <a:tailEnd/>
          </a:ln>
        </p:spPr>
      </p:pic>
    </p:spTree>
    <p:extLst>
      <p:ext uri="{BB962C8B-B14F-4D97-AF65-F5344CB8AC3E}">
        <p14:creationId xmlns:p14="http://schemas.microsoft.com/office/powerpoint/2010/main" val="3178173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0" y="520368"/>
            <a:ext cx="9144000"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3200" b="1" i="0" u="none" strike="noStrike" kern="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Copperplate Gothic Bold" panose="020E0705020206020404" pitchFamily="34" charset="0"/>
                <a:ea typeface="+mj-ea"/>
                <a:cs typeface="+mj-cs"/>
              </a:rPr>
              <a:t>7. Binning the XYZ  intermediate file</a:t>
            </a:r>
          </a:p>
        </p:txBody>
      </p:sp>
      <p:pic>
        <p:nvPicPr>
          <p:cNvPr id="6146" name="Picture 2" descr="C:\Users\beauwesh\Pictures\redo 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2977" y="1189218"/>
            <a:ext cx="6270641"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77708" y="2819853"/>
            <a:ext cx="3294827" cy="203132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Choose the “Tolerance”.</a:t>
            </a:r>
          </a:p>
          <a:p>
            <a:r>
              <a:rPr lang="en-US" dirty="0"/>
              <a:t>This is the size of the bins within which the data will be averaged in 2theta and Intensity. The default value is 0.05 degrees which is the typical step-size in the data acquisition. </a:t>
            </a:r>
          </a:p>
        </p:txBody>
      </p:sp>
    </p:spTree>
    <p:extLst>
      <p:ext uri="{BB962C8B-B14F-4D97-AF65-F5344CB8AC3E}">
        <p14:creationId xmlns:p14="http://schemas.microsoft.com/office/powerpoint/2010/main" val="3930573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beauwesh\Pictures\redo 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285" y="1091048"/>
            <a:ext cx="8233854" cy="385017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0" y="330505"/>
            <a:ext cx="9144000" cy="510909"/>
          </a:xfrm>
        </p:spPr>
        <p:txBody>
          <a:bodyPr/>
          <a:lstStyle/>
          <a:p>
            <a:r>
              <a:rPr lang="en-US" sz="3200" dirty="0"/>
              <a:t>8. Binning Individual scans</a:t>
            </a:r>
          </a:p>
        </p:txBody>
      </p:sp>
      <p:sp>
        <p:nvSpPr>
          <p:cNvPr id="4" name="TextBox 3"/>
          <p:cNvSpPr txBox="1"/>
          <p:nvPr/>
        </p:nvSpPr>
        <p:spPr>
          <a:xfrm>
            <a:off x="5860473" y="4253731"/>
            <a:ext cx="2585258"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Click the “Folder” Button to Open the Scan_# You Want to Bin</a:t>
            </a:r>
          </a:p>
        </p:txBody>
      </p:sp>
    </p:spTree>
    <p:extLst>
      <p:ext uri="{BB962C8B-B14F-4D97-AF65-F5344CB8AC3E}">
        <p14:creationId xmlns:p14="http://schemas.microsoft.com/office/powerpoint/2010/main" val="3930573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bwMode="auto">
          <a:xfrm>
            <a:off x="0" y="330505"/>
            <a:ext cx="9144000"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3200" b="1" i="0" u="none" strike="noStrike" kern="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Copperplate Gothic Bold" panose="020E0705020206020404" pitchFamily="34" charset="0"/>
                <a:ea typeface="+mj-ea"/>
                <a:cs typeface="+mj-cs"/>
              </a:rPr>
              <a:t>8. Binning Individual scans</a:t>
            </a:r>
          </a:p>
        </p:txBody>
      </p:sp>
      <p:pic>
        <p:nvPicPr>
          <p:cNvPr id="8194" name="Picture 2" descr="C:\Users\beauwesh\Pictures\redo 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8958" y="907916"/>
            <a:ext cx="6269197" cy="5029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42221" y="1844327"/>
            <a:ext cx="3219887"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Compute Binning by Pressing the “Compute Binning” Button</a:t>
            </a:r>
          </a:p>
        </p:txBody>
      </p:sp>
    </p:spTree>
    <p:extLst>
      <p:ext uri="{BB962C8B-B14F-4D97-AF65-F5344CB8AC3E}">
        <p14:creationId xmlns:p14="http://schemas.microsoft.com/office/powerpoint/2010/main" val="3930573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99097"/>
            <a:ext cx="9144000" cy="510909"/>
          </a:xfrm>
        </p:spPr>
        <p:txBody>
          <a:bodyPr/>
          <a:lstStyle/>
          <a:p>
            <a:r>
              <a:rPr lang="en-US" sz="3200" dirty="0"/>
              <a:t>8. Binning individual scans</a:t>
            </a:r>
          </a:p>
        </p:txBody>
      </p:sp>
      <p:pic>
        <p:nvPicPr>
          <p:cNvPr id="9218" name="Picture 2" descr="C:\Users\beauwesh\Pictures\redo 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6751" y="910015"/>
            <a:ext cx="6772054" cy="54325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38778" y="1780469"/>
            <a:ext cx="3122279"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Save the File Either As a </a:t>
            </a:r>
            <a:r>
              <a:rPr lang="en-US" dirty="0" err="1"/>
              <a:t>FullProf</a:t>
            </a:r>
            <a:r>
              <a:rPr lang="en-US" dirty="0"/>
              <a:t> File or a </a:t>
            </a:r>
            <a:r>
              <a:rPr lang="en-US" dirty="0" err="1"/>
              <a:t>GSAS</a:t>
            </a:r>
            <a:r>
              <a:rPr lang="en-US" dirty="0"/>
              <a:t> File by Clicking the Appropriate Button</a:t>
            </a:r>
          </a:p>
        </p:txBody>
      </p:sp>
    </p:spTree>
    <p:extLst>
      <p:ext uri="{BB962C8B-B14F-4D97-AF65-F5344CB8AC3E}">
        <p14:creationId xmlns:p14="http://schemas.microsoft.com/office/powerpoint/2010/main" val="3930573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94824"/>
            <a:ext cx="9144000" cy="510909"/>
          </a:xfrm>
        </p:spPr>
        <p:txBody>
          <a:bodyPr/>
          <a:lstStyle/>
          <a:p>
            <a:r>
              <a:rPr lang="en-US" sz="3200" dirty="0"/>
              <a:t>9. Saving Binned /Reduced Files</a:t>
            </a:r>
          </a:p>
        </p:txBody>
      </p:sp>
      <p:pic>
        <p:nvPicPr>
          <p:cNvPr id="10242" name="Picture 2" descr="C:\Users\beauwesh\Pictures\redo 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25409"/>
            <a:ext cx="9144000" cy="53063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8887" y="3985629"/>
            <a:ext cx="3788464"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Create a “Binned”  folder  under “</a:t>
            </a:r>
            <a:r>
              <a:rPr lang="en-US" dirty="0" err="1"/>
              <a:t>Datafiles</a:t>
            </a:r>
            <a:r>
              <a:rPr lang="en-US" dirty="0"/>
              <a:t>” to Save the reduced Binned files in</a:t>
            </a:r>
          </a:p>
        </p:txBody>
      </p:sp>
    </p:spTree>
    <p:extLst>
      <p:ext uri="{BB962C8B-B14F-4D97-AF65-F5344CB8AC3E}">
        <p14:creationId xmlns:p14="http://schemas.microsoft.com/office/powerpoint/2010/main" val="3930573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7730" y="629089"/>
            <a:ext cx="5651484"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a:t>To Save as a </a:t>
            </a:r>
            <a:r>
              <a:rPr lang="en-US" dirty="0" err="1"/>
              <a:t>FullProf</a:t>
            </a:r>
            <a:r>
              <a:rPr lang="en-US" dirty="0"/>
              <a:t> File, use the filename extension “.</a:t>
            </a:r>
            <a:r>
              <a:rPr lang="en-US" dirty="0" err="1"/>
              <a:t>dat</a:t>
            </a:r>
            <a:r>
              <a:rPr lang="en-US" dirty="0"/>
              <a:t>”</a:t>
            </a:r>
          </a:p>
        </p:txBody>
      </p:sp>
      <p:sp>
        <p:nvSpPr>
          <p:cNvPr id="6" name="Title 2"/>
          <p:cNvSpPr>
            <a:spLocks noGrp="1"/>
          </p:cNvSpPr>
          <p:nvPr>
            <p:ph type="title"/>
          </p:nvPr>
        </p:nvSpPr>
        <p:spPr>
          <a:xfrm>
            <a:off x="0" y="154002"/>
            <a:ext cx="9144000" cy="510909"/>
          </a:xfrm>
        </p:spPr>
        <p:txBody>
          <a:bodyPr/>
          <a:lstStyle/>
          <a:p>
            <a:r>
              <a:rPr lang="en-US" sz="3200" dirty="0"/>
              <a:t>9. Saving Binned /Reduced Files</a:t>
            </a:r>
          </a:p>
        </p:txBody>
      </p:sp>
      <p:pic>
        <p:nvPicPr>
          <p:cNvPr id="11266" name="Picture 2" descr="C:\Users\beauwesh\Pictures\redo 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89861"/>
            <a:ext cx="9144000" cy="5105299"/>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beauwesh\Pictures\redo 1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985" r="57520" b="-148"/>
          <a:stretch/>
        </p:blipFill>
        <p:spPr bwMode="auto">
          <a:xfrm>
            <a:off x="6739884" y="1787236"/>
            <a:ext cx="1980167" cy="3853841"/>
          </a:xfrm>
          <a:prstGeom prst="rect">
            <a:avLst/>
          </a:prstGeom>
          <a:noFill/>
          <a:ln w="28575">
            <a:solidFill>
              <a:srgbClr val="00B050"/>
            </a:solidFill>
          </a:ln>
          <a:effectLst>
            <a:glow rad="139700">
              <a:srgbClr val="00B050">
                <a:alpha val="40000"/>
              </a:srgbClr>
            </a:glo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458990" y="1263628"/>
            <a:ext cx="2601884" cy="461665"/>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algn="ctr"/>
            <a:r>
              <a:rPr lang="en-US" sz="1200" dirty="0"/>
              <a:t>The Fullprof file is a 3-column data file (</a:t>
            </a:r>
            <a:r>
              <a:rPr lang="en-US" sz="1200" dirty="0" err="1"/>
              <a:t>2theta</a:t>
            </a:r>
            <a:r>
              <a:rPr lang="en-US" sz="1200" dirty="0"/>
              <a:t>, Intensity, error bar)</a:t>
            </a:r>
          </a:p>
        </p:txBody>
      </p:sp>
    </p:spTree>
    <p:extLst>
      <p:ext uri="{BB962C8B-B14F-4D97-AF65-F5344CB8AC3E}">
        <p14:creationId xmlns:p14="http://schemas.microsoft.com/office/powerpoint/2010/main" val="3930573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94724" y="632694"/>
            <a:ext cx="5284395"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a:t>To Save as </a:t>
            </a:r>
            <a:r>
              <a:rPr lang="en-US" dirty="0" err="1"/>
              <a:t>GSAS</a:t>
            </a:r>
            <a:r>
              <a:rPr lang="en-US" dirty="0"/>
              <a:t> File, use the filename extension “.</a:t>
            </a:r>
            <a:r>
              <a:rPr lang="en-US" dirty="0" err="1"/>
              <a:t>gsa</a:t>
            </a:r>
            <a:r>
              <a:rPr lang="en-US" dirty="0"/>
              <a:t>”</a:t>
            </a:r>
          </a:p>
        </p:txBody>
      </p:sp>
      <p:sp>
        <p:nvSpPr>
          <p:cNvPr id="5" name="Title 2"/>
          <p:cNvSpPr txBox="1">
            <a:spLocks/>
          </p:cNvSpPr>
          <p:nvPr/>
        </p:nvSpPr>
        <p:spPr bwMode="auto">
          <a:xfrm>
            <a:off x="0" y="138393"/>
            <a:ext cx="9144000"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3200" b="1" i="0" u="none" strike="noStrike" kern="0" cap="none" spc="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uLnTx/>
                <a:uFillTx/>
                <a:latin typeface="Copperplate Gothic Bold" panose="020E0705020206020404" pitchFamily="34" charset="0"/>
                <a:ea typeface="+mj-ea"/>
                <a:cs typeface="+mj-cs"/>
              </a:rPr>
              <a:t>9. Saving Binned /Reduced Files</a:t>
            </a:r>
          </a:p>
        </p:txBody>
      </p:sp>
      <p:pic>
        <p:nvPicPr>
          <p:cNvPr id="12290" name="Picture 2" descr="C:\Users\beauwesh\Pictures\redo 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16338"/>
            <a:ext cx="9144000" cy="4929818"/>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beauwesh\Pictures\redo 1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963" r="45219"/>
          <a:stretch/>
        </p:blipFill>
        <p:spPr bwMode="auto">
          <a:xfrm>
            <a:off x="6040931" y="2044931"/>
            <a:ext cx="3039857" cy="2533560"/>
          </a:xfrm>
          <a:prstGeom prst="rect">
            <a:avLst/>
          </a:prstGeom>
          <a:noFill/>
          <a:ln w="28575">
            <a:solidFill>
              <a:srgbClr val="00B050"/>
            </a:solidFill>
          </a:ln>
          <a:effectLst>
            <a:glow rad="101600">
              <a:srgbClr val="00B050">
                <a:alpha val="60000"/>
              </a:srgbClr>
            </a:glo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50679" y="1654329"/>
            <a:ext cx="2601884" cy="276999"/>
          </a:xfrm>
          <a:prstGeom prst="rect">
            <a:avLst/>
          </a:prstGeom>
        </p:spPr>
        <p:style>
          <a:lnRef idx="0">
            <a:schemeClr val="accent1"/>
          </a:lnRef>
          <a:fillRef idx="1001">
            <a:schemeClr val="dk2"/>
          </a:fillRef>
          <a:effectRef idx="3">
            <a:schemeClr val="accent1"/>
          </a:effectRef>
          <a:fontRef idx="minor">
            <a:schemeClr val="lt1"/>
          </a:fontRef>
        </p:style>
        <p:txBody>
          <a:bodyPr wrap="square" rtlCol="0">
            <a:spAutoFit/>
          </a:bodyPr>
          <a:lstStyle/>
          <a:p>
            <a:pPr algn="ctr"/>
            <a:r>
              <a:rPr lang="en-US" sz="1200" dirty="0"/>
              <a:t>The </a:t>
            </a:r>
            <a:r>
              <a:rPr lang="en-US" sz="1200" dirty="0" err="1"/>
              <a:t>GSAS</a:t>
            </a:r>
            <a:r>
              <a:rPr lang="en-US" sz="1200" dirty="0"/>
              <a:t> file is an 8-column data file</a:t>
            </a:r>
          </a:p>
        </p:txBody>
      </p:sp>
    </p:spTree>
    <p:extLst>
      <p:ext uri="{BB962C8B-B14F-4D97-AF65-F5344CB8AC3E}">
        <p14:creationId xmlns:p14="http://schemas.microsoft.com/office/powerpoint/2010/main" val="3930573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83489"/>
            <a:ext cx="9144000" cy="510909"/>
          </a:xfrm>
        </p:spPr>
        <p:txBody>
          <a:bodyPr/>
          <a:lstStyle/>
          <a:p>
            <a:r>
              <a:rPr lang="en-US" sz="3200" dirty="0"/>
              <a:t>10. Binning Multiple scans</a:t>
            </a:r>
          </a:p>
        </p:txBody>
      </p:sp>
      <p:sp>
        <p:nvSpPr>
          <p:cNvPr id="4" name="TextBox 3"/>
          <p:cNvSpPr txBox="1"/>
          <p:nvPr/>
        </p:nvSpPr>
        <p:spPr>
          <a:xfrm>
            <a:off x="1394974" y="727077"/>
            <a:ext cx="6574102"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a:t>Click each of the “Folder” Button to Open the intermediate XYZ files “Scan_#” you want to Bin </a:t>
            </a:r>
          </a:p>
        </p:txBody>
      </p:sp>
      <p:pic>
        <p:nvPicPr>
          <p:cNvPr id="13314" name="Picture 2" descr="C:\Users\beauwesh\Pictures\redo 1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4462" y="1506411"/>
            <a:ext cx="6263348" cy="5029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096010" y="3959713"/>
            <a:ext cx="3472004" cy="1520486"/>
          </a:xfrm>
          <a:prstGeom prst="rect">
            <a:avLst/>
          </a:prstGeom>
        </p:spPr>
        <p:style>
          <a:lnRef idx="0">
            <a:schemeClr val="accent2"/>
          </a:lnRef>
          <a:fillRef idx="1001">
            <a:schemeClr val="dk2"/>
          </a:fillRef>
          <a:effectRef idx="3">
            <a:schemeClr val="accent2"/>
          </a:effectRef>
          <a:fontRef idx="minor">
            <a:schemeClr val="lt1"/>
          </a:fontRef>
        </p:style>
        <p:txBody>
          <a:bodyPr wrap="square">
            <a:spAutoFit/>
          </a:bodyPr>
          <a:lstStyle/>
          <a:p>
            <a:r>
              <a:rPr lang="en-US" dirty="0"/>
              <a:t>Data files that are binned together should be measured in the same environmental conditions as well as counting parameters for the statistical variance to be meaningful</a:t>
            </a:r>
          </a:p>
        </p:txBody>
      </p:sp>
    </p:spTree>
    <p:extLst>
      <p:ext uri="{BB962C8B-B14F-4D97-AF65-F5344CB8AC3E}">
        <p14:creationId xmlns:p14="http://schemas.microsoft.com/office/powerpoint/2010/main" val="3930573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60636"/>
            <a:ext cx="9144000" cy="510909"/>
          </a:xfrm>
        </p:spPr>
        <p:txBody>
          <a:bodyPr/>
          <a:lstStyle/>
          <a:p>
            <a:r>
              <a:rPr lang="en-US" sz="3200" dirty="0"/>
              <a:t>10. Binning multiple scans</a:t>
            </a:r>
          </a:p>
        </p:txBody>
      </p:sp>
      <p:pic>
        <p:nvPicPr>
          <p:cNvPr id="14338" name="Picture 2" descr="C:\Users\beauwesh\Pictures\redo 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7134" y="1396251"/>
            <a:ext cx="6506300" cy="52182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65068" y="936975"/>
            <a:ext cx="5830432"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Compute Binning by Pressing the “Compute Binning” Button</a:t>
            </a:r>
          </a:p>
        </p:txBody>
      </p:sp>
    </p:spTree>
    <p:extLst>
      <p:ext uri="{BB962C8B-B14F-4D97-AF65-F5344CB8AC3E}">
        <p14:creationId xmlns:p14="http://schemas.microsoft.com/office/powerpoint/2010/main" val="3930573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99097"/>
            <a:ext cx="9144000" cy="929485"/>
          </a:xfrm>
        </p:spPr>
        <p:txBody>
          <a:bodyPr/>
          <a:lstStyle/>
          <a:p>
            <a:r>
              <a:rPr lang="en-US" sz="3200" dirty="0"/>
              <a:t>11. Saving reduced/binned files from multiple scans</a:t>
            </a:r>
          </a:p>
        </p:txBody>
      </p:sp>
      <p:pic>
        <p:nvPicPr>
          <p:cNvPr id="4" name="Picture 3" descr="SBD 7.PNG"/>
          <p:cNvPicPr>
            <a:picLocks noChangeAspect="1"/>
          </p:cNvPicPr>
          <p:nvPr/>
        </p:nvPicPr>
        <p:blipFill rotWithShape="1">
          <a:blip r:embed="rId2" cstate="print">
            <a:extLst>
              <a:ext uri="{28A0092B-C50C-407E-A947-70E740481C1C}">
                <a14:useLocalDpi xmlns:a14="http://schemas.microsoft.com/office/drawing/2010/main" val="0"/>
              </a:ext>
            </a:extLst>
          </a:blip>
          <a:srcRect r="5689" b="44010"/>
          <a:stretch/>
        </p:blipFill>
        <p:spPr>
          <a:xfrm>
            <a:off x="0" y="1718908"/>
            <a:ext cx="9128025" cy="4351441"/>
          </a:xfrm>
          <a:prstGeom prst="rect">
            <a:avLst/>
          </a:prstGeom>
        </p:spPr>
      </p:pic>
      <p:sp>
        <p:nvSpPr>
          <p:cNvPr id="6" name="TextBox 5"/>
          <p:cNvSpPr txBox="1"/>
          <p:nvPr/>
        </p:nvSpPr>
        <p:spPr>
          <a:xfrm>
            <a:off x="5574558" y="2668395"/>
            <a:ext cx="3270678" cy="175432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Save the reduced file in the “binned” folder either as a </a:t>
            </a:r>
            <a:r>
              <a:rPr lang="en-US" dirty="0" err="1"/>
              <a:t>FullProf</a:t>
            </a:r>
            <a:r>
              <a:rPr lang="en-US" dirty="0"/>
              <a:t> file or a </a:t>
            </a:r>
            <a:r>
              <a:rPr lang="en-US" dirty="0" err="1"/>
              <a:t>GSAS</a:t>
            </a:r>
            <a:r>
              <a:rPr lang="en-US" dirty="0"/>
              <a:t> file by clicking the appropriate button with file extensions </a:t>
            </a:r>
            <a:r>
              <a:rPr lang="en-US" dirty="0" err="1"/>
              <a:t>*.dat</a:t>
            </a:r>
            <a:r>
              <a:rPr lang="en-US" dirty="0"/>
              <a:t> and </a:t>
            </a:r>
            <a:r>
              <a:rPr lang="en-US" dirty="0" err="1"/>
              <a:t>*.gsa</a:t>
            </a:r>
            <a:r>
              <a:rPr lang="en-US" dirty="0"/>
              <a:t> respectively (see step 9)</a:t>
            </a:r>
          </a:p>
        </p:txBody>
      </p:sp>
    </p:spTree>
    <p:extLst>
      <p:ext uri="{BB962C8B-B14F-4D97-AF65-F5344CB8AC3E}">
        <p14:creationId xmlns:p14="http://schemas.microsoft.com/office/powerpoint/2010/main" val="3513508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25" y="344054"/>
            <a:ext cx="8229600" cy="563231"/>
          </a:xfrm>
        </p:spPr>
        <p:txBody>
          <a:bodyPr/>
          <a:lstStyle/>
          <a:p>
            <a:r>
              <a:rPr lang="en-US" sz="3600" dirty="0"/>
              <a:t>Access to </a:t>
            </a:r>
            <a:r>
              <a:rPr lang="en-US" sz="3600" dirty="0" err="1"/>
              <a:t>HB2a</a:t>
            </a:r>
            <a:r>
              <a:rPr lang="en-US" sz="3600" dirty="0"/>
              <a:t> DATA</a:t>
            </a:r>
          </a:p>
        </p:txBody>
      </p:sp>
      <p:sp>
        <p:nvSpPr>
          <p:cNvPr id="3" name="Content Placeholder 2"/>
          <p:cNvSpPr>
            <a:spLocks noGrp="1"/>
          </p:cNvSpPr>
          <p:nvPr>
            <p:ph idx="1"/>
          </p:nvPr>
        </p:nvSpPr>
        <p:spPr>
          <a:xfrm>
            <a:off x="111125" y="1344613"/>
            <a:ext cx="8229600" cy="5076261"/>
          </a:xfrm>
        </p:spPr>
        <p:txBody>
          <a:bodyPr/>
          <a:lstStyle/>
          <a:p>
            <a:r>
              <a:rPr lang="en-US" dirty="0"/>
              <a:t>The </a:t>
            </a:r>
            <a:r>
              <a:rPr lang="en-US" dirty="0" err="1"/>
              <a:t>Hb2a</a:t>
            </a:r>
            <a:r>
              <a:rPr lang="en-US" dirty="0"/>
              <a:t> experimental files are accessible on the instrument using </a:t>
            </a:r>
            <a:r>
              <a:rPr lang="en-US" u="sng" dirty="0">
                <a:solidFill>
                  <a:srgbClr val="FF0000"/>
                </a:solidFill>
              </a:rPr>
              <a:t>the running </a:t>
            </a:r>
            <a:r>
              <a:rPr 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SPICE</a:t>
            </a:r>
            <a:r>
              <a:rPr lang="en-US" dirty="0"/>
              <a:t> data acquisition and data reduction system</a:t>
            </a:r>
          </a:p>
          <a:p>
            <a:r>
              <a:rPr lang="en-US" dirty="0"/>
              <a:t>The data may be accessed and reduced remotely by downloading the files from a secure </a:t>
            </a:r>
            <a:r>
              <a:rPr lang="en-US" dirty="0" err="1"/>
              <a:t>HFIR</a:t>
            </a:r>
            <a:r>
              <a:rPr lang="en-US" dirty="0"/>
              <a:t> server using the </a:t>
            </a:r>
            <a:r>
              <a:rPr lang="en-US" dirty="0" err="1"/>
              <a:t>HFIR</a:t>
            </a:r>
            <a:r>
              <a:rPr lang="en-US" dirty="0"/>
              <a:t> </a:t>
            </a:r>
            <a:r>
              <a:rPr 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Graffiti </a:t>
            </a:r>
            <a:r>
              <a:rPr lang="en-US" dirty="0"/>
              <a:t>software which may be downloaded and installed from:</a:t>
            </a:r>
          </a:p>
          <a:p>
            <a:pPr>
              <a:buNone/>
            </a:pPr>
            <a:r>
              <a:rPr lang="en-US" u="sng"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hlinkClick r:id="rId3"/>
              </a:rPr>
              <a:t>http://</a:t>
            </a:r>
            <a:r>
              <a:rPr lang="en-US" u="sng"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hlinkClick r:id="rId3"/>
              </a:rPr>
              <a:t>neutron.ornl.gov</a:t>
            </a:r>
            <a:r>
              <a:rPr lang="en-US" u="sng"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hlinkClick r:id="rId3"/>
              </a:rPr>
              <a:t>/spice/</a:t>
            </a:r>
            <a:r>
              <a:rPr lang="en-US"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dirty="0"/>
              <a:t>or</a:t>
            </a:r>
          </a:p>
          <a:p>
            <a:pPr>
              <a:buNone/>
            </a:pPr>
            <a:r>
              <a:rPr lang="en-US" u="sng"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hlinkClick r:id="rId4"/>
              </a:rPr>
              <a:t>http://neutron.ornl.gov/spice/Executables/GraffitiInstaller%20version%202.6.0.53.exe</a:t>
            </a:r>
            <a:endParaRPr lang="en-US"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91839"/>
            <a:ext cx="9144000" cy="3258904"/>
          </a:xfrm>
          <a:prstGeom prst="rect">
            <a:avLst/>
          </a:prstGeom>
        </p:spPr>
      </p:pic>
      <p:sp>
        <p:nvSpPr>
          <p:cNvPr id="3" name="Title 2"/>
          <p:cNvSpPr>
            <a:spLocks noGrp="1"/>
          </p:cNvSpPr>
          <p:nvPr>
            <p:ph type="title"/>
          </p:nvPr>
        </p:nvSpPr>
        <p:spPr>
          <a:xfrm>
            <a:off x="0" y="299097"/>
            <a:ext cx="9144000" cy="510909"/>
          </a:xfrm>
        </p:spPr>
        <p:txBody>
          <a:bodyPr/>
          <a:lstStyle/>
          <a:p>
            <a:r>
              <a:rPr lang="en-US" sz="3200" dirty="0"/>
              <a:t>Plotting, Binning/Saving OP Scans</a:t>
            </a:r>
          </a:p>
        </p:txBody>
      </p:sp>
      <p:sp>
        <p:nvSpPr>
          <p:cNvPr id="7" name="TextBox 6"/>
          <p:cNvSpPr txBox="1"/>
          <p:nvPr/>
        </p:nvSpPr>
        <p:spPr>
          <a:xfrm>
            <a:off x="2936661" y="1322507"/>
            <a:ext cx="3270678"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Select “Data”</a:t>
            </a:r>
          </a:p>
        </p:txBody>
      </p:sp>
      <p:sp>
        <p:nvSpPr>
          <p:cNvPr id="5" name="Arrow: Down 4"/>
          <p:cNvSpPr/>
          <p:nvPr/>
        </p:nvSpPr>
        <p:spPr bwMode="auto">
          <a:xfrm>
            <a:off x="1497724" y="810006"/>
            <a:ext cx="567559" cy="1066091"/>
          </a:xfrm>
          <a:prstGeom prst="down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994336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99097"/>
            <a:ext cx="9144000" cy="510909"/>
          </a:xfrm>
        </p:spPr>
        <p:txBody>
          <a:bodyPr/>
          <a:lstStyle/>
          <a:p>
            <a:r>
              <a:rPr lang="en-US" sz="3200" dirty="0"/>
              <a:t>Plotting, Binning/Saving OP Scans</a:t>
            </a:r>
          </a:p>
        </p:txBody>
      </p:sp>
      <p:pic>
        <p:nvPicPr>
          <p:cNvPr id="4" name="Picture 3"/>
          <p:cNvPicPr>
            <a:picLocks noChangeAspect="1"/>
          </p:cNvPicPr>
          <p:nvPr/>
        </p:nvPicPr>
        <p:blipFill>
          <a:blip r:embed="rId2"/>
          <a:stretch>
            <a:fillRect/>
          </a:stretch>
        </p:blipFill>
        <p:spPr>
          <a:xfrm>
            <a:off x="1885950" y="1865312"/>
            <a:ext cx="5372100" cy="4752975"/>
          </a:xfrm>
          <a:prstGeom prst="rect">
            <a:avLst/>
          </a:prstGeom>
        </p:spPr>
      </p:pic>
      <p:sp>
        <p:nvSpPr>
          <p:cNvPr id="7" name="TextBox 6"/>
          <p:cNvSpPr txBox="1"/>
          <p:nvPr/>
        </p:nvSpPr>
        <p:spPr>
          <a:xfrm>
            <a:off x="2936661" y="1220907"/>
            <a:ext cx="4852672"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On this screen you can scroll to the scan you intend to bin and press “Graph Data”.  This will allow you to see a quick plot of your scan with error.</a:t>
            </a:r>
          </a:p>
        </p:txBody>
      </p:sp>
    </p:spTree>
    <p:extLst>
      <p:ext uri="{BB962C8B-B14F-4D97-AF65-F5344CB8AC3E}">
        <p14:creationId xmlns:p14="http://schemas.microsoft.com/office/powerpoint/2010/main" val="1224133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876097"/>
            <a:ext cx="9144000" cy="4623955"/>
          </a:xfrm>
          <a:prstGeom prst="rect">
            <a:avLst/>
          </a:prstGeom>
        </p:spPr>
      </p:pic>
      <p:sp>
        <p:nvSpPr>
          <p:cNvPr id="3" name="Title 2"/>
          <p:cNvSpPr>
            <a:spLocks noGrp="1"/>
          </p:cNvSpPr>
          <p:nvPr>
            <p:ph type="title"/>
          </p:nvPr>
        </p:nvSpPr>
        <p:spPr>
          <a:xfrm>
            <a:off x="0" y="299097"/>
            <a:ext cx="9144000" cy="510909"/>
          </a:xfrm>
        </p:spPr>
        <p:txBody>
          <a:bodyPr/>
          <a:lstStyle/>
          <a:p>
            <a:r>
              <a:rPr lang="en-US" sz="3200" dirty="0"/>
              <a:t>Plotting, Binning/Saving OP Scans</a:t>
            </a:r>
          </a:p>
        </p:txBody>
      </p:sp>
      <p:sp>
        <p:nvSpPr>
          <p:cNvPr id="7" name="TextBox 6"/>
          <p:cNvSpPr txBox="1"/>
          <p:nvPr/>
        </p:nvSpPr>
        <p:spPr>
          <a:xfrm>
            <a:off x="3456923" y="3818742"/>
            <a:ext cx="3270678"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Select “Combine Data”</a:t>
            </a:r>
          </a:p>
        </p:txBody>
      </p:sp>
      <p:sp>
        <p:nvSpPr>
          <p:cNvPr id="5" name="Arrow: Down 4"/>
          <p:cNvSpPr/>
          <p:nvPr/>
        </p:nvSpPr>
        <p:spPr bwMode="auto">
          <a:xfrm>
            <a:off x="4966138" y="1506764"/>
            <a:ext cx="567559" cy="1066091"/>
          </a:xfrm>
          <a:prstGeom prst="down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918487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700090"/>
            <a:ext cx="9144000" cy="4606636"/>
          </a:xfrm>
          <a:prstGeom prst="rect">
            <a:avLst/>
          </a:prstGeom>
        </p:spPr>
      </p:pic>
      <p:sp>
        <p:nvSpPr>
          <p:cNvPr id="3" name="Title 2"/>
          <p:cNvSpPr>
            <a:spLocks noGrp="1"/>
          </p:cNvSpPr>
          <p:nvPr>
            <p:ph type="title"/>
          </p:nvPr>
        </p:nvSpPr>
        <p:spPr>
          <a:xfrm>
            <a:off x="0" y="299097"/>
            <a:ext cx="9144000" cy="510909"/>
          </a:xfrm>
        </p:spPr>
        <p:txBody>
          <a:bodyPr/>
          <a:lstStyle/>
          <a:p>
            <a:r>
              <a:rPr lang="en-US" sz="3200" dirty="0"/>
              <a:t>Plotting, Binning/Saving OP Scans</a:t>
            </a:r>
          </a:p>
        </p:txBody>
      </p:sp>
      <p:sp>
        <p:nvSpPr>
          <p:cNvPr id="7" name="TextBox 6"/>
          <p:cNvSpPr txBox="1"/>
          <p:nvPr/>
        </p:nvSpPr>
        <p:spPr>
          <a:xfrm>
            <a:off x="3610304" y="4308124"/>
            <a:ext cx="4441601"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Scroll through the list of “+Scan Number.” Select your scan(s) and click “Add To + list”. </a:t>
            </a:r>
          </a:p>
        </p:txBody>
      </p:sp>
      <p:sp>
        <p:nvSpPr>
          <p:cNvPr id="9" name="Arrow: Down 8"/>
          <p:cNvSpPr/>
          <p:nvPr/>
        </p:nvSpPr>
        <p:spPr bwMode="auto">
          <a:xfrm rot="10800000">
            <a:off x="2782615" y="4954455"/>
            <a:ext cx="331076" cy="784505"/>
          </a:xfrm>
          <a:prstGeom prst="down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cs typeface="Arial" charset="0"/>
            </a:endParaRPr>
          </a:p>
        </p:txBody>
      </p:sp>
      <p:sp>
        <p:nvSpPr>
          <p:cNvPr id="15" name="Arrow: Down 14"/>
          <p:cNvSpPr/>
          <p:nvPr/>
        </p:nvSpPr>
        <p:spPr bwMode="auto">
          <a:xfrm rot="10800000">
            <a:off x="1308538" y="4927007"/>
            <a:ext cx="331076" cy="784505"/>
          </a:xfrm>
          <a:prstGeom prst="down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667022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700090"/>
            <a:ext cx="9144000" cy="4606636"/>
          </a:xfrm>
          <a:prstGeom prst="rect">
            <a:avLst/>
          </a:prstGeom>
        </p:spPr>
      </p:pic>
      <p:sp>
        <p:nvSpPr>
          <p:cNvPr id="3" name="Title 2"/>
          <p:cNvSpPr>
            <a:spLocks noGrp="1"/>
          </p:cNvSpPr>
          <p:nvPr>
            <p:ph type="title"/>
          </p:nvPr>
        </p:nvSpPr>
        <p:spPr>
          <a:xfrm>
            <a:off x="0" y="299097"/>
            <a:ext cx="9144000" cy="510909"/>
          </a:xfrm>
        </p:spPr>
        <p:txBody>
          <a:bodyPr/>
          <a:lstStyle/>
          <a:p>
            <a:r>
              <a:rPr lang="en-US" sz="3200" dirty="0"/>
              <a:t>Plotting, Binning/Saving OP Scans</a:t>
            </a:r>
          </a:p>
        </p:txBody>
      </p:sp>
      <p:sp>
        <p:nvSpPr>
          <p:cNvPr id="10" name="TextBox 9"/>
          <p:cNvSpPr txBox="1"/>
          <p:nvPr/>
        </p:nvSpPr>
        <p:spPr>
          <a:xfrm>
            <a:off x="3823961" y="1277759"/>
            <a:ext cx="4441601" cy="258532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Check that </a:t>
            </a:r>
            <a:r>
              <a:rPr lang="en-US" dirty="0" err="1"/>
              <a:t>XColumn</a:t>
            </a:r>
            <a:r>
              <a:rPr lang="en-US" dirty="0"/>
              <a:t> corresponds to your independent variable, temperature (</a:t>
            </a:r>
            <a:r>
              <a:rPr lang="en-US" dirty="0" err="1"/>
              <a:t>tsample</a:t>
            </a:r>
            <a:r>
              <a:rPr lang="en-US" dirty="0"/>
              <a:t>) and </a:t>
            </a:r>
            <a:r>
              <a:rPr lang="en-US" dirty="0" err="1"/>
              <a:t>YCol</a:t>
            </a:r>
            <a:r>
              <a:rPr lang="en-US" dirty="0"/>
              <a:t> corresponds to the  correct detector (anode7).</a:t>
            </a:r>
          </a:p>
          <a:p>
            <a:r>
              <a:rPr lang="en-US" dirty="0"/>
              <a:t>In the event </a:t>
            </a:r>
            <a:r>
              <a:rPr lang="en-US" dirty="0" err="1"/>
              <a:t>defxy</a:t>
            </a:r>
            <a:r>
              <a:rPr lang="en-US" dirty="0"/>
              <a:t> command in the script failed to assign the independent/dependent variables, you will have to manually select the correct columns here. Check the raw data to get the correct column numbers.</a:t>
            </a:r>
          </a:p>
        </p:txBody>
      </p:sp>
      <p:sp>
        <p:nvSpPr>
          <p:cNvPr id="2" name="Oval 1"/>
          <p:cNvSpPr/>
          <p:nvPr/>
        </p:nvSpPr>
        <p:spPr bwMode="auto">
          <a:xfrm>
            <a:off x="488731" y="4110120"/>
            <a:ext cx="3335230" cy="594366"/>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cs typeface="Arial" charset="0"/>
            </a:endParaRPr>
          </a:p>
        </p:txBody>
      </p:sp>
      <p:cxnSp>
        <p:nvCxnSpPr>
          <p:cNvPr id="5" name="Straight Arrow Connector 4"/>
          <p:cNvCxnSpPr>
            <a:stCxn id="10" idx="1"/>
          </p:cNvCxnSpPr>
          <p:nvPr/>
        </p:nvCxnSpPr>
        <p:spPr bwMode="auto">
          <a:xfrm flipH="1">
            <a:off x="2317531" y="2570421"/>
            <a:ext cx="1506430" cy="1432987"/>
          </a:xfrm>
          <a:prstGeom prst="straightConnector1">
            <a:avLst/>
          </a:prstGeom>
          <a:ln w="76200">
            <a:headEnd type="none" w="med" len="med"/>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180148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700090"/>
            <a:ext cx="9144000" cy="4606636"/>
          </a:xfrm>
          <a:prstGeom prst="rect">
            <a:avLst/>
          </a:prstGeom>
        </p:spPr>
      </p:pic>
      <p:sp>
        <p:nvSpPr>
          <p:cNvPr id="3" name="Title 2"/>
          <p:cNvSpPr>
            <a:spLocks noGrp="1"/>
          </p:cNvSpPr>
          <p:nvPr>
            <p:ph type="title"/>
          </p:nvPr>
        </p:nvSpPr>
        <p:spPr>
          <a:xfrm>
            <a:off x="0" y="299097"/>
            <a:ext cx="9144000" cy="510909"/>
          </a:xfrm>
        </p:spPr>
        <p:txBody>
          <a:bodyPr/>
          <a:lstStyle/>
          <a:p>
            <a:r>
              <a:rPr lang="en-US" sz="3200" dirty="0"/>
              <a:t>Plotting, Binning/Saving OP Scans</a:t>
            </a:r>
          </a:p>
        </p:txBody>
      </p:sp>
      <p:sp>
        <p:nvSpPr>
          <p:cNvPr id="7" name="TextBox 6"/>
          <p:cNvSpPr txBox="1"/>
          <p:nvPr/>
        </p:nvSpPr>
        <p:spPr>
          <a:xfrm>
            <a:off x="4288221" y="3812878"/>
            <a:ext cx="4441601" cy="147732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Change “Normalize to” to  the time step value of your OP scan.  In this example, we counted for 5 minutes so we normalize to 300 time(seconds).  Change the text box to say “time”. </a:t>
            </a:r>
          </a:p>
        </p:txBody>
      </p:sp>
      <p:sp>
        <p:nvSpPr>
          <p:cNvPr id="11" name="Arrow: Down 10"/>
          <p:cNvSpPr/>
          <p:nvPr/>
        </p:nvSpPr>
        <p:spPr bwMode="auto">
          <a:xfrm>
            <a:off x="2945523" y="2381185"/>
            <a:ext cx="331076" cy="784505"/>
          </a:xfrm>
          <a:prstGeom prst="down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cs typeface="Arial" charset="0"/>
            </a:endParaRPr>
          </a:p>
        </p:txBody>
      </p:sp>
      <p:sp>
        <p:nvSpPr>
          <p:cNvPr id="13" name="Arrow: Down 12"/>
          <p:cNvSpPr/>
          <p:nvPr/>
        </p:nvSpPr>
        <p:spPr bwMode="auto">
          <a:xfrm>
            <a:off x="1562099" y="2381184"/>
            <a:ext cx="331076" cy="784505"/>
          </a:xfrm>
          <a:prstGeom prst="down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970602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604520"/>
            <a:ext cx="9144000" cy="4606636"/>
          </a:xfrm>
          <a:prstGeom prst="rect">
            <a:avLst/>
          </a:prstGeom>
        </p:spPr>
      </p:pic>
      <p:sp>
        <p:nvSpPr>
          <p:cNvPr id="3" name="Title 2"/>
          <p:cNvSpPr>
            <a:spLocks noGrp="1"/>
          </p:cNvSpPr>
          <p:nvPr>
            <p:ph type="title"/>
          </p:nvPr>
        </p:nvSpPr>
        <p:spPr>
          <a:xfrm>
            <a:off x="0" y="299097"/>
            <a:ext cx="9144000" cy="510909"/>
          </a:xfrm>
        </p:spPr>
        <p:txBody>
          <a:bodyPr/>
          <a:lstStyle/>
          <a:p>
            <a:r>
              <a:rPr lang="en-US" sz="3200" dirty="0"/>
              <a:t>Plotting, Binning/Saving OP Scans</a:t>
            </a:r>
          </a:p>
        </p:txBody>
      </p:sp>
      <p:sp>
        <p:nvSpPr>
          <p:cNvPr id="7" name="TextBox 6"/>
          <p:cNvSpPr txBox="1"/>
          <p:nvPr/>
        </p:nvSpPr>
        <p:spPr>
          <a:xfrm>
            <a:off x="1349800" y="3942355"/>
            <a:ext cx="6444400" cy="258532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Change Bin Tolerance to .05. Set “Bin tolerance” to the value over which the independent variable will be averaged over. For example, if the independent variable </a:t>
            </a:r>
            <a:r>
              <a:rPr lang="en-US" dirty="0" err="1"/>
              <a:t>Xcol</a:t>
            </a:r>
            <a:r>
              <a:rPr lang="en-US" dirty="0"/>
              <a:t> is </a:t>
            </a:r>
            <a:r>
              <a:rPr lang="en-US" dirty="0" err="1"/>
              <a:t>tsample</a:t>
            </a:r>
            <a:r>
              <a:rPr lang="en-US" dirty="0"/>
              <a:t> (sample temperature), setting bin tolerance to be 0.05 means that you are averaging data within 0.05K. Making the bin tolerance larger means that you will be able to average more data points decreasing your standard deviation for the dependent variable </a:t>
            </a:r>
            <a:r>
              <a:rPr lang="en-US" dirty="0" err="1"/>
              <a:t>Ycol</a:t>
            </a:r>
            <a:r>
              <a:rPr lang="en-US" dirty="0"/>
              <a:t>, but at the expense of a larger standard deviation for the independent variable </a:t>
            </a:r>
            <a:r>
              <a:rPr lang="en-US" dirty="0" err="1"/>
              <a:t>XCol</a:t>
            </a:r>
            <a:endParaRPr lang="en-US" dirty="0"/>
          </a:p>
          <a:p>
            <a:endParaRPr lang="en-US" dirty="0"/>
          </a:p>
        </p:txBody>
      </p:sp>
      <p:sp>
        <p:nvSpPr>
          <p:cNvPr id="12" name="Arrow: Down 11"/>
          <p:cNvSpPr/>
          <p:nvPr/>
        </p:nvSpPr>
        <p:spPr bwMode="auto">
          <a:xfrm>
            <a:off x="4929351" y="2381185"/>
            <a:ext cx="331076" cy="784505"/>
          </a:xfrm>
          <a:prstGeom prst="down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989903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700090"/>
            <a:ext cx="9144000" cy="4606636"/>
          </a:xfrm>
          <a:prstGeom prst="rect">
            <a:avLst/>
          </a:prstGeom>
        </p:spPr>
      </p:pic>
      <p:sp>
        <p:nvSpPr>
          <p:cNvPr id="3" name="Title 2"/>
          <p:cNvSpPr>
            <a:spLocks noGrp="1"/>
          </p:cNvSpPr>
          <p:nvPr>
            <p:ph type="title"/>
          </p:nvPr>
        </p:nvSpPr>
        <p:spPr>
          <a:xfrm>
            <a:off x="0" y="299097"/>
            <a:ext cx="9144000" cy="510909"/>
          </a:xfrm>
        </p:spPr>
        <p:txBody>
          <a:bodyPr/>
          <a:lstStyle/>
          <a:p>
            <a:r>
              <a:rPr lang="en-US" sz="3200" dirty="0"/>
              <a:t>Plotting, Binning/Saving OP Scans</a:t>
            </a:r>
          </a:p>
        </p:txBody>
      </p:sp>
      <p:sp>
        <p:nvSpPr>
          <p:cNvPr id="7" name="TextBox 6"/>
          <p:cNvSpPr txBox="1"/>
          <p:nvPr/>
        </p:nvSpPr>
        <p:spPr>
          <a:xfrm>
            <a:off x="4445876" y="4631291"/>
            <a:ext cx="4441601"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Enter a description for the buffer file and select “Combine and save to buffer”.  Click the “Data Buffers” tab.</a:t>
            </a:r>
          </a:p>
        </p:txBody>
      </p:sp>
      <p:sp>
        <p:nvSpPr>
          <p:cNvPr id="13" name="Arrow: Down 12"/>
          <p:cNvSpPr/>
          <p:nvPr/>
        </p:nvSpPr>
        <p:spPr bwMode="auto">
          <a:xfrm>
            <a:off x="1424151" y="1988932"/>
            <a:ext cx="331076" cy="784505"/>
          </a:xfrm>
          <a:prstGeom prst="down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cs typeface="Arial" charset="0"/>
            </a:endParaRPr>
          </a:p>
        </p:txBody>
      </p:sp>
      <p:sp>
        <p:nvSpPr>
          <p:cNvPr id="14" name="Arrow: Down 13"/>
          <p:cNvSpPr/>
          <p:nvPr/>
        </p:nvSpPr>
        <p:spPr bwMode="auto">
          <a:xfrm>
            <a:off x="546538" y="2773437"/>
            <a:ext cx="331076" cy="784505"/>
          </a:xfrm>
          <a:prstGeom prst="down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cs typeface="Arial" charset="0"/>
            </a:endParaRPr>
          </a:p>
        </p:txBody>
      </p:sp>
      <p:sp>
        <p:nvSpPr>
          <p:cNvPr id="15" name="Arrow: Down 14"/>
          <p:cNvSpPr/>
          <p:nvPr/>
        </p:nvSpPr>
        <p:spPr bwMode="auto">
          <a:xfrm>
            <a:off x="7052442" y="1700090"/>
            <a:ext cx="331076" cy="784505"/>
          </a:xfrm>
          <a:prstGeom prst="down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786130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29457"/>
            <a:ext cx="9144000" cy="5533159"/>
          </a:xfrm>
          <a:prstGeom prst="rect">
            <a:avLst/>
          </a:prstGeom>
        </p:spPr>
      </p:pic>
      <p:sp>
        <p:nvSpPr>
          <p:cNvPr id="3" name="Title 2"/>
          <p:cNvSpPr>
            <a:spLocks noGrp="1"/>
          </p:cNvSpPr>
          <p:nvPr>
            <p:ph type="title"/>
          </p:nvPr>
        </p:nvSpPr>
        <p:spPr>
          <a:xfrm>
            <a:off x="0" y="299097"/>
            <a:ext cx="9144000" cy="510909"/>
          </a:xfrm>
        </p:spPr>
        <p:txBody>
          <a:bodyPr/>
          <a:lstStyle/>
          <a:p>
            <a:r>
              <a:rPr lang="en-US" sz="3200" dirty="0"/>
              <a:t>Plotting, Binning/Saving OP Scans</a:t>
            </a:r>
          </a:p>
        </p:txBody>
      </p:sp>
      <p:sp>
        <p:nvSpPr>
          <p:cNvPr id="7" name="TextBox 6"/>
          <p:cNvSpPr txBox="1"/>
          <p:nvPr/>
        </p:nvSpPr>
        <p:spPr>
          <a:xfrm>
            <a:off x="4388068" y="5607514"/>
            <a:ext cx="4441601"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Select your Data Buffer from the drop down menu.  Press “Save this buffer to file”</a:t>
            </a:r>
          </a:p>
        </p:txBody>
      </p:sp>
      <p:sp>
        <p:nvSpPr>
          <p:cNvPr id="13" name="Arrow: Down 12"/>
          <p:cNvSpPr/>
          <p:nvPr/>
        </p:nvSpPr>
        <p:spPr bwMode="auto">
          <a:xfrm>
            <a:off x="4222530" y="737204"/>
            <a:ext cx="331076" cy="784505"/>
          </a:xfrm>
          <a:prstGeom prst="down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cs typeface="Arial" charset="0"/>
            </a:endParaRPr>
          </a:p>
        </p:txBody>
      </p:sp>
      <p:sp>
        <p:nvSpPr>
          <p:cNvPr id="14" name="Arrow: Down 13"/>
          <p:cNvSpPr/>
          <p:nvPr/>
        </p:nvSpPr>
        <p:spPr bwMode="auto">
          <a:xfrm>
            <a:off x="3463158" y="5469340"/>
            <a:ext cx="331076" cy="784505"/>
          </a:xfrm>
          <a:prstGeom prst="down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cs typeface="Arial" charset="0"/>
            </a:endParaRPr>
          </a:p>
        </p:txBody>
      </p:sp>
      <p:sp>
        <p:nvSpPr>
          <p:cNvPr id="15" name="TextBox 14"/>
          <p:cNvSpPr txBox="1"/>
          <p:nvPr/>
        </p:nvSpPr>
        <p:spPr>
          <a:xfrm>
            <a:off x="2001729" y="3695482"/>
            <a:ext cx="4441601"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The buffer file gives you the correctly binned data set/s showing the </a:t>
            </a:r>
            <a:r>
              <a:rPr lang="en-US" dirty="0" err="1"/>
              <a:t>Xcol</a:t>
            </a:r>
            <a:r>
              <a:rPr lang="en-US" dirty="0"/>
              <a:t> (</a:t>
            </a:r>
            <a:r>
              <a:rPr lang="en-US" dirty="0" err="1"/>
              <a:t>tsample</a:t>
            </a:r>
            <a:r>
              <a:rPr lang="en-US" dirty="0"/>
              <a:t>), </a:t>
            </a:r>
            <a:r>
              <a:rPr lang="en-US" dirty="0" err="1"/>
              <a:t>YCol</a:t>
            </a:r>
            <a:r>
              <a:rPr lang="en-US" dirty="0"/>
              <a:t> normalization counts/time=300 and Error which is the standard deviation</a:t>
            </a:r>
          </a:p>
        </p:txBody>
      </p:sp>
    </p:spTree>
    <p:extLst>
      <p:ext uri="{BB962C8B-B14F-4D97-AF65-F5344CB8AC3E}">
        <p14:creationId xmlns:p14="http://schemas.microsoft.com/office/powerpoint/2010/main" val="717368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90650" y="1811720"/>
            <a:ext cx="6362700" cy="4495800"/>
          </a:xfrm>
          <a:prstGeom prst="rect">
            <a:avLst/>
          </a:prstGeom>
        </p:spPr>
      </p:pic>
      <p:sp>
        <p:nvSpPr>
          <p:cNvPr id="3" name="Title 2"/>
          <p:cNvSpPr>
            <a:spLocks noGrp="1"/>
          </p:cNvSpPr>
          <p:nvPr>
            <p:ph type="title"/>
          </p:nvPr>
        </p:nvSpPr>
        <p:spPr>
          <a:xfrm>
            <a:off x="0" y="299097"/>
            <a:ext cx="9144000" cy="510909"/>
          </a:xfrm>
        </p:spPr>
        <p:txBody>
          <a:bodyPr/>
          <a:lstStyle/>
          <a:p>
            <a:r>
              <a:rPr lang="en-US" sz="3200" dirty="0"/>
              <a:t>Plotting, Binning/Saving OP Scans</a:t>
            </a:r>
          </a:p>
        </p:txBody>
      </p:sp>
      <p:sp>
        <p:nvSpPr>
          <p:cNvPr id="13" name="Arrow: Down 12"/>
          <p:cNvSpPr/>
          <p:nvPr/>
        </p:nvSpPr>
        <p:spPr bwMode="auto">
          <a:xfrm>
            <a:off x="3386958" y="4664288"/>
            <a:ext cx="331076" cy="784505"/>
          </a:xfrm>
          <a:prstGeom prst="down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cs typeface="Arial" charset="0"/>
            </a:endParaRPr>
          </a:p>
        </p:txBody>
      </p:sp>
      <p:sp>
        <p:nvSpPr>
          <p:cNvPr id="7" name="TextBox 6"/>
          <p:cNvSpPr txBox="1"/>
          <p:nvPr/>
        </p:nvSpPr>
        <p:spPr>
          <a:xfrm>
            <a:off x="4319752" y="3023208"/>
            <a:ext cx="4441601"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Save your file in the desired location.  Use extension for asci file (*.</a:t>
            </a:r>
            <a:r>
              <a:rPr lang="en-US" dirty="0" err="1"/>
              <a:t>dat</a:t>
            </a:r>
            <a:r>
              <a:rPr lang="en-US" dirty="0"/>
              <a:t>)</a:t>
            </a:r>
          </a:p>
        </p:txBody>
      </p:sp>
    </p:spTree>
    <p:extLst>
      <p:ext uri="{BB962C8B-B14F-4D97-AF65-F5344CB8AC3E}">
        <p14:creationId xmlns:p14="http://schemas.microsoft.com/office/powerpoint/2010/main" val="823999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65" y="549074"/>
            <a:ext cx="8904139" cy="406265"/>
          </a:xfrm>
        </p:spPr>
        <p:txBody>
          <a:bodyPr/>
          <a:lstStyle/>
          <a:p>
            <a:r>
              <a:rPr lang="en-US" dirty="0"/>
              <a:t>If using </a:t>
            </a:r>
            <a:r>
              <a:rPr lang="en-US"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Graffiti</a:t>
            </a:r>
            <a:r>
              <a:rPr lang="en-US" dirty="0"/>
              <a:t>, download the data from server</a:t>
            </a:r>
            <a:endParaRPr lang="en-US" sz="2400" dirty="0"/>
          </a:p>
        </p:txBody>
      </p:sp>
      <p:pic>
        <p:nvPicPr>
          <p:cNvPr id="1026" name="Picture 2" descr="C:\Users\beauwesh\Pictures\redo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1981" y="1071330"/>
            <a:ext cx="6435234" cy="51684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29445" y="2733049"/>
            <a:ext cx="3115792" cy="156966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indent="-342900">
              <a:buAutoNum type="arabicPeriod"/>
            </a:pPr>
            <a:r>
              <a:rPr lang="en-US" sz="1200" dirty="0"/>
              <a:t>Set instrument to </a:t>
            </a:r>
            <a:r>
              <a:rPr lang="en-US" sz="1200" dirty="0" err="1"/>
              <a:t>HB2a</a:t>
            </a:r>
            <a:endParaRPr lang="en-US" sz="1200" dirty="0"/>
          </a:p>
          <a:p>
            <a:pPr marL="342900" indent="-342900">
              <a:buAutoNum type="arabicPeriod"/>
            </a:pPr>
            <a:r>
              <a:rPr lang="en-US" sz="1200" dirty="0"/>
              <a:t>Set experiment number </a:t>
            </a:r>
          </a:p>
          <a:p>
            <a:pPr marL="342900" indent="-342900">
              <a:buAutoNum type="arabicPeriod"/>
            </a:pPr>
            <a:r>
              <a:rPr lang="en-US" sz="1200" dirty="0"/>
              <a:t>Set local directory to your choice (default to </a:t>
            </a:r>
            <a:r>
              <a:rPr lang="en-US" sz="1200" dirty="0" err="1"/>
              <a:t>C:\Data</a:t>
            </a:r>
            <a:r>
              <a:rPr lang="en-US" sz="1200" dirty="0"/>
              <a:t>)</a:t>
            </a:r>
          </a:p>
          <a:p>
            <a:pPr marL="342900" indent="-342900">
              <a:buAutoNum type="arabicPeriod"/>
            </a:pPr>
            <a:r>
              <a:rPr lang="en-US" sz="1200" dirty="0"/>
              <a:t> Press “Download Files from Server”</a:t>
            </a:r>
          </a:p>
          <a:p>
            <a:pPr marL="342900" indent="-342900">
              <a:buAutoNum type="arabicPeriod"/>
            </a:pPr>
            <a:r>
              <a:rPr lang="en-US" sz="1200" dirty="0"/>
              <a:t>Check experiment information in lower part to ensure you downloaded the correct experiment</a:t>
            </a:r>
          </a:p>
        </p:txBody>
      </p:sp>
      <p:sp>
        <p:nvSpPr>
          <p:cNvPr id="6" name="TextBox 5"/>
          <p:cNvSpPr txBox="1"/>
          <p:nvPr/>
        </p:nvSpPr>
        <p:spPr>
          <a:xfrm>
            <a:off x="3050771" y="2369127"/>
            <a:ext cx="319318"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a:t>
            </a:r>
          </a:p>
        </p:txBody>
      </p:sp>
      <p:sp>
        <p:nvSpPr>
          <p:cNvPr id="8" name="TextBox 7"/>
          <p:cNvSpPr txBox="1"/>
          <p:nvPr/>
        </p:nvSpPr>
        <p:spPr>
          <a:xfrm>
            <a:off x="4541520" y="2114204"/>
            <a:ext cx="319318"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p>
        </p:txBody>
      </p:sp>
      <p:sp>
        <p:nvSpPr>
          <p:cNvPr id="9" name="TextBox 8"/>
          <p:cNvSpPr txBox="1"/>
          <p:nvPr/>
        </p:nvSpPr>
        <p:spPr>
          <a:xfrm>
            <a:off x="2205643" y="2471650"/>
            <a:ext cx="319318"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a:t>
            </a:r>
          </a:p>
        </p:txBody>
      </p:sp>
      <p:sp>
        <p:nvSpPr>
          <p:cNvPr id="10" name="TextBox 9"/>
          <p:cNvSpPr txBox="1"/>
          <p:nvPr/>
        </p:nvSpPr>
        <p:spPr>
          <a:xfrm>
            <a:off x="4541520" y="3311236"/>
            <a:ext cx="319318"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a:t>
            </a:r>
          </a:p>
        </p:txBody>
      </p:sp>
      <p:sp>
        <p:nvSpPr>
          <p:cNvPr id="11" name="TextBox 10"/>
          <p:cNvSpPr txBox="1"/>
          <p:nvPr/>
        </p:nvSpPr>
        <p:spPr>
          <a:xfrm>
            <a:off x="2737659" y="5588924"/>
            <a:ext cx="319318" cy="369332"/>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5</a:t>
            </a:r>
          </a:p>
        </p:txBody>
      </p:sp>
    </p:spTree>
    <p:extLst>
      <p:ext uri="{BB962C8B-B14F-4D97-AF65-F5344CB8AC3E}">
        <p14:creationId xmlns:p14="http://schemas.microsoft.com/office/powerpoint/2010/main" val="806551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4EC612-C9FC-4EBB-AE87-4DE589E62811}"/>
              </a:ext>
            </a:extLst>
          </p:cNvPr>
          <p:cNvPicPr>
            <a:picLocks noChangeAspect="1"/>
          </p:cNvPicPr>
          <p:nvPr/>
        </p:nvPicPr>
        <p:blipFill>
          <a:blip r:embed="rId2"/>
          <a:stretch>
            <a:fillRect/>
          </a:stretch>
        </p:blipFill>
        <p:spPr>
          <a:xfrm>
            <a:off x="1181566" y="937479"/>
            <a:ext cx="6276371" cy="5050082"/>
          </a:xfrm>
          <a:prstGeom prst="rect">
            <a:avLst/>
          </a:prstGeom>
        </p:spPr>
      </p:pic>
      <p:sp>
        <p:nvSpPr>
          <p:cNvPr id="3" name="Title 2"/>
          <p:cNvSpPr>
            <a:spLocks noGrp="1"/>
          </p:cNvSpPr>
          <p:nvPr>
            <p:ph type="title"/>
          </p:nvPr>
        </p:nvSpPr>
        <p:spPr>
          <a:xfrm>
            <a:off x="0" y="299097"/>
            <a:ext cx="9144000" cy="510909"/>
          </a:xfrm>
        </p:spPr>
        <p:txBody>
          <a:bodyPr/>
          <a:lstStyle/>
          <a:p>
            <a:r>
              <a:rPr lang="en-US" sz="3200" dirty="0"/>
              <a:t>Plotting, Binning/Saving OP Scans</a:t>
            </a:r>
          </a:p>
        </p:txBody>
      </p:sp>
      <p:sp>
        <p:nvSpPr>
          <p:cNvPr id="7" name="TextBox 6"/>
          <p:cNvSpPr txBox="1"/>
          <p:nvPr/>
        </p:nvSpPr>
        <p:spPr>
          <a:xfrm>
            <a:off x="4319752" y="3023208"/>
            <a:ext cx="4441601"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Example Plot of OP Scan</a:t>
            </a:r>
          </a:p>
        </p:txBody>
      </p:sp>
    </p:spTree>
    <p:extLst>
      <p:ext uri="{BB962C8B-B14F-4D97-AF65-F5344CB8AC3E}">
        <p14:creationId xmlns:p14="http://schemas.microsoft.com/office/powerpoint/2010/main" val="4072092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99097"/>
            <a:ext cx="9144000" cy="510909"/>
          </a:xfrm>
        </p:spPr>
        <p:txBody>
          <a:bodyPr/>
          <a:lstStyle/>
          <a:p>
            <a:r>
              <a:rPr lang="en-US" sz="3200" dirty="0" err="1"/>
              <a:t>VCorr</a:t>
            </a:r>
            <a:endParaRPr lang="en-US" sz="3200" dirty="0"/>
          </a:p>
        </p:txBody>
      </p:sp>
      <p:pic>
        <p:nvPicPr>
          <p:cNvPr id="2" name="Picture 1"/>
          <p:cNvPicPr>
            <a:picLocks noChangeAspect="1"/>
          </p:cNvPicPr>
          <p:nvPr/>
        </p:nvPicPr>
        <p:blipFill>
          <a:blip r:embed="rId2"/>
          <a:stretch>
            <a:fillRect/>
          </a:stretch>
        </p:blipFill>
        <p:spPr>
          <a:xfrm>
            <a:off x="1473269" y="810006"/>
            <a:ext cx="5692965" cy="4727194"/>
          </a:xfrm>
          <a:prstGeom prst="rect">
            <a:avLst/>
          </a:prstGeom>
        </p:spPr>
      </p:pic>
      <p:sp>
        <p:nvSpPr>
          <p:cNvPr id="7" name="TextBox 6"/>
          <p:cNvSpPr txBox="1"/>
          <p:nvPr/>
        </p:nvSpPr>
        <p:spPr>
          <a:xfrm>
            <a:off x="4319752" y="3023208"/>
            <a:ext cx="4441601"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Access </a:t>
            </a:r>
            <a:r>
              <a:rPr lang="en-US" dirty="0" err="1"/>
              <a:t>ThinLinc</a:t>
            </a:r>
            <a:r>
              <a:rPr lang="en-US" dirty="0"/>
              <a:t> - analysis.sns.gov Launch the session and log in using your 3 character username.</a:t>
            </a:r>
          </a:p>
        </p:txBody>
      </p:sp>
    </p:spTree>
    <p:extLst>
      <p:ext uri="{BB962C8B-B14F-4D97-AF65-F5344CB8AC3E}">
        <p14:creationId xmlns:p14="http://schemas.microsoft.com/office/powerpoint/2010/main" val="3630445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99097"/>
            <a:ext cx="9144000" cy="510909"/>
          </a:xfrm>
        </p:spPr>
        <p:txBody>
          <a:bodyPr/>
          <a:lstStyle/>
          <a:p>
            <a:r>
              <a:rPr lang="en-US" sz="3200" dirty="0" err="1"/>
              <a:t>VCorr</a:t>
            </a:r>
            <a:endParaRPr lang="en-US" sz="3200" dirty="0"/>
          </a:p>
        </p:txBody>
      </p:sp>
      <p:pic>
        <p:nvPicPr>
          <p:cNvPr id="4" name="Picture 3"/>
          <p:cNvPicPr>
            <a:picLocks noChangeAspect="1"/>
          </p:cNvPicPr>
          <p:nvPr/>
        </p:nvPicPr>
        <p:blipFill>
          <a:blip r:embed="rId2"/>
          <a:stretch>
            <a:fillRect/>
          </a:stretch>
        </p:blipFill>
        <p:spPr>
          <a:xfrm>
            <a:off x="709612" y="1118116"/>
            <a:ext cx="7724775" cy="4991100"/>
          </a:xfrm>
          <a:prstGeom prst="rect">
            <a:avLst/>
          </a:prstGeom>
        </p:spPr>
      </p:pic>
      <p:sp>
        <p:nvSpPr>
          <p:cNvPr id="7" name="TextBox 6"/>
          <p:cNvSpPr txBox="1"/>
          <p:nvPr/>
        </p:nvSpPr>
        <p:spPr>
          <a:xfrm>
            <a:off x="4319751" y="3244334"/>
            <a:ext cx="4441601"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In the “File System”, find the HFIR file</a:t>
            </a:r>
          </a:p>
        </p:txBody>
      </p:sp>
    </p:spTree>
    <p:extLst>
      <p:ext uri="{BB962C8B-B14F-4D97-AF65-F5344CB8AC3E}">
        <p14:creationId xmlns:p14="http://schemas.microsoft.com/office/powerpoint/2010/main" val="3439019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99097"/>
            <a:ext cx="9144000" cy="510909"/>
          </a:xfrm>
        </p:spPr>
        <p:txBody>
          <a:bodyPr/>
          <a:lstStyle/>
          <a:p>
            <a:r>
              <a:rPr lang="en-US" sz="3200" dirty="0" err="1"/>
              <a:t>VCorr</a:t>
            </a:r>
            <a:endParaRPr lang="en-US" sz="3200" dirty="0"/>
          </a:p>
        </p:txBody>
      </p:sp>
      <p:pic>
        <p:nvPicPr>
          <p:cNvPr id="5" name="Picture 4"/>
          <p:cNvPicPr>
            <a:picLocks noChangeAspect="1"/>
          </p:cNvPicPr>
          <p:nvPr/>
        </p:nvPicPr>
        <p:blipFill>
          <a:blip r:embed="rId2"/>
          <a:stretch>
            <a:fillRect/>
          </a:stretch>
        </p:blipFill>
        <p:spPr>
          <a:xfrm>
            <a:off x="709612" y="810006"/>
            <a:ext cx="7724775" cy="4324350"/>
          </a:xfrm>
          <a:prstGeom prst="rect">
            <a:avLst/>
          </a:prstGeom>
        </p:spPr>
      </p:pic>
      <p:sp>
        <p:nvSpPr>
          <p:cNvPr id="7" name="TextBox 6"/>
          <p:cNvSpPr txBox="1"/>
          <p:nvPr/>
        </p:nvSpPr>
        <p:spPr>
          <a:xfrm>
            <a:off x="4319751" y="3244334"/>
            <a:ext cx="4441601"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Access “HB2A”</a:t>
            </a:r>
          </a:p>
        </p:txBody>
      </p:sp>
    </p:spTree>
    <p:extLst>
      <p:ext uri="{BB962C8B-B14F-4D97-AF65-F5344CB8AC3E}">
        <p14:creationId xmlns:p14="http://schemas.microsoft.com/office/powerpoint/2010/main" val="72295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99097"/>
            <a:ext cx="9144000" cy="510909"/>
          </a:xfrm>
        </p:spPr>
        <p:txBody>
          <a:bodyPr/>
          <a:lstStyle/>
          <a:p>
            <a:r>
              <a:rPr lang="en-US" sz="3200" dirty="0" err="1"/>
              <a:t>VCorr</a:t>
            </a:r>
            <a:endParaRPr lang="en-US" sz="3200" dirty="0"/>
          </a:p>
        </p:txBody>
      </p:sp>
      <p:pic>
        <p:nvPicPr>
          <p:cNvPr id="5" name="Picture 4"/>
          <p:cNvPicPr>
            <a:picLocks noChangeAspect="1"/>
          </p:cNvPicPr>
          <p:nvPr/>
        </p:nvPicPr>
        <p:blipFill>
          <a:blip r:embed="rId2"/>
          <a:stretch>
            <a:fillRect/>
          </a:stretch>
        </p:blipFill>
        <p:spPr>
          <a:xfrm>
            <a:off x="709612" y="810006"/>
            <a:ext cx="4946121" cy="2768852"/>
          </a:xfrm>
          <a:prstGeom prst="rect">
            <a:avLst/>
          </a:prstGeom>
        </p:spPr>
      </p:pic>
      <p:sp>
        <p:nvSpPr>
          <p:cNvPr id="7" name="TextBox 6"/>
          <p:cNvSpPr txBox="1"/>
          <p:nvPr/>
        </p:nvSpPr>
        <p:spPr>
          <a:xfrm>
            <a:off x="4572000" y="2564605"/>
            <a:ext cx="4441601"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Access “HB2A”</a:t>
            </a:r>
          </a:p>
        </p:txBody>
      </p:sp>
      <p:pic>
        <p:nvPicPr>
          <p:cNvPr id="2" name="Picture 1"/>
          <p:cNvPicPr>
            <a:picLocks noChangeAspect="1"/>
          </p:cNvPicPr>
          <p:nvPr/>
        </p:nvPicPr>
        <p:blipFill>
          <a:blip r:embed="rId3"/>
          <a:stretch>
            <a:fillRect/>
          </a:stretch>
        </p:blipFill>
        <p:spPr>
          <a:xfrm>
            <a:off x="952763" y="3189391"/>
            <a:ext cx="4459817" cy="3213045"/>
          </a:xfrm>
          <a:prstGeom prst="rect">
            <a:avLst/>
          </a:prstGeom>
        </p:spPr>
      </p:pic>
      <p:sp>
        <p:nvSpPr>
          <p:cNvPr id="6" name="TextBox 5"/>
          <p:cNvSpPr txBox="1"/>
          <p:nvPr/>
        </p:nvSpPr>
        <p:spPr>
          <a:xfrm>
            <a:off x="4571999" y="5559515"/>
            <a:ext cx="4441601"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Select the folder for your experiment and copy the set of 4 corresponding scans for vanadium</a:t>
            </a:r>
          </a:p>
        </p:txBody>
      </p:sp>
    </p:spTree>
    <p:extLst>
      <p:ext uri="{BB962C8B-B14F-4D97-AF65-F5344CB8AC3E}">
        <p14:creationId xmlns:p14="http://schemas.microsoft.com/office/powerpoint/2010/main" val="4015027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99097"/>
            <a:ext cx="9144000" cy="510909"/>
          </a:xfrm>
        </p:spPr>
        <p:txBody>
          <a:bodyPr/>
          <a:lstStyle/>
          <a:p>
            <a:r>
              <a:rPr lang="en-US" sz="3200" dirty="0" err="1"/>
              <a:t>VCorr</a:t>
            </a:r>
            <a:endParaRPr lang="en-US" sz="3200" dirty="0"/>
          </a:p>
        </p:txBody>
      </p:sp>
      <p:pic>
        <p:nvPicPr>
          <p:cNvPr id="2" name="Picture 1"/>
          <p:cNvPicPr>
            <a:picLocks noChangeAspect="1"/>
          </p:cNvPicPr>
          <p:nvPr/>
        </p:nvPicPr>
        <p:blipFill>
          <a:blip r:embed="rId2"/>
          <a:stretch>
            <a:fillRect/>
          </a:stretch>
        </p:blipFill>
        <p:spPr>
          <a:xfrm>
            <a:off x="1109132" y="1454911"/>
            <a:ext cx="6925733" cy="3545918"/>
          </a:xfrm>
          <a:prstGeom prst="rect">
            <a:avLst/>
          </a:prstGeom>
        </p:spPr>
      </p:pic>
      <p:sp>
        <p:nvSpPr>
          <p:cNvPr id="7" name="TextBox 6"/>
          <p:cNvSpPr txBox="1"/>
          <p:nvPr/>
        </p:nvSpPr>
        <p:spPr>
          <a:xfrm>
            <a:off x="4571998" y="1751806"/>
            <a:ext cx="4441601"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Access the folder with your vanadium data and open with “</a:t>
            </a:r>
            <a:r>
              <a:rPr lang="en-US" dirty="0" err="1"/>
              <a:t>gedit</a:t>
            </a:r>
            <a:r>
              <a:rPr lang="en-US" dirty="0"/>
              <a:t> Text Editor”</a:t>
            </a:r>
          </a:p>
        </p:txBody>
      </p:sp>
    </p:spTree>
    <p:extLst>
      <p:ext uri="{BB962C8B-B14F-4D97-AF65-F5344CB8AC3E}">
        <p14:creationId xmlns:p14="http://schemas.microsoft.com/office/powerpoint/2010/main" val="810460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41782"/>
            <a:ext cx="9144000" cy="4174435"/>
          </a:xfrm>
          <a:prstGeom prst="rect">
            <a:avLst/>
          </a:prstGeom>
        </p:spPr>
      </p:pic>
      <p:sp>
        <p:nvSpPr>
          <p:cNvPr id="3" name="Title 2"/>
          <p:cNvSpPr>
            <a:spLocks noGrp="1"/>
          </p:cNvSpPr>
          <p:nvPr>
            <p:ph type="title"/>
          </p:nvPr>
        </p:nvSpPr>
        <p:spPr>
          <a:xfrm>
            <a:off x="0" y="299097"/>
            <a:ext cx="9144000" cy="510909"/>
          </a:xfrm>
        </p:spPr>
        <p:txBody>
          <a:bodyPr/>
          <a:lstStyle/>
          <a:p>
            <a:r>
              <a:rPr lang="en-US" sz="3200" dirty="0" err="1"/>
              <a:t>VCorr</a:t>
            </a:r>
            <a:endParaRPr lang="en-US" sz="3200" dirty="0"/>
          </a:p>
        </p:txBody>
      </p:sp>
      <p:sp>
        <p:nvSpPr>
          <p:cNvPr id="7" name="TextBox 6"/>
          <p:cNvSpPr txBox="1"/>
          <p:nvPr/>
        </p:nvSpPr>
        <p:spPr>
          <a:xfrm>
            <a:off x="2556932" y="2327539"/>
            <a:ext cx="4441601"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In </a:t>
            </a:r>
            <a:r>
              <a:rPr lang="en-US" dirty="0" err="1"/>
              <a:t>gedit</a:t>
            </a:r>
            <a:r>
              <a:rPr lang="en-US" dirty="0"/>
              <a:t> Text Editor select “Find and Replace…”</a:t>
            </a:r>
          </a:p>
        </p:txBody>
      </p:sp>
    </p:spTree>
    <p:extLst>
      <p:ext uri="{BB962C8B-B14F-4D97-AF65-F5344CB8AC3E}">
        <p14:creationId xmlns:p14="http://schemas.microsoft.com/office/powerpoint/2010/main" val="1710304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77447"/>
            <a:ext cx="9144000" cy="3903106"/>
          </a:xfrm>
          <a:prstGeom prst="rect">
            <a:avLst/>
          </a:prstGeom>
        </p:spPr>
      </p:pic>
      <p:sp>
        <p:nvSpPr>
          <p:cNvPr id="3" name="Title 2"/>
          <p:cNvSpPr>
            <a:spLocks noGrp="1"/>
          </p:cNvSpPr>
          <p:nvPr>
            <p:ph type="title"/>
          </p:nvPr>
        </p:nvSpPr>
        <p:spPr>
          <a:xfrm>
            <a:off x="0" y="299097"/>
            <a:ext cx="9144000" cy="510909"/>
          </a:xfrm>
        </p:spPr>
        <p:txBody>
          <a:bodyPr/>
          <a:lstStyle/>
          <a:p>
            <a:r>
              <a:rPr lang="en-US" sz="3200" dirty="0" err="1"/>
              <a:t>VCorr</a:t>
            </a:r>
            <a:endParaRPr lang="en-US" sz="3200" dirty="0"/>
          </a:p>
        </p:txBody>
      </p:sp>
      <p:sp>
        <p:nvSpPr>
          <p:cNvPr id="7" name="TextBox 6"/>
          <p:cNvSpPr txBox="1"/>
          <p:nvPr/>
        </p:nvSpPr>
        <p:spPr>
          <a:xfrm>
            <a:off x="2556932" y="2327539"/>
            <a:ext cx="4441601"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Search for “#” and replace with “%”.  Replace all.  Save and close the document.  Repeat this process for all four files.</a:t>
            </a:r>
          </a:p>
        </p:txBody>
      </p:sp>
    </p:spTree>
    <p:extLst>
      <p:ext uri="{BB962C8B-B14F-4D97-AF65-F5344CB8AC3E}">
        <p14:creationId xmlns:p14="http://schemas.microsoft.com/office/powerpoint/2010/main" val="3698769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99097"/>
            <a:ext cx="9144000" cy="510909"/>
          </a:xfrm>
        </p:spPr>
        <p:txBody>
          <a:bodyPr/>
          <a:lstStyle/>
          <a:p>
            <a:r>
              <a:rPr lang="en-US" sz="3200" dirty="0" err="1"/>
              <a:t>VCorr</a:t>
            </a:r>
            <a:endParaRPr lang="en-US" sz="3200" dirty="0"/>
          </a:p>
        </p:txBody>
      </p:sp>
      <p:pic>
        <p:nvPicPr>
          <p:cNvPr id="4" name="Picture 3"/>
          <p:cNvPicPr>
            <a:picLocks noChangeAspect="1"/>
          </p:cNvPicPr>
          <p:nvPr/>
        </p:nvPicPr>
        <p:blipFill>
          <a:blip r:embed="rId2"/>
          <a:stretch>
            <a:fillRect/>
          </a:stretch>
        </p:blipFill>
        <p:spPr>
          <a:xfrm>
            <a:off x="829733" y="1464352"/>
            <a:ext cx="7484533" cy="3632009"/>
          </a:xfrm>
          <a:prstGeom prst="rect">
            <a:avLst/>
          </a:prstGeom>
        </p:spPr>
      </p:pic>
      <p:sp>
        <p:nvSpPr>
          <p:cNvPr id="7" name="TextBox 6"/>
          <p:cNvSpPr txBox="1"/>
          <p:nvPr/>
        </p:nvSpPr>
        <p:spPr>
          <a:xfrm>
            <a:off x="4571999" y="2581539"/>
            <a:ext cx="4441601"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Highlight Applications: Analysis and select “</a:t>
            </a:r>
            <a:r>
              <a:rPr lang="en-US" dirty="0" err="1"/>
              <a:t>Matlab</a:t>
            </a:r>
            <a:r>
              <a:rPr lang="en-US" dirty="0"/>
              <a:t> 2016a”</a:t>
            </a:r>
          </a:p>
        </p:txBody>
      </p:sp>
    </p:spTree>
    <p:extLst>
      <p:ext uri="{BB962C8B-B14F-4D97-AF65-F5344CB8AC3E}">
        <p14:creationId xmlns:p14="http://schemas.microsoft.com/office/powerpoint/2010/main" val="2812784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770466" y="1918002"/>
            <a:ext cx="7603067" cy="3232525"/>
          </a:xfrm>
          <a:prstGeom prst="rect">
            <a:avLst/>
          </a:prstGeom>
        </p:spPr>
      </p:pic>
      <p:sp>
        <p:nvSpPr>
          <p:cNvPr id="3" name="Title 2"/>
          <p:cNvSpPr>
            <a:spLocks noGrp="1"/>
          </p:cNvSpPr>
          <p:nvPr>
            <p:ph type="title"/>
          </p:nvPr>
        </p:nvSpPr>
        <p:spPr>
          <a:xfrm>
            <a:off x="0" y="299097"/>
            <a:ext cx="9144000" cy="510909"/>
          </a:xfrm>
        </p:spPr>
        <p:txBody>
          <a:bodyPr/>
          <a:lstStyle/>
          <a:p>
            <a:r>
              <a:rPr lang="en-US" sz="3200" dirty="0" err="1"/>
              <a:t>VCorr</a:t>
            </a:r>
            <a:endParaRPr lang="en-US" sz="3200" dirty="0"/>
          </a:p>
        </p:txBody>
      </p:sp>
      <p:sp>
        <p:nvSpPr>
          <p:cNvPr id="7" name="TextBox 6"/>
          <p:cNvSpPr txBox="1"/>
          <p:nvPr/>
        </p:nvSpPr>
        <p:spPr>
          <a:xfrm>
            <a:off x="4397599" y="1779938"/>
            <a:ext cx="4441601" cy="175432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Enter command: anode=load(‘filename’)  for your vanadium scan</a:t>
            </a:r>
          </a:p>
          <a:p>
            <a:endParaRPr lang="en-US" dirty="0"/>
          </a:p>
          <a:p>
            <a:r>
              <a:rPr lang="en-US" dirty="0"/>
              <a:t>Be sure to double click to select your working folder for this command or it will produce an error.</a:t>
            </a:r>
          </a:p>
        </p:txBody>
      </p:sp>
      <p:sp>
        <p:nvSpPr>
          <p:cNvPr id="8" name="Arrow: Down 7"/>
          <p:cNvSpPr/>
          <p:nvPr/>
        </p:nvSpPr>
        <p:spPr bwMode="auto">
          <a:xfrm rot="16200000">
            <a:off x="1982539" y="4445797"/>
            <a:ext cx="737320" cy="948269"/>
          </a:xfrm>
          <a:prstGeom prst="down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cs typeface="Arial" charset="0"/>
            </a:endParaRPr>
          </a:p>
        </p:txBody>
      </p:sp>
      <p:sp>
        <p:nvSpPr>
          <p:cNvPr id="9" name="TextBox 8"/>
          <p:cNvSpPr txBox="1"/>
          <p:nvPr/>
        </p:nvSpPr>
        <p:spPr>
          <a:xfrm>
            <a:off x="3931932" y="4978060"/>
            <a:ext cx="4441601"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Tip: When you begin typing the file name, you can press tab and it will suggest the file names.  This will avoid typos that can produce errors. </a:t>
            </a:r>
          </a:p>
        </p:txBody>
      </p:sp>
    </p:spTree>
    <p:extLst>
      <p:ext uri="{BB962C8B-B14F-4D97-AF65-F5344CB8AC3E}">
        <p14:creationId xmlns:p14="http://schemas.microsoft.com/office/powerpoint/2010/main" val="3120645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76318"/>
            <a:ext cx="8904139" cy="406265"/>
          </a:xfrm>
        </p:spPr>
        <p:txBody>
          <a:bodyPr/>
          <a:lstStyle/>
          <a:p>
            <a:r>
              <a:rPr lang="en-US" sz="2400" dirty="0"/>
              <a:t>1. Enter the “Powder Data” Tab</a:t>
            </a:r>
          </a:p>
        </p:txBody>
      </p:sp>
      <p:pic>
        <p:nvPicPr>
          <p:cNvPr id="6" name="Picture 5" descr="Saving In Bin 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4357" y="968722"/>
            <a:ext cx="6268957" cy="5029200"/>
          </a:xfrm>
          <a:prstGeom prst="rect">
            <a:avLst/>
          </a:prstGeom>
        </p:spPr>
      </p:pic>
    </p:spTree>
    <p:extLst>
      <p:ext uri="{BB962C8B-B14F-4D97-AF65-F5344CB8AC3E}">
        <p14:creationId xmlns:p14="http://schemas.microsoft.com/office/powerpoint/2010/main" val="806551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99097"/>
            <a:ext cx="9144000" cy="510909"/>
          </a:xfrm>
        </p:spPr>
        <p:txBody>
          <a:bodyPr/>
          <a:lstStyle/>
          <a:p>
            <a:r>
              <a:rPr lang="en-US" sz="3200" dirty="0" err="1"/>
              <a:t>VCorr</a:t>
            </a:r>
            <a:endParaRPr lang="en-US" sz="3200" dirty="0"/>
          </a:p>
        </p:txBody>
      </p:sp>
      <p:sp>
        <p:nvSpPr>
          <p:cNvPr id="7" name="TextBox 6"/>
          <p:cNvSpPr txBox="1"/>
          <p:nvPr/>
        </p:nvSpPr>
        <p:spPr>
          <a:xfrm>
            <a:off x="1535865" y="3409763"/>
            <a:ext cx="4441601"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Enter the command “ anode=anode (:,6:49) ”</a:t>
            </a:r>
          </a:p>
        </p:txBody>
      </p:sp>
      <p:pic>
        <p:nvPicPr>
          <p:cNvPr id="2" name="Picture 1"/>
          <p:cNvPicPr>
            <a:picLocks noChangeAspect="1"/>
          </p:cNvPicPr>
          <p:nvPr/>
        </p:nvPicPr>
        <p:blipFill>
          <a:blip r:embed="rId2"/>
          <a:stretch>
            <a:fillRect/>
          </a:stretch>
        </p:blipFill>
        <p:spPr>
          <a:xfrm>
            <a:off x="406928" y="1910291"/>
            <a:ext cx="7686675" cy="1276350"/>
          </a:xfrm>
          <a:prstGeom prst="rect">
            <a:avLst/>
          </a:prstGeom>
        </p:spPr>
      </p:pic>
    </p:spTree>
    <p:extLst>
      <p:ext uri="{BB962C8B-B14F-4D97-AF65-F5344CB8AC3E}">
        <p14:creationId xmlns:p14="http://schemas.microsoft.com/office/powerpoint/2010/main" val="2289634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99097"/>
            <a:ext cx="9144000" cy="510909"/>
          </a:xfrm>
        </p:spPr>
        <p:txBody>
          <a:bodyPr/>
          <a:lstStyle/>
          <a:p>
            <a:r>
              <a:rPr lang="en-US" sz="3200" dirty="0" err="1"/>
              <a:t>VCorr</a:t>
            </a:r>
            <a:endParaRPr lang="en-US" sz="3200" dirty="0"/>
          </a:p>
        </p:txBody>
      </p:sp>
      <p:pic>
        <p:nvPicPr>
          <p:cNvPr id="5" name="Picture 4"/>
          <p:cNvPicPr>
            <a:picLocks noChangeAspect="1"/>
          </p:cNvPicPr>
          <p:nvPr/>
        </p:nvPicPr>
        <p:blipFill>
          <a:blip r:embed="rId2"/>
          <a:stretch>
            <a:fillRect/>
          </a:stretch>
        </p:blipFill>
        <p:spPr>
          <a:xfrm>
            <a:off x="888998" y="1535721"/>
            <a:ext cx="7366000" cy="3023001"/>
          </a:xfrm>
          <a:prstGeom prst="rect">
            <a:avLst/>
          </a:prstGeom>
        </p:spPr>
      </p:pic>
      <p:sp>
        <p:nvSpPr>
          <p:cNvPr id="7" name="TextBox 6"/>
          <p:cNvSpPr txBox="1"/>
          <p:nvPr/>
        </p:nvSpPr>
        <p:spPr>
          <a:xfrm>
            <a:off x="4571998" y="3406610"/>
            <a:ext cx="4441601"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Obtain and run the file “</a:t>
            </a:r>
            <a:r>
              <a:rPr lang="en-US" dirty="0" err="1"/>
              <a:t>Vanadium_Corrections_SC.mat</a:t>
            </a:r>
            <a:r>
              <a:rPr lang="en-US" dirty="0"/>
              <a:t>”</a:t>
            </a:r>
          </a:p>
        </p:txBody>
      </p:sp>
    </p:spTree>
    <p:extLst>
      <p:ext uri="{BB962C8B-B14F-4D97-AF65-F5344CB8AC3E}">
        <p14:creationId xmlns:p14="http://schemas.microsoft.com/office/powerpoint/2010/main" val="1650961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45040" y="1850142"/>
            <a:ext cx="7696200" cy="1276350"/>
          </a:xfrm>
          <a:prstGeom prst="rect">
            <a:avLst/>
          </a:prstGeom>
        </p:spPr>
      </p:pic>
      <p:sp>
        <p:nvSpPr>
          <p:cNvPr id="3" name="Title 2"/>
          <p:cNvSpPr>
            <a:spLocks noGrp="1"/>
          </p:cNvSpPr>
          <p:nvPr>
            <p:ph type="title"/>
          </p:nvPr>
        </p:nvSpPr>
        <p:spPr>
          <a:xfrm>
            <a:off x="0" y="299097"/>
            <a:ext cx="9144000" cy="510909"/>
          </a:xfrm>
        </p:spPr>
        <p:txBody>
          <a:bodyPr/>
          <a:lstStyle/>
          <a:p>
            <a:r>
              <a:rPr lang="en-US" sz="3200" dirty="0" err="1"/>
              <a:t>VCorr</a:t>
            </a:r>
            <a:endParaRPr lang="en-US" sz="3200" dirty="0"/>
          </a:p>
        </p:txBody>
      </p:sp>
      <p:sp>
        <p:nvSpPr>
          <p:cNvPr id="7" name="TextBox 6"/>
          <p:cNvSpPr txBox="1"/>
          <p:nvPr/>
        </p:nvSpPr>
        <p:spPr>
          <a:xfrm>
            <a:off x="3799639" y="2026652"/>
            <a:ext cx="4441601" cy="203132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Select the correct wavelength and collimation for your scan.  op-21-12 is IN and op-op-12 is OUT.  </a:t>
            </a:r>
          </a:p>
          <a:p>
            <a:endParaRPr lang="en-US" dirty="0"/>
          </a:p>
          <a:p>
            <a:r>
              <a:rPr lang="en-US" dirty="0"/>
              <a:t>Tip: Caps matter.  Typing GE115 or in will not successfully produce the </a:t>
            </a:r>
            <a:r>
              <a:rPr lang="en-US" dirty="0" err="1"/>
              <a:t>Vcorr</a:t>
            </a:r>
            <a:r>
              <a:rPr lang="en-US" dirty="0"/>
              <a:t> file.  Enter the prompts exactly as shown in the brackets.</a:t>
            </a:r>
          </a:p>
        </p:txBody>
      </p:sp>
      <p:sp>
        <p:nvSpPr>
          <p:cNvPr id="8" name="TextBox 7"/>
          <p:cNvSpPr txBox="1"/>
          <p:nvPr/>
        </p:nvSpPr>
        <p:spPr>
          <a:xfrm>
            <a:off x="3799638" y="4363451"/>
            <a:ext cx="4441601"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Repeat Slides 38-41 for the other three vanadium scans.</a:t>
            </a:r>
          </a:p>
        </p:txBody>
      </p:sp>
    </p:spTree>
    <p:extLst>
      <p:ext uri="{BB962C8B-B14F-4D97-AF65-F5344CB8AC3E}">
        <p14:creationId xmlns:p14="http://schemas.microsoft.com/office/powerpoint/2010/main" val="21248916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45040" y="1850142"/>
            <a:ext cx="7696200" cy="1276350"/>
          </a:xfrm>
          <a:prstGeom prst="rect">
            <a:avLst/>
          </a:prstGeom>
        </p:spPr>
      </p:pic>
      <p:sp>
        <p:nvSpPr>
          <p:cNvPr id="3" name="Title 2"/>
          <p:cNvSpPr>
            <a:spLocks noGrp="1"/>
          </p:cNvSpPr>
          <p:nvPr>
            <p:ph type="title"/>
          </p:nvPr>
        </p:nvSpPr>
        <p:spPr>
          <a:xfrm>
            <a:off x="0" y="299097"/>
            <a:ext cx="9144000" cy="510909"/>
          </a:xfrm>
        </p:spPr>
        <p:txBody>
          <a:bodyPr/>
          <a:lstStyle/>
          <a:p>
            <a:r>
              <a:rPr lang="en-US" sz="3200" dirty="0" err="1"/>
              <a:t>VCorr</a:t>
            </a:r>
            <a:endParaRPr lang="en-US" sz="3200" dirty="0"/>
          </a:p>
        </p:txBody>
      </p:sp>
      <p:sp>
        <p:nvSpPr>
          <p:cNvPr id="7" name="TextBox 6"/>
          <p:cNvSpPr txBox="1"/>
          <p:nvPr/>
        </p:nvSpPr>
        <p:spPr>
          <a:xfrm>
            <a:off x="3799639" y="2026652"/>
            <a:ext cx="4441601" cy="203132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Select the correct wavelength and collimation for your scan.  op-21-12 is IN and op-op-12 is OUT.  </a:t>
            </a:r>
          </a:p>
          <a:p>
            <a:endParaRPr lang="en-US" dirty="0"/>
          </a:p>
          <a:p>
            <a:r>
              <a:rPr lang="en-US" dirty="0"/>
              <a:t>Tip: Caps matter.  Typing GE115 or in will not successfully produce the </a:t>
            </a:r>
            <a:r>
              <a:rPr lang="en-US" dirty="0" err="1"/>
              <a:t>Vcorr</a:t>
            </a:r>
            <a:r>
              <a:rPr lang="en-US" dirty="0"/>
              <a:t> file.  Enter the prompts exactly as shown in the brackets.</a:t>
            </a:r>
          </a:p>
        </p:txBody>
      </p:sp>
      <p:sp>
        <p:nvSpPr>
          <p:cNvPr id="8" name="TextBox 7"/>
          <p:cNvSpPr txBox="1"/>
          <p:nvPr/>
        </p:nvSpPr>
        <p:spPr>
          <a:xfrm>
            <a:off x="3799638" y="4363451"/>
            <a:ext cx="4441601"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Repeat Slides 38-41 for the other three vanadium scans.</a:t>
            </a:r>
          </a:p>
        </p:txBody>
      </p:sp>
    </p:spTree>
    <p:extLst>
      <p:ext uri="{BB962C8B-B14F-4D97-AF65-F5344CB8AC3E}">
        <p14:creationId xmlns:p14="http://schemas.microsoft.com/office/powerpoint/2010/main" val="30756852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99097"/>
            <a:ext cx="9144000" cy="510909"/>
          </a:xfrm>
        </p:spPr>
        <p:txBody>
          <a:bodyPr/>
          <a:lstStyle/>
          <a:p>
            <a:r>
              <a:rPr lang="en-US" sz="3200" dirty="0" err="1"/>
              <a:t>VCorr</a:t>
            </a:r>
            <a:endParaRPr lang="en-US" sz="3200" dirty="0"/>
          </a:p>
        </p:txBody>
      </p:sp>
      <p:sp>
        <p:nvSpPr>
          <p:cNvPr id="2" name="TextBox 1"/>
          <p:cNvSpPr txBox="1"/>
          <p:nvPr/>
        </p:nvSpPr>
        <p:spPr>
          <a:xfrm>
            <a:off x="694267" y="1168400"/>
            <a:ext cx="7755466" cy="2554545"/>
          </a:xfrm>
          <a:prstGeom prst="rect">
            <a:avLst/>
          </a:prstGeom>
          <a:noFill/>
        </p:spPr>
        <p:txBody>
          <a:bodyPr wrap="square" rtlCol="0">
            <a:spAutoFit/>
          </a:bodyPr>
          <a:lstStyle/>
          <a:p>
            <a:r>
              <a:rPr lang="en-US" sz="3200" b="0" dirty="0"/>
              <a:t>Be sure to update the Spice config files at the instrument – Place old </a:t>
            </a:r>
            <a:r>
              <a:rPr lang="en-US" sz="3200" b="0" dirty="0" err="1"/>
              <a:t>Vcorr</a:t>
            </a:r>
            <a:r>
              <a:rPr lang="en-US" sz="3200" b="0" dirty="0"/>
              <a:t> files in a folder named with the cycle and replace the files with the updated ones you created.</a:t>
            </a:r>
          </a:p>
        </p:txBody>
      </p:sp>
    </p:spTree>
    <p:extLst>
      <p:ext uri="{BB962C8B-B14F-4D97-AF65-F5344CB8AC3E}">
        <p14:creationId xmlns:p14="http://schemas.microsoft.com/office/powerpoint/2010/main" val="483004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89281"/>
            <a:ext cx="9144000" cy="736692"/>
          </a:xfrm>
        </p:spPr>
        <p:txBody>
          <a:bodyPr/>
          <a:lstStyle/>
          <a:p>
            <a:r>
              <a:rPr lang="en-US" sz="3200" dirty="0"/>
              <a:t>2. Enter the “Normalized” Sub-Tab</a:t>
            </a:r>
          </a:p>
        </p:txBody>
      </p:sp>
      <p:pic>
        <p:nvPicPr>
          <p:cNvPr id="4" name="Picture 3" descr="Saving In Bin 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3822" y="987901"/>
            <a:ext cx="6268957" cy="5029200"/>
          </a:xfrm>
          <a:prstGeom prst="rect">
            <a:avLst/>
          </a:prstGeom>
        </p:spPr>
      </p:pic>
    </p:spTree>
    <p:extLst>
      <p:ext uri="{BB962C8B-B14F-4D97-AF65-F5344CB8AC3E}">
        <p14:creationId xmlns:p14="http://schemas.microsoft.com/office/powerpoint/2010/main" val="2828208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11166"/>
            <a:ext cx="9144000" cy="510909"/>
          </a:xfrm>
        </p:spPr>
        <p:txBody>
          <a:bodyPr/>
          <a:lstStyle/>
          <a:p>
            <a:r>
              <a:rPr lang="en-US" sz="3200" dirty="0"/>
              <a:t>3. Enter data details </a:t>
            </a:r>
          </a:p>
        </p:txBody>
      </p:sp>
      <p:pic>
        <p:nvPicPr>
          <p:cNvPr id="2050" name="Picture 2" descr="C:\Users\beauwesh\Pictures\redo 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072" y="1131287"/>
            <a:ext cx="6248813" cy="5029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455425" y="2403235"/>
            <a:ext cx="3015243"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The Experiment Number, Scan Number, and the Normalization Monitor(default value at 20,000 counts/minute)</a:t>
            </a:r>
          </a:p>
        </p:txBody>
      </p:sp>
    </p:spTree>
    <p:extLst>
      <p:ext uri="{BB962C8B-B14F-4D97-AF65-F5344CB8AC3E}">
        <p14:creationId xmlns:p14="http://schemas.microsoft.com/office/powerpoint/2010/main" val="2040214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5431"/>
            <a:ext cx="9144000" cy="584650"/>
          </a:xfrm>
        </p:spPr>
        <p:txBody>
          <a:bodyPr/>
          <a:lstStyle/>
          <a:p>
            <a:r>
              <a:rPr lang="en-US" sz="3200" dirty="0"/>
              <a:t>4. Viewing </a:t>
            </a:r>
            <a:r>
              <a:rPr lang="en-US" sz="3200" dirty="0" err="1"/>
              <a:t>multidetector</a:t>
            </a:r>
            <a:r>
              <a:rPr lang="en-US" sz="3200" dirty="0"/>
              <a:t> pattern</a:t>
            </a:r>
            <a:br>
              <a:rPr lang="en-US" sz="3200" dirty="0"/>
            </a:br>
            <a:br>
              <a:rPr lang="en-US" sz="3200" dirty="0"/>
            </a:br>
            <a:br>
              <a:rPr lang="en-US" sz="3200" dirty="0"/>
            </a:br>
            <a:endParaRPr lang="en-US" sz="3200" dirty="0"/>
          </a:p>
        </p:txBody>
      </p:sp>
      <p:pic>
        <p:nvPicPr>
          <p:cNvPr id="3074" name="Picture 2" descr="C:\Users\beauwesh\Pictures\redo 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6313" y="706164"/>
            <a:ext cx="6924271" cy="55586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987847" y="1729914"/>
            <a:ext cx="3652772" cy="286232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indent="-342900">
              <a:buAutoNum type="arabicPeriod"/>
            </a:pPr>
            <a:r>
              <a:rPr lang="en-US" dirty="0"/>
              <a:t>Press the “Load Data” Button to view </a:t>
            </a:r>
            <a:r>
              <a:rPr lang="en-US" dirty="0" err="1"/>
              <a:t>noramlized</a:t>
            </a:r>
            <a:r>
              <a:rPr lang="en-US" dirty="0"/>
              <a:t> data</a:t>
            </a:r>
          </a:p>
          <a:p>
            <a:pPr marL="342900" indent="-342900">
              <a:buAutoNum type="arabicPeriod"/>
            </a:pPr>
            <a:r>
              <a:rPr lang="en-US" dirty="0"/>
              <a:t>The Green button will show the measurement configuration for the data set </a:t>
            </a:r>
          </a:p>
          <a:p>
            <a:pPr marL="342900" indent="-342900"/>
            <a:r>
              <a:rPr lang="en-US" dirty="0"/>
              <a:t>(i.e. </a:t>
            </a:r>
            <a:r>
              <a:rPr lang="en-US" dirty="0" err="1">
                <a:solidFill>
                  <a:srgbClr val="00B050"/>
                </a:solidFill>
              </a:rPr>
              <a:t>Ge113</a:t>
            </a:r>
            <a:r>
              <a:rPr lang="en-US" dirty="0">
                <a:solidFill>
                  <a:srgbClr val="00B050"/>
                </a:solidFill>
              </a:rPr>
              <a:t> IN </a:t>
            </a:r>
            <a:r>
              <a:rPr lang="en-US" dirty="0" err="1">
                <a:solidFill>
                  <a:srgbClr val="00B050"/>
                </a:solidFill>
              </a:rPr>
              <a:t>Config</a:t>
            </a:r>
            <a:r>
              <a:rPr lang="en-US" dirty="0">
                <a:solidFill>
                  <a:srgbClr val="00B050"/>
                </a:solidFill>
              </a:rPr>
              <a:t> </a:t>
            </a:r>
            <a:r>
              <a:rPr lang="en-US" dirty="0"/>
              <a:t>means </a:t>
            </a:r>
            <a:r>
              <a:rPr lang="en-US" dirty="0">
                <a:sym typeface="Symbol"/>
              </a:rPr>
              <a:t>=</a:t>
            </a:r>
            <a:r>
              <a:rPr lang="en-US" dirty="0" err="1">
                <a:sym typeface="Symbol"/>
              </a:rPr>
              <a:t>2.41</a:t>
            </a:r>
            <a:r>
              <a:rPr lang="en-US" dirty="0" err="1">
                <a:latin typeface="Garamond"/>
                <a:sym typeface="Symbol"/>
              </a:rPr>
              <a:t>Ǻ</a:t>
            </a:r>
            <a:r>
              <a:rPr lang="en-US" dirty="0">
                <a:latin typeface="Garamond"/>
                <a:sym typeface="Symbol"/>
              </a:rPr>
              <a:t>, </a:t>
            </a:r>
            <a:r>
              <a:rPr lang="en-US" baseline="-25000" dirty="0">
                <a:latin typeface="Garamond"/>
                <a:sym typeface="Symbol"/>
              </a:rPr>
              <a:t>2 </a:t>
            </a:r>
            <a:r>
              <a:rPr lang="en-US" dirty="0">
                <a:sym typeface="Symbol"/>
              </a:rPr>
              <a:t>p</a:t>
            </a:r>
            <a:r>
              <a:rPr lang="en-US" dirty="0"/>
              <a:t>re-sample collimator is IN)</a:t>
            </a:r>
          </a:p>
          <a:p>
            <a:pPr marL="342900" indent="-342900"/>
            <a:r>
              <a:rPr lang="en-US" dirty="0"/>
              <a:t>3. On the instrument computer, the data is stored </a:t>
            </a:r>
            <a:r>
              <a:rPr lang="en-US"/>
              <a:t>at C</a:t>
            </a:r>
            <a:r>
              <a:rPr lang="en-US" dirty="0"/>
              <a:t>:\Data\HB2A\</a:t>
            </a:r>
            <a:r>
              <a:rPr lang="en-US" dirty="0" err="1"/>
              <a:t>exp</a:t>
            </a:r>
            <a:r>
              <a:rPr lang="en-US" dirty="0"/>
              <a:t>#</a:t>
            </a:r>
          </a:p>
        </p:txBody>
      </p:sp>
    </p:spTree>
    <p:extLst>
      <p:ext uri="{BB962C8B-B14F-4D97-AF65-F5344CB8AC3E}">
        <p14:creationId xmlns:p14="http://schemas.microsoft.com/office/powerpoint/2010/main" val="3930573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93124"/>
            <a:ext cx="9144000" cy="458587"/>
          </a:xfrm>
        </p:spPr>
        <p:txBody>
          <a:bodyPr/>
          <a:lstStyle/>
          <a:p>
            <a:r>
              <a:rPr lang="en-US" sz="2800" dirty="0"/>
              <a:t>5. Save 3-column (XYZ) intermediate file</a:t>
            </a:r>
          </a:p>
        </p:txBody>
      </p:sp>
      <p:pic>
        <p:nvPicPr>
          <p:cNvPr id="4098" name="Picture 2" descr="C:\Users\beauwesh\Pictures\redo 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4338" y="840740"/>
            <a:ext cx="6907443" cy="55347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887882" y="1980707"/>
            <a:ext cx="4197927" cy="230832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indent="-342900">
              <a:buAutoNum type="arabicPeriod"/>
            </a:pPr>
            <a:r>
              <a:rPr lang="en-US" dirty="0"/>
              <a:t>Save XYZ File, Press the “OK” Button </a:t>
            </a:r>
          </a:p>
          <a:p>
            <a:pPr marL="342900" indent="-342900">
              <a:buAutoNum type="arabicPeriod"/>
            </a:pPr>
            <a:r>
              <a:rPr lang="en-US" dirty="0"/>
              <a:t>This is an intermediate file that stitches together the output from all 44 detectors</a:t>
            </a:r>
          </a:p>
          <a:p>
            <a:pPr marL="342900" indent="-342900">
              <a:buAutoNum type="arabicPeriod"/>
            </a:pPr>
            <a:r>
              <a:rPr lang="en-US" dirty="0"/>
              <a:t>The raw data files “HB2a_exp0#_scan#.dat” and the XYZ files “Scan_#” are saved at the instrument computer at C:\Data\HB2A\</a:t>
            </a:r>
            <a:r>
              <a:rPr lang="en-US" dirty="0" err="1"/>
              <a:t>exp</a:t>
            </a:r>
            <a:r>
              <a:rPr lang="en-US" dirty="0"/>
              <a:t>#\</a:t>
            </a:r>
            <a:r>
              <a:rPr lang="en-US" dirty="0" err="1"/>
              <a:t>Datafiles</a:t>
            </a:r>
            <a:r>
              <a:rPr lang="en-US" dirty="0"/>
              <a:t>\Scan_#.</a:t>
            </a:r>
            <a:r>
              <a:rPr lang="en-US" dirty="0" err="1"/>
              <a:t>dat</a:t>
            </a:r>
            <a:endParaRPr lang="en-US" dirty="0"/>
          </a:p>
        </p:txBody>
      </p:sp>
      <p:pic>
        <p:nvPicPr>
          <p:cNvPr id="4099" name="Picture 3" descr="C:\Users\beauwesh\Pictures\SBD 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28" t="10556" r="60226" b="51510"/>
          <a:stretch/>
        </p:blipFill>
        <p:spPr bwMode="auto">
          <a:xfrm>
            <a:off x="2792302" y="3158836"/>
            <a:ext cx="2369406" cy="1670857"/>
          </a:xfrm>
          <a:prstGeom prst="rect">
            <a:avLst/>
          </a:prstGeom>
          <a:ln w="12700" cap="sq">
            <a:solidFill>
              <a:srgbClr val="0033CC"/>
            </a:solidFill>
            <a:prstDash val="solid"/>
            <a:miter lim="800000"/>
          </a:ln>
          <a:effectLst>
            <a:glow rad="101600">
              <a:schemeClr val="accent1">
                <a:satMod val="175000"/>
                <a:alpha val="40000"/>
              </a:schemeClr>
            </a:glow>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573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22426"/>
            <a:ext cx="9144000" cy="510909"/>
          </a:xfrm>
        </p:spPr>
        <p:txBody>
          <a:bodyPr/>
          <a:lstStyle/>
          <a:p>
            <a:r>
              <a:rPr lang="en-US" sz="3200" dirty="0"/>
              <a:t>6. Binning the XYZ  intermediate file</a:t>
            </a:r>
          </a:p>
        </p:txBody>
      </p:sp>
      <p:pic>
        <p:nvPicPr>
          <p:cNvPr id="5122" name="Picture 2" descr="C:\Users\beauwesh\Pictures\redo 4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4941" y="977815"/>
            <a:ext cx="6277950"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57811" y="1799390"/>
            <a:ext cx="3189165"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a:t>Enter the “Binning Raw Data” Sub-Tab</a:t>
            </a:r>
          </a:p>
        </p:txBody>
      </p:sp>
    </p:spTree>
    <p:extLst>
      <p:ext uri="{BB962C8B-B14F-4D97-AF65-F5344CB8AC3E}">
        <p14:creationId xmlns:p14="http://schemas.microsoft.com/office/powerpoint/2010/main" val="3930573467"/>
      </p:ext>
    </p:extLst>
  </p:cSld>
  <p:clrMapOvr>
    <a:masterClrMapping/>
  </p:clrMapOvr>
</p:sld>
</file>

<file path=ppt/theme/theme1.xml><?xml version="1.0" encoding="utf-8"?>
<a:theme xmlns:a="http://schemas.openxmlformats.org/drawingml/2006/main" name="1_ORNL default 0812">
  <a:themeElements>
    <a:clrScheme name="1_ORNL default 0812 1">
      <a:dk1>
        <a:srgbClr val="000000"/>
      </a:dk1>
      <a:lt1>
        <a:srgbClr val="FFFFFF"/>
      </a:lt1>
      <a:dk2>
        <a:srgbClr val="006C3A"/>
      </a:dk2>
      <a:lt2>
        <a:srgbClr val="FFFFFF"/>
      </a:lt2>
      <a:accent1>
        <a:srgbClr val="4F81BD"/>
      </a:accent1>
      <a:accent2>
        <a:srgbClr val="C0504D"/>
      </a:accent2>
      <a:accent3>
        <a:srgbClr val="FFFFFF"/>
      </a:accent3>
      <a:accent4>
        <a:srgbClr val="000000"/>
      </a:accent4>
      <a:accent5>
        <a:srgbClr val="B2C1DB"/>
      </a:accent5>
      <a:accent6>
        <a:srgbClr val="AE4845"/>
      </a:accent6>
      <a:hlink>
        <a:srgbClr val="1F497D"/>
      </a:hlink>
      <a:folHlink>
        <a:srgbClr val="006C3A"/>
      </a:folHlink>
    </a:clrScheme>
    <a:fontScheme name="1_ORNL default 0812">
      <a:majorFont>
        <a:latin typeface="Arial Black"/>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ORNL default 0812 1">
        <a:dk1>
          <a:srgbClr val="000000"/>
        </a:dk1>
        <a:lt1>
          <a:srgbClr val="FFFFFF"/>
        </a:lt1>
        <a:dk2>
          <a:srgbClr val="006C3A"/>
        </a:dk2>
        <a:lt2>
          <a:srgbClr val="FFFFFF"/>
        </a:lt2>
        <a:accent1>
          <a:srgbClr val="4F81BD"/>
        </a:accent1>
        <a:accent2>
          <a:srgbClr val="C0504D"/>
        </a:accent2>
        <a:accent3>
          <a:srgbClr val="FFFFFF"/>
        </a:accent3>
        <a:accent4>
          <a:srgbClr val="000000"/>
        </a:accent4>
        <a:accent5>
          <a:srgbClr val="B2C1DB"/>
        </a:accent5>
        <a:accent6>
          <a:srgbClr val="AE4845"/>
        </a:accent6>
        <a:hlink>
          <a:srgbClr val="1F497D"/>
        </a:hlink>
        <a:folHlink>
          <a:srgbClr val="006C3A"/>
        </a:folHlink>
      </a:clrScheme>
      <a:clrMap bg1="lt1" tx1="dk1" bg2="lt2" tx2="dk2" accent1="accent1" accent2="accent2" accent3="accent3" accent4="accent4" accent5="accent5" accent6="accent6" hlink="hlink" folHlink="folHlink"/>
    </a:extraClrScheme>
    <a:extraClrScheme>
      <a:clrScheme name="1_ORNL default 0812 2">
        <a:dk1>
          <a:srgbClr val="000000"/>
        </a:dk1>
        <a:lt1>
          <a:srgbClr val="FFFFFF"/>
        </a:lt1>
        <a:dk2>
          <a:srgbClr val="006C3A"/>
        </a:dk2>
        <a:lt2>
          <a:srgbClr val="FFFFFF"/>
        </a:lt2>
        <a:accent1>
          <a:srgbClr val="4F81BD"/>
        </a:accent1>
        <a:accent2>
          <a:srgbClr val="C0504D"/>
        </a:accent2>
        <a:accent3>
          <a:srgbClr val="FFFFFF"/>
        </a:accent3>
        <a:accent4>
          <a:srgbClr val="000000"/>
        </a:accent4>
        <a:accent5>
          <a:srgbClr val="B2C1DB"/>
        </a:accent5>
        <a:accent6>
          <a:srgbClr val="AE4845"/>
        </a:accent6>
        <a:hlink>
          <a:srgbClr val="00B274"/>
        </a:hlink>
        <a:folHlink>
          <a:srgbClr val="F7963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ORNL_template_2003</Template>
  <TotalTime>16830</TotalTime>
  <Words>1492</Words>
  <Application>Microsoft Office PowerPoint</Application>
  <PresentationFormat>On-screen Show (4:3)</PresentationFormat>
  <Paragraphs>131</Paragraphs>
  <Slides>44</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Arial Black</vt:lpstr>
      <vt:lpstr>Arial Narrow</vt:lpstr>
      <vt:lpstr>Comic Sans MS</vt:lpstr>
      <vt:lpstr>Copperplate Gothic Bold</vt:lpstr>
      <vt:lpstr>Garamond</vt:lpstr>
      <vt:lpstr>Maiandra GD</vt:lpstr>
      <vt:lpstr>Symbol</vt:lpstr>
      <vt:lpstr>Times New Roman</vt:lpstr>
      <vt:lpstr>1_ORNL default 0812</vt:lpstr>
      <vt:lpstr>Reducing HB2a  DATA  into FullProf or GSAS File FORMAT  </vt:lpstr>
      <vt:lpstr>Access to HB2a DATA</vt:lpstr>
      <vt:lpstr>If using Graffiti, download the data from server</vt:lpstr>
      <vt:lpstr>1. Enter the “Powder Data” Tab</vt:lpstr>
      <vt:lpstr>2. Enter the “Normalized” Sub-Tab</vt:lpstr>
      <vt:lpstr>3. Enter data details </vt:lpstr>
      <vt:lpstr>4. Viewing multidetector pattern   </vt:lpstr>
      <vt:lpstr>5. Save 3-column (XYZ) intermediate file</vt:lpstr>
      <vt:lpstr>6. Binning the XYZ  intermediate file</vt:lpstr>
      <vt:lpstr>PowerPoint Presentation</vt:lpstr>
      <vt:lpstr>8. Binning Individual scans</vt:lpstr>
      <vt:lpstr>PowerPoint Presentation</vt:lpstr>
      <vt:lpstr>8. Binning individual scans</vt:lpstr>
      <vt:lpstr>9. Saving Binned /Reduced Files</vt:lpstr>
      <vt:lpstr>9. Saving Binned /Reduced Files</vt:lpstr>
      <vt:lpstr>PowerPoint Presentation</vt:lpstr>
      <vt:lpstr>10. Binning Multiple scans</vt:lpstr>
      <vt:lpstr>10. Binning multiple scans</vt:lpstr>
      <vt:lpstr>11. Saving reduced/binned files from multiple scans</vt:lpstr>
      <vt:lpstr>Plotting, Binning/Saving OP Scans</vt:lpstr>
      <vt:lpstr>Plotting, Binning/Saving OP Scans</vt:lpstr>
      <vt:lpstr>Plotting, Binning/Saving OP Scans</vt:lpstr>
      <vt:lpstr>Plotting, Binning/Saving OP Scans</vt:lpstr>
      <vt:lpstr>Plotting, Binning/Saving OP Scans</vt:lpstr>
      <vt:lpstr>Plotting, Binning/Saving OP Scans</vt:lpstr>
      <vt:lpstr>Plotting, Binning/Saving OP Scans</vt:lpstr>
      <vt:lpstr>Plotting, Binning/Saving OP Scans</vt:lpstr>
      <vt:lpstr>Plotting, Binning/Saving OP Scans</vt:lpstr>
      <vt:lpstr>Plotting, Binning/Saving OP Scans</vt:lpstr>
      <vt:lpstr>Plotting, Binning/Saving OP Scans</vt:lpstr>
      <vt:lpstr>VCorr</vt:lpstr>
      <vt:lpstr>VCorr</vt:lpstr>
      <vt:lpstr>VCorr</vt:lpstr>
      <vt:lpstr>VCorr</vt:lpstr>
      <vt:lpstr>VCorr</vt:lpstr>
      <vt:lpstr>VCorr</vt:lpstr>
      <vt:lpstr>VCorr</vt:lpstr>
      <vt:lpstr>VCorr</vt:lpstr>
      <vt:lpstr>VCorr</vt:lpstr>
      <vt:lpstr>VCorr</vt:lpstr>
      <vt:lpstr>VCorr</vt:lpstr>
      <vt:lpstr>VCorr</vt:lpstr>
      <vt:lpstr>VCorr</vt:lpstr>
      <vt:lpstr>VCorr</vt:lpstr>
    </vt:vector>
  </TitlesOfParts>
  <Company>ORNL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Powder Diffraction</dc:title>
  <dc:creator>3ah</dc:creator>
  <cp:lastModifiedBy>Dela Cruz, Clarina R.</cp:lastModifiedBy>
  <cp:revision>382</cp:revision>
  <cp:lastPrinted>1601-01-01T00:00:00Z</cp:lastPrinted>
  <dcterms:created xsi:type="dcterms:W3CDTF">2009-05-20T15:33:40Z</dcterms:created>
  <dcterms:modified xsi:type="dcterms:W3CDTF">2017-08-23T21:34:26Z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y fmtid="{D5CDD505-2E9C-101B-9397-08002B2CF9AE}" pid="3" name="ContentType">
    <vt:lpwstr>Document</vt:lpwstr>
  </property>
</Properties>
</file>