
<file path=[Content_Types].xml><?xml version="1.0" encoding="utf-8"?>
<Types xmlns="http://schemas.openxmlformats.org/package/2006/content-types">
  <Default Extension="xml" ContentType="application/xml"/>
  <Default Extension="wmf" ContentType="image/x-wmf"/>
  <Default Extension="jpeg" ContentType="image/jpeg"/>
  <Default Extension="m4v" ContentType="video/unknown"/>
  <Default Extension="emf" ContentType="image/x-emf"/>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3.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28.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1"/>
    <p:sldMasterId id="2147483956" r:id="rId2"/>
    <p:sldMasterId id="2147483959" r:id="rId3"/>
  </p:sldMasterIdLst>
  <p:notesMasterIdLst>
    <p:notesMasterId r:id="rId50"/>
  </p:notesMasterIdLst>
  <p:sldIdLst>
    <p:sldId id="449" r:id="rId4"/>
    <p:sldId id="423" r:id="rId5"/>
    <p:sldId id="349" r:id="rId6"/>
    <p:sldId id="347" r:id="rId7"/>
    <p:sldId id="450" r:id="rId8"/>
    <p:sldId id="348" r:id="rId9"/>
    <p:sldId id="457" r:id="rId10"/>
    <p:sldId id="458" r:id="rId11"/>
    <p:sldId id="421" r:id="rId12"/>
    <p:sldId id="351" r:id="rId13"/>
    <p:sldId id="352" r:id="rId14"/>
    <p:sldId id="459" r:id="rId15"/>
    <p:sldId id="460" r:id="rId16"/>
    <p:sldId id="461" r:id="rId17"/>
    <p:sldId id="462" r:id="rId18"/>
    <p:sldId id="443" r:id="rId19"/>
    <p:sldId id="455" r:id="rId20"/>
    <p:sldId id="454" r:id="rId21"/>
    <p:sldId id="359" r:id="rId22"/>
    <p:sldId id="362" r:id="rId23"/>
    <p:sldId id="361" r:id="rId24"/>
    <p:sldId id="355" r:id="rId25"/>
    <p:sldId id="356" r:id="rId26"/>
    <p:sldId id="357" r:id="rId27"/>
    <p:sldId id="364" r:id="rId28"/>
    <p:sldId id="366" r:id="rId29"/>
    <p:sldId id="367" r:id="rId30"/>
    <p:sldId id="368" r:id="rId31"/>
    <p:sldId id="496" r:id="rId32"/>
    <p:sldId id="497" r:id="rId33"/>
    <p:sldId id="498" r:id="rId34"/>
    <p:sldId id="369" r:id="rId35"/>
    <p:sldId id="468" r:id="rId36"/>
    <p:sldId id="493" r:id="rId37"/>
    <p:sldId id="494" r:id="rId38"/>
    <p:sldId id="488" r:id="rId39"/>
    <p:sldId id="473" r:id="rId40"/>
    <p:sldId id="477" r:id="rId41"/>
    <p:sldId id="478" r:id="rId42"/>
    <p:sldId id="464" r:id="rId43"/>
    <p:sldId id="426" r:id="rId44"/>
    <p:sldId id="439" r:id="rId45"/>
    <p:sldId id="440" r:id="rId46"/>
    <p:sldId id="441" r:id="rId47"/>
    <p:sldId id="479" r:id="rId48"/>
    <p:sldId id="401" r:id="rId49"/>
  </p:sldIdLst>
  <p:sldSz cx="9144000" cy="6858000" type="screen4x3"/>
  <p:notesSz cx="7010400" cy="92233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144">
          <p15:clr>
            <a:srgbClr val="A4A3A4"/>
          </p15:clr>
        </p15:guide>
        <p15:guide id="2" orient="horz" pos="4176">
          <p15:clr>
            <a:srgbClr val="A4A3A4"/>
          </p15:clr>
        </p15:guide>
        <p15:guide id="3" pos="3120">
          <p15:clr>
            <a:srgbClr val="A4A3A4"/>
          </p15:clr>
        </p15:guide>
        <p15:guide id="4" pos="565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66" autoAdjust="0"/>
    <p:restoredTop sz="93116" autoAdjust="0"/>
  </p:normalViewPr>
  <p:slideViewPr>
    <p:cSldViewPr>
      <p:cViewPr varScale="1">
        <p:scale>
          <a:sx n="98" d="100"/>
          <a:sy n="98" d="100"/>
        </p:scale>
        <p:origin x="-928" y="-104"/>
      </p:cViewPr>
      <p:guideLst>
        <p:guide orient="horz" pos="144"/>
        <p:guide orient="horz" pos="4176"/>
        <p:guide pos="3120"/>
        <p:guide pos="5657"/>
      </p:guideLst>
    </p:cSldViewPr>
  </p:slideViewPr>
  <p:notesTextViewPr>
    <p:cViewPr>
      <p:scale>
        <a:sx n="100" d="100"/>
        <a:sy n="100" d="100"/>
      </p:scale>
      <p:origin x="0" y="0"/>
    </p:cViewPr>
  </p:notesTextViewPr>
  <p:sorterViewPr>
    <p:cViewPr>
      <p:scale>
        <a:sx n="66" d="100"/>
        <a:sy n="66" d="100"/>
      </p:scale>
      <p:origin x="0" y="37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2b\Desktop\imagingAbsorption001.xlsm"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NI%20data\MCP\overnight-001.fits_278files_PvsC.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b="1" i="0" u="none" strike="noStrike" baseline="0">
                <a:solidFill>
                  <a:srgbClr val="000000"/>
                </a:solidFill>
                <a:latin typeface="Arial"/>
                <a:ea typeface="Arial"/>
                <a:cs typeface="Arial"/>
              </a:defRPr>
            </a:pPr>
            <a:r>
              <a:rPr lang="en-US"/>
              <a:t>Neutron Transmission through Metals</a:t>
            </a:r>
          </a:p>
        </c:rich>
      </c:tx>
      <c:layout>
        <c:manualLayout>
          <c:xMode val="edge"/>
          <c:yMode val="edge"/>
          <c:x val="0.310585085946022"/>
          <c:y val="0.0640936368990872"/>
        </c:manualLayout>
      </c:layout>
      <c:overlay val="0"/>
      <c:spPr>
        <a:noFill/>
        <a:ln w="25400">
          <a:noFill/>
        </a:ln>
      </c:spPr>
    </c:title>
    <c:autoTitleDeleted val="0"/>
    <c:plotArea>
      <c:layout>
        <c:manualLayout>
          <c:layoutTarget val="inner"/>
          <c:xMode val="edge"/>
          <c:yMode val="edge"/>
          <c:x val="0.09749310251261"/>
          <c:y val="0.134752006371908"/>
          <c:w val="0.73676930327387"/>
          <c:h val="0.746455193191755"/>
        </c:manualLayout>
      </c:layout>
      <c:scatterChart>
        <c:scatterStyle val="smoothMarker"/>
        <c:varyColors val="0"/>
        <c:ser>
          <c:idx val="0"/>
          <c:order val="0"/>
          <c:tx>
            <c:v>Cu, 1 cm</c:v>
          </c:tx>
          <c:spPr>
            <a:ln w="12700">
              <a:solidFill>
                <a:srgbClr val="000080"/>
              </a:solidFill>
              <a:prstDash val="solid"/>
            </a:ln>
          </c:spPr>
          <c:marker>
            <c:symbol val="diamond"/>
            <c:size val="5"/>
            <c:spPr>
              <a:solidFill>
                <a:srgbClr val="7030A0"/>
              </a:solidFill>
              <a:ln>
                <a:solidFill>
                  <a:schemeClr val="accent1"/>
                </a:solidFill>
                <a:prstDash val="solid"/>
              </a:ln>
            </c:spPr>
          </c:marker>
          <c:xVal>
            <c:numRef>
              <c:f>'Heat Exchanger Materials'!$A$6:$A$105</c:f>
              <c:numCache>
                <c:formatCode>0.0</c:formatCode>
                <c:ptCount val="100"/>
                <c:pt idx="0">
                  <c:v>0.1</c:v>
                </c:pt>
                <c:pt idx="1">
                  <c:v>0.2</c:v>
                </c:pt>
                <c:pt idx="2">
                  <c:v>0.3</c:v>
                </c:pt>
                <c:pt idx="3">
                  <c:v>0.4</c:v>
                </c:pt>
                <c:pt idx="4">
                  <c:v>0.5</c:v>
                </c:pt>
                <c:pt idx="5">
                  <c:v>0.600000000000002</c:v>
                </c:pt>
                <c:pt idx="6">
                  <c:v>0.700000000000002</c:v>
                </c:pt>
                <c:pt idx="7">
                  <c:v>0.8</c:v>
                </c:pt>
                <c:pt idx="8">
                  <c:v>0.9</c:v>
                </c:pt>
                <c:pt idx="9">
                  <c:v>1.0</c:v>
                </c:pt>
                <c:pt idx="10">
                  <c:v>1.099999999999994</c:v>
                </c:pt>
                <c:pt idx="11">
                  <c:v>1.2</c:v>
                </c:pt>
                <c:pt idx="12">
                  <c:v>1.3</c:v>
                </c:pt>
                <c:pt idx="13">
                  <c:v>1.4</c:v>
                </c:pt>
                <c:pt idx="14">
                  <c:v>1.5</c:v>
                </c:pt>
                <c:pt idx="15">
                  <c:v>1.6</c:v>
                </c:pt>
                <c:pt idx="16">
                  <c:v>1.700000000000003</c:v>
                </c:pt>
                <c:pt idx="17">
                  <c:v>1.8</c:v>
                </c:pt>
                <c:pt idx="18">
                  <c:v>1.900000000000002</c:v>
                </c:pt>
                <c:pt idx="19">
                  <c:v>2.0</c:v>
                </c:pt>
                <c:pt idx="20">
                  <c:v>2.100000000000001</c:v>
                </c:pt>
                <c:pt idx="21">
                  <c:v>2.200000000000001</c:v>
                </c:pt>
                <c:pt idx="22">
                  <c:v>2.300000000000001</c:v>
                </c:pt>
                <c:pt idx="23">
                  <c:v>2.400000000000001</c:v>
                </c:pt>
                <c:pt idx="24">
                  <c:v>2.500000000000001</c:v>
                </c:pt>
                <c:pt idx="25">
                  <c:v>2.600000000000001</c:v>
                </c:pt>
                <c:pt idx="26">
                  <c:v>2.700000000000001</c:v>
                </c:pt>
                <c:pt idx="27">
                  <c:v>2.800000000000001</c:v>
                </c:pt>
                <c:pt idx="28">
                  <c:v>2.900000000000001</c:v>
                </c:pt>
                <c:pt idx="29">
                  <c:v>3.000000000000001</c:v>
                </c:pt>
                <c:pt idx="30">
                  <c:v>3.100000000000001</c:v>
                </c:pt>
                <c:pt idx="31">
                  <c:v>3.200000000000001</c:v>
                </c:pt>
                <c:pt idx="32">
                  <c:v>3.300000000000001</c:v>
                </c:pt>
                <c:pt idx="33">
                  <c:v>3.400000000000002</c:v>
                </c:pt>
                <c:pt idx="34">
                  <c:v>3.500000000000002</c:v>
                </c:pt>
                <c:pt idx="35">
                  <c:v>3.600000000000003</c:v>
                </c:pt>
                <c:pt idx="36">
                  <c:v>3.700000000000004</c:v>
                </c:pt>
                <c:pt idx="37">
                  <c:v>3.800000000000002</c:v>
                </c:pt>
                <c:pt idx="38">
                  <c:v>3.900000000000002</c:v>
                </c:pt>
                <c:pt idx="39">
                  <c:v>4.000000000000002</c:v>
                </c:pt>
                <c:pt idx="40">
                  <c:v>4.100000000000001</c:v>
                </c:pt>
                <c:pt idx="41">
                  <c:v>4.200000000000001</c:v>
                </c:pt>
                <c:pt idx="42">
                  <c:v>4.300000000000001</c:v>
                </c:pt>
                <c:pt idx="43">
                  <c:v>4.4</c:v>
                </c:pt>
                <c:pt idx="44">
                  <c:v>4.5</c:v>
                </c:pt>
                <c:pt idx="45">
                  <c:v>4.6</c:v>
                </c:pt>
                <c:pt idx="46">
                  <c:v>4.699999999999997</c:v>
                </c:pt>
                <c:pt idx="47">
                  <c:v>4.799999999999999</c:v>
                </c:pt>
                <c:pt idx="48">
                  <c:v>4.899999999999999</c:v>
                </c:pt>
                <c:pt idx="49">
                  <c:v>4.999999999999998</c:v>
                </c:pt>
                <c:pt idx="50">
                  <c:v>5.099999999999998</c:v>
                </c:pt>
                <c:pt idx="51">
                  <c:v>5.199999999999997</c:v>
                </c:pt>
                <c:pt idx="52">
                  <c:v>5.299999999999997</c:v>
                </c:pt>
                <c:pt idx="53">
                  <c:v>5.399999999999997</c:v>
                </c:pt>
                <c:pt idx="54">
                  <c:v>5.499999999999996</c:v>
                </c:pt>
                <c:pt idx="55">
                  <c:v>5.599999999999996</c:v>
                </c:pt>
                <c:pt idx="56">
                  <c:v>5.699999999999996</c:v>
                </c:pt>
                <c:pt idx="57">
                  <c:v>5.799999999999995</c:v>
                </c:pt>
                <c:pt idx="58">
                  <c:v>5.899999999999995</c:v>
                </c:pt>
                <c:pt idx="59">
                  <c:v>5.999999999999996</c:v>
                </c:pt>
                <c:pt idx="60">
                  <c:v>6.099999999999994</c:v>
                </c:pt>
                <c:pt idx="61">
                  <c:v>6.199999999999994</c:v>
                </c:pt>
                <c:pt idx="62">
                  <c:v>6.299999999999995</c:v>
                </c:pt>
                <c:pt idx="63">
                  <c:v>6.399999999999991</c:v>
                </c:pt>
                <c:pt idx="64">
                  <c:v>6.499999999999993</c:v>
                </c:pt>
                <c:pt idx="65">
                  <c:v>6.599999999999993</c:v>
                </c:pt>
                <c:pt idx="66">
                  <c:v>6.699999999999989</c:v>
                </c:pt>
                <c:pt idx="67">
                  <c:v>6.799999999999992</c:v>
                </c:pt>
                <c:pt idx="68">
                  <c:v>6.899999999999991</c:v>
                </c:pt>
                <c:pt idx="69">
                  <c:v>6.999999999999991</c:v>
                </c:pt>
                <c:pt idx="70">
                  <c:v>7.099999999999991</c:v>
                </c:pt>
                <c:pt idx="71">
                  <c:v>7.199999999999989</c:v>
                </c:pt>
                <c:pt idx="72">
                  <c:v>7.29999999999999</c:v>
                </c:pt>
                <c:pt idx="73">
                  <c:v>7.39999999999999</c:v>
                </c:pt>
                <c:pt idx="74">
                  <c:v>7.49999999999999</c:v>
                </c:pt>
                <c:pt idx="75">
                  <c:v>7.599999999999989</c:v>
                </c:pt>
                <c:pt idx="76">
                  <c:v>7.699999999999989</c:v>
                </c:pt>
                <c:pt idx="77">
                  <c:v>7.799999999999988</c:v>
                </c:pt>
                <c:pt idx="78">
                  <c:v>7.899999999999988</c:v>
                </c:pt>
                <c:pt idx="79">
                  <c:v>7.99999999999999</c:v>
                </c:pt>
                <c:pt idx="80">
                  <c:v>8.100000000000001</c:v>
                </c:pt>
                <c:pt idx="81">
                  <c:v>8.200000000000001</c:v>
                </c:pt>
                <c:pt idx="82">
                  <c:v>8.299999999999986</c:v>
                </c:pt>
                <c:pt idx="83">
                  <c:v>8.400000000000002</c:v>
                </c:pt>
                <c:pt idx="84">
                  <c:v>8.500000000000001</c:v>
                </c:pt>
                <c:pt idx="85">
                  <c:v>8.6</c:v>
                </c:pt>
                <c:pt idx="86">
                  <c:v>8.700000000000001</c:v>
                </c:pt>
                <c:pt idx="87">
                  <c:v>8.799999999999984</c:v>
                </c:pt>
                <c:pt idx="88">
                  <c:v>8.900000000000002</c:v>
                </c:pt>
                <c:pt idx="89">
                  <c:v>9.000000000000001</c:v>
                </c:pt>
                <c:pt idx="90">
                  <c:v>9.1</c:v>
                </c:pt>
                <c:pt idx="91">
                  <c:v>9.200000000000001</c:v>
                </c:pt>
                <c:pt idx="92">
                  <c:v>9.299999999999984</c:v>
                </c:pt>
                <c:pt idx="93">
                  <c:v>9.400000000000002</c:v>
                </c:pt>
                <c:pt idx="94">
                  <c:v>9.500000000000001</c:v>
                </c:pt>
                <c:pt idx="95">
                  <c:v>9.6</c:v>
                </c:pt>
                <c:pt idx="96">
                  <c:v>9.700000000000001</c:v>
                </c:pt>
                <c:pt idx="97">
                  <c:v>9.799999999999984</c:v>
                </c:pt>
                <c:pt idx="98">
                  <c:v>9.900000000000002</c:v>
                </c:pt>
                <c:pt idx="99">
                  <c:v>10.0</c:v>
                </c:pt>
              </c:numCache>
            </c:numRef>
          </c:xVal>
          <c:yVal>
            <c:numRef>
              <c:f>'Heat Exchanger Materials'!$C$6:$C$105</c:f>
              <c:numCache>
                <c:formatCode>0.0000</c:formatCode>
                <c:ptCount val="100"/>
                <c:pt idx="0">
                  <c:v>0.937772753096728</c:v>
                </c:pt>
                <c:pt idx="1">
                  <c:v>0.921258557229212</c:v>
                </c:pt>
                <c:pt idx="2">
                  <c:v>0.905035176662365</c:v>
                </c:pt>
                <c:pt idx="3">
                  <c:v>0.88909749013326</c:v>
                </c:pt>
                <c:pt idx="4">
                  <c:v>0.873440466564503</c:v>
                </c:pt>
                <c:pt idx="5">
                  <c:v>0.858059163476059</c:v>
                </c:pt>
                <c:pt idx="6">
                  <c:v>0.842948725425088</c:v>
                </c:pt>
                <c:pt idx="7">
                  <c:v>0.828104382473158</c:v>
                </c:pt>
                <c:pt idx="8">
                  <c:v>0.813521448680562</c:v>
                </c:pt>
                <c:pt idx="9">
                  <c:v>0.799195320627075</c:v>
                </c:pt>
                <c:pt idx="10">
                  <c:v>0.785121475958786</c:v>
                </c:pt>
                <c:pt idx="11">
                  <c:v>0.771295471960524</c:v>
                </c:pt>
                <c:pt idx="12">
                  <c:v>0.757712944153416</c:v>
                </c:pt>
                <c:pt idx="13">
                  <c:v>0.744369604917144</c:v>
                </c:pt>
                <c:pt idx="14">
                  <c:v>0.731261242136467</c:v>
                </c:pt>
                <c:pt idx="15">
                  <c:v>0.718383717871567</c:v>
                </c:pt>
                <c:pt idx="16">
                  <c:v>0.705732967051831</c:v>
                </c:pt>
                <c:pt idx="17">
                  <c:v>0.693304996192613</c:v>
                </c:pt>
                <c:pt idx="18">
                  <c:v>0.681095882134606</c:v>
                </c:pt>
                <c:pt idx="19">
                  <c:v>0.669101770805408</c:v>
                </c:pt>
                <c:pt idx="20">
                  <c:v>0.657318876002914</c:v>
                </c:pt>
                <c:pt idx="21">
                  <c:v>0.645743478200113</c:v>
                </c:pt>
                <c:pt idx="22">
                  <c:v>0.634371923370911</c:v>
                </c:pt>
                <c:pt idx="23">
                  <c:v>0.62320062183671</c:v>
                </c:pt>
                <c:pt idx="24">
                  <c:v>0.612226047133209</c:v>
                </c:pt>
                <c:pt idx="25">
                  <c:v>0.601444734897205</c:v>
                </c:pt>
                <c:pt idx="26">
                  <c:v>0.590853281773003</c:v>
                </c:pt>
                <c:pt idx="27">
                  <c:v>0.580448344338062</c:v>
                </c:pt>
                <c:pt idx="28">
                  <c:v>0.57022663804758</c:v>
                </c:pt>
                <c:pt idx="29">
                  <c:v>0.56018493619764</c:v>
                </c:pt>
                <c:pt idx="30">
                  <c:v>0.550320068906654</c:v>
                </c:pt>
                <c:pt idx="31">
                  <c:v>0.540628922114712</c:v>
                </c:pt>
                <c:pt idx="32">
                  <c:v>0.531108436600538</c:v>
                </c:pt>
                <c:pt idx="33">
                  <c:v>0.521755607015812</c:v>
                </c:pt>
                <c:pt idx="34">
                  <c:v>0.512567480936453</c:v>
                </c:pt>
                <c:pt idx="35">
                  <c:v>0.503541157930643</c:v>
                </c:pt>
                <c:pt idx="36">
                  <c:v>0.494673788643188</c:v>
                </c:pt>
                <c:pt idx="37">
                  <c:v>0.485962573896116</c:v>
                </c:pt>
                <c:pt idx="38">
                  <c:v>0.477404763805025</c:v>
                </c:pt>
                <c:pt idx="39">
                  <c:v>0.468997656911027</c:v>
                </c:pt>
                <c:pt idx="40">
                  <c:v>0.460738599327985</c:v>
                </c:pt>
                <c:pt idx="41">
                  <c:v>0.452624983904738</c:v>
                </c:pt>
                <c:pt idx="42">
                  <c:v>0.444654249402107</c:v>
                </c:pt>
                <c:pt idx="43">
                  <c:v>0.436823879684392</c:v>
                </c:pt>
                <c:pt idx="44">
                  <c:v>0.429131402925074</c:v>
                </c:pt>
                <c:pt idx="45">
                  <c:v>0.421574390826564</c:v>
                </c:pt>
                <c:pt idx="46">
                  <c:v>0.414150457853624</c:v>
                </c:pt>
                <c:pt idx="47">
                  <c:v>0.406857260480347</c:v>
                </c:pt>
                <c:pt idx="48">
                  <c:v>0.399692496450356</c:v>
                </c:pt>
                <c:pt idx="49">
                  <c:v>0.392653904050055</c:v>
                </c:pt>
                <c:pt idx="50">
                  <c:v>0.385739261394664</c:v>
                </c:pt>
                <c:pt idx="51">
                  <c:v>0.378946385726835</c:v>
                </c:pt>
                <c:pt idx="52">
                  <c:v>0.372273132727624</c:v>
                </c:pt>
                <c:pt idx="53">
                  <c:v>0.365717395839583</c:v>
                </c:pt>
                <c:pt idx="54">
                  <c:v>0.359277105601772</c:v>
                </c:pt>
                <c:pt idx="55">
                  <c:v>0.352950228996508</c:v>
                </c:pt>
                <c:pt idx="56">
                  <c:v>0.346734768807583</c:v>
                </c:pt>
                <c:pt idx="57">
                  <c:v>0.340628762989804</c:v>
                </c:pt>
                <c:pt idx="58">
                  <c:v>0.334630284049624</c:v>
                </c:pt>
                <c:pt idx="59">
                  <c:v>0.328737438436705</c:v>
                </c:pt>
                <c:pt idx="60">
                  <c:v>0.32294836594617</c:v>
                </c:pt>
                <c:pt idx="61">
                  <c:v>0.317261239131364</c:v>
                </c:pt>
                <c:pt idx="62">
                  <c:v>0.311674262727024</c:v>
                </c:pt>
                <c:pt idx="63">
                  <c:v>0.306185673082528</c:v>
                </c:pt>
                <c:pt idx="64">
                  <c:v>0.300793737605179</c:v>
                </c:pt>
                <c:pt idx="65">
                  <c:v>0.295496754213274</c:v>
                </c:pt>
                <c:pt idx="66">
                  <c:v>0.290293050798796</c:v>
                </c:pt>
                <c:pt idx="67">
                  <c:v>0.285180984699587</c:v>
                </c:pt>
                <c:pt idx="68">
                  <c:v>0.28015894218079</c:v>
                </c:pt>
                <c:pt idx="69">
                  <c:v>0.275225337925463</c:v>
                </c:pt>
                <c:pt idx="70">
                  <c:v>0.270378614534112</c:v>
                </c:pt>
                <c:pt idx="71">
                  <c:v>0.265617242033088</c:v>
                </c:pt>
                <c:pt idx="72">
                  <c:v>0.260939717391603</c:v>
                </c:pt>
                <c:pt idx="73">
                  <c:v>0.256344564047269</c:v>
                </c:pt>
                <c:pt idx="74">
                  <c:v>0.251830331439986</c:v>
                </c:pt>
                <c:pt idx="75">
                  <c:v>0.247395594554053</c:v>
                </c:pt>
                <c:pt idx="76">
                  <c:v>0.243038953468316</c:v>
                </c:pt>
                <c:pt idx="77">
                  <c:v>0.238759032914262</c:v>
                </c:pt>
                <c:pt idx="78">
                  <c:v>0.234554481841879</c:v>
                </c:pt>
                <c:pt idx="79">
                  <c:v>0.230423972993173</c:v>
                </c:pt>
                <c:pt idx="80">
                  <c:v>0.226366202483192</c:v>
                </c:pt>
                <c:pt idx="81">
                  <c:v>0.222379889388415</c:v>
                </c:pt>
                <c:pt idx="82">
                  <c:v>0.218463775342418</c:v>
                </c:pt>
                <c:pt idx="83">
                  <c:v>0.214616624138623</c:v>
                </c:pt>
                <c:pt idx="84">
                  <c:v>0.210837221340081</c:v>
                </c:pt>
                <c:pt idx="85">
                  <c:v>0.207124373896097</c:v>
                </c:pt>
                <c:pt idx="86">
                  <c:v>0.203476909765623</c:v>
                </c:pt>
                <c:pt idx="87">
                  <c:v>0.199893677547275</c:v>
                </c:pt>
                <c:pt idx="88">
                  <c:v>0.196373546115866</c:v>
                </c:pt>
                <c:pt idx="89">
                  <c:v>0.192915404265353</c:v>
                </c:pt>
                <c:pt idx="90">
                  <c:v>0.189518160358042</c:v>
                </c:pt>
                <c:pt idx="91">
                  <c:v>0.186180741980008</c:v>
                </c:pt>
                <c:pt idx="92">
                  <c:v>0.182902095602553</c:v>
                </c:pt>
                <c:pt idx="93">
                  <c:v>0.179681186249636</c:v>
                </c:pt>
                <c:pt idx="94">
                  <c:v>0.176516997171169</c:v>
                </c:pt>
                <c:pt idx="95">
                  <c:v>0.173408529522045</c:v>
                </c:pt>
                <c:pt idx="96">
                  <c:v>0.170354802046845</c:v>
                </c:pt>
                <c:pt idx="97">
                  <c:v>0.167354850770075</c:v>
                </c:pt>
                <c:pt idx="98">
                  <c:v>0.164407728691864</c:v>
                </c:pt>
                <c:pt idx="99">
                  <c:v>0.16151250548903</c:v>
                </c:pt>
              </c:numCache>
            </c:numRef>
          </c:yVal>
          <c:smooth val="1"/>
          <c:extLst xmlns:c16r2="http://schemas.microsoft.com/office/drawing/2015/06/chart">
            <c:ext xmlns:c16="http://schemas.microsoft.com/office/drawing/2014/chart" uri="{C3380CC4-5D6E-409C-BE32-E72D297353CC}">
              <c16:uniqueId val="{00000000-6845-4EA3-96F1-ABFC147CDE2F}"/>
            </c:ext>
          </c:extLst>
        </c:ser>
        <c:ser>
          <c:idx val="1"/>
          <c:order val="1"/>
          <c:tx>
            <c:v>Cu, 2 cm</c:v>
          </c:tx>
          <c:spPr>
            <a:ln w="9525">
              <a:solidFill>
                <a:srgbClr val="7030A0"/>
              </a:solidFill>
            </a:ln>
          </c:spPr>
          <c:marker>
            <c:symbol val="square"/>
            <c:size val="5"/>
            <c:spPr>
              <a:solidFill>
                <a:srgbClr val="7030A0"/>
              </a:solidFill>
              <a:ln>
                <a:solidFill>
                  <a:srgbClr val="002060"/>
                </a:solidFill>
              </a:ln>
            </c:spPr>
          </c:marker>
          <c:xVal>
            <c:numRef>
              <c:f>'Heat Exchanger Materials'!$A$6:$A$105</c:f>
              <c:numCache>
                <c:formatCode>0.0</c:formatCode>
                <c:ptCount val="100"/>
                <c:pt idx="0">
                  <c:v>0.1</c:v>
                </c:pt>
                <c:pt idx="1">
                  <c:v>0.2</c:v>
                </c:pt>
                <c:pt idx="2">
                  <c:v>0.3</c:v>
                </c:pt>
                <c:pt idx="3">
                  <c:v>0.4</c:v>
                </c:pt>
                <c:pt idx="4">
                  <c:v>0.5</c:v>
                </c:pt>
                <c:pt idx="5">
                  <c:v>0.600000000000002</c:v>
                </c:pt>
                <c:pt idx="6">
                  <c:v>0.700000000000002</c:v>
                </c:pt>
                <c:pt idx="7">
                  <c:v>0.8</c:v>
                </c:pt>
                <c:pt idx="8">
                  <c:v>0.9</c:v>
                </c:pt>
                <c:pt idx="9">
                  <c:v>1.0</c:v>
                </c:pt>
                <c:pt idx="10">
                  <c:v>1.099999999999994</c:v>
                </c:pt>
                <c:pt idx="11">
                  <c:v>1.2</c:v>
                </c:pt>
                <c:pt idx="12">
                  <c:v>1.3</c:v>
                </c:pt>
                <c:pt idx="13">
                  <c:v>1.4</c:v>
                </c:pt>
                <c:pt idx="14">
                  <c:v>1.5</c:v>
                </c:pt>
                <c:pt idx="15">
                  <c:v>1.6</c:v>
                </c:pt>
                <c:pt idx="16">
                  <c:v>1.700000000000003</c:v>
                </c:pt>
                <c:pt idx="17">
                  <c:v>1.8</c:v>
                </c:pt>
                <c:pt idx="18">
                  <c:v>1.900000000000002</c:v>
                </c:pt>
                <c:pt idx="19">
                  <c:v>2.0</c:v>
                </c:pt>
                <c:pt idx="20">
                  <c:v>2.100000000000001</c:v>
                </c:pt>
                <c:pt idx="21">
                  <c:v>2.200000000000001</c:v>
                </c:pt>
                <c:pt idx="22">
                  <c:v>2.300000000000001</c:v>
                </c:pt>
                <c:pt idx="23">
                  <c:v>2.400000000000001</c:v>
                </c:pt>
                <c:pt idx="24">
                  <c:v>2.500000000000001</c:v>
                </c:pt>
                <c:pt idx="25">
                  <c:v>2.600000000000001</c:v>
                </c:pt>
                <c:pt idx="26">
                  <c:v>2.700000000000001</c:v>
                </c:pt>
                <c:pt idx="27">
                  <c:v>2.800000000000001</c:v>
                </c:pt>
                <c:pt idx="28">
                  <c:v>2.900000000000001</c:v>
                </c:pt>
                <c:pt idx="29">
                  <c:v>3.000000000000001</c:v>
                </c:pt>
                <c:pt idx="30">
                  <c:v>3.100000000000001</c:v>
                </c:pt>
                <c:pt idx="31">
                  <c:v>3.200000000000001</c:v>
                </c:pt>
                <c:pt idx="32">
                  <c:v>3.300000000000001</c:v>
                </c:pt>
                <c:pt idx="33">
                  <c:v>3.400000000000002</c:v>
                </c:pt>
                <c:pt idx="34">
                  <c:v>3.500000000000002</c:v>
                </c:pt>
                <c:pt idx="35">
                  <c:v>3.600000000000003</c:v>
                </c:pt>
                <c:pt idx="36">
                  <c:v>3.700000000000004</c:v>
                </c:pt>
                <c:pt idx="37">
                  <c:v>3.800000000000002</c:v>
                </c:pt>
                <c:pt idx="38">
                  <c:v>3.900000000000002</c:v>
                </c:pt>
                <c:pt idx="39">
                  <c:v>4.000000000000002</c:v>
                </c:pt>
                <c:pt idx="40">
                  <c:v>4.100000000000001</c:v>
                </c:pt>
                <c:pt idx="41">
                  <c:v>4.200000000000001</c:v>
                </c:pt>
                <c:pt idx="42">
                  <c:v>4.300000000000001</c:v>
                </c:pt>
                <c:pt idx="43">
                  <c:v>4.4</c:v>
                </c:pt>
                <c:pt idx="44">
                  <c:v>4.5</c:v>
                </c:pt>
                <c:pt idx="45">
                  <c:v>4.6</c:v>
                </c:pt>
                <c:pt idx="46">
                  <c:v>4.699999999999997</c:v>
                </c:pt>
                <c:pt idx="47">
                  <c:v>4.799999999999999</c:v>
                </c:pt>
                <c:pt idx="48">
                  <c:v>4.899999999999999</c:v>
                </c:pt>
                <c:pt idx="49">
                  <c:v>4.999999999999998</c:v>
                </c:pt>
                <c:pt idx="50">
                  <c:v>5.099999999999998</c:v>
                </c:pt>
                <c:pt idx="51">
                  <c:v>5.199999999999997</c:v>
                </c:pt>
                <c:pt idx="52">
                  <c:v>5.299999999999997</c:v>
                </c:pt>
                <c:pt idx="53">
                  <c:v>5.399999999999997</c:v>
                </c:pt>
                <c:pt idx="54">
                  <c:v>5.499999999999996</c:v>
                </c:pt>
                <c:pt idx="55">
                  <c:v>5.599999999999996</c:v>
                </c:pt>
                <c:pt idx="56">
                  <c:v>5.699999999999996</c:v>
                </c:pt>
                <c:pt idx="57">
                  <c:v>5.799999999999995</c:v>
                </c:pt>
                <c:pt idx="58">
                  <c:v>5.899999999999995</c:v>
                </c:pt>
                <c:pt idx="59">
                  <c:v>5.999999999999996</c:v>
                </c:pt>
                <c:pt idx="60">
                  <c:v>6.099999999999994</c:v>
                </c:pt>
                <c:pt idx="61">
                  <c:v>6.199999999999994</c:v>
                </c:pt>
                <c:pt idx="62">
                  <c:v>6.299999999999995</c:v>
                </c:pt>
                <c:pt idx="63">
                  <c:v>6.399999999999991</c:v>
                </c:pt>
                <c:pt idx="64">
                  <c:v>6.499999999999993</c:v>
                </c:pt>
                <c:pt idx="65">
                  <c:v>6.599999999999993</c:v>
                </c:pt>
                <c:pt idx="66">
                  <c:v>6.699999999999989</c:v>
                </c:pt>
                <c:pt idx="67">
                  <c:v>6.799999999999992</c:v>
                </c:pt>
                <c:pt idx="68">
                  <c:v>6.899999999999991</c:v>
                </c:pt>
                <c:pt idx="69">
                  <c:v>6.999999999999991</c:v>
                </c:pt>
                <c:pt idx="70">
                  <c:v>7.099999999999991</c:v>
                </c:pt>
                <c:pt idx="71">
                  <c:v>7.199999999999989</c:v>
                </c:pt>
                <c:pt idx="72">
                  <c:v>7.29999999999999</c:v>
                </c:pt>
                <c:pt idx="73">
                  <c:v>7.39999999999999</c:v>
                </c:pt>
                <c:pt idx="74">
                  <c:v>7.49999999999999</c:v>
                </c:pt>
                <c:pt idx="75">
                  <c:v>7.599999999999989</c:v>
                </c:pt>
                <c:pt idx="76">
                  <c:v>7.699999999999989</c:v>
                </c:pt>
                <c:pt idx="77">
                  <c:v>7.799999999999988</c:v>
                </c:pt>
                <c:pt idx="78">
                  <c:v>7.899999999999988</c:v>
                </c:pt>
                <c:pt idx="79">
                  <c:v>7.99999999999999</c:v>
                </c:pt>
                <c:pt idx="80">
                  <c:v>8.100000000000001</c:v>
                </c:pt>
                <c:pt idx="81">
                  <c:v>8.200000000000001</c:v>
                </c:pt>
                <c:pt idx="82">
                  <c:v>8.299999999999986</c:v>
                </c:pt>
                <c:pt idx="83">
                  <c:v>8.400000000000002</c:v>
                </c:pt>
                <c:pt idx="84">
                  <c:v>8.500000000000001</c:v>
                </c:pt>
                <c:pt idx="85">
                  <c:v>8.6</c:v>
                </c:pt>
                <c:pt idx="86">
                  <c:v>8.700000000000001</c:v>
                </c:pt>
                <c:pt idx="87">
                  <c:v>8.799999999999984</c:v>
                </c:pt>
                <c:pt idx="88">
                  <c:v>8.900000000000002</c:v>
                </c:pt>
                <c:pt idx="89">
                  <c:v>9.000000000000001</c:v>
                </c:pt>
                <c:pt idx="90">
                  <c:v>9.1</c:v>
                </c:pt>
                <c:pt idx="91">
                  <c:v>9.200000000000001</c:v>
                </c:pt>
                <c:pt idx="92">
                  <c:v>9.299999999999984</c:v>
                </c:pt>
                <c:pt idx="93">
                  <c:v>9.400000000000002</c:v>
                </c:pt>
                <c:pt idx="94">
                  <c:v>9.500000000000001</c:v>
                </c:pt>
                <c:pt idx="95">
                  <c:v>9.6</c:v>
                </c:pt>
                <c:pt idx="96">
                  <c:v>9.700000000000001</c:v>
                </c:pt>
                <c:pt idx="97">
                  <c:v>9.799999999999984</c:v>
                </c:pt>
                <c:pt idx="98">
                  <c:v>9.900000000000002</c:v>
                </c:pt>
                <c:pt idx="99">
                  <c:v>10.0</c:v>
                </c:pt>
              </c:numCache>
            </c:numRef>
          </c:xVal>
          <c:yVal>
            <c:numRef>
              <c:f>'Heat Exchanger Materials'!$D$6:$D$105</c:f>
              <c:numCache>
                <c:formatCode>0.0000</c:formatCode>
                <c:ptCount val="100"/>
                <c:pt idx="0">
                  <c:v>0.879417736450616</c:v>
                </c:pt>
                <c:pt idx="1">
                  <c:v>0.848717329268049</c:v>
                </c:pt>
                <c:pt idx="2">
                  <c:v>0.819088670996279</c:v>
                </c:pt>
                <c:pt idx="3">
                  <c:v>0.790494346961256</c:v>
                </c:pt>
                <c:pt idx="4">
                  <c:v>0.762898248632411</c:v>
                </c:pt>
                <c:pt idx="5">
                  <c:v>0.736265528025233</c:v>
                </c:pt>
                <c:pt idx="6">
                  <c:v>0.710562553695775</c:v>
                </c:pt>
                <c:pt idx="7">
                  <c:v>0.685756868271246</c:v>
                </c:pt>
                <c:pt idx="8">
                  <c:v>0.66181714746332</c:v>
                </c:pt>
                <c:pt idx="9">
                  <c:v>0.638713160512208</c:v>
                </c:pt>
                <c:pt idx="10">
                  <c:v>0.6164157320117</c:v>
                </c:pt>
                <c:pt idx="11">
                  <c:v>0.594896705066804</c:v>
                </c:pt>
                <c:pt idx="12">
                  <c:v>0.574128905737633</c:v>
                </c:pt>
                <c:pt idx="13">
                  <c:v>0.554086108724505</c:v>
                </c:pt>
                <c:pt idx="14">
                  <c:v>0.534743004250968</c:v>
                </c:pt>
                <c:pt idx="15">
                  <c:v>0.516075166102976</c:v>
                </c:pt>
                <c:pt idx="16">
                  <c:v>0.498059020783781</c:v>
                </c:pt>
                <c:pt idx="17">
                  <c:v>0.480671817745638</c:v>
                </c:pt>
                <c:pt idx="18">
                  <c:v>0.463891600660711</c:v>
                </c:pt>
                <c:pt idx="19">
                  <c:v>0.447697179694929</c:v>
                </c:pt>
                <c:pt idx="20">
                  <c:v>0.432068104749735</c:v>
                </c:pt>
                <c:pt idx="21">
                  <c:v>0.416984639637976</c:v>
                </c:pt>
                <c:pt idx="22">
                  <c:v>0.402427737161307</c:v>
                </c:pt>
                <c:pt idx="23">
                  <c:v>0.388379015057666</c:v>
                </c:pt>
                <c:pt idx="24">
                  <c:v>0.374820732788355</c:v>
                </c:pt>
                <c:pt idx="25">
                  <c:v>0.361735769135569</c:v>
                </c:pt>
                <c:pt idx="26">
                  <c:v>0.349107600581927</c:v>
                </c:pt>
                <c:pt idx="27">
                  <c:v>0.336920280444799</c:v>
                </c:pt>
                <c:pt idx="28">
                  <c:v>0.325158418739046</c:v>
                </c:pt>
                <c:pt idx="29">
                  <c:v>0.313807162742757</c:v>
                </c:pt>
                <c:pt idx="30">
                  <c:v>0.302852178241428</c:v>
                </c:pt>
                <c:pt idx="31">
                  <c:v>0.292279631426912</c:v>
                </c:pt>
                <c:pt idx="32">
                  <c:v>0.282076171428264</c:v>
                </c:pt>
                <c:pt idx="33">
                  <c:v>0.272228913452436</c:v>
                </c:pt>
                <c:pt idx="34">
                  <c:v>0.262725422513546</c:v>
                </c:pt>
                <c:pt idx="35">
                  <c:v>0.253553697730132</c:v>
                </c:pt>
                <c:pt idx="36">
                  <c:v>0.244702157170605</c:v>
                </c:pt>
                <c:pt idx="37">
                  <c:v>0.236159623227737</c:v>
                </c:pt>
                <c:pt idx="38">
                  <c:v>0.227915308503731</c:v>
                </c:pt>
                <c:pt idx="39">
                  <c:v>0.219958802188034</c:v>
                </c:pt>
                <c:pt idx="40">
                  <c:v>0.212280056910712</c:v>
                </c:pt>
                <c:pt idx="41">
                  <c:v>0.204869376054763</c:v>
                </c:pt>
                <c:pt idx="42">
                  <c:v>0.197717401511353</c:v>
                </c:pt>
                <c:pt idx="43">
                  <c:v>0.190815101862523</c:v>
                </c:pt>
                <c:pt idx="44">
                  <c:v>0.184153760976442</c:v>
                </c:pt>
                <c:pt idx="45">
                  <c:v>0.177724967000787</c:v>
                </c:pt>
                <c:pt idx="46">
                  <c:v>0.171520601740366</c:v>
                </c:pt>
                <c:pt idx="47">
                  <c:v>0.165532830405573</c:v>
                </c:pt>
                <c:pt idx="48">
                  <c:v>0.159754091718718</c:v>
                </c:pt>
                <c:pt idx="49">
                  <c:v>0.154177088365748</c:v>
                </c:pt>
                <c:pt idx="50">
                  <c:v>0.1487947777813</c:v>
                </c:pt>
                <c:pt idx="51">
                  <c:v>0.14360036325543</c:v>
                </c:pt>
                <c:pt idx="52">
                  <c:v>0.138587285350839</c:v>
                </c:pt>
                <c:pt idx="53">
                  <c:v>0.133749213619685</c:v>
                </c:pt>
                <c:pt idx="54">
                  <c:v>0.129080038609587</c:v>
                </c:pt>
                <c:pt idx="55">
                  <c:v>0.124573864148688</c:v>
                </c:pt>
                <c:pt idx="56">
                  <c:v>0.120224999900047</c:v>
                </c:pt>
                <c:pt idx="57">
                  <c:v>0.116027954175961</c:v>
                </c:pt>
                <c:pt idx="58">
                  <c:v>0.111977427003131</c:v>
                </c:pt>
                <c:pt idx="59">
                  <c:v>0.108068303429928</c:v>
                </c:pt>
                <c:pt idx="60">
                  <c:v>0.1042956470673</c:v>
                </c:pt>
                <c:pt idx="61">
                  <c:v>0.100654693855169</c:v>
                </c:pt>
                <c:pt idx="62">
                  <c:v>0.0971408460464333</c:v>
                </c:pt>
                <c:pt idx="63">
                  <c:v>0.093749666401</c:v>
                </c:pt>
                <c:pt idx="64">
                  <c:v>0.090476872582494</c:v>
                </c:pt>
                <c:pt idx="65">
                  <c:v>0.0873183317505803</c:v>
                </c:pt>
                <c:pt idx="66">
                  <c:v>0.0842700553420738</c:v>
                </c:pt>
                <c:pt idx="67">
                  <c:v>0.0813281940342255</c:v>
                </c:pt>
                <c:pt idx="68">
                  <c:v>0.0784890328838594</c:v>
                </c:pt>
                <c:pt idx="69">
                  <c:v>0.0757489866361845</c:v>
                </c:pt>
                <c:pt idx="70">
                  <c:v>0.0731045951973859</c:v>
                </c:pt>
                <c:pt idx="71">
                  <c:v>0.0705525192652644</c:v>
                </c:pt>
                <c:pt idx="72">
                  <c:v>0.0680895361124097</c:v>
                </c:pt>
                <c:pt idx="73">
                  <c:v>0.0657125355165841</c:v>
                </c:pt>
                <c:pt idx="74">
                  <c:v>0.0634185158331735</c:v>
                </c:pt>
                <c:pt idx="75">
                  <c:v>0.0612045802047534</c:v>
                </c:pt>
                <c:pt idx="76">
                  <c:v>0.0590679329029745</c:v>
                </c:pt>
                <c:pt idx="77">
                  <c:v>0.0570058757981528</c:v>
                </c:pt>
                <c:pt idx="78">
                  <c:v>0.055015804952112</c:v>
                </c:pt>
                <c:pt idx="79">
                  <c:v>0.0530952073299584</c:v>
                </c:pt>
                <c:pt idx="80">
                  <c:v>0.0512416576266608</c:v>
                </c:pt>
                <c:pt idx="81">
                  <c:v>0.049452815204404</c:v>
                </c:pt>
                <c:pt idx="82">
                  <c:v>0.0477264211368625</c:v>
                </c:pt>
                <c:pt idx="83">
                  <c:v>0.0460602953566589</c:v>
                </c:pt>
                <c:pt idx="84">
                  <c:v>0.0444523339024068</c:v>
                </c:pt>
                <c:pt idx="85">
                  <c:v>0.0429005062618503</c:v>
                </c:pt>
                <c:pt idx="86">
                  <c:v>0.0414028528077674</c:v>
                </c:pt>
                <c:pt idx="87">
                  <c:v>0.0399574823233735</c:v>
                </c:pt>
                <c:pt idx="88">
                  <c:v>0.03856256961412</c:v>
                </c:pt>
                <c:pt idx="89">
                  <c:v>0.0372163532028641</c:v>
                </c:pt>
                <c:pt idx="90">
                  <c:v>0.0359171331054964</c:v>
                </c:pt>
                <c:pt idx="91">
                  <c:v>0.0346632686842267</c:v>
                </c:pt>
                <c:pt idx="92">
                  <c:v>0.0334531765758055</c:v>
                </c:pt>
                <c:pt idx="93">
                  <c:v>0.0322853286920767</c:v>
                </c:pt>
                <c:pt idx="94">
                  <c:v>0.031158250290326</c:v>
                </c:pt>
                <c:pt idx="95">
                  <c:v>0.0300705181109979</c:v>
                </c:pt>
                <c:pt idx="96">
                  <c:v>0.02902075858042</c:v>
                </c:pt>
                <c:pt idx="97">
                  <c:v>0.028007646076274</c:v>
                </c:pt>
                <c:pt idx="98">
                  <c:v>0.0270299012536176</c:v>
                </c:pt>
                <c:pt idx="99">
                  <c:v>0.0260862894293441</c:v>
                </c:pt>
              </c:numCache>
            </c:numRef>
          </c:yVal>
          <c:smooth val="1"/>
          <c:extLst xmlns:c16r2="http://schemas.microsoft.com/office/drawing/2015/06/chart">
            <c:ext xmlns:c16="http://schemas.microsoft.com/office/drawing/2014/chart" uri="{C3380CC4-5D6E-409C-BE32-E72D297353CC}">
              <c16:uniqueId val="{00000001-6845-4EA3-96F1-ABFC147CDE2F}"/>
            </c:ext>
          </c:extLst>
        </c:ser>
        <c:ser>
          <c:idx val="2"/>
          <c:order val="2"/>
          <c:tx>
            <c:v>Al, 3 cm</c:v>
          </c:tx>
          <c:spPr>
            <a:ln w="12700">
              <a:solidFill>
                <a:schemeClr val="tx2"/>
              </a:solidFill>
              <a:prstDash val="solid"/>
            </a:ln>
          </c:spPr>
          <c:marker>
            <c:symbol val="x"/>
            <c:size val="5"/>
            <c:spPr>
              <a:noFill/>
              <a:ln>
                <a:solidFill>
                  <a:schemeClr val="tx2"/>
                </a:solidFill>
                <a:prstDash val="solid"/>
              </a:ln>
            </c:spPr>
          </c:marker>
          <c:xVal>
            <c:numRef>
              <c:f>'Heat Exchanger Materials'!$A$6:$A$105</c:f>
              <c:numCache>
                <c:formatCode>0.0</c:formatCode>
                <c:ptCount val="100"/>
                <c:pt idx="0">
                  <c:v>0.1</c:v>
                </c:pt>
                <c:pt idx="1">
                  <c:v>0.2</c:v>
                </c:pt>
                <c:pt idx="2">
                  <c:v>0.3</c:v>
                </c:pt>
                <c:pt idx="3">
                  <c:v>0.4</c:v>
                </c:pt>
                <c:pt idx="4">
                  <c:v>0.5</c:v>
                </c:pt>
                <c:pt idx="5">
                  <c:v>0.600000000000002</c:v>
                </c:pt>
                <c:pt idx="6">
                  <c:v>0.700000000000002</c:v>
                </c:pt>
                <c:pt idx="7">
                  <c:v>0.8</c:v>
                </c:pt>
                <c:pt idx="8">
                  <c:v>0.9</c:v>
                </c:pt>
                <c:pt idx="9">
                  <c:v>1.0</c:v>
                </c:pt>
                <c:pt idx="10">
                  <c:v>1.099999999999994</c:v>
                </c:pt>
                <c:pt idx="11">
                  <c:v>1.2</c:v>
                </c:pt>
                <c:pt idx="12">
                  <c:v>1.3</c:v>
                </c:pt>
                <c:pt idx="13">
                  <c:v>1.4</c:v>
                </c:pt>
                <c:pt idx="14">
                  <c:v>1.5</c:v>
                </c:pt>
                <c:pt idx="15">
                  <c:v>1.6</c:v>
                </c:pt>
                <c:pt idx="16">
                  <c:v>1.700000000000003</c:v>
                </c:pt>
                <c:pt idx="17">
                  <c:v>1.8</c:v>
                </c:pt>
                <c:pt idx="18">
                  <c:v>1.900000000000002</c:v>
                </c:pt>
                <c:pt idx="19">
                  <c:v>2.0</c:v>
                </c:pt>
                <c:pt idx="20">
                  <c:v>2.100000000000001</c:v>
                </c:pt>
                <c:pt idx="21">
                  <c:v>2.200000000000001</c:v>
                </c:pt>
                <c:pt idx="22">
                  <c:v>2.300000000000001</c:v>
                </c:pt>
                <c:pt idx="23">
                  <c:v>2.400000000000001</c:v>
                </c:pt>
                <c:pt idx="24">
                  <c:v>2.500000000000001</c:v>
                </c:pt>
                <c:pt idx="25">
                  <c:v>2.600000000000001</c:v>
                </c:pt>
                <c:pt idx="26">
                  <c:v>2.700000000000001</c:v>
                </c:pt>
                <c:pt idx="27">
                  <c:v>2.800000000000001</c:v>
                </c:pt>
                <c:pt idx="28">
                  <c:v>2.900000000000001</c:v>
                </c:pt>
                <c:pt idx="29">
                  <c:v>3.000000000000001</c:v>
                </c:pt>
                <c:pt idx="30">
                  <c:v>3.100000000000001</c:v>
                </c:pt>
                <c:pt idx="31">
                  <c:v>3.200000000000001</c:v>
                </c:pt>
                <c:pt idx="32">
                  <c:v>3.300000000000001</c:v>
                </c:pt>
                <c:pt idx="33">
                  <c:v>3.400000000000002</c:v>
                </c:pt>
                <c:pt idx="34">
                  <c:v>3.500000000000002</c:v>
                </c:pt>
                <c:pt idx="35">
                  <c:v>3.600000000000003</c:v>
                </c:pt>
                <c:pt idx="36">
                  <c:v>3.700000000000004</c:v>
                </c:pt>
                <c:pt idx="37">
                  <c:v>3.800000000000002</c:v>
                </c:pt>
                <c:pt idx="38">
                  <c:v>3.900000000000002</c:v>
                </c:pt>
                <c:pt idx="39">
                  <c:v>4.000000000000002</c:v>
                </c:pt>
                <c:pt idx="40">
                  <c:v>4.100000000000001</c:v>
                </c:pt>
                <c:pt idx="41">
                  <c:v>4.200000000000001</c:v>
                </c:pt>
                <c:pt idx="42">
                  <c:v>4.300000000000001</c:v>
                </c:pt>
                <c:pt idx="43">
                  <c:v>4.4</c:v>
                </c:pt>
                <c:pt idx="44">
                  <c:v>4.5</c:v>
                </c:pt>
                <c:pt idx="45">
                  <c:v>4.6</c:v>
                </c:pt>
                <c:pt idx="46">
                  <c:v>4.699999999999997</c:v>
                </c:pt>
                <c:pt idx="47">
                  <c:v>4.799999999999999</c:v>
                </c:pt>
                <c:pt idx="48">
                  <c:v>4.899999999999999</c:v>
                </c:pt>
                <c:pt idx="49">
                  <c:v>4.999999999999998</c:v>
                </c:pt>
                <c:pt idx="50">
                  <c:v>5.099999999999998</c:v>
                </c:pt>
                <c:pt idx="51">
                  <c:v>5.199999999999997</c:v>
                </c:pt>
                <c:pt idx="52">
                  <c:v>5.299999999999997</c:v>
                </c:pt>
                <c:pt idx="53">
                  <c:v>5.399999999999997</c:v>
                </c:pt>
                <c:pt idx="54">
                  <c:v>5.499999999999996</c:v>
                </c:pt>
                <c:pt idx="55">
                  <c:v>5.599999999999996</c:v>
                </c:pt>
                <c:pt idx="56">
                  <c:v>5.699999999999996</c:v>
                </c:pt>
                <c:pt idx="57">
                  <c:v>5.799999999999995</c:v>
                </c:pt>
                <c:pt idx="58">
                  <c:v>5.899999999999995</c:v>
                </c:pt>
                <c:pt idx="59">
                  <c:v>5.999999999999996</c:v>
                </c:pt>
                <c:pt idx="60">
                  <c:v>6.099999999999994</c:v>
                </c:pt>
                <c:pt idx="61">
                  <c:v>6.199999999999994</c:v>
                </c:pt>
                <c:pt idx="62">
                  <c:v>6.299999999999995</c:v>
                </c:pt>
                <c:pt idx="63">
                  <c:v>6.399999999999991</c:v>
                </c:pt>
                <c:pt idx="64">
                  <c:v>6.499999999999993</c:v>
                </c:pt>
                <c:pt idx="65">
                  <c:v>6.599999999999993</c:v>
                </c:pt>
                <c:pt idx="66">
                  <c:v>6.699999999999989</c:v>
                </c:pt>
                <c:pt idx="67">
                  <c:v>6.799999999999992</c:v>
                </c:pt>
                <c:pt idx="68">
                  <c:v>6.899999999999991</c:v>
                </c:pt>
                <c:pt idx="69">
                  <c:v>6.999999999999991</c:v>
                </c:pt>
                <c:pt idx="70">
                  <c:v>7.099999999999991</c:v>
                </c:pt>
                <c:pt idx="71">
                  <c:v>7.199999999999989</c:v>
                </c:pt>
                <c:pt idx="72">
                  <c:v>7.29999999999999</c:v>
                </c:pt>
                <c:pt idx="73">
                  <c:v>7.39999999999999</c:v>
                </c:pt>
                <c:pt idx="74">
                  <c:v>7.49999999999999</c:v>
                </c:pt>
                <c:pt idx="75">
                  <c:v>7.599999999999989</c:v>
                </c:pt>
                <c:pt idx="76">
                  <c:v>7.699999999999989</c:v>
                </c:pt>
                <c:pt idx="77">
                  <c:v>7.799999999999988</c:v>
                </c:pt>
                <c:pt idx="78">
                  <c:v>7.899999999999988</c:v>
                </c:pt>
                <c:pt idx="79">
                  <c:v>7.99999999999999</c:v>
                </c:pt>
                <c:pt idx="80">
                  <c:v>8.100000000000001</c:v>
                </c:pt>
                <c:pt idx="81">
                  <c:v>8.200000000000001</c:v>
                </c:pt>
                <c:pt idx="82">
                  <c:v>8.299999999999986</c:v>
                </c:pt>
                <c:pt idx="83">
                  <c:v>8.400000000000002</c:v>
                </c:pt>
                <c:pt idx="84">
                  <c:v>8.500000000000001</c:v>
                </c:pt>
                <c:pt idx="85">
                  <c:v>8.6</c:v>
                </c:pt>
                <c:pt idx="86">
                  <c:v>8.700000000000001</c:v>
                </c:pt>
                <c:pt idx="87">
                  <c:v>8.799999999999984</c:v>
                </c:pt>
                <c:pt idx="88">
                  <c:v>8.900000000000002</c:v>
                </c:pt>
                <c:pt idx="89">
                  <c:v>9.000000000000001</c:v>
                </c:pt>
                <c:pt idx="90">
                  <c:v>9.1</c:v>
                </c:pt>
                <c:pt idx="91">
                  <c:v>9.200000000000001</c:v>
                </c:pt>
                <c:pt idx="92">
                  <c:v>9.299999999999984</c:v>
                </c:pt>
                <c:pt idx="93">
                  <c:v>9.400000000000002</c:v>
                </c:pt>
                <c:pt idx="94">
                  <c:v>9.500000000000001</c:v>
                </c:pt>
                <c:pt idx="95">
                  <c:v>9.6</c:v>
                </c:pt>
                <c:pt idx="96">
                  <c:v>9.700000000000001</c:v>
                </c:pt>
                <c:pt idx="97">
                  <c:v>9.799999999999984</c:v>
                </c:pt>
                <c:pt idx="98">
                  <c:v>9.900000000000002</c:v>
                </c:pt>
                <c:pt idx="99">
                  <c:v>10.0</c:v>
                </c:pt>
              </c:numCache>
            </c:numRef>
          </c:xVal>
          <c:yVal>
            <c:numRef>
              <c:f>'Heat Exchanger Materials'!$F$6:$F$105</c:f>
              <c:numCache>
                <c:formatCode>0.0000</c:formatCode>
                <c:ptCount val="100"/>
                <c:pt idx="0">
                  <c:v>0.996200613971086</c:v>
                </c:pt>
                <c:pt idx="1">
                  <c:v>0.993888540476732</c:v>
                </c:pt>
                <c:pt idx="2">
                  <c:v>0.991581833054</c:v>
                </c:pt>
                <c:pt idx="3">
                  <c:v>0.98928047924882</c:v>
                </c:pt>
                <c:pt idx="4">
                  <c:v>0.986984466636025</c:v>
                </c:pt>
                <c:pt idx="5">
                  <c:v>0.984693782819288</c:v>
                </c:pt>
                <c:pt idx="6">
                  <c:v>0.982408415431051</c:v>
                </c:pt>
                <c:pt idx="7">
                  <c:v>0.980128352132463</c:v>
                </c:pt>
                <c:pt idx="8">
                  <c:v>0.977853580613305</c:v>
                </c:pt>
                <c:pt idx="9">
                  <c:v>0.97558408859193</c:v>
                </c:pt>
                <c:pt idx="10">
                  <c:v>0.973319863815203</c:v>
                </c:pt>
                <c:pt idx="11">
                  <c:v>0.971060894058418</c:v>
                </c:pt>
                <c:pt idx="12">
                  <c:v>0.968807167125238</c:v>
                </c:pt>
                <c:pt idx="13">
                  <c:v>0.966558670847648</c:v>
                </c:pt>
                <c:pt idx="14">
                  <c:v>0.964315393085857</c:v>
                </c:pt>
                <c:pt idx="15">
                  <c:v>0.962077321728257</c:v>
                </c:pt>
                <c:pt idx="16">
                  <c:v>0.959844444691359</c:v>
                </c:pt>
                <c:pt idx="17">
                  <c:v>0.957616749919691</c:v>
                </c:pt>
                <c:pt idx="18">
                  <c:v>0.955394225385794</c:v>
                </c:pt>
                <c:pt idx="19">
                  <c:v>0.953176859090096</c:v>
                </c:pt>
                <c:pt idx="20">
                  <c:v>0.950964639060893</c:v>
                </c:pt>
                <c:pt idx="21">
                  <c:v>0.948757553354253</c:v>
                </c:pt>
                <c:pt idx="22">
                  <c:v>0.946555590053977</c:v>
                </c:pt>
                <c:pt idx="23">
                  <c:v>0.944358737271514</c:v>
                </c:pt>
                <c:pt idx="24">
                  <c:v>0.9421669831459</c:v>
                </c:pt>
                <c:pt idx="25">
                  <c:v>0.939980315843719</c:v>
                </c:pt>
                <c:pt idx="26">
                  <c:v>0.937798723559001</c:v>
                </c:pt>
                <c:pt idx="27">
                  <c:v>0.935622194513174</c:v>
                </c:pt>
                <c:pt idx="28">
                  <c:v>0.933450716955012</c:v>
                </c:pt>
                <c:pt idx="29">
                  <c:v>0.931284279160567</c:v>
                </c:pt>
                <c:pt idx="30">
                  <c:v>0.929122869433093</c:v>
                </c:pt>
                <c:pt idx="31">
                  <c:v>0.926966476102987</c:v>
                </c:pt>
                <c:pt idx="32">
                  <c:v>0.924815087527741</c:v>
                </c:pt>
                <c:pt idx="33">
                  <c:v>0.922668692091861</c:v>
                </c:pt>
                <c:pt idx="34">
                  <c:v>0.920527278206808</c:v>
                </c:pt>
                <c:pt idx="35">
                  <c:v>0.918390834310948</c:v>
                </c:pt>
                <c:pt idx="36">
                  <c:v>0.916259348869474</c:v>
                </c:pt>
                <c:pt idx="37">
                  <c:v>0.914132810374352</c:v>
                </c:pt>
                <c:pt idx="38">
                  <c:v>0.912011207344256</c:v>
                </c:pt>
                <c:pt idx="39">
                  <c:v>0.90989452832451</c:v>
                </c:pt>
                <c:pt idx="40">
                  <c:v>0.907782761887009</c:v>
                </c:pt>
                <c:pt idx="41">
                  <c:v>0.905675896630207</c:v>
                </c:pt>
                <c:pt idx="42">
                  <c:v>0.903573921178964</c:v>
                </c:pt>
                <c:pt idx="43">
                  <c:v>0.9014768241846</c:v>
                </c:pt>
                <c:pt idx="44">
                  <c:v>0.899384594324731</c:v>
                </c:pt>
                <c:pt idx="45">
                  <c:v>0.897297220303272</c:v>
                </c:pt>
                <c:pt idx="46">
                  <c:v>0.895214690850341</c:v>
                </c:pt>
                <c:pt idx="47">
                  <c:v>0.893136994722226</c:v>
                </c:pt>
                <c:pt idx="48">
                  <c:v>0.891064120701311</c:v>
                </c:pt>
                <c:pt idx="49">
                  <c:v>0.888996057596005</c:v>
                </c:pt>
                <c:pt idx="50">
                  <c:v>0.886932794240684</c:v>
                </c:pt>
                <c:pt idx="51">
                  <c:v>0.884874319495663</c:v>
                </c:pt>
                <c:pt idx="52">
                  <c:v>0.882820622247093</c:v>
                </c:pt>
                <c:pt idx="53">
                  <c:v>0.880771691406916</c:v>
                </c:pt>
                <c:pt idx="54">
                  <c:v>0.878727515912824</c:v>
                </c:pt>
                <c:pt idx="55">
                  <c:v>0.876688084728177</c:v>
                </c:pt>
                <c:pt idx="56">
                  <c:v>0.874653386841935</c:v>
                </c:pt>
                <c:pt idx="57">
                  <c:v>0.872623411268646</c:v>
                </c:pt>
                <c:pt idx="58">
                  <c:v>0.870598147048314</c:v>
                </c:pt>
                <c:pt idx="59">
                  <c:v>0.86857758324641</c:v>
                </c:pt>
                <c:pt idx="60">
                  <c:v>0.866561708953775</c:v>
                </c:pt>
                <c:pt idx="61">
                  <c:v>0.864550513286564</c:v>
                </c:pt>
                <c:pt idx="62">
                  <c:v>0.862543985386192</c:v>
                </c:pt>
                <c:pt idx="63">
                  <c:v>0.860542114419286</c:v>
                </c:pt>
                <c:pt idx="64">
                  <c:v>0.858544889577601</c:v>
                </c:pt>
                <c:pt idx="65">
                  <c:v>0.856552300077988</c:v>
                </c:pt>
                <c:pt idx="66">
                  <c:v>0.854564335162325</c:v>
                </c:pt>
                <c:pt idx="67">
                  <c:v>0.85258098409745</c:v>
                </c:pt>
                <c:pt idx="68">
                  <c:v>0.850602236175126</c:v>
                </c:pt>
                <c:pt idx="69">
                  <c:v>0.848628080711938</c:v>
                </c:pt>
                <c:pt idx="70">
                  <c:v>0.846658507049308</c:v>
                </c:pt>
                <c:pt idx="71">
                  <c:v>0.844693504553361</c:v>
                </c:pt>
                <c:pt idx="72">
                  <c:v>0.842733062614919</c:v>
                </c:pt>
                <c:pt idx="73">
                  <c:v>0.840777170649426</c:v>
                </c:pt>
                <c:pt idx="74">
                  <c:v>0.838825818096888</c:v>
                </c:pt>
                <c:pt idx="75">
                  <c:v>0.836878994421813</c:v>
                </c:pt>
                <c:pt idx="76">
                  <c:v>0.834936689113175</c:v>
                </c:pt>
                <c:pt idx="77">
                  <c:v>0.832998891684338</c:v>
                </c:pt>
                <c:pt idx="78">
                  <c:v>0.831065591672993</c:v>
                </c:pt>
                <c:pt idx="79">
                  <c:v>0.829136778641133</c:v>
                </c:pt>
                <c:pt idx="80">
                  <c:v>0.827212442174957</c:v>
                </c:pt>
                <c:pt idx="81">
                  <c:v>0.825292571884849</c:v>
                </c:pt>
                <c:pt idx="82">
                  <c:v>0.823377157405297</c:v>
                </c:pt>
                <c:pt idx="83">
                  <c:v>0.821466188394841</c:v>
                </c:pt>
                <c:pt idx="84">
                  <c:v>0.819559654536044</c:v>
                </c:pt>
                <c:pt idx="85">
                  <c:v>0.817657545535387</c:v>
                </c:pt>
                <c:pt idx="86">
                  <c:v>0.815759851123263</c:v>
                </c:pt>
                <c:pt idx="87">
                  <c:v>0.813866561053883</c:v>
                </c:pt>
                <c:pt idx="88">
                  <c:v>0.811977665105252</c:v>
                </c:pt>
                <c:pt idx="89">
                  <c:v>0.810093153079097</c:v>
                </c:pt>
                <c:pt idx="90">
                  <c:v>0.808213014800797</c:v>
                </c:pt>
                <c:pt idx="91">
                  <c:v>0.806337240119367</c:v>
                </c:pt>
                <c:pt idx="92">
                  <c:v>0.804465818907371</c:v>
                </c:pt>
                <c:pt idx="93">
                  <c:v>0.802598741060878</c:v>
                </c:pt>
                <c:pt idx="94">
                  <c:v>0.800735996499412</c:v>
                </c:pt>
                <c:pt idx="95">
                  <c:v>0.798877575165879</c:v>
                </c:pt>
                <c:pt idx="96">
                  <c:v>0.797023467026543</c:v>
                </c:pt>
                <c:pt idx="97">
                  <c:v>0.795173662070949</c:v>
                </c:pt>
                <c:pt idx="98">
                  <c:v>0.793328150311876</c:v>
                </c:pt>
                <c:pt idx="99">
                  <c:v>0.79148692178527</c:v>
                </c:pt>
              </c:numCache>
            </c:numRef>
          </c:yVal>
          <c:smooth val="1"/>
          <c:extLst xmlns:c16r2="http://schemas.microsoft.com/office/drawing/2015/06/chart">
            <c:ext xmlns:c16="http://schemas.microsoft.com/office/drawing/2014/chart" uri="{C3380CC4-5D6E-409C-BE32-E72D297353CC}">
              <c16:uniqueId val="{00000002-6845-4EA3-96F1-ABFC147CDE2F}"/>
            </c:ext>
          </c:extLst>
        </c:ser>
        <c:ser>
          <c:idx val="3"/>
          <c:order val="3"/>
          <c:tx>
            <c:v>Al, 6 cm</c:v>
          </c:tx>
          <c:spPr>
            <a:ln w="12700">
              <a:solidFill>
                <a:schemeClr val="tx2"/>
              </a:solidFill>
              <a:prstDash val="solid"/>
            </a:ln>
          </c:spPr>
          <c:marker>
            <c:symbol val="circle"/>
            <c:size val="5"/>
            <c:spPr>
              <a:noFill/>
              <a:ln>
                <a:solidFill>
                  <a:schemeClr val="tx2"/>
                </a:solidFill>
                <a:prstDash val="solid"/>
              </a:ln>
            </c:spPr>
          </c:marker>
          <c:xVal>
            <c:numRef>
              <c:f>'Heat Exchanger Materials'!$A$6:$A$105</c:f>
              <c:numCache>
                <c:formatCode>0.0</c:formatCode>
                <c:ptCount val="100"/>
                <c:pt idx="0">
                  <c:v>0.1</c:v>
                </c:pt>
                <c:pt idx="1">
                  <c:v>0.2</c:v>
                </c:pt>
                <c:pt idx="2">
                  <c:v>0.3</c:v>
                </c:pt>
                <c:pt idx="3">
                  <c:v>0.4</c:v>
                </c:pt>
                <c:pt idx="4">
                  <c:v>0.5</c:v>
                </c:pt>
                <c:pt idx="5">
                  <c:v>0.600000000000002</c:v>
                </c:pt>
                <c:pt idx="6">
                  <c:v>0.700000000000002</c:v>
                </c:pt>
                <c:pt idx="7">
                  <c:v>0.8</c:v>
                </c:pt>
                <c:pt idx="8">
                  <c:v>0.9</c:v>
                </c:pt>
                <c:pt idx="9">
                  <c:v>1.0</c:v>
                </c:pt>
                <c:pt idx="10">
                  <c:v>1.099999999999994</c:v>
                </c:pt>
                <c:pt idx="11">
                  <c:v>1.2</c:v>
                </c:pt>
                <c:pt idx="12">
                  <c:v>1.3</c:v>
                </c:pt>
                <c:pt idx="13">
                  <c:v>1.4</c:v>
                </c:pt>
                <c:pt idx="14">
                  <c:v>1.5</c:v>
                </c:pt>
                <c:pt idx="15">
                  <c:v>1.6</c:v>
                </c:pt>
                <c:pt idx="16">
                  <c:v>1.700000000000003</c:v>
                </c:pt>
                <c:pt idx="17">
                  <c:v>1.8</c:v>
                </c:pt>
                <c:pt idx="18">
                  <c:v>1.900000000000002</c:v>
                </c:pt>
                <c:pt idx="19">
                  <c:v>2.0</c:v>
                </c:pt>
                <c:pt idx="20">
                  <c:v>2.100000000000001</c:v>
                </c:pt>
                <c:pt idx="21">
                  <c:v>2.200000000000001</c:v>
                </c:pt>
                <c:pt idx="22">
                  <c:v>2.300000000000001</c:v>
                </c:pt>
                <c:pt idx="23">
                  <c:v>2.400000000000001</c:v>
                </c:pt>
                <c:pt idx="24">
                  <c:v>2.500000000000001</c:v>
                </c:pt>
                <c:pt idx="25">
                  <c:v>2.600000000000001</c:v>
                </c:pt>
                <c:pt idx="26">
                  <c:v>2.700000000000001</c:v>
                </c:pt>
                <c:pt idx="27">
                  <c:v>2.800000000000001</c:v>
                </c:pt>
                <c:pt idx="28">
                  <c:v>2.900000000000001</c:v>
                </c:pt>
                <c:pt idx="29">
                  <c:v>3.000000000000001</c:v>
                </c:pt>
                <c:pt idx="30">
                  <c:v>3.100000000000001</c:v>
                </c:pt>
                <c:pt idx="31">
                  <c:v>3.200000000000001</c:v>
                </c:pt>
                <c:pt idx="32">
                  <c:v>3.300000000000001</c:v>
                </c:pt>
                <c:pt idx="33">
                  <c:v>3.400000000000002</c:v>
                </c:pt>
                <c:pt idx="34">
                  <c:v>3.500000000000002</c:v>
                </c:pt>
                <c:pt idx="35">
                  <c:v>3.600000000000003</c:v>
                </c:pt>
                <c:pt idx="36">
                  <c:v>3.700000000000004</c:v>
                </c:pt>
                <c:pt idx="37">
                  <c:v>3.800000000000002</c:v>
                </c:pt>
                <c:pt idx="38">
                  <c:v>3.900000000000002</c:v>
                </c:pt>
                <c:pt idx="39">
                  <c:v>4.000000000000002</c:v>
                </c:pt>
                <c:pt idx="40">
                  <c:v>4.100000000000001</c:v>
                </c:pt>
                <c:pt idx="41">
                  <c:v>4.200000000000001</c:v>
                </c:pt>
                <c:pt idx="42">
                  <c:v>4.300000000000001</c:v>
                </c:pt>
                <c:pt idx="43">
                  <c:v>4.4</c:v>
                </c:pt>
                <c:pt idx="44">
                  <c:v>4.5</c:v>
                </c:pt>
                <c:pt idx="45">
                  <c:v>4.6</c:v>
                </c:pt>
                <c:pt idx="46">
                  <c:v>4.699999999999997</c:v>
                </c:pt>
                <c:pt idx="47">
                  <c:v>4.799999999999999</c:v>
                </c:pt>
                <c:pt idx="48">
                  <c:v>4.899999999999999</c:v>
                </c:pt>
                <c:pt idx="49">
                  <c:v>4.999999999999998</c:v>
                </c:pt>
                <c:pt idx="50">
                  <c:v>5.099999999999998</c:v>
                </c:pt>
                <c:pt idx="51">
                  <c:v>5.199999999999997</c:v>
                </c:pt>
                <c:pt idx="52">
                  <c:v>5.299999999999997</c:v>
                </c:pt>
                <c:pt idx="53">
                  <c:v>5.399999999999997</c:v>
                </c:pt>
                <c:pt idx="54">
                  <c:v>5.499999999999996</c:v>
                </c:pt>
                <c:pt idx="55">
                  <c:v>5.599999999999996</c:v>
                </c:pt>
                <c:pt idx="56">
                  <c:v>5.699999999999996</c:v>
                </c:pt>
                <c:pt idx="57">
                  <c:v>5.799999999999995</c:v>
                </c:pt>
                <c:pt idx="58">
                  <c:v>5.899999999999995</c:v>
                </c:pt>
                <c:pt idx="59">
                  <c:v>5.999999999999996</c:v>
                </c:pt>
                <c:pt idx="60">
                  <c:v>6.099999999999994</c:v>
                </c:pt>
                <c:pt idx="61">
                  <c:v>6.199999999999994</c:v>
                </c:pt>
                <c:pt idx="62">
                  <c:v>6.299999999999995</c:v>
                </c:pt>
                <c:pt idx="63">
                  <c:v>6.399999999999991</c:v>
                </c:pt>
                <c:pt idx="64">
                  <c:v>6.499999999999993</c:v>
                </c:pt>
                <c:pt idx="65">
                  <c:v>6.599999999999993</c:v>
                </c:pt>
                <c:pt idx="66">
                  <c:v>6.699999999999989</c:v>
                </c:pt>
                <c:pt idx="67">
                  <c:v>6.799999999999992</c:v>
                </c:pt>
                <c:pt idx="68">
                  <c:v>6.899999999999991</c:v>
                </c:pt>
                <c:pt idx="69">
                  <c:v>6.999999999999991</c:v>
                </c:pt>
                <c:pt idx="70">
                  <c:v>7.099999999999991</c:v>
                </c:pt>
                <c:pt idx="71">
                  <c:v>7.199999999999989</c:v>
                </c:pt>
                <c:pt idx="72">
                  <c:v>7.29999999999999</c:v>
                </c:pt>
                <c:pt idx="73">
                  <c:v>7.39999999999999</c:v>
                </c:pt>
                <c:pt idx="74">
                  <c:v>7.49999999999999</c:v>
                </c:pt>
                <c:pt idx="75">
                  <c:v>7.599999999999989</c:v>
                </c:pt>
                <c:pt idx="76">
                  <c:v>7.699999999999989</c:v>
                </c:pt>
                <c:pt idx="77">
                  <c:v>7.799999999999988</c:v>
                </c:pt>
                <c:pt idx="78">
                  <c:v>7.899999999999988</c:v>
                </c:pt>
                <c:pt idx="79">
                  <c:v>7.99999999999999</c:v>
                </c:pt>
                <c:pt idx="80">
                  <c:v>8.100000000000001</c:v>
                </c:pt>
                <c:pt idx="81">
                  <c:v>8.200000000000001</c:v>
                </c:pt>
                <c:pt idx="82">
                  <c:v>8.299999999999986</c:v>
                </c:pt>
                <c:pt idx="83">
                  <c:v>8.400000000000002</c:v>
                </c:pt>
                <c:pt idx="84">
                  <c:v>8.500000000000001</c:v>
                </c:pt>
                <c:pt idx="85">
                  <c:v>8.6</c:v>
                </c:pt>
                <c:pt idx="86">
                  <c:v>8.700000000000001</c:v>
                </c:pt>
                <c:pt idx="87">
                  <c:v>8.799999999999984</c:v>
                </c:pt>
                <c:pt idx="88">
                  <c:v>8.900000000000002</c:v>
                </c:pt>
                <c:pt idx="89">
                  <c:v>9.000000000000001</c:v>
                </c:pt>
                <c:pt idx="90">
                  <c:v>9.1</c:v>
                </c:pt>
                <c:pt idx="91">
                  <c:v>9.200000000000001</c:v>
                </c:pt>
                <c:pt idx="92">
                  <c:v>9.299999999999984</c:v>
                </c:pt>
                <c:pt idx="93">
                  <c:v>9.400000000000002</c:v>
                </c:pt>
                <c:pt idx="94">
                  <c:v>9.500000000000001</c:v>
                </c:pt>
                <c:pt idx="95">
                  <c:v>9.6</c:v>
                </c:pt>
                <c:pt idx="96">
                  <c:v>9.700000000000001</c:v>
                </c:pt>
                <c:pt idx="97">
                  <c:v>9.799999999999984</c:v>
                </c:pt>
                <c:pt idx="98">
                  <c:v>9.900000000000002</c:v>
                </c:pt>
                <c:pt idx="99">
                  <c:v>10.0</c:v>
                </c:pt>
              </c:numCache>
            </c:numRef>
          </c:xVal>
          <c:yVal>
            <c:numRef>
              <c:f>'Heat Exchanger Materials'!$G$6:$G$105</c:f>
              <c:numCache>
                <c:formatCode>0.0000</c:formatCode>
                <c:ptCount val="100"/>
                <c:pt idx="0">
                  <c:v>0.992415663276362</c:v>
                </c:pt>
                <c:pt idx="1">
                  <c:v>0.987814430890965</c:v>
                </c:pt>
                <c:pt idx="2">
                  <c:v>0.983234531642731</c:v>
                </c:pt>
                <c:pt idx="3">
                  <c:v>0.978675866622778</c:v>
                </c:pt>
                <c:pt idx="4">
                  <c:v>0.974138337380799</c:v>
                </c:pt>
                <c:pt idx="5">
                  <c:v>0.969621845922959</c:v>
                </c:pt>
                <c:pt idx="6">
                  <c:v>0.96512629470975</c:v>
                </c:pt>
                <c:pt idx="7">
                  <c:v>0.960651586653902</c:v>
                </c:pt>
                <c:pt idx="8">
                  <c:v>0.956197625118263</c:v>
                </c:pt>
                <c:pt idx="9">
                  <c:v>0.951764313913754</c:v>
                </c:pt>
                <c:pt idx="10">
                  <c:v>0.947351557297249</c:v>
                </c:pt>
                <c:pt idx="11">
                  <c:v>0.942959259969536</c:v>
                </c:pt>
                <c:pt idx="12">
                  <c:v>0.938587327073232</c:v>
                </c:pt>
                <c:pt idx="13">
                  <c:v>0.934235664190773</c:v>
                </c:pt>
                <c:pt idx="14">
                  <c:v>0.929904177342331</c:v>
                </c:pt>
                <c:pt idx="15">
                  <c:v>0.925592772983821</c:v>
                </c:pt>
                <c:pt idx="16">
                  <c:v>0.921301358004857</c:v>
                </c:pt>
                <c:pt idx="17">
                  <c:v>0.917029839726753</c:v>
                </c:pt>
                <c:pt idx="18">
                  <c:v>0.912778125900516</c:v>
                </c:pt>
                <c:pt idx="19">
                  <c:v>0.908546124704855</c:v>
                </c:pt>
                <c:pt idx="20">
                  <c:v>0.904333744744205</c:v>
                </c:pt>
                <c:pt idx="21">
                  <c:v>0.900140895046747</c:v>
                </c:pt>
                <c:pt idx="22">
                  <c:v>0.895967485062429</c:v>
                </c:pt>
                <c:pt idx="23">
                  <c:v>0.891813424661046</c:v>
                </c:pt>
                <c:pt idx="24">
                  <c:v>0.887678624130254</c:v>
                </c:pt>
                <c:pt idx="25">
                  <c:v>0.883562994173656</c:v>
                </c:pt>
                <c:pt idx="26">
                  <c:v>0.879466445908884</c:v>
                </c:pt>
                <c:pt idx="27">
                  <c:v>0.87538889086564</c:v>
                </c:pt>
                <c:pt idx="28">
                  <c:v>0.871330240983826</c:v>
                </c:pt>
                <c:pt idx="29">
                  <c:v>0.86729040861162</c:v>
                </c:pt>
                <c:pt idx="30">
                  <c:v>0.863269306503587</c:v>
                </c:pt>
                <c:pt idx="31">
                  <c:v>0.85926684781879</c:v>
                </c:pt>
                <c:pt idx="32">
                  <c:v>0.855282946118942</c:v>
                </c:pt>
                <c:pt idx="33">
                  <c:v>0.851317515366502</c:v>
                </c:pt>
                <c:pt idx="34">
                  <c:v>0.847370469922832</c:v>
                </c:pt>
                <c:pt idx="35">
                  <c:v>0.843441724546359</c:v>
                </c:pt>
                <c:pt idx="36">
                  <c:v>0.839531194390712</c:v>
                </c:pt>
                <c:pt idx="37">
                  <c:v>0.835638795002909</c:v>
                </c:pt>
                <c:pt idx="38">
                  <c:v>0.83176444232153</c:v>
                </c:pt>
                <c:pt idx="39">
                  <c:v>0.827908052674885</c:v>
                </c:pt>
                <c:pt idx="40">
                  <c:v>0.824069542779213</c:v>
                </c:pt>
                <c:pt idx="41">
                  <c:v>0.820248829736922</c:v>
                </c:pt>
                <c:pt idx="42">
                  <c:v>0.816445831034738</c:v>
                </c:pt>
                <c:pt idx="43">
                  <c:v>0.812660464541951</c:v>
                </c:pt>
                <c:pt idx="44">
                  <c:v>0.808892648508661</c:v>
                </c:pt>
                <c:pt idx="45">
                  <c:v>0.805142301563974</c:v>
                </c:pt>
                <c:pt idx="46">
                  <c:v>0.801409342714273</c:v>
                </c:pt>
                <c:pt idx="47">
                  <c:v>0.797693691341459</c:v>
                </c:pt>
                <c:pt idx="48">
                  <c:v>0.793995267201205</c:v>
                </c:pt>
                <c:pt idx="49">
                  <c:v>0.79031399042123</c:v>
                </c:pt>
                <c:pt idx="50">
                  <c:v>0.786649781499592</c:v>
                </c:pt>
                <c:pt idx="51">
                  <c:v>0.783002561302905</c:v>
                </c:pt>
                <c:pt idx="52">
                  <c:v>0.779372251064735</c:v>
                </c:pt>
                <c:pt idx="53">
                  <c:v>0.775758772383802</c:v>
                </c:pt>
                <c:pt idx="54">
                  <c:v>0.77216204722232</c:v>
                </c:pt>
                <c:pt idx="55">
                  <c:v>0.768581997904353</c:v>
                </c:pt>
                <c:pt idx="56">
                  <c:v>0.765018547114074</c:v>
                </c:pt>
                <c:pt idx="57">
                  <c:v>0.761471617894126</c:v>
                </c:pt>
                <c:pt idx="58">
                  <c:v>0.75794113364396</c:v>
                </c:pt>
                <c:pt idx="59">
                  <c:v>0.754427018118181</c:v>
                </c:pt>
                <c:pt idx="60">
                  <c:v>0.75092919542489</c:v>
                </c:pt>
                <c:pt idx="61">
                  <c:v>0.747447590024058</c:v>
                </c:pt>
                <c:pt idx="62">
                  <c:v>0.743982126725896</c:v>
                </c:pt>
                <c:pt idx="63">
                  <c:v>0.740532730689212</c:v>
                </c:pt>
                <c:pt idx="64">
                  <c:v>0.73709932741982</c:v>
                </c:pt>
                <c:pt idx="65">
                  <c:v>0.733681842768901</c:v>
                </c:pt>
                <c:pt idx="66">
                  <c:v>0.730280202931431</c:v>
                </c:pt>
                <c:pt idx="67">
                  <c:v>0.726894334444588</c:v>
                </c:pt>
                <c:pt idx="68">
                  <c:v>0.723524164186118</c:v>
                </c:pt>
                <c:pt idx="69">
                  <c:v>0.72016961937283</c:v>
                </c:pt>
                <c:pt idx="70">
                  <c:v>0.71683062755896</c:v>
                </c:pt>
                <c:pt idx="71">
                  <c:v>0.713507116634636</c:v>
                </c:pt>
                <c:pt idx="72">
                  <c:v>0.710199014824321</c:v>
                </c:pt>
                <c:pt idx="73">
                  <c:v>0.706906250685249</c:v>
                </c:pt>
                <c:pt idx="74">
                  <c:v>0.703628753105907</c:v>
                </c:pt>
                <c:pt idx="75">
                  <c:v>0.70036645130446</c:v>
                </c:pt>
                <c:pt idx="76">
                  <c:v>0.697119274827267</c:v>
                </c:pt>
                <c:pt idx="77">
                  <c:v>0.693887153547332</c:v>
                </c:pt>
                <c:pt idx="78">
                  <c:v>0.690670017662789</c:v>
                </c:pt>
                <c:pt idx="79">
                  <c:v>0.687467797695396</c:v>
                </c:pt>
                <c:pt idx="80">
                  <c:v>0.684280424489062</c:v>
                </c:pt>
                <c:pt idx="81">
                  <c:v>0.681107829208313</c:v>
                </c:pt>
                <c:pt idx="82">
                  <c:v>0.67794994333683</c:v>
                </c:pt>
                <c:pt idx="83">
                  <c:v>0.674806698675956</c:v>
                </c:pt>
                <c:pt idx="84">
                  <c:v>0.671678027343242</c:v>
                </c:pt>
                <c:pt idx="85">
                  <c:v>0.66856386177095</c:v>
                </c:pt>
                <c:pt idx="86">
                  <c:v>0.665464134704643</c:v>
                </c:pt>
                <c:pt idx="87">
                  <c:v>0.662378779201676</c:v>
                </c:pt>
                <c:pt idx="88">
                  <c:v>0.659307728629782</c:v>
                </c:pt>
                <c:pt idx="89">
                  <c:v>0.656250916665633</c:v>
                </c:pt>
                <c:pt idx="90">
                  <c:v>0.653208277293398</c:v>
                </c:pt>
                <c:pt idx="91">
                  <c:v>0.650179744803319</c:v>
                </c:pt>
                <c:pt idx="92">
                  <c:v>0.647165253790308</c:v>
                </c:pt>
                <c:pt idx="93">
                  <c:v>0.644164739152506</c:v>
                </c:pt>
                <c:pt idx="94">
                  <c:v>0.641178136089903</c:v>
                </c:pt>
                <c:pt idx="95">
                  <c:v>0.63820538010291</c:v>
                </c:pt>
                <c:pt idx="96">
                  <c:v>0.635246406991012</c:v>
                </c:pt>
                <c:pt idx="97">
                  <c:v>0.632301152851325</c:v>
                </c:pt>
                <c:pt idx="98">
                  <c:v>0.629369554077258</c:v>
                </c:pt>
                <c:pt idx="99">
                  <c:v>0.62645154735713</c:v>
                </c:pt>
              </c:numCache>
            </c:numRef>
          </c:yVal>
          <c:smooth val="1"/>
          <c:extLst xmlns:c16r2="http://schemas.microsoft.com/office/drawing/2015/06/chart">
            <c:ext xmlns:c16="http://schemas.microsoft.com/office/drawing/2014/chart" uri="{C3380CC4-5D6E-409C-BE32-E72D297353CC}">
              <c16:uniqueId val="{00000003-6845-4EA3-96F1-ABFC147CDE2F}"/>
            </c:ext>
          </c:extLst>
        </c:ser>
        <c:ser>
          <c:idx val="4"/>
          <c:order val="4"/>
          <c:tx>
            <c:v>Zn, 3 cm</c:v>
          </c:tx>
          <c:spPr>
            <a:ln w="12700">
              <a:solidFill>
                <a:srgbClr val="C00000"/>
              </a:solidFill>
              <a:prstDash val="solid"/>
            </a:ln>
          </c:spPr>
          <c:marker>
            <c:symbol val="triangle"/>
            <c:size val="5"/>
            <c:spPr>
              <a:solidFill>
                <a:srgbClr val="C00000"/>
              </a:solidFill>
              <a:ln>
                <a:solidFill>
                  <a:srgbClr val="002060"/>
                </a:solidFill>
                <a:prstDash val="solid"/>
              </a:ln>
            </c:spPr>
          </c:marker>
          <c:xVal>
            <c:numRef>
              <c:f>'Heat Exchanger Materials'!$A$6:$A$105</c:f>
              <c:numCache>
                <c:formatCode>0.0</c:formatCode>
                <c:ptCount val="100"/>
                <c:pt idx="0">
                  <c:v>0.1</c:v>
                </c:pt>
                <c:pt idx="1">
                  <c:v>0.2</c:v>
                </c:pt>
                <c:pt idx="2">
                  <c:v>0.3</c:v>
                </c:pt>
                <c:pt idx="3">
                  <c:v>0.4</c:v>
                </c:pt>
                <c:pt idx="4">
                  <c:v>0.5</c:v>
                </c:pt>
                <c:pt idx="5">
                  <c:v>0.600000000000002</c:v>
                </c:pt>
                <c:pt idx="6">
                  <c:v>0.700000000000002</c:v>
                </c:pt>
                <c:pt idx="7">
                  <c:v>0.8</c:v>
                </c:pt>
                <c:pt idx="8">
                  <c:v>0.9</c:v>
                </c:pt>
                <c:pt idx="9">
                  <c:v>1.0</c:v>
                </c:pt>
                <c:pt idx="10">
                  <c:v>1.099999999999994</c:v>
                </c:pt>
                <c:pt idx="11">
                  <c:v>1.2</c:v>
                </c:pt>
                <c:pt idx="12">
                  <c:v>1.3</c:v>
                </c:pt>
                <c:pt idx="13">
                  <c:v>1.4</c:v>
                </c:pt>
                <c:pt idx="14">
                  <c:v>1.5</c:v>
                </c:pt>
                <c:pt idx="15">
                  <c:v>1.6</c:v>
                </c:pt>
                <c:pt idx="16">
                  <c:v>1.700000000000003</c:v>
                </c:pt>
                <c:pt idx="17">
                  <c:v>1.8</c:v>
                </c:pt>
                <c:pt idx="18">
                  <c:v>1.900000000000002</c:v>
                </c:pt>
                <c:pt idx="19">
                  <c:v>2.0</c:v>
                </c:pt>
                <c:pt idx="20">
                  <c:v>2.100000000000001</c:v>
                </c:pt>
                <c:pt idx="21">
                  <c:v>2.200000000000001</c:v>
                </c:pt>
                <c:pt idx="22">
                  <c:v>2.300000000000001</c:v>
                </c:pt>
                <c:pt idx="23">
                  <c:v>2.400000000000001</c:v>
                </c:pt>
                <c:pt idx="24">
                  <c:v>2.500000000000001</c:v>
                </c:pt>
                <c:pt idx="25">
                  <c:v>2.600000000000001</c:v>
                </c:pt>
                <c:pt idx="26">
                  <c:v>2.700000000000001</c:v>
                </c:pt>
                <c:pt idx="27">
                  <c:v>2.800000000000001</c:v>
                </c:pt>
                <c:pt idx="28">
                  <c:v>2.900000000000001</c:v>
                </c:pt>
                <c:pt idx="29">
                  <c:v>3.000000000000001</c:v>
                </c:pt>
                <c:pt idx="30">
                  <c:v>3.100000000000001</c:v>
                </c:pt>
                <c:pt idx="31">
                  <c:v>3.200000000000001</c:v>
                </c:pt>
                <c:pt idx="32">
                  <c:v>3.300000000000001</c:v>
                </c:pt>
                <c:pt idx="33">
                  <c:v>3.400000000000002</c:v>
                </c:pt>
                <c:pt idx="34">
                  <c:v>3.500000000000002</c:v>
                </c:pt>
                <c:pt idx="35">
                  <c:v>3.600000000000003</c:v>
                </c:pt>
                <c:pt idx="36">
                  <c:v>3.700000000000004</c:v>
                </c:pt>
                <c:pt idx="37">
                  <c:v>3.800000000000002</c:v>
                </c:pt>
                <c:pt idx="38">
                  <c:v>3.900000000000002</c:v>
                </c:pt>
                <c:pt idx="39">
                  <c:v>4.000000000000002</c:v>
                </c:pt>
                <c:pt idx="40">
                  <c:v>4.100000000000001</c:v>
                </c:pt>
                <c:pt idx="41">
                  <c:v>4.200000000000001</c:v>
                </c:pt>
                <c:pt idx="42">
                  <c:v>4.300000000000001</c:v>
                </c:pt>
                <c:pt idx="43">
                  <c:v>4.4</c:v>
                </c:pt>
                <c:pt idx="44">
                  <c:v>4.5</c:v>
                </c:pt>
                <c:pt idx="45">
                  <c:v>4.6</c:v>
                </c:pt>
                <c:pt idx="46">
                  <c:v>4.699999999999997</c:v>
                </c:pt>
                <c:pt idx="47">
                  <c:v>4.799999999999999</c:v>
                </c:pt>
                <c:pt idx="48">
                  <c:v>4.899999999999999</c:v>
                </c:pt>
                <c:pt idx="49">
                  <c:v>4.999999999999998</c:v>
                </c:pt>
                <c:pt idx="50">
                  <c:v>5.099999999999998</c:v>
                </c:pt>
                <c:pt idx="51">
                  <c:v>5.199999999999997</c:v>
                </c:pt>
                <c:pt idx="52">
                  <c:v>5.299999999999997</c:v>
                </c:pt>
                <c:pt idx="53">
                  <c:v>5.399999999999997</c:v>
                </c:pt>
                <c:pt idx="54">
                  <c:v>5.499999999999996</c:v>
                </c:pt>
                <c:pt idx="55">
                  <c:v>5.599999999999996</c:v>
                </c:pt>
                <c:pt idx="56">
                  <c:v>5.699999999999996</c:v>
                </c:pt>
                <c:pt idx="57">
                  <c:v>5.799999999999995</c:v>
                </c:pt>
                <c:pt idx="58">
                  <c:v>5.899999999999995</c:v>
                </c:pt>
                <c:pt idx="59">
                  <c:v>5.999999999999996</c:v>
                </c:pt>
                <c:pt idx="60">
                  <c:v>6.099999999999994</c:v>
                </c:pt>
                <c:pt idx="61">
                  <c:v>6.199999999999994</c:v>
                </c:pt>
                <c:pt idx="62">
                  <c:v>6.299999999999995</c:v>
                </c:pt>
                <c:pt idx="63">
                  <c:v>6.399999999999991</c:v>
                </c:pt>
                <c:pt idx="64">
                  <c:v>6.499999999999993</c:v>
                </c:pt>
                <c:pt idx="65">
                  <c:v>6.599999999999993</c:v>
                </c:pt>
                <c:pt idx="66">
                  <c:v>6.699999999999989</c:v>
                </c:pt>
                <c:pt idx="67">
                  <c:v>6.799999999999992</c:v>
                </c:pt>
                <c:pt idx="68">
                  <c:v>6.899999999999991</c:v>
                </c:pt>
                <c:pt idx="69">
                  <c:v>6.999999999999991</c:v>
                </c:pt>
                <c:pt idx="70">
                  <c:v>7.099999999999991</c:v>
                </c:pt>
                <c:pt idx="71">
                  <c:v>7.199999999999989</c:v>
                </c:pt>
                <c:pt idx="72">
                  <c:v>7.29999999999999</c:v>
                </c:pt>
                <c:pt idx="73">
                  <c:v>7.39999999999999</c:v>
                </c:pt>
                <c:pt idx="74">
                  <c:v>7.49999999999999</c:v>
                </c:pt>
                <c:pt idx="75">
                  <c:v>7.599999999999989</c:v>
                </c:pt>
                <c:pt idx="76">
                  <c:v>7.699999999999989</c:v>
                </c:pt>
                <c:pt idx="77">
                  <c:v>7.799999999999988</c:v>
                </c:pt>
                <c:pt idx="78">
                  <c:v>7.899999999999988</c:v>
                </c:pt>
                <c:pt idx="79">
                  <c:v>7.99999999999999</c:v>
                </c:pt>
                <c:pt idx="80">
                  <c:v>8.100000000000001</c:v>
                </c:pt>
                <c:pt idx="81">
                  <c:v>8.200000000000001</c:v>
                </c:pt>
                <c:pt idx="82">
                  <c:v>8.299999999999986</c:v>
                </c:pt>
                <c:pt idx="83">
                  <c:v>8.400000000000002</c:v>
                </c:pt>
                <c:pt idx="84">
                  <c:v>8.500000000000001</c:v>
                </c:pt>
                <c:pt idx="85">
                  <c:v>8.6</c:v>
                </c:pt>
                <c:pt idx="86">
                  <c:v>8.700000000000001</c:v>
                </c:pt>
                <c:pt idx="87">
                  <c:v>8.799999999999984</c:v>
                </c:pt>
                <c:pt idx="88">
                  <c:v>8.900000000000002</c:v>
                </c:pt>
                <c:pt idx="89">
                  <c:v>9.000000000000001</c:v>
                </c:pt>
                <c:pt idx="90">
                  <c:v>9.1</c:v>
                </c:pt>
                <c:pt idx="91">
                  <c:v>9.200000000000001</c:v>
                </c:pt>
                <c:pt idx="92">
                  <c:v>9.299999999999984</c:v>
                </c:pt>
                <c:pt idx="93">
                  <c:v>9.400000000000002</c:v>
                </c:pt>
                <c:pt idx="94">
                  <c:v>9.500000000000001</c:v>
                </c:pt>
                <c:pt idx="95">
                  <c:v>9.6</c:v>
                </c:pt>
                <c:pt idx="96">
                  <c:v>9.700000000000001</c:v>
                </c:pt>
                <c:pt idx="97">
                  <c:v>9.799999999999984</c:v>
                </c:pt>
                <c:pt idx="98">
                  <c:v>9.900000000000002</c:v>
                </c:pt>
                <c:pt idx="99">
                  <c:v>10.0</c:v>
                </c:pt>
              </c:numCache>
            </c:numRef>
          </c:xVal>
          <c:yVal>
            <c:numRef>
              <c:f>'Heat Exchanger Materials'!$I$6:$I$105</c:f>
              <c:numCache>
                <c:formatCode>0.0000</c:formatCode>
                <c:ptCount val="100"/>
                <c:pt idx="0">
                  <c:v>0.973008331826632</c:v>
                </c:pt>
                <c:pt idx="1">
                  <c:v>0.961232825453331</c:v>
                </c:pt>
                <c:pt idx="2">
                  <c:v>0.949599828188956</c:v>
                </c:pt>
                <c:pt idx="3">
                  <c:v>0.938107615364906</c:v>
                </c:pt>
                <c:pt idx="4">
                  <c:v>0.9267544831848</c:v>
                </c:pt>
                <c:pt idx="5">
                  <c:v>0.915538748471876</c:v>
                </c:pt>
                <c:pt idx="6">
                  <c:v>0.904458748419462</c:v>
                </c:pt>
                <c:pt idx="7">
                  <c:v>0.893512840344444</c:v>
                </c:pt>
                <c:pt idx="8">
                  <c:v>0.882699401443723</c:v>
                </c:pt>
                <c:pt idx="9">
                  <c:v>0.872016828553621</c:v>
                </c:pt>
                <c:pt idx="10">
                  <c:v>0.861463537912227</c:v>
                </c:pt>
                <c:pt idx="11">
                  <c:v>0.851037964924578</c:v>
                </c:pt>
                <c:pt idx="12">
                  <c:v>0.840738563930672</c:v>
                </c:pt>
                <c:pt idx="13">
                  <c:v>0.830563807976358</c:v>
                </c:pt>
                <c:pt idx="14">
                  <c:v>0.820512188586931</c:v>
                </c:pt>
                <c:pt idx="15">
                  <c:v>0.810582215543501</c:v>
                </c:pt>
                <c:pt idx="16">
                  <c:v>0.800772416662027</c:v>
                </c:pt>
                <c:pt idx="17">
                  <c:v>0.791081337575102</c:v>
                </c:pt>
                <c:pt idx="18">
                  <c:v>0.781507541516301</c:v>
                </c:pt>
                <c:pt idx="19">
                  <c:v>0.772049609107203</c:v>
                </c:pt>
                <c:pt idx="20">
                  <c:v>0.762706138146907</c:v>
                </c:pt>
                <c:pt idx="21">
                  <c:v>0.7534757434042</c:v>
                </c:pt>
                <c:pt idx="22">
                  <c:v>0.744357056412147</c:v>
                </c:pt>
                <c:pt idx="23">
                  <c:v>0.735348725265237</c:v>
                </c:pt>
                <c:pt idx="24">
                  <c:v>0.726449414418944</c:v>
                </c:pt>
                <c:pt idx="25">
                  <c:v>0.717657804491706</c:v>
                </c:pt>
                <c:pt idx="26">
                  <c:v>0.708972592069341</c:v>
                </c:pt>
                <c:pt idx="27">
                  <c:v>0.700392489511804</c:v>
                </c:pt>
                <c:pt idx="28">
                  <c:v>0.691916224762275</c:v>
                </c:pt>
                <c:pt idx="29">
                  <c:v>0.683542541158578</c:v>
                </c:pt>
                <c:pt idx="30">
                  <c:v>0.675270197246861</c:v>
                </c:pt>
                <c:pt idx="31">
                  <c:v>0.667097966597557</c:v>
                </c:pt>
                <c:pt idx="32">
                  <c:v>0.659024637623554</c:v>
                </c:pt>
                <c:pt idx="33">
                  <c:v>0.651049013400551</c:v>
                </c:pt>
                <c:pt idx="34">
                  <c:v>0.643169911489631</c:v>
                </c:pt>
                <c:pt idx="35">
                  <c:v>0.635386163761952</c:v>
                </c:pt>
                <c:pt idx="36">
                  <c:v>0.627696616225569</c:v>
                </c:pt>
                <c:pt idx="37">
                  <c:v>0.62010012885429</c:v>
                </c:pt>
                <c:pt idx="38">
                  <c:v>0.612595575418761</c:v>
                </c:pt>
                <c:pt idx="39">
                  <c:v>0.605181843319409</c:v>
                </c:pt>
                <c:pt idx="40">
                  <c:v>0.597857833421533</c:v>
                </c:pt>
                <c:pt idx="41">
                  <c:v>0.590622459892334</c:v>
                </c:pt>
                <c:pt idx="42">
                  <c:v>0.583474650039955</c:v>
                </c:pt>
                <c:pt idx="43">
                  <c:v>0.576413344154416</c:v>
                </c:pt>
                <c:pt idx="44">
                  <c:v>0.569437495350526</c:v>
                </c:pt>
                <c:pt idx="45">
                  <c:v>0.562546069412671</c:v>
                </c:pt>
                <c:pt idx="46">
                  <c:v>0.55573804464149</c:v>
                </c:pt>
                <c:pt idx="47">
                  <c:v>0.549012411702376</c:v>
                </c:pt>
                <c:pt idx="48">
                  <c:v>0.542368173475879</c:v>
                </c:pt>
                <c:pt idx="49">
                  <c:v>0.535804344909835</c:v>
                </c:pt>
                <c:pt idx="50">
                  <c:v>0.529319952873351</c:v>
                </c:pt>
                <c:pt idx="51">
                  <c:v>0.522914036012522</c:v>
                </c:pt>
                <c:pt idx="52">
                  <c:v>0.516585644607901</c:v>
                </c:pt>
                <c:pt idx="53">
                  <c:v>0.510333840433709</c:v>
                </c:pt>
                <c:pt idx="54">
                  <c:v>0.504157696618727</c:v>
                </c:pt>
                <c:pt idx="55">
                  <c:v>0.498056297508876</c:v>
                </c:pt>
                <c:pt idx="56">
                  <c:v>0.492028738531482</c:v>
                </c:pt>
                <c:pt idx="57">
                  <c:v>0.486074126061156</c:v>
                </c:pt>
                <c:pt idx="58">
                  <c:v>0.480191577287308</c:v>
                </c:pt>
                <c:pt idx="59">
                  <c:v>0.474380220083268</c:v>
                </c:pt>
                <c:pt idx="60">
                  <c:v>0.468639192876981</c:v>
                </c:pt>
                <c:pt idx="61">
                  <c:v>0.462967644523287</c:v>
                </c:pt>
                <c:pt idx="62">
                  <c:v>0.457364734177718</c:v>
                </c:pt>
                <c:pt idx="63">
                  <c:v>0.451829631171846</c:v>
                </c:pt>
                <c:pt idx="64">
                  <c:v>0.446361514890122</c:v>
                </c:pt>
                <c:pt idx="65">
                  <c:v>0.440959574648235</c:v>
                </c:pt>
                <c:pt idx="66">
                  <c:v>0.435623009572898</c:v>
                </c:pt>
                <c:pt idx="67">
                  <c:v>0.430351028483122</c:v>
                </c:pt>
                <c:pt idx="68">
                  <c:v>0.425142849772929</c:v>
                </c:pt>
                <c:pt idx="69">
                  <c:v>0.41999770129546</c:v>
                </c:pt>
                <c:pt idx="70">
                  <c:v>0.414914820248497</c:v>
                </c:pt>
                <c:pt idx="71">
                  <c:v>0.40989345306139</c:v>
                </c:pt>
                <c:pt idx="72">
                  <c:v>0.404932855283324</c:v>
                </c:pt>
                <c:pt idx="73">
                  <c:v>0.400032291472944</c:v>
                </c:pt>
                <c:pt idx="74">
                  <c:v>0.395191035089327</c:v>
                </c:pt>
                <c:pt idx="75">
                  <c:v>0.390408368384278</c:v>
                </c:pt>
                <c:pt idx="76">
                  <c:v>0.385683582295889</c:v>
                </c:pt>
                <c:pt idx="77">
                  <c:v>0.381015976343454</c:v>
                </c:pt>
                <c:pt idx="78">
                  <c:v>0.376404858523586</c:v>
                </c:pt>
                <c:pt idx="79">
                  <c:v>0.371849545207653</c:v>
                </c:pt>
                <c:pt idx="80">
                  <c:v>0.367349361040387</c:v>
                </c:pt>
                <c:pt idx="81">
                  <c:v>0.362903638839797</c:v>
                </c:pt>
                <c:pt idx="82">
                  <c:v>0.358511719498232</c:v>
                </c:pt>
                <c:pt idx="83">
                  <c:v>0.354172951884673</c:v>
                </c:pt>
                <c:pt idx="84">
                  <c:v>0.349886692748186</c:v>
                </c:pt>
                <c:pt idx="85">
                  <c:v>0.345652306622574</c:v>
                </c:pt>
                <c:pt idx="86">
                  <c:v>0.341469165732158</c:v>
                </c:pt>
                <c:pt idx="87">
                  <c:v>0.337336649898695</c:v>
                </c:pt>
                <c:pt idx="88">
                  <c:v>0.333254146449444</c:v>
                </c:pt>
                <c:pt idx="89">
                  <c:v>0.329221050126333</c:v>
                </c:pt>
                <c:pt idx="90">
                  <c:v>0.325236762996223</c:v>
                </c:pt>
                <c:pt idx="91">
                  <c:v>0.321300694362255</c:v>
                </c:pt>
                <c:pt idx="92">
                  <c:v>0.317412260676278</c:v>
                </c:pt>
                <c:pt idx="93">
                  <c:v>0.313570885452347</c:v>
                </c:pt>
                <c:pt idx="94">
                  <c:v>0.309775999181234</c:v>
                </c:pt>
                <c:pt idx="95">
                  <c:v>0.306027039246011</c:v>
                </c:pt>
                <c:pt idx="96">
                  <c:v>0.302323449838634</c:v>
                </c:pt>
                <c:pt idx="97">
                  <c:v>0.298664681877531</c:v>
                </c:pt>
                <c:pt idx="98">
                  <c:v>0.295050192926209</c:v>
                </c:pt>
                <c:pt idx="99">
                  <c:v>0.291479447112838</c:v>
                </c:pt>
              </c:numCache>
            </c:numRef>
          </c:yVal>
          <c:smooth val="1"/>
          <c:extLst xmlns:c16r2="http://schemas.microsoft.com/office/drawing/2015/06/chart">
            <c:ext xmlns:c16="http://schemas.microsoft.com/office/drawing/2014/chart" uri="{C3380CC4-5D6E-409C-BE32-E72D297353CC}">
              <c16:uniqueId val="{00000004-6845-4EA3-96F1-ABFC147CDE2F}"/>
            </c:ext>
          </c:extLst>
        </c:ser>
        <c:ser>
          <c:idx val="5"/>
          <c:order val="5"/>
          <c:tx>
            <c:v>Zn, 6 cm</c:v>
          </c:tx>
          <c:spPr>
            <a:ln w="12700">
              <a:solidFill>
                <a:srgbClr val="C00000"/>
              </a:solidFill>
              <a:prstDash val="solid"/>
            </a:ln>
          </c:spPr>
          <c:marker>
            <c:symbol val="circle"/>
            <c:size val="5"/>
            <c:spPr>
              <a:solidFill>
                <a:srgbClr val="C00000"/>
              </a:solidFill>
              <a:ln>
                <a:solidFill>
                  <a:srgbClr val="002060"/>
                </a:solidFill>
                <a:prstDash val="solid"/>
              </a:ln>
            </c:spPr>
          </c:marker>
          <c:xVal>
            <c:numRef>
              <c:f>'Heat Exchanger Materials'!$A$6:$A$105</c:f>
              <c:numCache>
                <c:formatCode>0.0</c:formatCode>
                <c:ptCount val="100"/>
                <c:pt idx="0">
                  <c:v>0.1</c:v>
                </c:pt>
                <c:pt idx="1">
                  <c:v>0.2</c:v>
                </c:pt>
                <c:pt idx="2">
                  <c:v>0.3</c:v>
                </c:pt>
                <c:pt idx="3">
                  <c:v>0.4</c:v>
                </c:pt>
                <c:pt idx="4">
                  <c:v>0.5</c:v>
                </c:pt>
                <c:pt idx="5">
                  <c:v>0.600000000000002</c:v>
                </c:pt>
                <c:pt idx="6">
                  <c:v>0.700000000000002</c:v>
                </c:pt>
                <c:pt idx="7">
                  <c:v>0.8</c:v>
                </c:pt>
                <c:pt idx="8">
                  <c:v>0.9</c:v>
                </c:pt>
                <c:pt idx="9">
                  <c:v>1.0</c:v>
                </c:pt>
                <c:pt idx="10">
                  <c:v>1.099999999999994</c:v>
                </c:pt>
                <c:pt idx="11">
                  <c:v>1.2</c:v>
                </c:pt>
                <c:pt idx="12">
                  <c:v>1.3</c:v>
                </c:pt>
                <c:pt idx="13">
                  <c:v>1.4</c:v>
                </c:pt>
                <c:pt idx="14">
                  <c:v>1.5</c:v>
                </c:pt>
                <c:pt idx="15">
                  <c:v>1.6</c:v>
                </c:pt>
                <c:pt idx="16">
                  <c:v>1.700000000000003</c:v>
                </c:pt>
                <c:pt idx="17">
                  <c:v>1.8</c:v>
                </c:pt>
                <c:pt idx="18">
                  <c:v>1.900000000000002</c:v>
                </c:pt>
                <c:pt idx="19">
                  <c:v>2.0</c:v>
                </c:pt>
                <c:pt idx="20">
                  <c:v>2.100000000000001</c:v>
                </c:pt>
                <c:pt idx="21">
                  <c:v>2.200000000000001</c:v>
                </c:pt>
                <c:pt idx="22">
                  <c:v>2.300000000000001</c:v>
                </c:pt>
                <c:pt idx="23">
                  <c:v>2.400000000000001</c:v>
                </c:pt>
                <c:pt idx="24">
                  <c:v>2.500000000000001</c:v>
                </c:pt>
                <c:pt idx="25">
                  <c:v>2.600000000000001</c:v>
                </c:pt>
                <c:pt idx="26">
                  <c:v>2.700000000000001</c:v>
                </c:pt>
                <c:pt idx="27">
                  <c:v>2.800000000000001</c:v>
                </c:pt>
                <c:pt idx="28">
                  <c:v>2.900000000000001</c:v>
                </c:pt>
                <c:pt idx="29">
                  <c:v>3.000000000000001</c:v>
                </c:pt>
                <c:pt idx="30">
                  <c:v>3.100000000000001</c:v>
                </c:pt>
                <c:pt idx="31">
                  <c:v>3.200000000000001</c:v>
                </c:pt>
                <c:pt idx="32">
                  <c:v>3.300000000000001</c:v>
                </c:pt>
                <c:pt idx="33">
                  <c:v>3.400000000000002</c:v>
                </c:pt>
                <c:pt idx="34">
                  <c:v>3.500000000000002</c:v>
                </c:pt>
                <c:pt idx="35">
                  <c:v>3.600000000000003</c:v>
                </c:pt>
                <c:pt idx="36">
                  <c:v>3.700000000000004</c:v>
                </c:pt>
                <c:pt idx="37">
                  <c:v>3.800000000000002</c:v>
                </c:pt>
                <c:pt idx="38">
                  <c:v>3.900000000000002</c:v>
                </c:pt>
                <c:pt idx="39">
                  <c:v>4.000000000000002</c:v>
                </c:pt>
                <c:pt idx="40">
                  <c:v>4.100000000000001</c:v>
                </c:pt>
                <c:pt idx="41">
                  <c:v>4.200000000000001</c:v>
                </c:pt>
                <c:pt idx="42">
                  <c:v>4.300000000000001</c:v>
                </c:pt>
                <c:pt idx="43">
                  <c:v>4.4</c:v>
                </c:pt>
                <c:pt idx="44">
                  <c:v>4.5</c:v>
                </c:pt>
                <c:pt idx="45">
                  <c:v>4.6</c:v>
                </c:pt>
                <c:pt idx="46">
                  <c:v>4.699999999999997</c:v>
                </c:pt>
                <c:pt idx="47">
                  <c:v>4.799999999999999</c:v>
                </c:pt>
                <c:pt idx="48">
                  <c:v>4.899999999999999</c:v>
                </c:pt>
                <c:pt idx="49">
                  <c:v>4.999999999999998</c:v>
                </c:pt>
                <c:pt idx="50">
                  <c:v>5.099999999999998</c:v>
                </c:pt>
                <c:pt idx="51">
                  <c:v>5.199999999999997</c:v>
                </c:pt>
                <c:pt idx="52">
                  <c:v>5.299999999999997</c:v>
                </c:pt>
                <c:pt idx="53">
                  <c:v>5.399999999999997</c:v>
                </c:pt>
                <c:pt idx="54">
                  <c:v>5.499999999999996</c:v>
                </c:pt>
                <c:pt idx="55">
                  <c:v>5.599999999999996</c:v>
                </c:pt>
                <c:pt idx="56">
                  <c:v>5.699999999999996</c:v>
                </c:pt>
                <c:pt idx="57">
                  <c:v>5.799999999999995</c:v>
                </c:pt>
                <c:pt idx="58">
                  <c:v>5.899999999999995</c:v>
                </c:pt>
                <c:pt idx="59">
                  <c:v>5.999999999999996</c:v>
                </c:pt>
                <c:pt idx="60">
                  <c:v>6.099999999999994</c:v>
                </c:pt>
                <c:pt idx="61">
                  <c:v>6.199999999999994</c:v>
                </c:pt>
                <c:pt idx="62">
                  <c:v>6.299999999999995</c:v>
                </c:pt>
                <c:pt idx="63">
                  <c:v>6.399999999999991</c:v>
                </c:pt>
                <c:pt idx="64">
                  <c:v>6.499999999999993</c:v>
                </c:pt>
                <c:pt idx="65">
                  <c:v>6.599999999999993</c:v>
                </c:pt>
                <c:pt idx="66">
                  <c:v>6.699999999999989</c:v>
                </c:pt>
                <c:pt idx="67">
                  <c:v>6.799999999999992</c:v>
                </c:pt>
                <c:pt idx="68">
                  <c:v>6.899999999999991</c:v>
                </c:pt>
                <c:pt idx="69">
                  <c:v>6.999999999999991</c:v>
                </c:pt>
                <c:pt idx="70">
                  <c:v>7.099999999999991</c:v>
                </c:pt>
                <c:pt idx="71">
                  <c:v>7.199999999999989</c:v>
                </c:pt>
                <c:pt idx="72">
                  <c:v>7.29999999999999</c:v>
                </c:pt>
                <c:pt idx="73">
                  <c:v>7.39999999999999</c:v>
                </c:pt>
                <c:pt idx="74">
                  <c:v>7.49999999999999</c:v>
                </c:pt>
                <c:pt idx="75">
                  <c:v>7.599999999999989</c:v>
                </c:pt>
                <c:pt idx="76">
                  <c:v>7.699999999999989</c:v>
                </c:pt>
                <c:pt idx="77">
                  <c:v>7.799999999999988</c:v>
                </c:pt>
                <c:pt idx="78">
                  <c:v>7.899999999999988</c:v>
                </c:pt>
                <c:pt idx="79">
                  <c:v>7.99999999999999</c:v>
                </c:pt>
                <c:pt idx="80">
                  <c:v>8.100000000000001</c:v>
                </c:pt>
                <c:pt idx="81">
                  <c:v>8.200000000000001</c:v>
                </c:pt>
                <c:pt idx="82">
                  <c:v>8.299999999999986</c:v>
                </c:pt>
                <c:pt idx="83">
                  <c:v>8.400000000000002</c:v>
                </c:pt>
                <c:pt idx="84">
                  <c:v>8.500000000000001</c:v>
                </c:pt>
                <c:pt idx="85">
                  <c:v>8.6</c:v>
                </c:pt>
                <c:pt idx="86">
                  <c:v>8.700000000000001</c:v>
                </c:pt>
                <c:pt idx="87">
                  <c:v>8.799999999999984</c:v>
                </c:pt>
                <c:pt idx="88">
                  <c:v>8.900000000000002</c:v>
                </c:pt>
                <c:pt idx="89">
                  <c:v>9.000000000000001</c:v>
                </c:pt>
                <c:pt idx="90">
                  <c:v>9.1</c:v>
                </c:pt>
                <c:pt idx="91">
                  <c:v>9.200000000000001</c:v>
                </c:pt>
                <c:pt idx="92">
                  <c:v>9.299999999999984</c:v>
                </c:pt>
                <c:pt idx="93">
                  <c:v>9.400000000000002</c:v>
                </c:pt>
                <c:pt idx="94">
                  <c:v>9.500000000000001</c:v>
                </c:pt>
                <c:pt idx="95">
                  <c:v>9.6</c:v>
                </c:pt>
                <c:pt idx="96">
                  <c:v>9.700000000000001</c:v>
                </c:pt>
                <c:pt idx="97">
                  <c:v>9.799999999999984</c:v>
                </c:pt>
                <c:pt idx="98">
                  <c:v>9.900000000000002</c:v>
                </c:pt>
                <c:pt idx="99">
                  <c:v>10.0</c:v>
                </c:pt>
              </c:numCache>
            </c:numRef>
          </c:xVal>
          <c:yVal>
            <c:numRef>
              <c:f>'Heat Exchanger Materials'!$J$6:$J$105</c:f>
              <c:numCache>
                <c:formatCode>0.0000</c:formatCode>
                <c:ptCount val="100"/>
                <c:pt idx="0">
                  <c:v>0.946745213804053</c:v>
                </c:pt>
                <c:pt idx="1">
                  <c:v>0.923968544728994</c:v>
                </c:pt>
                <c:pt idx="2">
                  <c:v>0.9017398336965</c:v>
                </c:pt>
                <c:pt idx="3">
                  <c:v>0.88004589800563</c:v>
                </c:pt>
                <c:pt idx="4">
                  <c:v>0.858873872103127</c:v>
                </c:pt>
                <c:pt idx="5">
                  <c:v>0.838211199953447</c:v>
                </c:pt>
                <c:pt idx="6">
                  <c:v>0.818045627592508</c:v>
                </c:pt>
                <c:pt idx="7">
                  <c:v>0.798365195860394</c:v>
                </c:pt>
                <c:pt idx="8">
                  <c:v>0.779158233309103</c:v>
                </c:pt>
                <c:pt idx="9">
                  <c:v>0.760413349280713</c:v>
                </c:pt>
                <c:pt idx="10">
                  <c:v>0.742119427152256</c:v>
                </c:pt>
                <c:pt idx="11">
                  <c:v>0.724265617742963</c:v>
                </c:pt>
                <c:pt idx="12">
                  <c:v>0.706841332880212</c:v>
                </c:pt>
                <c:pt idx="13">
                  <c:v>0.689836239120197</c:v>
                </c:pt>
                <c:pt idx="14">
                  <c:v>0.673240251619729</c:v>
                </c:pt>
                <c:pt idx="15">
                  <c:v>0.657043528155411</c:v>
                </c:pt>
                <c:pt idx="16">
                  <c:v>0.641236463286739</c:v>
                </c:pt>
                <c:pt idx="17">
                  <c:v>0.625809682659613</c:v>
                </c:pt>
                <c:pt idx="18">
                  <c:v>0.610754037446862</c:v>
                </c:pt>
                <c:pt idx="19">
                  <c:v>0.596060598922584</c:v>
                </c:pt>
                <c:pt idx="20">
                  <c:v>0.58172065316697</c:v>
                </c:pt>
                <c:pt idx="21">
                  <c:v>0.56772569589851</c:v>
                </c:pt>
                <c:pt idx="22">
                  <c:v>0.554067427430552</c:v>
                </c:pt>
                <c:pt idx="23">
                  <c:v>0.540737747749209</c:v>
                </c:pt>
                <c:pt idx="24">
                  <c:v>0.527728751709622</c:v>
                </c:pt>
                <c:pt idx="25">
                  <c:v>0.515032724347848</c:v>
                </c:pt>
                <c:pt idx="26">
                  <c:v>0.502642136305522</c:v>
                </c:pt>
                <c:pt idx="27">
                  <c:v>0.490549639364545</c:v>
                </c:pt>
                <c:pt idx="28">
                  <c:v>0.478748062089281</c:v>
                </c:pt>
                <c:pt idx="29">
                  <c:v>0.467230405573523</c:v>
                </c:pt>
                <c:pt idx="30">
                  <c:v>0.455989839289814</c:v>
                </c:pt>
                <c:pt idx="31">
                  <c:v>0.445019697038592</c:v>
                </c:pt>
                <c:pt idx="32">
                  <c:v>0.43431347299485</c:v>
                </c:pt>
                <c:pt idx="33">
                  <c:v>0.423864817849825</c:v>
                </c:pt>
                <c:pt idx="34">
                  <c:v>0.413667535045578</c:v>
                </c:pt>
                <c:pt idx="35">
                  <c:v>0.403715577100135</c:v>
                </c:pt>
                <c:pt idx="36">
                  <c:v>0.394003042021022</c:v>
                </c:pt>
                <c:pt idx="37">
                  <c:v>0.38452416980511</c:v>
                </c:pt>
                <c:pt idx="38">
                  <c:v>0.375273339022642</c:v>
                </c:pt>
                <c:pt idx="39">
                  <c:v>0.366245063483474</c:v>
                </c:pt>
                <c:pt idx="40">
                  <c:v>0.357433988983485</c:v>
                </c:pt>
                <c:pt idx="41">
                  <c:v>0.348834890129276</c:v>
                </c:pt>
                <c:pt idx="42">
                  <c:v>0.340442667239252</c:v>
                </c:pt>
                <c:pt idx="43">
                  <c:v>0.332252343319279</c:v>
                </c:pt>
                <c:pt idx="44">
                  <c:v>0.324259061111081</c:v>
                </c:pt>
                <c:pt idx="45">
                  <c:v>0.31645808021165</c:v>
                </c:pt>
                <c:pt idx="46">
                  <c:v>0.308844774261946</c:v>
                </c:pt>
                <c:pt idx="47">
                  <c:v>0.301414628203261</c:v>
                </c:pt>
                <c:pt idx="48">
                  <c:v>0.29416323559956</c:v>
                </c:pt>
                <c:pt idx="49">
                  <c:v>0.28708629602426</c:v>
                </c:pt>
                <c:pt idx="50">
                  <c:v>0.280179612509847</c:v>
                </c:pt>
                <c:pt idx="51">
                  <c:v>0.273439089058903</c:v>
                </c:pt>
                <c:pt idx="52">
                  <c:v>0.266860728214962</c:v>
                </c:pt>
                <c:pt idx="53">
                  <c:v>0.260440628691818</c:v>
                </c:pt>
                <c:pt idx="54">
                  <c:v>0.254174983059901</c:v>
                </c:pt>
                <c:pt idx="55">
                  <c:v>0.248060075488249</c:v>
                </c:pt>
                <c:pt idx="56">
                  <c:v>0.242092279540882</c:v>
                </c:pt>
                <c:pt idx="57">
                  <c:v>0.236268056026117</c:v>
                </c:pt>
                <c:pt idx="58">
                  <c:v>0.230583950897673</c:v>
                </c:pt>
                <c:pt idx="59">
                  <c:v>0.225036593206249</c:v>
                </c:pt>
                <c:pt idx="60">
                  <c:v>0.219622693100388</c:v>
                </c:pt>
                <c:pt idx="61">
                  <c:v>0.214339039875442</c:v>
                </c:pt>
                <c:pt idx="62">
                  <c:v>0.209182500069453</c:v>
                </c:pt>
                <c:pt idx="63">
                  <c:v>0.204150015604884</c:v>
                </c:pt>
                <c:pt idx="64">
                  <c:v>0.199238601975005</c:v>
                </c:pt>
                <c:pt idx="65">
                  <c:v>0.194445346473954</c:v>
                </c:pt>
                <c:pt idx="66">
                  <c:v>0.18976740646935</c:v>
                </c:pt>
                <c:pt idx="67">
                  <c:v>0.185202007716482</c:v>
                </c:pt>
                <c:pt idx="68">
                  <c:v>0.180746442713048</c:v>
                </c:pt>
                <c:pt idx="69">
                  <c:v>0.176398069093468</c:v>
                </c:pt>
                <c:pt idx="70">
                  <c:v>0.172154308061841</c:v>
                </c:pt>
                <c:pt idx="71">
                  <c:v>0.168012642862592</c:v>
                </c:pt>
                <c:pt idx="72">
                  <c:v>0.163970617287905</c:v>
                </c:pt>
                <c:pt idx="73">
                  <c:v>0.160025834221094</c:v>
                </c:pt>
                <c:pt idx="74">
                  <c:v>0.156175954214974</c:v>
                </c:pt>
                <c:pt idx="75">
                  <c:v>0.152418694104473</c:v>
                </c:pt>
                <c:pt idx="76">
                  <c:v>0.148751825652588</c:v>
                </c:pt>
                <c:pt idx="77">
                  <c:v>0.145173174228952</c:v>
                </c:pt>
                <c:pt idx="78">
                  <c:v>0.141680617520161</c:v>
                </c:pt>
                <c:pt idx="79">
                  <c:v>0.138272084271136</c:v>
                </c:pt>
                <c:pt idx="80">
                  <c:v>0.13494555305678</c:v>
                </c:pt>
                <c:pt idx="81">
                  <c:v>0.131699051083166</c:v>
                </c:pt>
                <c:pt idx="82">
                  <c:v>0.128530653017579</c:v>
                </c:pt>
                <c:pt idx="83">
                  <c:v>0.125438479846701</c:v>
                </c:pt>
                <c:pt idx="84">
                  <c:v>0.122420697762262</c:v>
                </c:pt>
                <c:pt idx="85">
                  <c:v>0.119475517073506</c:v>
                </c:pt>
                <c:pt idx="86">
                  <c:v>0.116601191145815</c:v>
                </c:pt>
                <c:pt idx="87">
                  <c:v>0.113796015364873</c:v>
                </c:pt>
                <c:pt idx="88">
                  <c:v>0.111058326125746</c:v>
                </c:pt>
                <c:pt idx="89">
                  <c:v>0.108386499846286</c:v>
                </c:pt>
                <c:pt idx="90">
                  <c:v>0.10577895200426</c:v>
                </c:pt>
                <c:pt idx="91">
                  <c:v>0.103234136197665</c:v>
                </c:pt>
                <c:pt idx="92">
                  <c:v>0.100750543227624</c:v>
                </c:pt>
                <c:pt idx="93">
                  <c:v>0.0983267002033673</c:v>
                </c:pt>
                <c:pt idx="94">
                  <c:v>0.0959611696687311</c:v>
                </c:pt>
                <c:pt idx="95">
                  <c:v>0.0936525487496807</c:v>
                </c:pt>
                <c:pt idx="96">
                  <c:v>0.0913994683223325</c:v>
                </c:pt>
                <c:pt idx="97">
                  <c:v>0.0892005922010056</c:v>
                </c:pt>
                <c:pt idx="98">
                  <c:v>0.0870546163457937</c:v>
                </c:pt>
                <c:pt idx="99">
                  <c:v>0.0849602680892054</c:v>
                </c:pt>
              </c:numCache>
            </c:numRef>
          </c:yVal>
          <c:smooth val="1"/>
          <c:extLst xmlns:c16r2="http://schemas.microsoft.com/office/drawing/2015/06/chart">
            <c:ext xmlns:c16="http://schemas.microsoft.com/office/drawing/2014/chart" uri="{C3380CC4-5D6E-409C-BE32-E72D297353CC}">
              <c16:uniqueId val="{00000005-6845-4EA3-96F1-ABFC147CDE2F}"/>
            </c:ext>
          </c:extLst>
        </c:ser>
        <c:dLbls>
          <c:showLegendKey val="0"/>
          <c:showVal val="0"/>
          <c:showCatName val="0"/>
          <c:showSerName val="0"/>
          <c:showPercent val="0"/>
          <c:showBubbleSize val="0"/>
        </c:dLbls>
        <c:axId val="-1977079144"/>
        <c:axId val="-2126158920"/>
      </c:scatterChart>
      <c:valAx>
        <c:axId val="-1977079144"/>
        <c:scaling>
          <c:orientation val="minMax"/>
          <c:max val="10.0"/>
        </c:scaling>
        <c:delete val="0"/>
        <c:axPos val="b"/>
        <c:title>
          <c:tx>
            <c:rich>
              <a:bodyPr/>
              <a:lstStyle/>
              <a:p>
                <a:pPr>
                  <a:defRPr sz="925" b="1" i="0" u="none" strike="noStrike" baseline="0">
                    <a:solidFill>
                      <a:srgbClr val="000000"/>
                    </a:solidFill>
                    <a:latin typeface="Arial"/>
                    <a:ea typeface="Arial"/>
                    <a:cs typeface="Arial"/>
                  </a:defRPr>
                </a:pPr>
                <a:r>
                  <a:rPr lang="en-US"/>
                  <a:t>Wavelength (Angstroms)</a:t>
                </a:r>
              </a:p>
            </c:rich>
          </c:tx>
          <c:layout>
            <c:manualLayout>
              <c:xMode val="edge"/>
              <c:yMode val="edge"/>
              <c:x val="0.364902799406343"/>
              <c:y val="0.93439883844307"/>
            </c:manualLayout>
          </c:layout>
          <c:overlay val="0"/>
          <c:spPr>
            <a:noFill/>
            <a:ln w="25400">
              <a:noFill/>
            </a:ln>
          </c:spPr>
        </c:title>
        <c:numFmt formatCode="0.0" sourceLinked="1"/>
        <c:majorTickMark val="out"/>
        <c:minorTickMark val="none"/>
        <c:tickLblPos val="nextTo"/>
        <c:spPr>
          <a:ln w="3175">
            <a:solidFill>
              <a:srgbClr val="000000"/>
            </a:solidFill>
            <a:prstDash val="solid"/>
          </a:ln>
        </c:spPr>
        <c:txPr>
          <a:bodyPr rot="0" vert="horz"/>
          <a:lstStyle/>
          <a:p>
            <a:pPr>
              <a:defRPr sz="925" b="0" i="0" u="none" strike="noStrike" baseline="0">
                <a:solidFill>
                  <a:srgbClr val="000000"/>
                </a:solidFill>
                <a:latin typeface="Arial"/>
                <a:ea typeface="Arial"/>
                <a:cs typeface="Arial"/>
              </a:defRPr>
            </a:pPr>
            <a:endParaRPr lang="en-US"/>
          </a:p>
        </c:txPr>
        <c:crossAx val="-2126158920"/>
        <c:crosses val="autoZero"/>
        <c:crossBetween val="midCat"/>
      </c:valAx>
      <c:valAx>
        <c:axId val="-2126158920"/>
        <c:scaling>
          <c:orientation val="minMax"/>
          <c:max val="1.0"/>
        </c:scaling>
        <c:delete val="0"/>
        <c:axPos val="l"/>
        <c:title>
          <c:tx>
            <c:rich>
              <a:bodyPr/>
              <a:lstStyle/>
              <a:p>
                <a:pPr>
                  <a:defRPr sz="925" b="1" i="0" u="none" strike="noStrike" baseline="0">
                    <a:solidFill>
                      <a:srgbClr val="000000"/>
                    </a:solidFill>
                    <a:latin typeface="Arial"/>
                    <a:ea typeface="Arial"/>
                    <a:cs typeface="Arial"/>
                  </a:defRPr>
                </a:pPr>
                <a:r>
                  <a:rPr lang="en-US" dirty="0"/>
                  <a:t>Transmission [0 1]</a:t>
                </a:r>
              </a:p>
            </c:rich>
          </c:tx>
          <c:layout>
            <c:manualLayout>
              <c:xMode val="edge"/>
              <c:yMode val="edge"/>
              <c:x val="0.00696378830083569"/>
              <c:y val="0.388298616928205"/>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rot="0" vert="horz"/>
          <a:lstStyle/>
          <a:p>
            <a:pPr>
              <a:defRPr sz="925" b="0" i="0" u="none" strike="noStrike" baseline="0">
                <a:solidFill>
                  <a:srgbClr val="000000"/>
                </a:solidFill>
                <a:latin typeface="Arial"/>
                <a:ea typeface="Arial"/>
                <a:cs typeface="Arial"/>
              </a:defRPr>
            </a:pPr>
            <a:endParaRPr lang="en-US"/>
          </a:p>
        </c:txPr>
        <c:crossAx val="-1977079144"/>
        <c:crosses val="autoZero"/>
        <c:crossBetween val="midCat"/>
      </c:valAx>
      <c:spPr>
        <a:solidFill>
          <a:srgbClr val="FFFFCC"/>
        </a:solidFill>
        <a:ln w="12700">
          <a:solidFill>
            <a:srgbClr val="808080"/>
          </a:solidFill>
          <a:prstDash val="solid"/>
        </a:ln>
      </c:spPr>
    </c:plotArea>
    <c:legend>
      <c:legendPos val="r"/>
      <c:layout>
        <c:manualLayout>
          <c:xMode val="edge"/>
          <c:yMode val="edge"/>
          <c:x val="0.837047938645556"/>
          <c:y val="0.13475195919659"/>
          <c:w val="0.161315114862643"/>
          <c:h val="0.284611551552311"/>
        </c:manualLayout>
      </c:layout>
      <c:overlay val="0"/>
      <c:spPr>
        <a:solidFill>
          <a:srgbClr val="FFFFFF"/>
        </a:solidFill>
        <a:ln w="3175">
          <a:solidFill>
            <a:srgbClr val="000000"/>
          </a:solidFill>
          <a:prstDash val="solid"/>
        </a:ln>
      </c:spPr>
      <c:txPr>
        <a:bodyPr/>
        <a:lstStyle/>
        <a:p>
          <a:pPr>
            <a:defRPr sz="105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925"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'overnight-001.fits_278files_Pvs'!$C$1</c:f>
              <c:strCache>
                <c:ptCount val="1"/>
                <c:pt idx="0">
                  <c:v>wavelength (A)</c:v>
                </c:pt>
              </c:strCache>
            </c:strRef>
          </c:tx>
          <c:xVal>
            <c:numRef>
              <c:f>'overnight-001.fits_278files_Pvs'!$C$2:$C$84</c:f>
              <c:numCache>
                <c:formatCode>General</c:formatCode>
                <c:ptCount val="83"/>
                <c:pt idx="0">
                  <c:v>-0.913337818181818</c:v>
                </c:pt>
                <c:pt idx="1">
                  <c:v>-0.697588727272727</c:v>
                </c:pt>
                <c:pt idx="2">
                  <c:v>-0.481839636363636</c:v>
                </c:pt>
                <c:pt idx="3">
                  <c:v>-0.266090545454545</c:v>
                </c:pt>
                <c:pt idx="4">
                  <c:v>-0.0503414545454547</c:v>
                </c:pt>
                <c:pt idx="5">
                  <c:v>0.165407636363636</c:v>
                </c:pt>
                <c:pt idx="6">
                  <c:v>0.381156727272728</c:v>
                </c:pt>
                <c:pt idx="7">
                  <c:v>0.596905818181819</c:v>
                </c:pt>
                <c:pt idx="8">
                  <c:v>0.812654909090909</c:v>
                </c:pt>
                <c:pt idx="9">
                  <c:v>1.028404</c:v>
                </c:pt>
                <c:pt idx="10">
                  <c:v>1.244153090909091</c:v>
                </c:pt>
                <c:pt idx="11">
                  <c:v>1.459902181818182</c:v>
                </c:pt>
                <c:pt idx="12">
                  <c:v>1.675651272727272</c:v>
                </c:pt>
                <c:pt idx="13">
                  <c:v>1.891400363636364</c:v>
                </c:pt>
                <c:pt idx="14">
                  <c:v>2.107149454545455</c:v>
                </c:pt>
                <c:pt idx="15">
                  <c:v>2.322898545454544</c:v>
                </c:pt>
                <c:pt idx="16">
                  <c:v>2.538647636363621</c:v>
                </c:pt>
                <c:pt idx="17">
                  <c:v>2.754396727272733</c:v>
                </c:pt>
                <c:pt idx="18">
                  <c:v>2.970145818181818</c:v>
                </c:pt>
                <c:pt idx="19">
                  <c:v>3.185894909090908</c:v>
                </c:pt>
                <c:pt idx="20">
                  <c:v>3.401643999999993</c:v>
                </c:pt>
                <c:pt idx="21">
                  <c:v>3.617393090909091</c:v>
                </c:pt>
                <c:pt idx="22">
                  <c:v>3.833142181818176</c:v>
                </c:pt>
                <c:pt idx="23">
                  <c:v>4.048891272727269</c:v>
                </c:pt>
                <c:pt idx="24">
                  <c:v>4.264640363636364</c:v>
                </c:pt>
                <c:pt idx="25">
                  <c:v>4.480389454545454</c:v>
                </c:pt>
                <c:pt idx="26">
                  <c:v>4.696138545454545</c:v>
                </c:pt>
                <c:pt idx="27">
                  <c:v>4.911887636363638</c:v>
                </c:pt>
                <c:pt idx="28">
                  <c:v>5.127636727272725</c:v>
                </c:pt>
                <c:pt idx="29">
                  <c:v>5.343385818181805</c:v>
                </c:pt>
                <c:pt idx="30">
                  <c:v>5.559134909090889</c:v>
                </c:pt>
                <c:pt idx="31">
                  <c:v>5.774883999999997</c:v>
                </c:pt>
                <c:pt idx="32">
                  <c:v>5.9906330909091</c:v>
                </c:pt>
                <c:pt idx="33">
                  <c:v>6.2063821818182</c:v>
                </c:pt>
                <c:pt idx="34">
                  <c:v>6.422131272727244</c:v>
                </c:pt>
                <c:pt idx="35">
                  <c:v>6.637880363636338</c:v>
                </c:pt>
                <c:pt idx="36">
                  <c:v>6.853629454545454</c:v>
                </c:pt>
                <c:pt idx="37">
                  <c:v>7.06937854545455</c:v>
                </c:pt>
                <c:pt idx="38">
                  <c:v>7.285127636363638</c:v>
                </c:pt>
                <c:pt idx="39">
                  <c:v>7.500876727272728</c:v>
                </c:pt>
                <c:pt idx="40">
                  <c:v>7.716625818181819</c:v>
                </c:pt>
                <c:pt idx="41">
                  <c:v>7.932374909090909</c:v>
                </c:pt>
                <c:pt idx="42">
                  <c:v>8.148123999999976</c:v>
                </c:pt>
                <c:pt idx="43">
                  <c:v>8.3638730909091</c:v>
                </c:pt>
                <c:pt idx="44">
                  <c:v>8.579622181818168</c:v>
                </c:pt>
                <c:pt idx="45">
                  <c:v>8.795371272727273</c:v>
                </c:pt>
                <c:pt idx="46">
                  <c:v>9.011120363636346</c:v>
                </c:pt>
                <c:pt idx="47">
                  <c:v>9.22686945454545</c:v>
                </c:pt>
                <c:pt idx="48">
                  <c:v>9.442618545454545</c:v>
                </c:pt>
                <c:pt idx="49">
                  <c:v>9.658367636363635</c:v>
                </c:pt>
                <c:pt idx="50">
                  <c:v>9.874116727272728</c:v>
                </c:pt>
                <c:pt idx="51">
                  <c:v>10.08986581818182</c:v>
                </c:pt>
                <c:pt idx="52">
                  <c:v>10.30561490909093</c:v>
                </c:pt>
                <c:pt idx="53">
                  <c:v>10.521364</c:v>
                </c:pt>
                <c:pt idx="54">
                  <c:v>10.73711309090909</c:v>
                </c:pt>
                <c:pt idx="55">
                  <c:v>10.95286218181818</c:v>
                </c:pt>
                <c:pt idx="56">
                  <c:v>11.16861127272727</c:v>
                </c:pt>
                <c:pt idx="57">
                  <c:v>11.38436036363636</c:v>
                </c:pt>
                <c:pt idx="58">
                  <c:v>11.60010945454545</c:v>
                </c:pt>
                <c:pt idx="59">
                  <c:v>11.81585854545455</c:v>
                </c:pt>
                <c:pt idx="60">
                  <c:v>12.03160763636365</c:v>
                </c:pt>
                <c:pt idx="61">
                  <c:v>12.2473567272727</c:v>
                </c:pt>
                <c:pt idx="62">
                  <c:v>12.46310581818184</c:v>
                </c:pt>
                <c:pt idx="63">
                  <c:v>12.67885490909091</c:v>
                </c:pt>
                <c:pt idx="64">
                  <c:v>12.89460400000001</c:v>
                </c:pt>
                <c:pt idx="65">
                  <c:v>13.11035309090909</c:v>
                </c:pt>
                <c:pt idx="66">
                  <c:v>13.32610218181818</c:v>
                </c:pt>
                <c:pt idx="67">
                  <c:v>13.54185127272727</c:v>
                </c:pt>
                <c:pt idx="68">
                  <c:v>13.75760036363636</c:v>
                </c:pt>
                <c:pt idx="69">
                  <c:v>13.97334945454545</c:v>
                </c:pt>
                <c:pt idx="70">
                  <c:v>14.18909854545454</c:v>
                </c:pt>
                <c:pt idx="71">
                  <c:v>14.40484763636366</c:v>
                </c:pt>
                <c:pt idx="72">
                  <c:v>14.62059672727272</c:v>
                </c:pt>
                <c:pt idx="73">
                  <c:v>14.83634581818182</c:v>
                </c:pt>
                <c:pt idx="74">
                  <c:v>15.05209490909093</c:v>
                </c:pt>
                <c:pt idx="75">
                  <c:v>15.267844</c:v>
                </c:pt>
                <c:pt idx="76">
                  <c:v>15.48359309090911</c:v>
                </c:pt>
                <c:pt idx="77">
                  <c:v>15.69934218181816</c:v>
                </c:pt>
                <c:pt idx="78">
                  <c:v>15.9150912727273</c:v>
                </c:pt>
                <c:pt idx="79">
                  <c:v>16.1308403636364</c:v>
                </c:pt>
                <c:pt idx="80">
                  <c:v>16.34658945454545</c:v>
                </c:pt>
                <c:pt idx="81">
                  <c:v>16.56233854545453</c:v>
                </c:pt>
                <c:pt idx="82">
                  <c:v>16.77808763636358</c:v>
                </c:pt>
              </c:numCache>
            </c:numRef>
          </c:xVal>
          <c:yVal>
            <c:numRef>
              <c:f>'overnight-001.fits_278files_Pvs'!$E$2:$E$84</c:f>
              <c:numCache>
                <c:formatCode>General</c:formatCode>
                <c:ptCount val="83"/>
                <c:pt idx="0">
                  <c:v>0.0</c:v>
                </c:pt>
                <c:pt idx="1">
                  <c:v>186.9274806614314</c:v>
                </c:pt>
                <c:pt idx="2">
                  <c:v>109.8964882049536</c:v>
                </c:pt>
                <c:pt idx="3">
                  <c:v>420.8056695349721</c:v>
                </c:pt>
                <c:pt idx="4">
                  <c:v>-130.5070533353542</c:v>
                </c:pt>
                <c:pt idx="5">
                  <c:v>-1204.962074148741</c:v>
                </c:pt>
                <c:pt idx="6">
                  <c:v>-3021.636172071186</c:v>
                </c:pt>
                <c:pt idx="7">
                  <c:v>-1781.660010442222</c:v>
                </c:pt>
                <c:pt idx="8">
                  <c:v>17761.69164905545</c:v>
                </c:pt>
                <c:pt idx="9">
                  <c:v>120119.8855519332</c:v>
                </c:pt>
                <c:pt idx="10">
                  <c:v>291942.050141984</c:v>
                </c:pt>
                <c:pt idx="11">
                  <c:v>586000.861027093</c:v>
                </c:pt>
                <c:pt idx="12">
                  <c:v>1.03066011639037E6</c:v>
                </c:pt>
                <c:pt idx="13">
                  <c:v>1.50906571053468E6</c:v>
                </c:pt>
                <c:pt idx="14">
                  <c:v>1.86384730474499E6</c:v>
                </c:pt>
                <c:pt idx="15">
                  <c:v>1.98923911820937E6</c:v>
                </c:pt>
                <c:pt idx="16">
                  <c:v>2.2315734479418E6</c:v>
                </c:pt>
                <c:pt idx="17">
                  <c:v>2.25423098437278E6</c:v>
                </c:pt>
                <c:pt idx="18">
                  <c:v>2.1179082502619E6</c:v>
                </c:pt>
                <c:pt idx="19">
                  <c:v>1.92186787586891E6</c:v>
                </c:pt>
                <c:pt idx="20">
                  <c:v>1.72526043241369E6</c:v>
                </c:pt>
                <c:pt idx="21">
                  <c:v>1.55613363636237E6</c:v>
                </c:pt>
                <c:pt idx="22">
                  <c:v>1.3946624318062E6</c:v>
                </c:pt>
                <c:pt idx="23">
                  <c:v>1.15679311442473E6</c:v>
                </c:pt>
                <c:pt idx="24">
                  <c:v>1.12678779215856E6</c:v>
                </c:pt>
                <c:pt idx="25">
                  <c:v>1.01632988489185E6</c:v>
                </c:pt>
                <c:pt idx="26">
                  <c:v>833482.3411965821</c:v>
                </c:pt>
                <c:pt idx="27">
                  <c:v>774535.9657686923</c:v>
                </c:pt>
                <c:pt idx="28">
                  <c:v>720462.039346091</c:v>
                </c:pt>
                <c:pt idx="29">
                  <c:v>615178.418434243</c:v>
                </c:pt>
                <c:pt idx="30">
                  <c:v>524024.1754827322</c:v>
                </c:pt>
                <c:pt idx="31">
                  <c:v>443890.0595233211</c:v>
                </c:pt>
                <c:pt idx="32">
                  <c:v>374809.0952066981</c:v>
                </c:pt>
                <c:pt idx="33">
                  <c:v>317008.7149465429</c:v>
                </c:pt>
                <c:pt idx="34">
                  <c:v>268494.5481509704</c:v>
                </c:pt>
                <c:pt idx="35">
                  <c:v>225293.4508206349</c:v>
                </c:pt>
                <c:pt idx="36">
                  <c:v>189935.6682408113</c:v>
                </c:pt>
                <c:pt idx="37">
                  <c:v>165259.8083990143</c:v>
                </c:pt>
                <c:pt idx="38">
                  <c:v>138130.336377041</c:v>
                </c:pt>
                <c:pt idx="39">
                  <c:v>116936.5479576806</c:v>
                </c:pt>
                <c:pt idx="40">
                  <c:v>97212.47586030204</c:v>
                </c:pt>
                <c:pt idx="41">
                  <c:v>82047.47668526195</c:v>
                </c:pt>
                <c:pt idx="42">
                  <c:v>67481.69587096361</c:v>
                </c:pt>
                <c:pt idx="43">
                  <c:v>56400.45338071886</c:v>
                </c:pt>
                <c:pt idx="44">
                  <c:v>47336.65894910701</c:v>
                </c:pt>
                <c:pt idx="45">
                  <c:v>38637.8863794765</c:v>
                </c:pt>
                <c:pt idx="46">
                  <c:v>31943.35200820195</c:v>
                </c:pt>
                <c:pt idx="47">
                  <c:v>26659.0100101933</c:v>
                </c:pt>
                <c:pt idx="48">
                  <c:v>22631.03713295206</c:v>
                </c:pt>
                <c:pt idx="49">
                  <c:v>18527.8635450999</c:v>
                </c:pt>
                <c:pt idx="50">
                  <c:v>14630.87518602327</c:v>
                </c:pt>
                <c:pt idx="51">
                  <c:v>12154.82215887116</c:v>
                </c:pt>
                <c:pt idx="52">
                  <c:v>9856.067738323345</c:v>
                </c:pt>
                <c:pt idx="53">
                  <c:v>7545.376697043675</c:v>
                </c:pt>
                <c:pt idx="54">
                  <c:v>6609.38647672023</c:v>
                </c:pt>
                <c:pt idx="55">
                  <c:v>4710.190540804642</c:v>
                </c:pt>
                <c:pt idx="56">
                  <c:v>3710.29961082981</c:v>
                </c:pt>
                <c:pt idx="57">
                  <c:v>2448.360067054172</c:v>
                </c:pt>
                <c:pt idx="58">
                  <c:v>2126.787504536997</c:v>
                </c:pt>
                <c:pt idx="59">
                  <c:v>1062.279667666856</c:v>
                </c:pt>
                <c:pt idx="60">
                  <c:v>1862.908608890636</c:v>
                </c:pt>
                <c:pt idx="61">
                  <c:v>2771.285446587627</c:v>
                </c:pt>
                <c:pt idx="62">
                  <c:v>1904.68678145226</c:v>
                </c:pt>
                <c:pt idx="63">
                  <c:v>2842.666438564342</c:v>
                </c:pt>
                <c:pt idx="64">
                  <c:v>1178.46277612394</c:v>
                </c:pt>
                <c:pt idx="65">
                  <c:v>739.274710661856</c:v>
                </c:pt>
                <c:pt idx="66">
                  <c:v>785.5887991015955</c:v>
                </c:pt>
                <c:pt idx="67">
                  <c:v>178.7310010921982</c:v>
                </c:pt>
                <c:pt idx="68">
                  <c:v>-24.74859365078968</c:v>
                </c:pt>
                <c:pt idx="69">
                  <c:v>511.3648321542597</c:v>
                </c:pt>
                <c:pt idx="70">
                  <c:v>884.8219061193921</c:v>
                </c:pt>
                <c:pt idx="71">
                  <c:v>802.8571104270633</c:v>
                </c:pt>
                <c:pt idx="72">
                  <c:v>1078.274739447591</c:v>
                </c:pt>
                <c:pt idx="73">
                  <c:v>110.6126854488673</c:v>
                </c:pt>
                <c:pt idx="74">
                  <c:v>1260.109261930081</c:v>
                </c:pt>
                <c:pt idx="75">
                  <c:v>866.4395101922755</c:v>
                </c:pt>
                <c:pt idx="76">
                  <c:v>1239.259964385043</c:v>
                </c:pt>
                <c:pt idx="77">
                  <c:v>1170.664183912434</c:v>
                </c:pt>
                <c:pt idx="78">
                  <c:v>813.0430267849438</c:v>
                </c:pt>
                <c:pt idx="79">
                  <c:v>120.7986018067486</c:v>
                </c:pt>
                <c:pt idx="80">
                  <c:v>255.364106190946</c:v>
                </c:pt>
                <c:pt idx="81">
                  <c:v>365.4197493389917</c:v>
                </c:pt>
                <c:pt idx="82">
                  <c:v>545.185257561288</c:v>
                </c:pt>
              </c:numCache>
            </c:numRef>
          </c:yVal>
          <c:smooth val="1"/>
          <c:extLst xmlns:c16r2="http://schemas.microsoft.com/office/drawing/2015/06/chart">
            <c:ext xmlns:c16="http://schemas.microsoft.com/office/drawing/2014/chart" uri="{C3380CC4-5D6E-409C-BE32-E72D297353CC}">
              <c16:uniqueId val="{00000000-4517-4673-A6C3-3E33979616AB}"/>
            </c:ext>
          </c:extLst>
        </c:ser>
        <c:dLbls>
          <c:showLegendKey val="0"/>
          <c:showVal val="0"/>
          <c:showCatName val="0"/>
          <c:showSerName val="0"/>
          <c:showPercent val="0"/>
          <c:showBubbleSize val="0"/>
        </c:dLbls>
        <c:axId val="-1977960744"/>
        <c:axId val="-1978090504"/>
      </c:scatterChart>
      <c:valAx>
        <c:axId val="-1977960744"/>
        <c:scaling>
          <c:orientation val="minMax"/>
          <c:max val="10.0"/>
          <c:min val="0.0"/>
        </c:scaling>
        <c:delete val="0"/>
        <c:axPos val="b"/>
        <c:majorGridlines/>
        <c:minorGridlines/>
        <c:title>
          <c:tx>
            <c:rich>
              <a:bodyPr/>
              <a:lstStyle/>
              <a:p>
                <a:pPr>
                  <a:defRPr sz="1600">
                    <a:latin typeface="Times New Roman" pitchFamily="18" charset="0"/>
                    <a:cs typeface="Times New Roman" pitchFamily="18" charset="0"/>
                  </a:defRPr>
                </a:pPr>
                <a:r>
                  <a:rPr lang="en-US" sz="1600">
                    <a:latin typeface="Times New Roman" pitchFamily="18" charset="0"/>
                    <a:cs typeface="Times New Roman" pitchFamily="18" charset="0"/>
                  </a:rPr>
                  <a:t>Wavelength</a:t>
                </a:r>
                <a:r>
                  <a:rPr lang="en-US" sz="1600" baseline="0">
                    <a:latin typeface="Times New Roman" pitchFamily="18" charset="0"/>
                    <a:cs typeface="Times New Roman" pitchFamily="18" charset="0"/>
                  </a:rPr>
                  <a:t> (Å)</a:t>
                </a:r>
                <a:endParaRPr lang="en-US" sz="1600">
                  <a:latin typeface="Times New Roman" pitchFamily="18" charset="0"/>
                  <a:cs typeface="Times New Roman" pitchFamily="18" charset="0"/>
                </a:endParaRPr>
              </a:p>
            </c:rich>
          </c:tx>
          <c:layout/>
          <c:overlay val="0"/>
        </c:title>
        <c:numFmt formatCode="General" sourceLinked="0"/>
        <c:majorTickMark val="out"/>
        <c:minorTickMark val="none"/>
        <c:tickLblPos val="nextTo"/>
        <c:txPr>
          <a:bodyPr/>
          <a:lstStyle/>
          <a:p>
            <a:pPr>
              <a:defRPr sz="1600">
                <a:latin typeface="Times New Roman" pitchFamily="18" charset="0"/>
                <a:cs typeface="Times New Roman" pitchFamily="18" charset="0"/>
              </a:defRPr>
            </a:pPr>
            <a:endParaRPr lang="en-US"/>
          </a:p>
        </c:txPr>
        <c:crossAx val="-1978090504"/>
        <c:crosses val="autoZero"/>
        <c:crossBetween val="midCat"/>
      </c:valAx>
      <c:valAx>
        <c:axId val="-1978090504"/>
        <c:scaling>
          <c:orientation val="minMax"/>
          <c:min val="0.0"/>
        </c:scaling>
        <c:delete val="0"/>
        <c:axPos val="l"/>
        <c:majorGridlines/>
        <c:minorGridlines/>
        <c:title>
          <c:tx>
            <c:rich>
              <a:bodyPr/>
              <a:lstStyle/>
              <a:p>
                <a:pPr>
                  <a:defRPr sz="1400">
                    <a:latin typeface="Times New Roman" pitchFamily="18" charset="0"/>
                    <a:cs typeface="Times New Roman" pitchFamily="18" charset="0"/>
                  </a:defRPr>
                </a:pPr>
                <a:r>
                  <a:rPr lang="en-US" sz="1400">
                    <a:latin typeface="Times New Roman" pitchFamily="18" charset="0"/>
                    <a:cs typeface="Times New Roman" pitchFamily="18" charset="0"/>
                  </a:rPr>
                  <a:t>Neutron</a:t>
                </a:r>
                <a:r>
                  <a:rPr lang="en-US" sz="1400" baseline="0">
                    <a:latin typeface="Times New Roman" pitchFamily="18" charset="0"/>
                    <a:cs typeface="Times New Roman" pitchFamily="18" charset="0"/>
                  </a:rPr>
                  <a:t> Counts</a:t>
                </a:r>
                <a:endParaRPr lang="en-US" sz="1400">
                  <a:latin typeface="Times New Roman" pitchFamily="18" charset="0"/>
                  <a:cs typeface="Times New Roman" pitchFamily="18" charset="0"/>
                </a:endParaRPr>
              </a:p>
            </c:rich>
          </c:tx>
          <c:layout>
            <c:manualLayout>
              <c:xMode val="edge"/>
              <c:yMode val="edge"/>
              <c:x val="0.00885272941799706"/>
              <c:y val="0.317536974544849"/>
            </c:manualLayout>
          </c:layout>
          <c:overlay val="0"/>
        </c:title>
        <c:numFmt formatCode="0.0E+00" sourceLinked="0"/>
        <c:majorTickMark val="out"/>
        <c:minorTickMark val="none"/>
        <c:tickLblPos val="nextTo"/>
        <c:txPr>
          <a:bodyPr/>
          <a:lstStyle/>
          <a:p>
            <a:pPr>
              <a:defRPr sz="1400">
                <a:latin typeface="Times New Roman" pitchFamily="18" charset="0"/>
                <a:cs typeface="Times New Roman" pitchFamily="18" charset="0"/>
              </a:defRPr>
            </a:pPr>
            <a:endParaRPr lang="en-US"/>
          </a:p>
        </c:txPr>
        <c:crossAx val="-1977960744"/>
        <c:crosses val="autoZero"/>
        <c:crossBetween val="midCat"/>
      </c:valAx>
    </c:plotArea>
    <c:plotVisOnly val="1"/>
    <c:dispBlanksAs val="gap"/>
    <c:showDLblsOverMax val="0"/>
  </c:chart>
  <c:spPr>
    <a:noFill/>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 Id="rId2"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9.emf"/><Relationship Id="rId2" Type="http://schemas.openxmlformats.org/officeDocument/2006/relationships/image" Target="../media/image80.emf"/><Relationship Id="rId3" Type="http://schemas.openxmlformats.org/officeDocument/2006/relationships/image" Target="../media/image8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5.wmf"/><Relationship Id="rId2" Type="http://schemas.openxmlformats.org/officeDocument/2006/relationships/image" Target="../media/image8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9219" cy="461169"/>
          </a:xfrm>
          <a:prstGeom prst="rect">
            <a:avLst/>
          </a:prstGeom>
        </p:spPr>
        <p:txBody>
          <a:bodyPr vert="horz" lIns="91431" tIns="45715" rIns="91431" bIns="45715" rtlCol="0"/>
          <a:lstStyle>
            <a:lvl1pPr algn="l">
              <a:defRPr sz="1200"/>
            </a:lvl1pPr>
          </a:lstStyle>
          <a:p>
            <a:pPr>
              <a:defRPr/>
            </a:pPr>
            <a:endParaRPr lang="en-US"/>
          </a:p>
        </p:txBody>
      </p:sp>
      <p:sp>
        <p:nvSpPr>
          <p:cNvPr id="3" name="Date Placeholder 2"/>
          <p:cNvSpPr>
            <a:spLocks noGrp="1"/>
          </p:cNvSpPr>
          <p:nvPr>
            <p:ph type="dt" idx="1"/>
          </p:nvPr>
        </p:nvSpPr>
        <p:spPr>
          <a:xfrm>
            <a:off x="3969593" y="0"/>
            <a:ext cx="3039219" cy="461169"/>
          </a:xfrm>
          <a:prstGeom prst="rect">
            <a:avLst/>
          </a:prstGeom>
        </p:spPr>
        <p:txBody>
          <a:bodyPr vert="horz" lIns="91431" tIns="45715" rIns="91431" bIns="45715" rtlCol="0"/>
          <a:lstStyle>
            <a:lvl1pPr algn="r">
              <a:defRPr sz="1200" smtClean="0"/>
            </a:lvl1pPr>
          </a:lstStyle>
          <a:p>
            <a:pPr>
              <a:defRPr/>
            </a:pPr>
            <a:fld id="{F5535D35-FBC5-492E-8ABE-605FCAF58198}" type="datetimeFigureOut">
              <a:rPr lang="en-US"/>
              <a:pPr>
                <a:defRPr/>
              </a:pPr>
              <a:t>8/3/16</a:t>
            </a:fld>
            <a:endParaRPr lang="en-US"/>
          </a:p>
        </p:txBody>
      </p:sp>
      <p:sp>
        <p:nvSpPr>
          <p:cNvPr id="4" name="Slide Image Placeholder 3"/>
          <p:cNvSpPr>
            <a:spLocks noGrp="1" noRot="1" noChangeAspect="1"/>
          </p:cNvSpPr>
          <p:nvPr>
            <p:ph type="sldImg" idx="2"/>
          </p:nvPr>
        </p:nvSpPr>
        <p:spPr>
          <a:xfrm>
            <a:off x="1200150" y="692150"/>
            <a:ext cx="4610100" cy="3457575"/>
          </a:xfrm>
          <a:prstGeom prst="rect">
            <a:avLst/>
          </a:prstGeom>
          <a:noFill/>
          <a:ln w="12700">
            <a:solidFill>
              <a:prstClr val="black"/>
            </a:solidFill>
          </a:ln>
        </p:spPr>
        <p:txBody>
          <a:bodyPr vert="horz" lIns="91431" tIns="45715" rIns="91431" bIns="45715" rtlCol="0" anchor="ctr"/>
          <a:lstStyle/>
          <a:p>
            <a:pPr lvl="0"/>
            <a:endParaRPr lang="en-US" noProof="0"/>
          </a:p>
        </p:txBody>
      </p:sp>
      <p:sp>
        <p:nvSpPr>
          <p:cNvPr id="5" name="Notes Placeholder 4"/>
          <p:cNvSpPr>
            <a:spLocks noGrp="1"/>
          </p:cNvSpPr>
          <p:nvPr>
            <p:ph type="body" sz="quarter" idx="3"/>
          </p:nvPr>
        </p:nvSpPr>
        <p:spPr>
          <a:xfrm>
            <a:off x="701359" y="4381103"/>
            <a:ext cx="5607684" cy="4150519"/>
          </a:xfrm>
          <a:prstGeom prst="rect">
            <a:avLst/>
          </a:prstGeom>
        </p:spPr>
        <p:txBody>
          <a:bodyPr vert="horz" lIns="91431" tIns="45715" rIns="91431" bIns="4571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60628"/>
            <a:ext cx="3039219" cy="461169"/>
          </a:xfrm>
          <a:prstGeom prst="rect">
            <a:avLst/>
          </a:prstGeom>
        </p:spPr>
        <p:txBody>
          <a:bodyPr vert="horz" lIns="91431" tIns="45715" rIns="91431" bIns="45715"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69593" y="8760628"/>
            <a:ext cx="3039219" cy="461169"/>
          </a:xfrm>
          <a:prstGeom prst="rect">
            <a:avLst/>
          </a:prstGeom>
        </p:spPr>
        <p:txBody>
          <a:bodyPr vert="horz" lIns="91431" tIns="45715" rIns="91431" bIns="45715" rtlCol="0" anchor="b"/>
          <a:lstStyle>
            <a:lvl1pPr algn="r">
              <a:defRPr sz="1200" smtClean="0"/>
            </a:lvl1pPr>
          </a:lstStyle>
          <a:p>
            <a:pPr>
              <a:defRPr/>
            </a:pPr>
            <a:fld id="{3728531C-4E17-4EBA-B4F2-B5EEAF0CB637}" type="slidenum">
              <a:rPr lang="en-US"/>
              <a:pPr>
                <a:defRPr/>
              </a:pPr>
              <a:t>‹#›</a:t>
            </a:fld>
            <a:endParaRPr lang="en-US"/>
          </a:p>
        </p:txBody>
      </p:sp>
    </p:spTree>
    <p:extLst>
      <p:ext uri="{BB962C8B-B14F-4D97-AF65-F5344CB8AC3E}">
        <p14:creationId xmlns:p14="http://schemas.microsoft.com/office/powerpoint/2010/main" val="166951978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4C658A-70B5-4273-B260-621449D722B1}"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charset="0"/>
                <a:cs typeface="Arial" charset="0"/>
              </a:rPr>
              <a:t>n + </a:t>
            </a:r>
            <a:r>
              <a:rPr lang="en-US" baseline="30000" dirty="0">
                <a:latin typeface="Arial" charset="0"/>
                <a:cs typeface="Arial" charset="0"/>
              </a:rPr>
              <a:t>6</a:t>
            </a:r>
            <a:r>
              <a:rPr lang="en-US" dirty="0">
                <a:latin typeface="Arial" charset="0"/>
                <a:cs typeface="Arial" charset="0"/>
              </a:rPr>
              <a:t>Li </a:t>
            </a:r>
            <a:r>
              <a:rPr lang="en-US" dirty="0">
                <a:latin typeface="Arial" charset="0"/>
                <a:cs typeface="Times New Roman" charset="0"/>
                <a:sym typeface="Symbol" charset="0"/>
              </a:rPr>
              <a:t></a:t>
            </a:r>
            <a:r>
              <a:rPr lang="en-US" dirty="0">
                <a:latin typeface="Arial" charset="0"/>
                <a:cs typeface="Arial" charset="0"/>
              </a:rPr>
              <a:t> </a:t>
            </a:r>
            <a:r>
              <a:rPr lang="en-US" baseline="30000" dirty="0">
                <a:latin typeface="Arial" charset="0"/>
                <a:cs typeface="Arial" charset="0"/>
              </a:rPr>
              <a:t>4</a:t>
            </a:r>
            <a:r>
              <a:rPr lang="en-US" dirty="0">
                <a:latin typeface="Arial" charset="0"/>
                <a:cs typeface="Arial" charset="0"/>
              </a:rPr>
              <a:t>He + </a:t>
            </a:r>
            <a:r>
              <a:rPr lang="en-US" baseline="30000" dirty="0">
                <a:latin typeface="Arial" charset="0"/>
                <a:cs typeface="Arial" charset="0"/>
              </a:rPr>
              <a:t>3</a:t>
            </a:r>
            <a:r>
              <a:rPr lang="en-US" dirty="0">
                <a:latin typeface="Arial" charset="0"/>
                <a:cs typeface="Arial" charset="0"/>
              </a:rPr>
              <a:t>H + 4.79 MeV</a:t>
            </a:r>
          </a:p>
          <a:p>
            <a:r>
              <a:rPr lang="en-US" sz="1200" dirty="0">
                <a:latin typeface="Helvetica" charset="0"/>
              </a:rPr>
              <a:t>Collisions with these charged particles cause the  </a:t>
            </a:r>
            <a:r>
              <a:rPr lang="en-US" sz="1200" dirty="0" err="1">
                <a:latin typeface="Helvetica" charset="0"/>
              </a:rPr>
              <a:t>ZnS</a:t>
            </a:r>
            <a:r>
              <a:rPr lang="en-US" sz="1200" dirty="0">
                <a:latin typeface="Helvetica" charset="0"/>
              </a:rPr>
              <a:t>(Ag) to scintillate at a wavelength of approximately 450 nm</a:t>
            </a:r>
            <a:endParaRPr lang="en-US" dirty="0">
              <a:latin typeface="Arial" charset="0"/>
              <a:cs typeface="Arial" charset="0"/>
            </a:endParaRPr>
          </a:p>
          <a:p>
            <a:r>
              <a:rPr lang="en-US" dirty="0">
                <a:latin typeface="Arial" charset="0"/>
                <a:cs typeface="Arial" charset="0"/>
              </a:rPr>
              <a:t>	</a:t>
            </a:r>
            <a:endParaRPr lang="en-US" dirty="0"/>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charset="0"/>
                <a:cs typeface="Times New Roman" charset="0"/>
              </a:rPr>
              <a:t>n + </a:t>
            </a:r>
            <a:r>
              <a:rPr lang="en-US" baseline="30000" dirty="0">
                <a:latin typeface="Arial" charset="0"/>
                <a:cs typeface="Times New Roman" charset="0"/>
              </a:rPr>
              <a:t>155</a:t>
            </a:r>
            <a:r>
              <a:rPr lang="en-US" dirty="0">
                <a:latin typeface="Arial" charset="0"/>
                <a:cs typeface="Times New Roman" charset="0"/>
              </a:rPr>
              <a:t>Gd </a:t>
            </a:r>
            <a:r>
              <a:rPr lang="en-US" dirty="0">
                <a:latin typeface="Arial" charset="0"/>
                <a:cs typeface="Times New Roman" charset="0"/>
                <a:sym typeface="Symbol" charset="0"/>
              </a:rPr>
              <a:t></a:t>
            </a:r>
            <a:r>
              <a:rPr lang="en-US" dirty="0">
                <a:latin typeface="Arial" charset="0"/>
                <a:cs typeface="Times New Roman" charset="0"/>
              </a:rPr>
              <a:t> </a:t>
            </a:r>
            <a:r>
              <a:rPr lang="en-US" dirty="0" err="1">
                <a:latin typeface="Arial" charset="0"/>
                <a:cs typeface="Times New Roman" charset="0"/>
              </a:rPr>
              <a:t>Gd</a:t>
            </a:r>
            <a:r>
              <a:rPr lang="en-US" dirty="0">
                <a:latin typeface="Arial" charset="0"/>
                <a:cs typeface="Times New Roman" charset="0"/>
              </a:rPr>
              <a:t>* </a:t>
            </a:r>
            <a:r>
              <a:rPr lang="en-US" dirty="0">
                <a:latin typeface="Arial" charset="0"/>
                <a:cs typeface="Times New Roman" charset="0"/>
                <a:sym typeface="Symbol" charset="0"/>
              </a:rPr>
              <a:t></a:t>
            </a:r>
            <a:r>
              <a:rPr lang="en-US" dirty="0">
                <a:latin typeface="Arial" charset="0"/>
                <a:cs typeface="Times New Roman" charset="0"/>
              </a:rPr>
              <a:t> </a:t>
            </a:r>
            <a:r>
              <a:rPr lang="en-US" dirty="0">
                <a:latin typeface="Arial" charset="0"/>
                <a:cs typeface="Times New Roman" charset="0"/>
                <a:sym typeface="Symbol" charset="0"/>
              </a:rPr>
              <a:t></a:t>
            </a:r>
            <a:r>
              <a:rPr lang="en-US" dirty="0">
                <a:latin typeface="Arial" charset="0"/>
                <a:cs typeface="Times New Roman" charset="0"/>
              </a:rPr>
              <a:t>-ray spectrum </a:t>
            </a:r>
            <a:r>
              <a:rPr lang="en-US" dirty="0">
                <a:latin typeface="Arial" charset="0"/>
                <a:cs typeface="Times New Roman" charset="0"/>
                <a:sym typeface="Symbol" charset="0"/>
              </a:rPr>
              <a:t></a:t>
            </a:r>
            <a:r>
              <a:rPr lang="en-US" dirty="0">
                <a:latin typeface="Arial" charset="0"/>
                <a:cs typeface="Times New Roman" charset="0"/>
              </a:rPr>
              <a:t> conversion electron spectrum</a:t>
            </a:r>
            <a:r>
              <a:rPr lang="en-US" dirty="0">
                <a:latin typeface="Arial" charset="0"/>
                <a:cs typeface="Arial" charset="0"/>
              </a:rPr>
              <a:t> </a:t>
            </a:r>
          </a:p>
          <a:p>
            <a:r>
              <a:rPr lang="en-US" dirty="0">
                <a:latin typeface="Arial" charset="0"/>
                <a:cs typeface="Times New Roman" charset="0"/>
              </a:rPr>
              <a:t>n + </a:t>
            </a:r>
            <a:r>
              <a:rPr lang="en-US" baseline="30000" dirty="0">
                <a:latin typeface="Arial" charset="0"/>
                <a:cs typeface="Times New Roman" charset="0"/>
              </a:rPr>
              <a:t>157</a:t>
            </a:r>
            <a:r>
              <a:rPr lang="en-US" dirty="0">
                <a:latin typeface="Arial" charset="0"/>
                <a:cs typeface="Times New Roman" charset="0"/>
              </a:rPr>
              <a:t>Gd </a:t>
            </a:r>
            <a:r>
              <a:rPr lang="en-US" dirty="0">
                <a:latin typeface="Arial" charset="0"/>
                <a:cs typeface="Times New Roman" charset="0"/>
                <a:sym typeface="Symbol" charset="0"/>
              </a:rPr>
              <a:t></a:t>
            </a:r>
            <a:r>
              <a:rPr lang="en-US" dirty="0">
                <a:latin typeface="Arial" charset="0"/>
                <a:cs typeface="Times New Roman" charset="0"/>
              </a:rPr>
              <a:t> </a:t>
            </a:r>
            <a:r>
              <a:rPr lang="en-US" dirty="0" err="1">
                <a:latin typeface="Arial" charset="0"/>
                <a:cs typeface="Times New Roman" charset="0"/>
              </a:rPr>
              <a:t>Gd</a:t>
            </a:r>
            <a:r>
              <a:rPr lang="en-US" dirty="0">
                <a:latin typeface="Arial" charset="0"/>
                <a:cs typeface="Times New Roman" charset="0"/>
              </a:rPr>
              <a:t>* </a:t>
            </a:r>
            <a:r>
              <a:rPr lang="en-US" dirty="0">
                <a:latin typeface="Arial" charset="0"/>
                <a:cs typeface="Times New Roman" charset="0"/>
                <a:sym typeface="Symbol" charset="0"/>
              </a:rPr>
              <a:t></a:t>
            </a:r>
            <a:r>
              <a:rPr lang="en-US" dirty="0">
                <a:latin typeface="Arial" charset="0"/>
                <a:cs typeface="Times New Roman" charset="0"/>
              </a:rPr>
              <a:t> </a:t>
            </a:r>
            <a:r>
              <a:rPr lang="en-US" dirty="0">
                <a:latin typeface="Arial" charset="0"/>
                <a:cs typeface="Times New Roman" charset="0"/>
                <a:sym typeface="Symbol" charset="0"/>
              </a:rPr>
              <a:t></a:t>
            </a:r>
            <a:r>
              <a:rPr lang="en-US" dirty="0">
                <a:latin typeface="Arial" charset="0"/>
                <a:cs typeface="Times New Roman" charset="0"/>
              </a:rPr>
              <a:t>-ray spectrum </a:t>
            </a:r>
            <a:r>
              <a:rPr lang="en-US" dirty="0">
                <a:latin typeface="Arial" charset="0"/>
                <a:cs typeface="Times New Roman" charset="0"/>
                <a:sym typeface="Symbol" charset="0"/>
              </a:rPr>
              <a:t></a:t>
            </a:r>
            <a:r>
              <a:rPr lang="en-US" dirty="0">
                <a:latin typeface="Arial" charset="0"/>
                <a:cs typeface="Times New Roman" charset="0"/>
              </a:rPr>
              <a:t> conversion electron spectrum</a:t>
            </a:r>
            <a:r>
              <a:rPr lang="en-US" dirty="0">
                <a:latin typeface="Arial" charset="0"/>
                <a:cs typeface="Arial" charset="0"/>
              </a:rPr>
              <a:t> </a:t>
            </a:r>
          </a:p>
          <a:p>
            <a:endParaRPr lang="en-US" dirty="0"/>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47408B-2A47-467A-B57E-F064C6F362E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Put a scale on photo</a:t>
            </a:r>
          </a:p>
          <a:p>
            <a:endParaRPr lang="en-US" dirty="0"/>
          </a:p>
          <a:p>
            <a:r>
              <a:rPr lang="en-US" dirty="0"/>
              <a:t>Beam path instead of</a:t>
            </a:r>
            <a:r>
              <a:rPr lang="en-US" baseline="0" dirty="0"/>
              <a:t> flight tube</a:t>
            </a:r>
          </a:p>
          <a:p>
            <a:endParaRPr lang="en-US" baseline="0" dirty="0"/>
          </a:p>
          <a:p>
            <a:r>
              <a:rPr lang="en-US" baseline="0" dirty="0"/>
              <a:t>Changed to new photos.</a:t>
            </a:r>
            <a:endParaRPr lang="en-US" dirty="0"/>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15</a:t>
            </a:fld>
            <a:endParaRPr lang="en-US"/>
          </a:p>
        </p:txBody>
      </p:sp>
    </p:spTree>
    <p:extLst>
      <p:ext uri="{BB962C8B-B14F-4D97-AF65-F5344CB8AC3E}">
        <p14:creationId xmlns:p14="http://schemas.microsoft.com/office/powerpoint/2010/main" val="2233461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16</a:t>
            </a:fld>
            <a:endParaRPr lang="en-US"/>
          </a:p>
        </p:txBody>
      </p:sp>
    </p:spTree>
    <p:extLst>
      <p:ext uri="{BB962C8B-B14F-4D97-AF65-F5344CB8AC3E}">
        <p14:creationId xmlns:p14="http://schemas.microsoft.com/office/powerpoint/2010/main" val="1191620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a:t>
            </a:r>
            <a:r>
              <a:rPr lang="en-US" baseline="0" dirty="0"/>
              <a:t> we use 10 nm Al2O3 nanoparticles enclosed in Al containers (1 mm to 4 mm). Usually, we use the 2 mm diffuser.</a:t>
            </a:r>
            <a:endParaRPr lang="en-US" dirty="0"/>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47408B-2A47-467A-B57E-F064C6F362E4}"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3B4EAA-23F8-4391-B6C2-DF9BAF4014D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F786A-7BB2-496A-93C7-EF2FF0B8246D}"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BF786A-7BB2-496A-93C7-EF2FF0B8246D}"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Mention values D, L</a:t>
            </a:r>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(6/17/11 11:26) -----</a:t>
            </a:r>
          </a:p>
          <a:p>
            <a:r>
              <a:rPr lang="en-US" dirty="0"/>
              <a:t>This detector has rather poor pixels</a:t>
            </a:r>
          </a:p>
          <a:p>
            <a:r>
              <a:rPr lang="en-US" dirty="0"/>
              <a:t>G2 allows you to measure this diffraction pattern which has micron sinus waves with a poor resolution detector. </a:t>
            </a:r>
          </a:p>
          <a:p>
            <a:r>
              <a:rPr lang="en-US" dirty="0"/>
              <a:t>G2 is just a trick for being able to measure intensity with lower resolution detector.</a:t>
            </a:r>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27</a:t>
            </a:fld>
            <a:endParaRPr lang="en-US"/>
          </a:p>
        </p:txBody>
      </p:sp>
    </p:spTree>
    <p:extLst>
      <p:ext uri="{BB962C8B-B14F-4D97-AF65-F5344CB8AC3E}">
        <p14:creationId xmlns:p14="http://schemas.microsoft.com/office/powerpoint/2010/main" val="895327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AC5C71D1-DE5F-42A6-B10A-A33CD75479B2}" type="slidenum">
              <a:rPr lang="en-US"/>
              <a:pPr/>
              <a:t>28</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8B983A-2C4F-427A-80C1-1421A68FDAD1}" type="slidenum">
              <a:rPr lang="en-US"/>
              <a:pPr/>
              <a:t>32</a:t>
            </a:fld>
            <a:endParaRPr lang="en-US"/>
          </a:p>
        </p:txBody>
      </p:sp>
      <p:sp>
        <p:nvSpPr>
          <p:cNvPr id="555010" name="Rectangle 2"/>
          <p:cNvSpPr>
            <a:spLocks noGrp="1" noRot="1" noChangeAspect="1" noChangeArrowheads="1" noTextEdit="1"/>
          </p:cNvSpPr>
          <p:nvPr>
            <p:ph type="sldImg"/>
          </p:nvPr>
        </p:nvSpPr>
        <p:spPr>
          <a:xfrm>
            <a:off x="1200150" y="692150"/>
            <a:ext cx="4611688" cy="3457575"/>
          </a:xfrm>
          <a:ln/>
        </p:spPr>
      </p:sp>
      <p:sp>
        <p:nvSpPr>
          <p:cNvPr id="555011" name="Rectangle 3"/>
          <p:cNvSpPr>
            <a:spLocks noGrp="1" noChangeArrowheads="1"/>
          </p:cNvSpPr>
          <p:nvPr>
            <p:ph type="body" idx="1"/>
          </p:nvPr>
        </p:nvSpPr>
        <p:spPr>
          <a:xfrm>
            <a:off x="935039" y="4381734"/>
            <a:ext cx="5140325" cy="4148629"/>
          </a:xfrm>
        </p:spPr>
        <p:txBody>
          <a:bodyPr/>
          <a:lstStyle/>
          <a:p>
            <a:endParaRPr lang="en-US" baseline="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914692-DFB3-49D6-B3D4-0AAF3766BF33}" type="slidenum">
              <a:rPr lang="en-US"/>
              <a:pPr/>
              <a:t>3</a:t>
            </a:fld>
            <a:endParaRPr lang="en-US"/>
          </a:p>
        </p:txBody>
      </p:sp>
      <p:sp>
        <p:nvSpPr>
          <p:cNvPr id="546818" name="Rectangle 2"/>
          <p:cNvSpPr>
            <a:spLocks noGrp="1" noRot="1" noChangeAspect="1" noChangeArrowheads="1" noTextEdit="1"/>
          </p:cNvSpPr>
          <p:nvPr>
            <p:ph type="sldImg"/>
          </p:nvPr>
        </p:nvSpPr>
        <p:spPr>
          <a:ln/>
        </p:spPr>
      </p:sp>
      <p:sp>
        <p:nvSpPr>
          <p:cNvPr id="546819" name="Rectangle 3"/>
          <p:cNvSpPr>
            <a:spLocks noGrp="1" noChangeArrowheads="1"/>
          </p:cNvSpPr>
          <p:nvPr>
            <p:ph type="body" idx="1"/>
          </p:nvPr>
        </p:nvSpPr>
        <p:spPr/>
        <p:txBody>
          <a:bodyPr/>
          <a:lstStyle/>
          <a:p>
            <a:endParaRPr lang="en-US" baseline="0" dirty="0"/>
          </a:p>
          <a:p>
            <a:endParaRPr lang="en-US" baseline="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33</a:t>
            </a:fld>
            <a:endParaRPr lang="en-US"/>
          </a:p>
        </p:txBody>
      </p:sp>
    </p:spTree>
    <p:extLst>
      <p:ext uri="{BB962C8B-B14F-4D97-AF65-F5344CB8AC3E}">
        <p14:creationId xmlns:p14="http://schemas.microsoft.com/office/powerpoint/2010/main" val="12741993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Visualization and analysis shown here have been produced</a:t>
            </a:r>
            <a:r>
              <a:rPr lang="en-US" baseline="0" dirty="0"/>
              <a:t> with </a:t>
            </a:r>
            <a:r>
              <a:rPr lang="en-US" baseline="0" dirty="0" err="1"/>
              <a:t>VGStudio</a:t>
            </a:r>
            <a:r>
              <a:rPr lang="en-US" baseline="0" dirty="0"/>
              <a:t> Max (</a:t>
            </a:r>
            <a:r>
              <a:rPr lang="en-US" baseline="0"/>
              <a:t>Commercial Software).</a:t>
            </a:r>
            <a:endParaRPr lang="en-US"/>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34</a:t>
            </a:fld>
            <a:endParaRPr lang="en-US"/>
          </a:p>
        </p:txBody>
      </p:sp>
    </p:spTree>
    <p:extLst>
      <p:ext uri="{BB962C8B-B14F-4D97-AF65-F5344CB8AC3E}">
        <p14:creationId xmlns:p14="http://schemas.microsoft.com/office/powerpoint/2010/main" val="2751620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0066DF-B1AB-411B-BE72-DC8B4FD6669D}" type="slidenum">
              <a:rPr lang="en-US" smtClean="0"/>
              <a:t>35</a:t>
            </a:fld>
            <a:endParaRPr lang="en-US"/>
          </a:p>
        </p:txBody>
      </p:sp>
    </p:spTree>
    <p:extLst>
      <p:ext uri="{BB962C8B-B14F-4D97-AF65-F5344CB8AC3E}">
        <p14:creationId xmlns:p14="http://schemas.microsoft.com/office/powerpoint/2010/main" val="1743444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3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36</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792175-596F-4054-923A-9BC828A90CA2}" type="slidenum">
              <a:rPr lang="en-US" smtClean="0"/>
              <a:pPr>
                <a:defRPr/>
              </a:pPr>
              <a:t>37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All authors listed and title of the publications,</a:t>
            </a:r>
            <a:r>
              <a:rPr lang="en-US" baseline="0" dirty="0"/>
              <a:t> anytime paper cited</a:t>
            </a:r>
            <a:endParaRPr lang="en-US" dirty="0"/>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38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39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3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40</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41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Fairly dry condition</a:t>
            </a:r>
          </a:p>
          <a:p>
            <a:r>
              <a:rPr lang="en-US" dirty="0" err="1"/>
              <a:t>Endophytics</a:t>
            </a:r>
            <a:r>
              <a:rPr lang="en-US" dirty="0"/>
              <a:t> means roots of fungus spread and attached to roots, increase surface area of roots,</a:t>
            </a:r>
            <a:r>
              <a:rPr lang="en-US" baseline="0" dirty="0"/>
              <a:t> able to maintain hydration of roots in the </a:t>
            </a:r>
            <a:r>
              <a:rPr lang="en-US" baseline="0" dirty="0" err="1"/>
              <a:t>rhizosphere</a:t>
            </a: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a:cs typeface="ＭＳ Ｐゴシック"/>
              </a:rPr>
              <a:t>Bulk water content measured, no idea what happens in the roots and around the </a:t>
            </a:r>
            <a:r>
              <a:rPr lang="en-US" dirty="0" err="1">
                <a:ea typeface="ＭＳ Ｐゴシック"/>
                <a:cs typeface="ＭＳ Ｐゴシック"/>
              </a:rPr>
              <a:t>rhizosphere</a:t>
            </a:r>
            <a:endParaRPr lang="en-US" dirty="0">
              <a:ea typeface="ＭＳ Ｐゴシック"/>
              <a:cs typeface="ＭＳ Ｐゴシック"/>
            </a:endParaRP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42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47408B-2A47-467A-B57E-F064C6F362E4}"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Corn,</a:t>
            </a:r>
            <a:r>
              <a:rPr lang="en-US" baseline="0" dirty="0"/>
              <a:t> dynamics measurements over 12 hours</a:t>
            </a:r>
          </a:p>
          <a:p>
            <a:r>
              <a:rPr lang="en-US" baseline="0" dirty="0"/>
              <a:t>Larger root is more hydrated (white color), dark areas means water extracted from system (less hydrated roots)</a:t>
            </a:r>
          </a:p>
          <a:p>
            <a:r>
              <a:rPr lang="en-US" baseline="0" dirty="0"/>
              <a:t>Loosing conductivity around the smaller roots</a:t>
            </a:r>
          </a:p>
          <a:p>
            <a:endParaRPr lang="en-US" baseline="0" dirty="0"/>
          </a:p>
          <a:p>
            <a:r>
              <a:rPr lang="en-US" baseline="0" dirty="0"/>
              <a:t>Water content increases in the top of circle over time: root growth and water release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43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In soil plant systems, water variations were recorded in 10-day old </a:t>
            </a:r>
            <a:r>
              <a:rPr lang="en-US" sz="1200" i="1" kern="1200" dirty="0" err="1">
                <a:solidFill>
                  <a:schemeClr val="tx1"/>
                </a:solidFill>
                <a:latin typeface="+mn-lt"/>
                <a:ea typeface="+mn-ea"/>
                <a:cs typeface="+mn-cs"/>
              </a:rPr>
              <a:t>Zea</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mays</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(corn) seedlings following irrigation with D</a:t>
            </a:r>
            <a:r>
              <a:rPr lang="en-US" sz="1200" kern="1200" baseline="-25000" dirty="0">
                <a:solidFill>
                  <a:schemeClr val="tx1"/>
                </a:solidFill>
                <a:latin typeface="+mn-lt"/>
                <a:ea typeface="+mn-ea"/>
                <a:cs typeface="+mn-cs"/>
              </a:rPr>
              <a:t>2</a:t>
            </a:r>
            <a:r>
              <a:rPr lang="en-US" sz="1200" kern="1200" dirty="0">
                <a:solidFill>
                  <a:schemeClr val="tx1"/>
                </a:solidFill>
                <a:latin typeface="+mn-lt"/>
                <a:ea typeface="+mn-ea"/>
                <a:cs typeface="+mn-cs"/>
              </a:rPr>
              <a:t>O. D</a:t>
            </a:r>
            <a:r>
              <a:rPr lang="en-US" sz="1200" kern="1200" baseline="-25000" dirty="0">
                <a:solidFill>
                  <a:schemeClr val="tx1"/>
                </a:solidFill>
                <a:latin typeface="+mn-lt"/>
                <a:ea typeface="+mn-ea"/>
                <a:cs typeface="+mn-cs"/>
              </a:rPr>
              <a:t>2</a:t>
            </a:r>
            <a:r>
              <a:rPr lang="en-US" sz="1200" kern="1200" dirty="0">
                <a:solidFill>
                  <a:schemeClr val="tx1"/>
                </a:solidFill>
                <a:latin typeface="+mn-lt"/>
                <a:ea typeface="+mn-ea"/>
                <a:cs typeface="+mn-cs"/>
              </a:rPr>
              <a:t>O displacement of existing H</a:t>
            </a:r>
            <a:r>
              <a:rPr lang="en-US" sz="1200" kern="1200" baseline="-25000" dirty="0">
                <a:solidFill>
                  <a:schemeClr val="tx1"/>
                </a:solidFill>
                <a:latin typeface="+mn-lt"/>
                <a:ea typeface="+mn-ea"/>
                <a:cs typeface="+mn-cs"/>
              </a:rPr>
              <a:t>2</a:t>
            </a:r>
            <a:r>
              <a:rPr lang="en-US" sz="1200" kern="1200" dirty="0">
                <a:solidFill>
                  <a:schemeClr val="tx1"/>
                </a:solidFill>
                <a:latin typeface="+mn-lt"/>
                <a:ea typeface="+mn-ea"/>
                <a:cs typeface="+mn-cs"/>
              </a:rPr>
              <a:t>O within the plant vascular system, or influx of D</a:t>
            </a:r>
            <a:r>
              <a:rPr lang="en-US" sz="1200" kern="1200" baseline="-25000" dirty="0">
                <a:solidFill>
                  <a:schemeClr val="tx1"/>
                </a:solidFill>
                <a:latin typeface="+mn-lt"/>
                <a:ea typeface="+mn-ea"/>
                <a:cs typeface="+mn-cs"/>
              </a:rPr>
              <a:t>2</a:t>
            </a:r>
            <a:r>
              <a:rPr lang="en-US" sz="1200" kern="1200" dirty="0">
                <a:solidFill>
                  <a:schemeClr val="tx1"/>
                </a:solidFill>
                <a:latin typeface="+mn-lt"/>
                <a:ea typeface="+mn-ea"/>
                <a:cs typeface="+mn-cs"/>
              </a:rPr>
              <a:t>O into previously dry tissue or soil resulted in changes in image intensity through time. The dynamic internal demand for water between soil, individual roots, stems and leaves was thus readily visualized and quantified illustrating the value of this technique to assess root-shoot responses to changing environmental conditions. </a:t>
            </a:r>
            <a:endParaRPr lang="en-US" dirty="0"/>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44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45</a:t>
            </a:fld>
            <a:endParaRPr lang="en-US"/>
          </a:p>
        </p:txBody>
      </p:sp>
    </p:spTree>
    <p:extLst>
      <p:ext uri="{BB962C8B-B14F-4D97-AF65-F5344CB8AC3E}">
        <p14:creationId xmlns:p14="http://schemas.microsoft.com/office/powerpoint/2010/main" val="15629994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46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47408B-2A47-467A-B57E-F064C6F362E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47408B-2A47-467A-B57E-F064C6F362E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728531C-4E17-4EBA-B4F2-B5EEAF0CB637}" type="slidenum">
              <a:rPr lang="en-US" smtClean="0"/>
              <a:pPr>
                <a:defRPr/>
              </a:pPr>
              <a:t>7</a:t>
            </a:fld>
            <a:endParaRPr lang="en-US"/>
          </a:p>
        </p:txBody>
      </p:sp>
    </p:spTree>
    <p:extLst>
      <p:ext uri="{BB962C8B-B14F-4D97-AF65-F5344CB8AC3E}">
        <p14:creationId xmlns:p14="http://schemas.microsoft.com/office/powerpoint/2010/main" val="4118153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6599AF-481B-44E9-8C33-01985E30B4C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818B1C5C-5647-460B-863E-AA8847C280DE}" type="slidenum">
              <a:rPr lang="en-US" smtClean="0"/>
              <a:pPr/>
              <a:t>9</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latin typeface="Arial" pitchFamily="34" charset="0"/>
              <a:cs typeface="Arial" pitchFamily="34" charset="0"/>
            </a:endParaRPr>
          </a:p>
        </p:txBody>
      </p:sp>
      <p:pic>
        <p:nvPicPr>
          <p:cNvPr id="5" name="Picture 9" descr="New_DOE_Logo_Color_042808.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28600" y="6238875"/>
            <a:ext cx="1743075" cy="438150"/>
          </a:xfrm>
          <a:prstGeom prst="rect">
            <a:avLst/>
          </a:prstGeom>
          <a:noFill/>
          <a:ln w="9525">
            <a:noFill/>
            <a:miter lim="800000"/>
            <a:headEnd/>
            <a:tailEnd/>
          </a:ln>
        </p:spPr>
      </p:pic>
      <p:pic>
        <p:nvPicPr>
          <p:cNvPr id="6" name="Picture 6" descr="ORNL_managed by.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646738" y="6202363"/>
            <a:ext cx="3505200" cy="452437"/>
          </a:xfrm>
          <a:prstGeom prst="rect">
            <a:avLst/>
          </a:prstGeom>
          <a:noFill/>
          <a:ln w="9525">
            <a:noFill/>
            <a:miter lim="800000"/>
            <a:headEnd/>
            <a:tailEnd/>
          </a:ln>
        </p:spPr>
      </p:pic>
      <p:pic>
        <p:nvPicPr>
          <p:cNvPr id="7" name="Picture 10" descr="template graphic_090l.png"/>
          <p:cNvPicPr>
            <a:picLocks noChangeAspect="1"/>
          </p:cNvPicPr>
          <p:nvPr userDrawn="1"/>
        </p:nvPicPr>
        <p:blipFill>
          <a:blip r:embed="rId4" cstate="print"/>
          <a:srcRect/>
          <a:stretch>
            <a:fillRect/>
          </a:stretch>
        </p:blipFill>
        <p:spPr bwMode="auto">
          <a:xfrm>
            <a:off x="4733925" y="1233488"/>
            <a:ext cx="4292600" cy="4224337"/>
          </a:xfrm>
          <a:prstGeom prst="rect">
            <a:avLst/>
          </a:prstGeom>
          <a:noFill/>
          <a:ln w="9525">
            <a:noFill/>
            <a:miter lim="800000"/>
            <a:headEnd/>
            <a:tailEnd/>
          </a:ln>
        </p:spPr>
      </p:pic>
      <p:sp>
        <p:nvSpPr>
          <p:cNvPr id="2" name="Title 1"/>
          <p:cNvSpPr>
            <a:spLocks noGrp="1"/>
          </p:cNvSpPr>
          <p:nvPr>
            <p:ph type="ctrTitle"/>
          </p:nvPr>
        </p:nvSpPr>
        <p:spPr>
          <a:xfrm>
            <a:off x="117378" y="1085334"/>
            <a:ext cx="4454622" cy="877163"/>
          </a:xfrm>
        </p:spPr>
        <p:txBody>
          <a:bodyPr/>
          <a:lstStyle>
            <a:lvl1pPr algn="l">
              <a:defRPr/>
            </a:lvl1pPr>
          </a:lstStyle>
          <a:p>
            <a:r>
              <a:rPr lang="en-US" dirty="0"/>
              <a:t>Click to edit Master title style</a:t>
            </a:r>
          </a:p>
        </p:txBody>
      </p:sp>
      <p:sp>
        <p:nvSpPr>
          <p:cNvPr id="3" name="Subtitle 2"/>
          <p:cNvSpPr>
            <a:spLocks noGrp="1"/>
          </p:cNvSpPr>
          <p:nvPr>
            <p:ph type="subTitle" idx="1"/>
          </p:nvPr>
        </p:nvSpPr>
        <p:spPr>
          <a:xfrm>
            <a:off x="117378" y="2667000"/>
            <a:ext cx="4170536" cy="424732"/>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mparison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1939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3"/>
          <p:cNvSpPr>
            <a:spLocks noGrp="1"/>
          </p:cNvSpPr>
          <p:nvPr>
            <p:ph sz="half" idx="10"/>
          </p:nvPr>
        </p:nvSpPr>
        <p:spPr>
          <a:xfrm>
            <a:off x="457200" y="4191000"/>
            <a:ext cx="4040188" cy="1939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1"/>
          </p:nvPr>
        </p:nvSpPr>
        <p:spPr>
          <a:xfrm>
            <a:off x="4646612" y="2175958"/>
            <a:ext cx="4040188" cy="1939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2"/>
          </p:nvPr>
        </p:nvSpPr>
        <p:spPr>
          <a:xfrm>
            <a:off x="4646612" y="4192083"/>
            <a:ext cx="4040188" cy="1939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3054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41300" y="142875"/>
            <a:ext cx="7781925" cy="695325"/>
          </a:xfrm>
        </p:spPr>
        <p:txBody>
          <a:bodyPr anchor="ctr"/>
          <a:lstStyle>
            <a:lvl1pPr>
              <a:defRPr sz="2400" b="1"/>
            </a:lvl1pPr>
          </a:lstStyle>
          <a:p>
            <a:r>
              <a:rPr lang="en-US" dirty="0"/>
              <a:t>Click to edit Master title style</a:t>
            </a:r>
          </a:p>
        </p:txBody>
      </p:sp>
      <p:sp>
        <p:nvSpPr>
          <p:cNvPr id="6" name="Text Placeholder 5"/>
          <p:cNvSpPr>
            <a:spLocks noGrp="1"/>
          </p:cNvSpPr>
          <p:nvPr>
            <p:ph type="body" sz="quarter" idx="10"/>
          </p:nvPr>
        </p:nvSpPr>
        <p:spPr>
          <a:xfrm>
            <a:off x="838200" y="1600200"/>
            <a:ext cx="7391400" cy="3962400"/>
          </a:xfrm>
        </p:spPr>
        <p:txBody>
          <a:bodyPr lIns="91440" tIns="91440" rIns="91440" bIns="91440"/>
          <a:lstStyle>
            <a:lvl1pPr marL="0" indent="0">
              <a:lnSpc>
                <a:spcPct val="110000"/>
              </a:lnSpc>
              <a:spcAft>
                <a:spcPts val="0"/>
              </a:spcAft>
              <a:defRPr sz="2000" b="1"/>
            </a:lvl1pPr>
            <a:lvl2pPr marL="284163" indent="-171450">
              <a:lnSpc>
                <a:spcPct val="110000"/>
              </a:lnSpc>
              <a:spcAft>
                <a:spcPts val="0"/>
              </a:spcAft>
              <a:buFont typeface="Arial"/>
              <a:buChar char="•"/>
              <a:defRPr sz="1800"/>
            </a:lvl2pPr>
            <a:lvl3pPr marL="623888" indent="-169863">
              <a:lnSpc>
                <a:spcPct val="110000"/>
              </a:lnSpc>
              <a:spcAft>
                <a:spcPts val="0"/>
              </a:spcAft>
              <a:buFont typeface="Lucida Grande"/>
              <a:buChar char="-"/>
              <a:defRPr/>
            </a:lvl3pPr>
            <a:lvl4pPr marL="974725" indent="-169863">
              <a:lnSpc>
                <a:spcPct val="110000"/>
              </a:lnSpc>
              <a:spcAft>
                <a:spcPts val="0"/>
              </a:spcAft>
              <a:buSzPct val="70000"/>
              <a:buFont typeface="Courier New"/>
              <a:buChar char="o"/>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10896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11"/>
          </p:nvPr>
        </p:nvSpPr>
        <p:spPr>
          <a:xfrm>
            <a:off x="8413750" y="6351604"/>
            <a:ext cx="381000" cy="365125"/>
          </a:xfrm>
          <a:prstGeom prst="rect">
            <a:avLst/>
          </a:prstGeom>
        </p:spPr>
        <p:txBody>
          <a:bodyPr/>
          <a:lstStyle>
            <a:lvl1pPr>
              <a:defRPr/>
            </a:lvl1pPr>
          </a:lstStyle>
          <a:p>
            <a:pPr fontAlgn="auto">
              <a:spcBef>
                <a:spcPts val="0"/>
              </a:spcBef>
              <a:spcAft>
                <a:spcPts val="0"/>
              </a:spcAft>
              <a:defRPr/>
            </a:pPr>
            <a:fld id="{21722FF3-B2FF-4B9D-A1FC-2641F0BD8CF1}" type="slidenum">
              <a:rPr lang="en-US">
                <a:solidFill>
                  <a:prstClr val="black"/>
                </a:solidFill>
                <a:latin typeface="Calibri"/>
                <a:cs typeface="+mn-cs"/>
              </a:rPr>
              <a:pPr fontAlgn="auto">
                <a:spcBef>
                  <a:spcPts val="0"/>
                </a:spcBef>
                <a:spcAft>
                  <a:spcPts val="0"/>
                </a:spcAft>
                <a:defRPr/>
              </a:pPr>
              <a:t>‹#›</a:t>
            </a:fld>
            <a:endParaRPr lang="en-US" dirty="0">
              <a:solidFill>
                <a:prstClr val="black"/>
              </a:solidFill>
              <a:latin typeface="Calibri"/>
              <a:cs typeface="+mn-cs"/>
            </a:endParaRPr>
          </a:p>
        </p:txBody>
      </p:sp>
    </p:spTree>
    <p:extLst>
      <p:ext uri="{BB962C8B-B14F-4D97-AF65-F5344CB8AC3E}">
        <p14:creationId xmlns:p14="http://schemas.microsoft.com/office/powerpoint/2010/main" val="936998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11"/>
          </p:nvPr>
        </p:nvSpPr>
        <p:spPr>
          <a:xfrm>
            <a:off x="8413750" y="6351604"/>
            <a:ext cx="381000" cy="365125"/>
          </a:xfrm>
          <a:prstGeom prst="rect">
            <a:avLst/>
          </a:prstGeom>
        </p:spPr>
        <p:txBody>
          <a:bodyPr/>
          <a:lstStyle>
            <a:lvl1pPr>
              <a:defRPr/>
            </a:lvl1pPr>
          </a:lstStyle>
          <a:p>
            <a:pPr fontAlgn="auto">
              <a:spcBef>
                <a:spcPts val="0"/>
              </a:spcBef>
              <a:spcAft>
                <a:spcPts val="0"/>
              </a:spcAft>
              <a:defRPr/>
            </a:pPr>
            <a:fld id="{21722FF3-B2FF-4B9D-A1FC-2641F0BD8CF1}" type="slidenum">
              <a:rPr lang="en-US">
                <a:solidFill>
                  <a:prstClr val="black"/>
                </a:solidFill>
                <a:latin typeface="Calibri"/>
                <a:cs typeface="+mn-cs"/>
              </a:rPr>
              <a:pPr fontAlgn="auto">
                <a:spcBef>
                  <a:spcPts val="0"/>
                </a:spcBef>
                <a:spcAft>
                  <a:spcPts val="0"/>
                </a:spcAft>
                <a:defRPr/>
              </a:pPr>
              <a:t>‹#›</a:t>
            </a:fld>
            <a:endParaRPr lang="en-US" dirty="0">
              <a:solidFill>
                <a:prstClr val="black"/>
              </a:solidFill>
              <a:latin typeface="Calibri"/>
              <a:cs typeface="+mn-cs"/>
            </a:endParaRPr>
          </a:p>
        </p:txBody>
      </p:sp>
    </p:spTree>
    <p:extLst>
      <p:ext uri="{BB962C8B-B14F-4D97-AF65-F5344CB8AC3E}">
        <p14:creationId xmlns:p14="http://schemas.microsoft.com/office/powerpoint/2010/main" val="26729880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jpeg"/><Relationship Id="rId1" Type="http://schemas.openxmlformats.org/officeDocument/2006/relationships/slideLayout" Target="../slideLayouts/slideLayout8.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jpeg"/><Relationship Id="rId1" Type="http://schemas.openxmlformats.org/officeDocument/2006/relationships/slideLayout" Target="../slideLayouts/slideLayout9.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11125" y="177800"/>
            <a:ext cx="8229600" cy="484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111125" y="1344613"/>
            <a:ext cx="8229600" cy="20240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6"/>
          <p:cNvSpPr>
            <a:spLocks noChangeArrowheads="1"/>
          </p:cNvSpPr>
          <p:nvPr/>
        </p:nvSpPr>
        <p:spPr bwMode="auto">
          <a:xfrm flipH="1">
            <a:off x="228600" y="6402388"/>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8B15AF50-61F0-4F09-BC5C-411822B6EB73}" type="slidenum">
              <a:rPr lang="en-US" sz="900">
                <a:solidFill>
                  <a:schemeClr val="bg1">
                    <a:lumMod val="75000"/>
                  </a:schemeClr>
                </a:solidFill>
                <a:latin typeface="Times New Roman" pitchFamily="18" charset="0"/>
                <a:cs typeface="Times New Roman" pitchFamily="18" charset="0"/>
              </a:rPr>
              <a:pPr defTabSz="173038">
                <a:lnSpc>
                  <a:spcPct val="90000"/>
                </a:lnSpc>
                <a:tabLst>
                  <a:tab pos="230188" algn="l"/>
                </a:tabLst>
                <a:defRPr/>
              </a:pPr>
              <a:t>‹#›</a:t>
            </a:fld>
            <a:r>
              <a:rPr lang="en-US" sz="900" dirty="0">
                <a:solidFill>
                  <a:schemeClr val="bg1">
                    <a:lumMod val="75000"/>
                  </a:schemeClr>
                </a:solidFill>
                <a:latin typeface="Times New Roman" pitchFamily="18" charset="0"/>
                <a:cs typeface="Times New Roman" pitchFamily="18" charset="0"/>
              </a:rPr>
              <a:t>	Managed by UT-Battelle</a:t>
            </a:r>
            <a:br>
              <a:rPr lang="en-US" sz="900" dirty="0">
                <a:solidFill>
                  <a:schemeClr val="bg1">
                    <a:lumMod val="75000"/>
                  </a:schemeClr>
                </a:solidFill>
                <a:latin typeface="Times New Roman" pitchFamily="18" charset="0"/>
                <a:cs typeface="Times New Roman" pitchFamily="18" charset="0"/>
              </a:rPr>
            </a:br>
            <a:r>
              <a:rPr lang="en-US" sz="900" dirty="0">
                <a:solidFill>
                  <a:schemeClr val="bg1">
                    <a:lumMod val="75000"/>
                  </a:schemeClr>
                </a:solidFill>
                <a:latin typeface="Times New Roman" pitchFamily="18" charset="0"/>
                <a:cs typeface="Times New Roman" pitchFamily="18" charset="0"/>
              </a:rPr>
              <a:t>	for the U.S. Department of Energy</a:t>
            </a:r>
          </a:p>
        </p:txBody>
      </p:sp>
      <p:pic>
        <p:nvPicPr>
          <p:cNvPr id="1029" name="Content Placeholder 10" descr="ORNL emboss_2.png"/>
          <p:cNvPicPr>
            <a:picLocks noChangeAspect="1"/>
          </p:cNvPicPr>
          <p:nvPr/>
        </p:nvPicPr>
        <p:blipFill>
          <a:blip r:embed="rId9" cstate="print"/>
          <a:srcRect/>
          <a:stretch>
            <a:fillRect/>
          </a:stretch>
        </p:blipFill>
        <p:spPr bwMode="auto">
          <a:xfrm>
            <a:off x="8077200" y="6216650"/>
            <a:ext cx="890588" cy="457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54" r:id="rId1"/>
    <p:sldLayoutId id="2147483942" r:id="rId2"/>
    <p:sldLayoutId id="2147483941" r:id="rId3"/>
    <p:sldLayoutId id="2147483940" r:id="rId4"/>
    <p:sldLayoutId id="2147483939" r:id="rId5"/>
    <p:sldLayoutId id="2147483955" r:id="rId6"/>
    <p:sldLayoutId id="2147483961" r:id="rId7"/>
  </p:sldLayoutIdLst>
  <p:hf hdr="0" ftr="0" dt="0"/>
  <p:txStyles>
    <p:titleStyle>
      <a:lvl1pPr algn="l" rtl="0" fontAlgn="base">
        <a:lnSpc>
          <a:spcPct val="85000"/>
        </a:lnSpc>
        <a:spcBef>
          <a:spcPct val="0"/>
        </a:spcBef>
        <a:spcAft>
          <a:spcPct val="0"/>
        </a:spcAft>
        <a:defRPr sz="3000" kern="1200">
          <a:solidFill>
            <a:srgbClr val="006C3A"/>
          </a:solidFill>
          <a:latin typeface="Arial Black" pitchFamily="34" charset="0"/>
          <a:ea typeface="+mj-ea"/>
          <a:cs typeface="+mj-cs"/>
        </a:defRPr>
      </a:lvl1pPr>
      <a:lvl2pPr algn="l" rtl="0" fontAlgn="base">
        <a:lnSpc>
          <a:spcPct val="85000"/>
        </a:lnSpc>
        <a:spcBef>
          <a:spcPct val="0"/>
        </a:spcBef>
        <a:spcAft>
          <a:spcPct val="0"/>
        </a:spcAft>
        <a:defRPr sz="3000">
          <a:solidFill>
            <a:srgbClr val="006C3A"/>
          </a:solidFill>
          <a:latin typeface="Arial Black" pitchFamily="34" charset="0"/>
        </a:defRPr>
      </a:lvl2pPr>
      <a:lvl3pPr algn="l" rtl="0" fontAlgn="base">
        <a:lnSpc>
          <a:spcPct val="85000"/>
        </a:lnSpc>
        <a:spcBef>
          <a:spcPct val="0"/>
        </a:spcBef>
        <a:spcAft>
          <a:spcPct val="0"/>
        </a:spcAft>
        <a:defRPr sz="3000">
          <a:solidFill>
            <a:srgbClr val="006C3A"/>
          </a:solidFill>
          <a:latin typeface="Arial Black" pitchFamily="34" charset="0"/>
        </a:defRPr>
      </a:lvl3pPr>
      <a:lvl4pPr algn="l" rtl="0" fontAlgn="base">
        <a:lnSpc>
          <a:spcPct val="85000"/>
        </a:lnSpc>
        <a:spcBef>
          <a:spcPct val="0"/>
        </a:spcBef>
        <a:spcAft>
          <a:spcPct val="0"/>
        </a:spcAft>
        <a:defRPr sz="3000">
          <a:solidFill>
            <a:srgbClr val="006C3A"/>
          </a:solidFill>
          <a:latin typeface="Arial Black" pitchFamily="34" charset="0"/>
        </a:defRPr>
      </a:lvl4pPr>
      <a:lvl5pPr algn="l" rtl="0" fontAlgn="base">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fontAlgn="base">
        <a:lnSpc>
          <a:spcPct val="90000"/>
        </a:lnSpc>
        <a:spcBef>
          <a:spcPts val="1400"/>
        </a:spcBef>
        <a:spcAft>
          <a:spcPct val="0"/>
        </a:spcAft>
        <a:buClr>
          <a:srgbClr val="006C3A"/>
        </a:buClr>
        <a:buFont typeface="Arial" charset="0"/>
        <a:buChar char="•"/>
        <a:defRPr sz="2800" b="1" kern="1200">
          <a:solidFill>
            <a:schemeClr val="tx1"/>
          </a:solidFill>
          <a:latin typeface="Arial Narrow" pitchFamily="34" charset="0"/>
          <a:ea typeface="+mn-ea"/>
          <a:cs typeface="+mn-cs"/>
        </a:defRPr>
      </a:lvl1pPr>
      <a:lvl2pPr marL="625475" indent="-279400" algn="l" rtl="0" fontAlgn="base">
        <a:lnSpc>
          <a:spcPct val="90000"/>
        </a:lnSpc>
        <a:spcBef>
          <a:spcPts val="800"/>
        </a:spcBef>
        <a:spcAft>
          <a:spcPct val="0"/>
        </a:spcAft>
        <a:buClr>
          <a:srgbClr val="006C3A"/>
        </a:buClr>
        <a:buFont typeface="Arial" charset="0"/>
        <a:buChar char="–"/>
        <a:defRPr sz="2400" b="1" kern="1200">
          <a:solidFill>
            <a:schemeClr val="tx1"/>
          </a:solidFill>
          <a:latin typeface="Arial Narrow" pitchFamily="34" charset="0"/>
          <a:ea typeface="+mn-ea"/>
          <a:cs typeface="+mn-cs"/>
        </a:defRPr>
      </a:lvl2pPr>
      <a:lvl3pPr marL="914400" indent="-230188" algn="l" rtl="0" fontAlgn="base">
        <a:lnSpc>
          <a:spcPct val="90000"/>
        </a:lnSpc>
        <a:spcBef>
          <a:spcPts val="800"/>
        </a:spcBef>
        <a:spcAft>
          <a:spcPct val="0"/>
        </a:spcAft>
        <a:buClr>
          <a:srgbClr val="006C3A"/>
        </a:buClr>
        <a:buFont typeface="Arial" charset="0"/>
        <a:buChar char="•"/>
        <a:defRPr sz="2000" b="1" kern="1200">
          <a:solidFill>
            <a:schemeClr val="tx1"/>
          </a:solidFill>
          <a:latin typeface="Arial Narrow" pitchFamily="34" charset="0"/>
          <a:ea typeface="+mn-ea"/>
          <a:cs typeface="+mn-cs"/>
        </a:defRPr>
      </a:lvl3pPr>
      <a:lvl4pPr marL="1144588" indent="-173038" algn="l" rtl="0" fontAlgn="base">
        <a:lnSpc>
          <a:spcPct val="90000"/>
        </a:lnSpc>
        <a:spcBef>
          <a:spcPts val="800"/>
        </a:spcBef>
        <a:spcAft>
          <a:spcPct val="0"/>
        </a:spcAft>
        <a:buClr>
          <a:srgbClr val="006C3A"/>
        </a:buClr>
        <a:buFont typeface="Arial" charset="0"/>
        <a:buChar char="–"/>
        <a:defRPr b="1" kern="1200">
          <a:solidFill>
            <a:schemeClr val="tx1"/>
          </a:solidFill>
          <a:latin typeface="Arial Narrow" pitchFamily="34" charset="0"/>
          <a:ea typeface="+mn-ea"/>
          <a:cs typeface="+mn-cs"/>
        </a:defRPr>
      </a:lvl4pPr>
      <a:lvl5pPr marL="1482725" indent="-222250" algn="l" rtl="0" fontAlgn="base">
        <a:lnSpc>
          <a:spcPct val="90000"/>
        </a:lnSpc>
        <a:spcBef>
          <a:spcPts val="600"/>
        </a:spcBef>
        <a:spcAft>
          <a:spcPct val="0"/>
        </a:spcAft>
        <a:buClr>
          <a:srgbClr val="006C3A"/>
        </a:buClr>
        <a:buFont typeface="Arial" charset="0"/>
        <a:buChar char="»"/>
        <a:defRPr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258" tIns="45630" rIns="91258" bIns="4563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352442" y="866775"/>
            <a:ext cx="8410575" cy="5259388"/>
          </a:xfrm>
          <a:prstGeom prst="rect">
            <a:avLst/>
          </a:prstGeom>
          <a:noFill/>
          <a:ln w="9525">
            <a:noFill/>
            <a:miter lim="800000"/>
            <a:headEnd/>
            <a:tailEnd/>
          </a:ln>
        </p:spPr>
        <p:txBody>
          <a:bodyPr vert="horz" wrap="square" lIns="91258" tIns="45630" rIns="91258" bIns="456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0" name="Picture 9" descr="horizontal-logo-green-text.jpg"/>
          <p:cNvPicPr>
            <a:picLocks noChangeAspect="1"/>
          </p:cNvPicPr>
          <p:nvPr/>
        </p:nvPicPr>
        <p:blipFill>
          <a:blip r:embed="rId4" cstate="print"/>
          <a:srcRect/>
          <a:stretch>
            <a:fillRect/>
          </a:stretch>
        </p:blipFill>
        <p:spPr bwMode="auto">
          <a:xfrm>
            <a:off x="457200" y="6354780"/>
            <a:ext cx="2438400" cy="407987"/>
          </a:xfrm>
          <a:prstGeom prst="rect">
            <a:avLst/>
          </a:prstGeom>
          <a:noFill/>
          <a:ln w="9525">
            <a:noFill/>
            <a:miter lim="800000"/>
            <a:headEnd/>
            <a:tailEnd/>
          </a:ln>
        </p:spPr>
      </p:pic>
      <p:pic>
        <p:nvPicPr>
          <p:cNvPr id="2" name="Picture 1"/>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086600" y="6314099"/>
            <a:ext cx="1797729" cy="411480"/>
          </a:xfrm>
          <a:prstGeom prst="rect">
            <a:avLst/>
          </a:prstGeom>
        </p:spPr>
      </p:pic>
      <p:pic>
        <p:nvPicPr>
          <p:cNvPr id="3" name="Picture 2"/>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172200" y="6352602"/>
            <a:ext cx="800784" cy="411480"/>
          </a:xfrm>
          <a:prstGeom prst="rect">
            <a:avLst/>
          </a:prstGeom>
        </p:spPr>
      </p:pic>
    </p:spTree>
    <p:extLst>
      <p:ext uri="{BB962C8B-B14F-4D97-AF65-F5344CB8AC3E}">
        <p14:creationId xmlns:p14="http://schemas.microsoft.com/office/powerpoint/2010/main" val="4285131889"/>
      </p:ext>
    </p:extLst>
  </p:cSld>
  <p:clrMap bg1="lt1" tx1="dk1" bg2="lt2" tx2="dk2" accent1="accent1" accent2="accent2" accent3="accent3" accent4="accent4" accent5="accent5" accent6="accent6" hlink="hlink" folHlink="folHlink"/>
  <p:sldLayoutIdLst>
    <p:sldLayoutId id="2147483957" r:id="rId1"/>
  </p:sldLayoutIdLst>
  <p:hf hdr="0" dt="0"/>
  <p:txStyles>
    <p:titleStyle>
      <a:lvl1pPr algn="ctr" rtl="0" eaLnBrk="1" fontAlgn="base" hangingPunct="1">
        <a:spcBef>
          <a:spcPct val="0"/>
        </a:spcBef>
        <a:spcAft>
          <a:spcPct val="0"/>
        </a:spcAft>
        <a:defRPr sz="2400" kern="1200">
          <a:solidFill>
            <a:srgbClr val="106636"/>
          </a:solidFill>
          <a:latin typeface="Arial" pitchFamily="34" charset="0"/>
          <a:ea typeface="+mj-ea"/>
          <a:cs typeface="Arial" pitchFamily="34" charset="0"/>
        </a:defRPr>
      </a:lvl1pPr>
      <a:lvl2pPr algn="ctr" rtl="0" eaLnBrk="1" fontAlgn="base" hangingPunct="1">
        <a:spcBef>
          <a:spcPct val="0"/>
        </a:spcBef>
        <a:spcAft>
          <a:spcPct val="0"/>
        </a:spcAft>
        <a:defRPr sz="2400">
          <a:solidFill>
            <a:srgbClr val="106636"/>
          </a:solidFill>
          <a:latin typeface="Arial" charset="0"/>
          <a:cs typeface="Arial" charset="0"/>
        </a:defRPr>
      </a:lvl2pPr>
      <a:lvl3pPr algn="ctr" rtl="0" eaLnBrk="1" fontAlgn="base" hangingPunct="1">
        <a:spcBef>
          <a:spcPct val="0"/>
        </a:spcBef>
        <a:spcAft>
          <a:spcPct val="0"/>
        </a:spcAft>
        <a:defRPr sz="2400">
          <a:solidFill>
            <a:srgbClr val="106636"/>
          </a:solidFill>
          <a:latin typeface="Arial" charset="0"/>
          <a:cs typeface="Arial" charset="0"/>
        </a:defRPr>
      </a:lvl3pPr>
      <a:lvl4pPr algn="ctr" rtl="0" eaLnBrk="1" fontAlgn="base" hangingPunct="1">
        <a:spcBef>
          <a:spcPct val="0"/>
        </a:spcBef>
        <a:spcAft>
          <a:spcPct val="0"/>
        </a:spcAft>
        <a:defRPr sz="2400">
          <a:solidFill>
            <a:srgbClr val="106636"/>
          </a:solidFill>
          <a:latin typeface="Arial" charset="0"/>
          <a:cs typeface="Arial" charset="0"/>
        </a:defRPr>
      </a:lvl4pPr>
      <a:lvl5pPr algn="ctr" rtl="0" eaLnBrk="1" fontAlgn="base" hangingPunct="1">
        <a:spcBef>
          <a:spcPct val="0"/>
        </a:spcBef>
        <a:spcAft>
          <a:spcPct val="0"/>
        </a:spcAft>
        <a:defRPr sz="2400">
          <a:solidFill>
            <a:srgbClr val="106636"/>
          </a:solidFill>
          <a:latin typeface="Arial" charset="0"/>
          <a:cs typeface="Arial" charset="0"/>
        </a:defRPr>
      </a:lvl5pPr>
      <a:lvl6pPr marL="456294" algn="ctr" rtl="0" eaLnBrk="1" fontAlgn="base" hangingPunct="1">
        <a:spcBef>
          <a:spcPct val="0"/>
        </a:spcBef>
        <a:spcAft>
          <a:spcPct val="0"/>
        </a:spcAft>
        <a:defRPr sz="2400">
          <a:solidFill>
            <a:srgbClr val="106636"/>
          </a:solidFill>
          <a:latin typeface="Arial" charset="0"/>
          <a:cs typeface="Arial" charset="0"/>
        </a:defRPr>
      </a:lvl6pPr>
      <a:lvl7pPr marL="912583" algn="ctr" rtl="0" eaLnBrk="1" fontAlgn="base" hangingPunct="1">
        <a:spcBef>
          <a:spcPct val="0"/>
        </a:spcBef>
        <a:spcAft>
          <a:spcPct val="0"/>
        </a:spcAft>
        <a:defRPr sz="2400">
          <a:solidFill>
            <a:srgbClr val="106636"/>
          </a:solidFill>
          <a:latin typeface="Arial" charset="0"/>
          <a:cs typeface="Arial" charset="0"/>
        </a:defRPr>
      </a:lvl7pPr>
      <a:lvl8pPr marL="1368877" algn="ctr" rtl="0" eaLnBrk="1" fontAlgn="base" hangingPunct="1">
        <a:spcBef>
          <a:spcPct val="0"/>
        </a:spcBef>
        <a:spcAft>
          <a:spcPct val="0"/>
        </a:spcAft>
        <a:defRPr sz="2400">
          <a:solidFill>
            <a:srgbClr val="106636"/>
          </a:solidFill>
          <a:latin typeface="Arial" charset="0"/>
          <a:cs typeface="Arial" charset="0"/>
        </a:defRPr>
      </a:lvl8pPr>
      <a:lvl9pPr marL="1825168" algn="ctr" rtl="0" eaLnBrk="1" fontAlgn="base" hangingPunct="1">
        <a:spcBef>
          <a:spcPct val="0"/>
        </a:spcBef>
        <a:spcAft>
          <a:spcPct val="0"/>
        </a:spcAft>
        <a:defRPr sz="2400">
          <a:solidFill>
            <a:srgbClr val="106636"/>
          </a:solidFill>
          <a:latin typeface="Arial" charset="0"/>
          <a:cs typeface="Arial" charset="0"/>
        </a:defRPr>
      </a:lvl9pPr>
    </p:titleStyle>
    <p:bodyStyle>
      <a:lvl1pPr marL="342219" indent="-342219" algn="l" rtl="0" eaLnBrk="1" fontAlgn="base" hangingPunct="1">
        <a:spcBef>
          <a:spcPct val="20000"/>
        </a:spcBef>
        <a:spcAft>
          <a:spcPct val="0"/>
        </a:spcAft>
        <a:buFont typeface="Arial" pitchFamily="34" charset="0"/>
        <a:buChar char="•"/>
        <a:defRPr sz="2400" b="1" kern="1200">
          <a:solidFill>
            <a:srgbClr val="146737"/>
          </a:solidFill>
          <a:latin typeface="Arial" pitchFamily="34" charset="0"/>
          <a:ea typeface="+mn-ea"/>
          <a:cs typeface="Arial" pitchFamily="34" charset="0"/>
        </a:defRPr>
      </a:lvl1pPr>
      <a:lvl2pPr marL="741473" indent="-285180" algn="l" rtl="0" eaLnBrk="1" fontAlgn="base" hangingPunct="1">
        <a:spcBef>
          <a:spcPct val="20000"/>
        </a:spcBef>
        <a:spcAft>
          <a:spcPct val="0"/>
        </a:spcAft>
        <a:buFont typeface="Arial" pitchFamily="34" charset="0"/>
        <a:buChar char="–"/>
        <a:defRPr sz="2200" kern="1200">
          <a:solidFill>
            <a:srgbClr val="404040"/>
          </a:solidFill>
          <a:latin typeface="Arial" pitchFamily="34" charset="0"/>
          <a:ea typeface="+mn-ea"/>
          <a:cs typeface="Arial" pitchFamily="34" charset="0"/>
        </a:defRPr>
      </a:lvl2pPr>
      <a:lvl3pPr marL="1140731" indent="-22815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3pPr>
      <a:lvl4pPr marL="1597023" indent="-22815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53313" indent="-22815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09607"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5900"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191"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480"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583" rtl="0" eaLnBrk="1" latinLnBrk="0" hangingPunct="1">
        <a:defRPr sz="1800" kern="1200">
          <a:solidFill>
            <a:schemeClr val="tx1"/>
          </a:solidFill>
          <a:latin typeface="+mn-lt"/>
          <a:ea typeface="+mn-ea"/>
          <a:cs typeface="+mn-cs"/>
        </a:defRPr>
      </a:lvl1pPr>
      <a:lvl2pPr marL="456294" algn="l" defTabSz="912583" rtl="0" eaLnBrk="1" latinLnBrk="0" hangingPunct="1">
        <a:defRPr sz="1800" kern="1200">
          <a:solidFill>
            <a:schemeClr val="tx1"/>
          </a:solidFill>
          <a:latin typeface="+mn-lt"/>
          <a:ea typeface="+mn-ea"/>
          <a:cs typeface="+mn-cs"/>
        </a:defRPr>
      </a:lvl2pPr>
      <a:lvl3pPr marL="912583" algn="l" defTabSz="912583" rtl="0" eaLnBrk="1" latinLnBrk="0" hangingPunct="1">
        <a:defRPr sz="1800" kern="1200">
          <a:solidFill>
            <a:schemeClr val="tx1"/>
          </a:solidFill>
          <a:latin typeface="+mn-lt"/>
          <a:ea typeface="+mn-ea"/>
          <a:cs typeface="+mn-cs"/>
        </a:defRPr>
      </a:lvl3pPr>
      <a:lvl4pPr marL="1368877" algn="l" defTabSz="912583" rtl="0" eaLnBrk="1" latinLnBrk="0" hangingPunct="1">
        <a:defRPr sz="1800" kern="1200">
          <a:solidFill>
            <a:schemeClr val="tx1"/>
          </a:solidFill>
          <a:latin typeface="+mn-lt"/>
          <a:ea typeface="+mn-ea"/>
          <a:cs typeface="+mn-cs"/>
        </a:defRPr>
      </a:lvl4pPr>
      <a:lvl5pPr marL="1825168" algn="l" defTabSz="912583" rtl="0" eaLnBrk="1" latinLnBrk="0" hangingPunct="1">
        <a:defRPr sz="1800" kern="1200">
          <a:solidFill>
            <a:schemeClr val="tx1"/>
          </a:solidFill>
          <a:latin typeface="+mn-lt"/>
          <a:ea typeface="+mn-ea"/>
          <a:cs typeface="+mn-cs"/>
        </a:defRPr>
      </a:lvl5pPr>
      <a:lvl6pPr marL="2281461" algn="l" defTabSz="912583" rtl="0" eaLnBrk="1" latinLnBrk="0" hangingPunct="1">
        <a:defRPr sz="1800" kern="1200">
          <a:solidFill>
            <a:schemeClr val="tx1"/>
          </a:solidFill>
          <a:latin typeface="+mn-lt"/>
          <a:ea typeface="+mn-ea"/>
          <a:cs typeface="+mn-cs"/>
        </a:defRPr>
      </a:lvl6pPr>
      <a:lvl7pPr marL="2737751" algn="l" defTabSz="912583" rtl="0" eaLnBrk="1" latinLnBrk="0" hangingPunct="1">
        <a:defRPr sz="1800" kern="1200">
          <a:solidFill>
            <a:schemeClr val="tx1"/>
          </a:solidFill>
          <a:latin typeface="+mn-lt"/>
          <a:ea typeface="+mn-ea"/>
          <a:cs typeface="+mn-cs"/>
        </a:defRPr>
      </a:lvl7pPr>
      <a:lvl8pPr marL="3194045" algn="l" defTabSz="912583" rtl="0" eaLnBrk="1" latinLnBrk="0" hangingPunct="1">
        <a:defRPr sz="1800" kern="1200">
          <a:solidFill>
            <a:schemeClr val="tx1"/>
          </a:solidFill>
          <a:latin typeface="+mn-lt"/>
          <a:ea typeface="+mn-ea"/>
          <a:cs typeface="+mn-cs"/>
        </a:defRPr>
      </a:lvl8pPr>
      <a:lvl9pPr marL="3650335" algn="l" defTabSz="91258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258" tIns="45630" rIns="91258" bIns="4563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352442" y="866775"/>
            <a:ext cx="8410575" cy="5259388"/>
          </a:xfrm>
          <a:prstGeom prst="rect">
            <a:avLst/>
          </a:prstGeom>
          <a:noFill/>
          <a:ln w="9525">
            <a:noFill/>
            <a:miter lim="800000"/>
            <a:headEnd/>
            <a:tailEnd/>
          </a:ln>
        </p:spPr>
        <p:txBody>
          <a:bodyPr vert="horz" wrap="square" lIns="91258" tIns="45630" rIns="91258" bIns="456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0" name="Picture 9" descr="horizontal-logo-green-text.jpg"/>
          <p:cNvPicPr>
            <a:picLocks noChangeAspect="1"/>
          </p:cNvPicPr>
          <p:nvPr/>
        </p:nvPicPr>
        <p:blipFill>
          <a:blip r:embed="rId4" cstate="print"/>
          <a:srcRect/>
          <a:stretch>
            <a:fillRect/>
          </a:stretch>
        </p:blipFill>
        <p:spPr bwMode="auto">
          <a:xfrm>
            <a:off x="457200" y="6354780"/>
            <a:ext cx="2438400" cy="407987"/>
          </a:xfrm>
          <a:prstGeom prst="rect">
            <a:avLst/>
          </a:prstGeom>
          <a:noFill/>
          <a:ln w="9525">
            <a:noFill/>
            <a:miter lim="800000"/>
            <a:headEnd/>
            <a:tailEnd/>
          </a:ln>
        </p:spPr>
      </p:pic>
      <p:pic>
        <p:nvPicPr>
          <p:cNvPr id="2" name="Picture 1"/>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086600" y="6314099"/>
            <a:ext cx="1797729" cy="411480"/>
          </a:xfrm>
          <a:prstGeom prst="rect">
            <a:avLst/>
          </a:prstGeom>
        </p:spPr>
      </p:pic>
      <p:pic>
        <p:nvPicPr>
          <p:cNvPr id="3" name="Picture 2"/>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172200" y="6352602"/>
            <a:ext cx="800784" cy="411480"/>
          </a:xfrm>
          <a:prstGeom prst="rect">
            <a:avLst/>
          </a:prstGeom>
        </p:spPr>
      </p:pic>
    </p:spTree>
    <p:extLst>
      <p:ext uri="{BB962C8B-B14F-4D97-AF65-F5344CB8AC3E}">
        <p14:creationId xmlns:p14="http://schemas.microsoft.com/office/powerpoint/2010/main" val="1912730613"/>
      </p:ext>
    </p:extLst>
  </p:cSld>
  <p:clrMap bg1="lt1" tx1="dk1" bg2="lt2" tx2="dk2" accent1="accent1" accent2="accent2" accent3="accent3" accent4="accent4" accent5="accent5" accent6="accent6" hlink="hlink" folHlink="folHlink"/>
  <p:sldLayoutIdLst>
    <p:sldLayoutId id="2147483960" r:id="rId1"/>
  </p:sldLayoutIdLst>
  <p:hf hdr="0" dt="0"/>
  <p:txStyles>
    <p:titleStyle>
      <a:lvl1pPr algn="ctr" rtl="0" eaLnBrk="1" fontAlgn="base" hangingPunct="1">
        <a:spcBef>
          <a:spcPct val="0"/>
        </a:spcBef>
        <a:spcAft>
          <a:spcPct val="0"/>
        </a:spcAft>
        <a:defRPr sz="2400" kern="1200">
          <a:solidFill>
            <a:srgbClr val="106636"/>
          </a:solidFill>
          <a:latin typeface="Arial" pitchFamily="34" charset="0"/>
          <a:ea typeface="+mj-ea"/>
          <a:cs typeface="Arial" pitchFamily="34" charset="0"/>
        </a:defRPr>
      </a:lvl1pPr>
      <a:lvl2pPr algn="ctr" rtl="0" eaLnBrk="1" fontAlgn="base" hangingPunct="1">
        <a:spcBef>
          <a:spcPct val="0"/>
        </a:spcBef>
        <a:spcAft>
          <a:spcPct val="0"/>
        </a:spcAft>
        <a:defRPr sz="2400">
          <a:solidFill>
            <a:srgbClr val="106636"/>
          </a:solidFill>
          <a:latin typeface="Arial" charset="0"/>
          <a:cs typeface="Arial" charset="0"/>
        </a:defRPr>
      </a:lvl2pPr>
      <a:lvl3pPr algn="ctr" rtl="0" eaLnBrk="1" fontAlgn="base" hangingPunct="1">
        <a:spcBef>
          <a:spcPct val="0"/>
        </a:spcBef>
        <a:spcAft>
          <a:spcPct val="0"/>
        </a:spcAft>
        <a:defRPr sz="2400">
          <a:solidFill>
            <a:srgbClr val="106636"/>
          </a:solidFill>
          <a:latin typeface="Arial" charset="0"/>
          <a:cs typeface="Arial" charset="0"/>
        </a:defRPr>
      </a:lvl3pPr>
      <a:lvl4pPr algn="ctr" rtl="0" eaLnBrk="1" fontAlgn="base" hangingPunct="1">
        <a:spcBef>
          <a:spcPct val="0"/>
        </a:spcBef>
        <a:spcAft>
          <a:spcPct val="0"/>
        </a:spcAft>
        <a:defRPr sz="2400">
          <a:solidFill>
            <a:srgbClr val="106636"/>
          </a:solidFill>
          <a:latin typeface="Arial" charset="0"/>
          <a:cs typeface="Arial" charset="0"/>
        </a:defRPr>
      </a:lvl4pPr>
      <a:lvl5pPr algn="ctr" rtl="0" eaLnBrk="1" fontAlgn="base" hangingPunct="1">
        <a:spcBef>
          <a:spcPct val="0"/>
        </a:spcBef>
        <a:spcAft>
          <a:spcPct val="0"/>
        </a:spcAft>
        <a:defRPr sz="2400">
          <a:solidFill>
            <a:srgbClr val="106636"/>
          </a:solidFill>
          <a:latin typeface="Arial" charset="0"/>
          <a:cs typeface="Arial" charset="0"/>
        </a:defRPr>
      </a:lvl5pPr>
      <a:lvl6pPr marL="456294" algn="ctr" rtl="0" eaLnBrk="1" fontAlgn="base" hangingPunct="1">
        <a:spcBef>
          <a:spcPct val="0"/>
        </a:spcBef>
        <a:spcAft>
          <a:spcPct val="0"/>
        </a:spcAft>
        <a:defRPr sz="2400">
          <a:solidFill>
            <a:srgbClr val="106636"/>
          </a:solidFill>
          <a:latin typeface="Arial" charset="0"/>
          <a:cs typeface="Arial" charset="0"/>
        </a:defRPr>
      </a:lvl6pPr>
      <a:lvl7pPr marL="912583" algn="ctr" rtl="0" eaLnBrk="1" fontAlgn="base" hangingPunct="1">
        <a:spcBef>
          <a:spcPct val="0"/>
        </a:spcBef>
        <a:spcAft>
          <a:spcPct val="0"/>
        </a:spcAft>
        <a:defRPr sz="2400">
          <a:solidFill>
            <a:srgbClr val="106636"/>
          </a:solidFill>
          <a:latin typeface="Arial" charset="0"/>
          <a:cs typeface="Arial" charset="0"/>
        </a:defRPr>
      </a:lvl7pPr>
      <a:lvl8pPr marL="1368877" algn="ctr" rtl="0" eaLnBrk="1" fontAlgn="base" hangingPunct="1">
        <a:spcBef>
          <a:spcPct val="0"/>
        </a:spcBef>
        <a:spcAft>
          <a:spcPct val="0"/>
        </a:spcAft>
        <a:defRPr sz="2400">
          <a:solidFill>
            <a:srgbClr val="106636"/>
          </a:solidFill>
          <a:latin typeface="Arial" charset="0"/>
          <a:cs typeface="Arial" charset="0"/>
        </a:defRPr>
      </a:lvl8pPr>
      <a:lvl9pPr marL="1825168" algn="ctr" rtl="0" eaLnBrk="1" fontAlgn="base" hangingPunct="1">
        <a:spcBef>
          <a:spcPct val="0"/>
        </a:spcBef>
        <a:spcAft>
          <a:spcPct val="0"/>
        </a:spcAft>
        <a:defRPr sz="2400">
          <a:solidFill>
            <a:srgbClr val="106636"/>
          </a:solidFill>
          <a:latin typeface="Arial" charset="0"/>
          <a:cs typeface="Arial" charset="0"/>
        </a:defRPr>
      </a:lvl9pPr>
    </p:titleStyle>
    <p:bodyStyle>
      <a:lvl1pPr marL="342219" indent="-342219" algn="l" rtl="0" eaLnBrk="1" fontAlgn="base" hangingPunct="1">
        <a:spcBef>
          <a:spcPct val="20000"/>
        </a:spcBef>
        <a:spcAft>
          <a:spcPct val="0"/>
        </a:spcAft>
        <a:buFont typeface="Arial" pitchFamily="34" charset="0"/>
        <a:buChar char="•"/>
        <a:defRPr sz="2400" b="1" kern="1200">
          <a:solidFill>
            <a:srgbClr val="146737"/>
          </a:solidFill>
          <a:latin typeface="Arial" pitchFamily="34" charset="0"/>
          <a:ea typeface="+mn-ea"/>
          <a:cs typeface="Arial" pitchFamily="34" charset="0"/>
        </a:defRPr>
      </a:lvl1pPr>
      <a:lvl2pPr marL="741473" indent="-285180" algn="l" rtl="0" eaLnBrk="1" fontAlgn="base" hangingPunct="1">
        <a:spcBef>
          <a:spcPct val="20000"/>
        </a:spcBef>
        <a:spcAft>
          <a:spcPct val="0"/>
        </a:spcAft>
        <a:buFont typeface="Arial" pitchFamily="34" charset="0"/>
        <a:buChar char="–"/>
        <a:defRPr sz="2200" kern="1200">
          <a:solidFill>
            <a:srgbClr val="404040"/>
          </a:solidFill>
          <a:latin typeface="Arial" pitchFamily="34" charset="0"/>
          <a:ea typeface="+mn-ea"/>
          <a:cs typeface="Arial" pitchFamily="34" charset="0"/>
        </a:defRPr>
      </a:lvl2pPr>
      <a:lvl3pPr marL="1140731" indent="-22815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3pPr>
      <a:lvl4pPr marL="1597023" indent="-22815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53313" indent="-22815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09607"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5900"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191"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480"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583" rtl="0" eaLnBrk="1" latinLnBrk="0" hangingPunct="1">
        <a:defRPr sz="1800" kern="1200">
          <a:solidFill>
            <a:schemeClr val="tx1"/>
          </a:solidFill>
          <a:latin typeface="+mn-lt"/>
          <a:ea typeface="+mn-ea"/>
          <a:cs typeface="+mn-cs"/>
        </a:defRPr>
      </a:lvl1pPr>
      <a:lvl2pPr marL="456294" algn="l" defTabSz="912583" rtl="0" eaLnBrk="1" latinLnBrk="0" hangingPunct="1">
        <a:defRPr sz="1800" kern="1200">
          <a:solidFill>
            <a:schemeClr val="tx1"/>
          </a:solidFill>
          <a:latin typeface="+mn-lt"/>
          <a:ea typeface="+mn-ea"/>
          <a:cs typeface="+mn-cs"/>
        </a:defRPr>
      </a:lvl2pPr>
      <a:lvl3pPr marL="912583" algn="l" defTabSz="912583" rtl="0" eaLnBrk="1" latinLnBrk="0" hangingPunct="1">
        <a:defRPr sz="1800" kern="1200">
          <a:solidFill>
            <a:schemeClr val="tx1"/>
          </a:solidFill>
          <a:latin typeface="+mn-lt"/>
          <a:ea typeface="+mn-ea"/>
          <a:cs typeface="+mn-cs"/>
        </a:defRPr>
      </a:lvl3pPr>
      <a:lvl4pPr marL="1368877" algn="l" defTabSz="912583" rtl="0" eaLnBrk="1" latinLnBrk="0" hangingPunct="1">
        <a:defRPr sz="1800" kern="1200">
          <a:solidFill>
            <a:schemeClr val="tx1"/>
          </a:solidFill>
          <a:latin typeface="+mn-lt"/>
          <a:ea typeface="+mn-ea"/>
          <a:cs typeface="+mn-cs"/>
        </a:defRPr>
      </a:lvl4pPr>
      <a:lvl5pPr marL="1825168" algn="l" defTabSz="912583" rtl="0" eaLnBrk="1" latinLnBrk="0" hangingPunct="1">
        <a:defRPr sz="1800" kern="1200">
          <a:solidFill>
            <a:schemeClr val="tx1"/>
          </a:solidFill>
          <a:latin typeface="+mn-lt"/>
          <a:ea typeface="+mn-ea"/>
          <a:cs typeface="+mn-cs"/>
        </a:defRPr>
      </a:lvl5pPr>
      <a:lvl6pPr marL="2281461" algn="l" defTabSz="912583" rtl="0" eaLnBrk="1" latinLnBrk="0" hangingPunct="1">
        <a:defRPr sz="1800" kern="1200">
          <a:solidFill>
            <a:schemeClr val="tx1"/>
          </a:solidFill>
          <a:latin typeface="+mn-lt"/>
          <a:ea typeface="+mn-ea"/>
          <a:cs typeface="+mn-cs"/>
        </a:defRPr>
      </a:lvl6pPr>
      <a:lvl7pPr marL="2737751" algn="l" defTabSz="912583" rtl="0" eaLnBrk="1" latinLnBrk="0" hangingPunct="1">
        <a:defRPr sz="1800" kern="1200">
          <a:solidFill>
            <a:schemeClr val="tx1"/>
          </a:solidFill>
          <a:latin typeface="+mn-lt"/>
          <a:ea typeface="+mn-ea"/>
          <a:cs typeface="+mn-cs"/>
        </a:defRPr>
      </a:lvl7pPr>
      <a:lvl8pPr marL="3194045" algn="l" defTabSz="912583" rtl="0" eaLnBrk="1" latinLnBrk="0" hangingPunct="1">
        <a:defRPr sz="1800" kern="1200">
          <a:solidFill>
            <a:schemeClr val="tx1"/>
          </a:solidFill>
          <a:latin typeface="+mn-lt"/>
          <a:ea typeface="+mn-ea"/>
          <a:cs typeface="+mn-cs"/>
        </a:defRPr>
      </a:lvl8pPr>
      <a:lvl9pPr marL="3650335" algn="l" defTabSz="91258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png"/><Relationship Id="rId5" Type="http://schemas.openxmlformats.org/officeDocument/2006/relationships/image" Target="../media/image40.png"/><Relationship Id="rId6" Type="http://schemas.microsoft.com/office/2007/relationships/hdphoto" Target="../media/hdphoto2.wdp"/><Relationship Id="rId7" Type="http://schemas.openxmlformats.org/officeDocument/2006/relationships/image" Target="../media/image41.png"/><Relationship Id="rId8"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8" Type="http://schemas.openxmlformats.org/officeDocument/2006/relationships/image" Target="../media/image50.jpeg"/><Relationship Id="rId9"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oleObject" Target="../embeddings/oleObject3.bin"/><Relationship Id="rId10" Type="http://schemas.openxmlformats.org/officeDocument/2006/relationships/image" Target="../media/image53.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19.gif"/><Relationship Id="rId15" Type="http://schemas.openxmlformats.org/officeDocument/2006/relationships/image" Target="../media/image20.jpeg"/><Relationship Id="rId16" Type="http://schemas.openxmlformats.org/officeDocument/2006/relationships/image" Target="../media/image21.png"/><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eg"/><Relationship Id="rId6" Type="http://schemas.microsoft.com/office/2007/relationships/hdphoto" Target="../media/hdphoto1.wdp"/><Relationship Id="rId7" Type="http://schemas.openxmlformats.org/officeDocument/2006/relationships/image" Target="../media/image12.png"/><Relationship Id="rId8" Type="http://schemas.openxmlformats.org/officeDocument/2006/relationships/image" Target="../media/image13.jpeg"/><Relationship Id="rId9" Type="http://schemas.openxmlformats.org/officeDocument/2006/relationships/image" Target="../media/image14.jpeg"/><Relationship Id="rId10" Type="http://schemas.openxmlformats.org/officeDocument/2006/relationships/image" Target="../media/image15.jpeg"/></Relationships>
</file>

<file path=ppt/slides/_rels/slide20.xml.rels><?xml version="1.0" encoding="UTF-8" standalone="yes"?>
<Relationships xmlns="http://schemas.openxmlformats.org/package/2006/relationships"><Relationship Id="rId9" Type="http://schemas.openxmlformats.org/officeDocument/2006/relationships/image" Target="../media/image62.png"/><Relationship Id="rId20" Type="http://schemas.microsoft.com/office/2007/relationships/hdphoto" Target="../media/hdphoto6.wdp"/><Relationship Id="rId21" Type="http://schemas.openxmlformats.org/officeDocument/2006/relationships/image" Target="../media/image58.png"/><Relationship Id="rId10" Type="http://schemas.openxmlformats.org/officeDocument/2006/relationships/image" Target="../media/image63.png"/><Relationship Id="rId11" Type="http://schemas.openxmlformats.org/officeDocument/2006/relationships/image" Target="../media/image64.png"/><Relationship Id="rId12" Type="http://schemas.openxmlformats.org/officeDocument/2006/relationships/image" Target="../media/image65.png"/><Relationship Id="rId13" Type="http://schemas.openxmlformats.org/officeDocument/2006/relationships/image" Target="../media/image66.png"/><Relationship Id="rId14" Type="http://schemas.openxmlformats.org/officeDocument/2006/relationships/image" Target="../media/image67.png"/><Relationship Id="rId15" Type="http://schemas.openxmlformats.org/officeDocument/2006/relationships/image" Target="../media/image68.png"/><Relationship Id="rId16" Type="http://schemas.openxmlformats.org/officeDocument/2006/relationships/image" Target="../media/image69.png"/><Relationship Id="rId17" Type="http://schemas.openxmlformats.org/officeDocument/2006/relationships/image" Target="../media/image70.jpeg"/><Relationship Id="rId18" Type="http://schemas.microsoft.com/office/2007/relationships/hdphoto" Target="../media/hdphoto5.wdp"/><Relationship Id="rId19" Type="http://schemas.openxmlformats.org/officeDocument/2006/relationships/image" Target="../media/image71.jpeg"/><Relationship Id="rId1" Type="http://schemas.microsoft.com/office/2007/relationships/media" Target="file:///D:\Doc\Documents\Presentation\PoplarMovie.avi" TargetMode="External"/><Relationship Id="rId2" Type="http://schemas.openxmlformats.org/officeDocument/2006/relationships/video" Target="file:///D:\Doc\Documents\Presentation\PoplarMovie.avi" TargetMode="External"/><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image" Target="../media/image59.png"/><Relationship Id="rId6" Type="http://schemas.openxmlformats.org/officeDocument/2006/relationships/image" Target="../media/image60.jpeg"/><Relationship Id="rId7" Type="http://schemas.microsoft.com/office/2007/relationships/hdphoto" Target="../media/hdphoto4.wdp"/><Relationship Id="rId8" Type="http://schemas.openxmlformats.org/officeDocument/2006/relationships/image" Target="../media/image6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73.emf"/><Relationship Id="rId5" Type="http://schemas.openxmlformats.org/officeDocument/2006/relationships/image" Target="../media/image74.emf"/><Relationship Id="rId6" Type="http://schemas.openxmlformats.org/officeDocument/2006/relationships/image" Target="../media/image75.e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7.png"/><Relationship Id="rId5"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82.emf"/><Relationship Id="rId5" Type="http://schemas.openxmlformats.org/officeDocument/2006/relationships/oleObject" Target="../embeddings/oleObject4.bin"/><Relationship Id="rId6" Type="http://schemas.openxmlformats.org/officeDocument/2006/relationships/image" Target="../media/image79.emf"/><Relationship Id="rId7" Type="http://schemas.openxmlformats.org/officeDocument/2006/relationships/oleObject" Target="../embeddings/oleObject5.bin"/><Relationship Id="rId8" Type="http://schemas.openxmlformats.org/officeDocument/2006/relationships/image" Target="../media/image80.emf"/><Relationship Id="rId9" Type="http://schemas.openxmlformats.org/officeDocument/2006/relationships/oleObject" Target="../embeddings/oleObject6.bin"/><Relationship Id="rId10" Type="http://schemas.openxmlformats.org/officeDocument/2006/relationships/image" Target="../media/image81.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3.wmf"/><Relationship Id="rId4" Type="http://schemas.openxmlformats.org/officeDocument/2006/relationships/image" Target="../media/image84.wm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85.wmf"/><Relationship Id="rId5" Type="http://schemas.openxmlformats.org/officeDocument/2006/relationships/image" Target="../media/image87.png"/><Relationship Id="rId6" Type="http://schemas.openxmlformats.org/officeDocument/2006/relationships/image" Target="../media/image88.jpeg"/><Relationship Id="rId7" Type="http://schemas.openxmlformats.org/officeDocument/2006/relationships/oleObject" Target="../embeddings/oleObject8.bin"/><Relationship Id="rId8" Type="http://schemas.openxmlformats.org/officeDocument/2006/relationships/image" Target="../media/image86.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wmf"/><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5"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32.xml.rels><?xml version="1.0" encoding="UTF-8" standalone="yes"?>
<Relationships xmlns="http://schemas.openxmlformats.org/package/2006/relationships"><Relationship Id="rId3" Type="http://schemas.openxmlformats.org/officeDocument/2006/relationships/hyperlink" Target="http://neutra.web.psi.ch/gallery/animations.html" TargetMode="External"/><Relationship Id="rId4" Type="http://schemas.openxmlformats.org/officeDocument/2006/relationships/image" Target="../media/image93.jpeg"/><Relationship Id="rId5" Type="http://schemas.openxmlformats.org/officeDocument/2006/relationships/image" Target="../media/image94.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jpe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2.xml"/><Relationship Id="rId5" Type="http://schemas.openxmlformats.org/officeDocument/2006/relationships/image" Target="../media/image101.png"/><Relationship Id="rId1" Type="http://schemas.microsoft.com/office/2007/relationships/media" Target="../media/media1.m4v"/><Relationship Id="rId2" Type="http://schemas.openxmlformats.org/officeDocument/2006/relationships/video" Target="../media/media1.m4v"/></Relationships>
</file>

<file path=ppt/slides/_rels/slide36.xml.rels><?xml version="1.0" encoding="UTF-8" standalone="yes"?>
<Relationships xmlns="http://schemas.openxmlformats.org/package/2006/relationships"><Relationship Id="rId3" Type="http://schemas.openxmlformats.org/officeDocument/2006/relationships/image" Target="../media/image102.emf"/><Relationship Id="rId4" Type="http://schemas.openxmlformats.org/officeDocument/2006/relationships/image" Target="../media/image103.emf"/><Relationship Id="rId5" Type="http://schemas.openxmlformats.org/officeDocument/2006/relationships/image" Target="../media/image104.emf"/><Relationship Id="rId1" Type="http://schemas.openxmlformats.org/officeDocument/2006/relationships/slideLayout" Target="../slideLayouts/slideLayout9.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jpeg"/><Relationship Id="rId7" Type="http://schemas.openxmlformats.org/officeDocument/2006/relationships/image" Target="../media/image109.png"/><Relationship Id="rId8"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4.png"/><Relationship Id="rId7" Type="http://schemas.openxmlformats.org/officeDocument/2006/relationships/image" Target="../media/image115.pn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image" Target="../media/image116.emf"/><Relationship Id="rId4" Type="http://schemas.openxmlformats.org/officeDocument/2006/relationships/image" Target="../media/image117.emf"/><Relationship Id="rId5" Type="http://schemas.openxmlformats.org/officeDocument/2006/relationships/image" Target="../media/image118.pn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19.emf"/><Relationship Id="rId4" Type="http://schemas.openxmlformats.org/officeDocument/2006/relationships/image" Target="../media/image120.png"/><Relationship Id="rId1" Type="http://schemas.openxmlformats.org/officeDocument/2006/relationships/slideLayout" Target="../slideLayouts/slideLayout8.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image" Target="../media/image121.wmf"/><Relationship Id="rId4" Type="http://schemas.openxmlformats.org/officeDocument/2006/relationships/image" Target="../media/image122.png"/><Relationship Id="rId5" Type="http://schemas.openxmlformats.org/officeDocument/2006/relationships/image" Target="../media/image123.jpeg"/><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jpeg"/><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126.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127.emf"/></Relationships>
</file>

<file path=ppt/slides/_rels/slide45.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png"/><Relationship Id="rId5" Type="http://schemas.openxmlformats.org/officeDocument/2006/relationships/image" Target="../media/image133.jpeg"/><Relationship Id="rId6" Type="http://schemas.openxmlformats.org/officeDocument/2006/relationships/image" Target="../media/image134.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gi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1.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image" Target="../media/image32.wmf"/><Relationship Id="rId6" Type="http://schemas.openxmlformats.org/officeDocument/2006/relationships/oleObject" Target="../embeddings/oleObject2.bin"/><Relationship Id="rId7" Type="http://schemas.openxmlformats.org/officeDocument/2006/relationships/image" Target="../media/image33.wmf"/><Relationship Id="rId8" Type="http://schemas.openxmlformats.org/officeDocument/2006/relationships/image" Target="../media/image34.emf"/><Relationship Id="rId9" Type="http://schemas.openxmlformats.org/officeDocument/2006/relationships/image" Target="../media/image35.jpeg"/><Relationship Id="rId10" Type="http://schemas.openxmlformats.org/officeDocument/2006/relationships/image" Target="../media/image36.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ctrTitle"/>
          </p:nvPr>
        </p:nvSpPr>
        <p:spPr>
          <a:xfrm>
            <a:off x="152400" y="914400"/>
            <a:ext cx="5257800" cy="1269578"/>
          </a:xfrm>
        </p:spPr>
        <p:txBody>
          <a:bodyPr/>
          <a:lstStyle/>
          <a:p>
            <a:r>
              <a:rPr lang="en-US" dirty="0"/>
              <a:t>Introduction to Neutron Radiography and Computed Tomography</a:t>
            </a:r>
          </a:p>
        </p:txBody>
      </p:sp>
      <p:sp>
        <p:nvSpPr>
          <p:cNvPr id="29698" name="Subtitle 2"/>
          <p:cNvSpPr>
            <a:spLocks noGrp="1"/>
          </p:cNvSpPr>
          <p:nvPr>
            <p:ph type="subTitle" idx="1"/>
          </p:nvPr>
        </p:nvSpPr>
        <p:spPr>
          <a:xfrm>
            <a:off x="152400" y="2286000"/>
            <a:ext cx="5140325" cy="4154984"/>
          </a:xfrm>
        </p:spPr>
        <p:txBody>
          <a:bodyPr/>
          <a:lstStyle/>
          <a:p>
            <a:pPr>
              <a:spcBef>
                <a:spcPct val="80000"/>
              </a:spcBef>
              <a:buClr>
                <a:srgbClr val="01673E"/>
              </a:buClr>
            </a:pPr>
            <a:r>
              <a:rPr lang="en-US" sz="2000" dirty="0">
                <a:solidFill>
                  <a:srgbClr val="000000"/>
                </a:solidFill>
              </a:rPr>
              <a:t>Neutron Imaging Team at CG-1D:</a:t>
            </a:r>
          </a:p>
          <a:p>
            <a:pPr>
              <a:spcBef>
                <a:spcPct val="80000"/>
              </a:spcBef>
              <a:buClr>
                <a:srgbClr val="01673E"/>
              </a:buClr>
            </a:pPr>
            <a:r>
              <a:rPr lang="en-US" sz="2000" dirty="0">
                <a:solidFill>
                  <a:srgbClr val="000000"/>
                </a:solidFill>
              </a:rPr>
              <a:t>Indu Dhiman, Postdoc Research Associate</a:t>
            </a:r>
          </a:p>
          <a:p>
            <a:pPr>
              <a:spcBef>
                <a:spcPct val="80000"/>
              </a:spcBef>
              <a:buClr>
                <a:srgbClr val="01673E"/>
              </a:buClr>
            </a:pPr>
            <a:r>
              <a:rPr lang="en-US" sz="2000" dirty="0">
                <a:solidFill>
                  <a:srgbClr val="000000"/>
                </a:solidFill>
              </a:rPr>
              <a:t>Lou Santodonato, Scientific Associate </a:t>
            </a:r>
            <a:br>
              <a:rPr lang="en-US" sz="2000" dirty="0">
                <a:solidFill>
                  <a:srgbClr val="000000"/>
                </a:solidFill>
              </a:rPr>
            </a:br>
            <a:r>
              <a:rPr lang="en-US" sz="2000" dirty="0">
                <a:solidFill>
                  <a:srgbClr val="000000"/>
                </a:solidFill>
              </a:rPr>
              <a:t>Jean Bilheux, User Imaging Software </a:t>
            </a:r>
            <a:br>
              <a:rPr lang="en-US" sz="2000" dirty="0">
                <a:solidFill>
                  <a:srgbClr val="000000"/>
                </a:solidFill>
              </a:rPr>
            </a:br>
            <a:r>
              <a:rPr lang="en-US" sz="2000" dirty="0">
                <a:solidFill>
                  <a:srgbClr val="000000"/>
                </a:solidFill>
              </a:rPr>
              <a:t>	         Data Analysis</a:t>
            </a:r>
            <a:br>
              <a:rPr lang="en-US" sz="2000" dirty="0">
                <a:solidFill>
                  <a:srgbClr val="000000"/>
                </a:solidFill>
              </a:rPr>
            </a:br>
            <a:r>
              <a:rPr lang="en-US" sz="2000" dirty="0">
                <a:solidFill>
                  <a:srgbClr val="000000"/>
                </a:solidFill>
              </a:rPr>
              <a:t>Jiao Lin, Reconstruction</a:t>
            </a:r>
            <a:br>
              <a:rPr lang="en-US" sz="2000" dirty="0">
                <a:solidFill>
                  <a:srgbClr val="000000"/>
                </a:solidFill>
              </a:rPr>
            </a:br>
            <a:r>
              <a:rPr lang="en-US" sz="2000" dirty="0">
                <a:solidFill>
                  <a:srgbClr val="000000"/>
                </a:solidFill>
              </a:rPr>
              <a:t>Steven Hahn, 3D visualization</a:t>
            </a:r>
            <a:br>
              <a:rPr lang="en-US" sz="2000" dirty="0">
                <a:solidFill>
                  <a:srgbClr val="000000"/>
                </a:solidFill>
              </a:rPr>
            </a:br>
            <a:r>
              <a:rPr lang="en-US" sz="2000" dirty="0" err="1">
                <a:solidFill>
                  <a:srgbClr val="000000"/>
                </a:solidFill>
              </a:rPr>
              <a:t>Gian</a:t>
            </a:r>
            <a:r>
              <a:rPr lang="en-US" sz="2000" dirty="0">
                <a:solidFill>
                  <a:srgbClr val="000000"/>
                </a:solidFill>
              </a:rPr>
              <a:t> Song, Postdoc Research Associate</a:t>
            </a:r>
            <a:br>
              <a:rPr lang="en-US" sz="2000" dirty="0">
                <a:solidFill>
                  <a:srgbClr val="000000"/>
                </a:solidFill>
              </a:rPr>
            </a:br>
            <a:r>
              <a:rPr lang="en-US" sz="2000" dirty="0">
                <a:solidFill>
                  <a:srgbClr val="000000"/>
                </a:solidFill>
              </a:rPr>
              <a:t>Barton Bailey, Engineer</a:t>
            </a:r>
            <a:br>
              <a:rPr lang="en-US" sz="2000" dirty="0">
                <a:solidFill>
                  <a:srgbClr val="000000"/>
                </a:solidFill>
              </a:rPr>
            </a:br>
            <a:r>
              <a:rPr lang="en-US" sz="2000" dirty="0">
                <a:solidFill>
                  <a:srgbClr val="000000"/>
                </a:solidFill>
              </a:rPr>
              <a:t>Hassina Bilheux, Instrument Scientist</a:t>
            </a:r>
          </a:p>
          <a:p>
            <a:pPr>
              <a:spcBef>
                <a:spcPct val="80000"/>
              </a:spcBef>
              <a:buClr>
                <a:srgbClr val="01673E"/>
              </a:buClr>
            </a:pPr>
            <a:r>
              <a:rPr lang="en-US" sz="2000" dirty="0">
                <a:solidFill>
                  <a:srgbClr val="000000"/>
                </a:solidFill>
              </a:rPr>
              <a:t>NX School</a:t>
            </a:r>
            <a:br>
              <a:rPr lang="en-US" sz="2000" dirty="0">
                <a:solidFill>
                  <a:srgbClr val="000000"/>
                </a:solidFill>
              </a:rPr>
            </a:br>
            <a:r>
              <a:rPr lang="en-US" sz="2000" dirty="0">
                <a:solidFill>
                  <a:srgbClr val="000000"/>
                </a:solidFill>
              </a:rPr>
              <a:t>August 5, 2016</a:t>
            </a:r>
          </a:p>
        </p:txBody>
      </p:sp>
    </p:spTree>
    <p:extLst>
      <p:ext uri="{BB962C8B-B14F-4D97-AF65-F5344CB8AC3E}">
        <p14:creationId xmlns:p14="http://schemas.microsoft.com/office/powerpoint/2010/main" val="1907640411"/>
      </p:ext>
    </p:extLst>
  </p:cSld>
  <p:clrMapOvr>
    <a:masterClrMapping/>
  </p:clrMapOvr>
  <p:transition xmlns:p14="http://schemas.microsoft.com/office/powerpoint/2010/mai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496290"/>
          </a:xfrm>
        </p:spPr>
        <p:txBody>
          <a:bodyPr/>
          <a:lstStyle/>
          <a:p>
            <a:r>
              <a:rPr lang="en-US" dirty="0"/>
              <a:t>Detection of “imaging” neutrons</a:t>
            </a:r>
          </a:p>
        </p:txBody>
      </p:sp>
      <p:sp>
        <p:nvSpPr>
          <p:cNvPr id="3" name="Content Placeholder 2"/>
          <p:cNvSpPr>
            <a:spLocks noGrp="1"/>
          </p:cNvSpPr>
          <p:nvPr>
            <p:ph idx="1"/>
          </p:nvPr>
        </p:nvSpPr>
        <p:spPr>
          <a:xfrm>
            <a:off x="111125" y="838200"/>
            <a:ext cx="8229600" cy="3732304"/>
          </a:xfrm>
        </p:spPr>
        <p:txBody>
          <a:bodyPr/>
          <a:lstStyle/>
          <a:p>
            <a:r>
              <a:rPr lang="en-US" sz="2400" b="0" dirty="0"/>
              <a:t>Scintillator-based techniques such as </a:t>
            </a:r>
            <a:r>
              <a:rPr lang="el-GR" sz="2400" b="0" baseline="30000" dirty="0"/>
              <a:t>6</a:t>
            </a:r>
            <a:r>
              <a:rPr lang="el-GR" sz="2400" b="0" dirty="0"/>
              <a:t>Li(n,α) </a:t>
            </a:r>
            <a:r>
              <a:rPr lang="el-GR" sz="2400" b="0" baseline="30000" dirty="0"/>
              <a:t>3</a:t>
            </a:r>
            <a:r>
              <a:rPr lang="el-GR" sz="2400" b="0" dirty="0"/>
              <a:t>H</a:t>
            </a:r>
            <a:endParaRPr lang="en-US" sz="2400" b="0" dirty="0"/>
          </a:p>
          <a:p>
            <a:pPr lvl="1"/>
            <a:r>
              <a:rPr lang="en-US" sz="2000" b="0" dirty="0"/>
              <a:t>Good signal-to-noise (SNR) ratio</a:t>
            </a:r>
          </a:p>
          <a:p>
            <a:pPr lvl="1"/>
            <a:r>
              <a:rPr lang="en-US" sz="2000" b="0" dirty="0"/>
              <a:t>Large Field Of View (FOV) and 0.01 to hundreds of seconds images</a:t>
            </a:r>
          </a:p>
          <a:p>
            <a:pPr lvl="1"/>
            <a:r>
              <a:rPr lang="en-US" sz="2000" b="0" dirty="0"/>
              <a:t>BUT spatial resolution limited by the dissipation of particles</a:t>
            </a:r>
          </a:p>
          <a:p>
            <a:pPr lvl="1"/>
            <a:r>
              <a:rPr lang="en-US" sz="2000" b="0" dirty="0"/>
              <a:t>Can take a lot of neutron flux!</a:t>
            </a:r>
          </a:p>
          <a:p>
            <a:pPr lvl="1"/>
            <a:endParaRPr lang="en-US" sz="2000" b="0" dirty="0"/>
          </a:p>
          <a:p>
            <a:pPr lvl="1"/>
            <a:endParaRPr lang="en-US" sz="2000" b="0" dirty="0"/>
          </a:p>
          <a:p>
            <a:endParaRPr lang="en-US" sz="2400" b="0" dirty="0"/>
          </a:p>
          <a:p>
            <a:endParaRPr lang="en-US" sz="2400" b="0" dirty="0"/>
          </a:p>
        </p:txBody>
      </p:sp>
      <p:pic>
        <p:nvPicPr>
          <p:cNvPr id="6"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55507" b="4804"/>
          <a:stretch/>
        </p:blipFill>
        <p:spPr bwMode="auto">
          <a:xfrm>
            <a:off x="5657850" y="2678544"/>
            <a:ext cx="2638426" cy="3267637"/>
          </a:xfrm>
          <a:prstGeom prst="rect">
            <a:avLst/>
          </a:prstGeom>
          <a:noFill/>
          <a:ln w="9525">
            <a:noFill/>
            <a:miter lim="800000"/>
            <a:headEnd/>
            <a:tailEnd/>
          </a:ln>
        </p:spPr>
      </p:pic>
      <p:graphicFrame>
        <p:nvGraphicFramePr>
          <p:cNvPr id="8" name="Table 7"/>
          <p:cNvGraphicFramePr>
            <a:graphicFrameLocks noGrp="1"/>
          </p:cNvGraphicFramePr>
          <p:nvPr>
            <p:extLst>
              <p:ext uri="{D42A27DB-BD31-4B8C-83A1-F6EECF244321}">
                <p14:modId xmlns:p14="http://schemas.microsoft.com/office/powerpoint/2010/main" val="1849098157"/>
              </p:ext>
            </p:extLst>
          </p:nvPr>
        </p:nvGraphicFramePr>
        <p:xfrm>
          <a:off x="628650" y="3201769"/>
          <a:ext cx="4152900" cy="2741830"/>
        </p:xfrm>
        <a:graphic>
          <a:graphicData uri="http://schemas.openxmlformats.org/drawingml/2006/table">
            <a:tbl>
              <a:tblPr firstRow="1" bandRow="1">
                <a:tableStyleId>{2D5ABB26-0587-4C30-8999-92F81FD0307C}</a:tableStyleId>
              </a:tblPr>
              <a:tblGrid>
                <a:gridCol w="692150">
                  <a:extLst>
                    <a:ext uri="{9D8B030D-6E8A-4147-A177-3AD203B41FA5}">
                      <a16:colId xmlns="" xmlns:a16="http://schemas.microsoft.com/office/drawing/2014/main" val="20000"/>
                    </a:ext>
                  </a:extLst>
                </a:gridCol>
                <a:gridCol w="692150">
                  <a:extLst>
                    <a:ext uri="{9D8B030D-6E8A-4147-A177-3AD203B41FA5}">
                      <a16:colId xmlns="" xmlns:a16="http://schemas.microsoft.com/office/drawing/2014/main" val="20001"/>
                    </a:ext>
                  </a:extLst>
                </a:gridCol>
                <a:gridCol w="692150">
                  <a:extLst>
                    <a:ext uri="{9D8B030D-6E8A-4147-A177-3AD203B41FA5}">
                      <a16:colId xmlns="" xmlns:a16="http://schemas.microsoft.com/office/drawing/2014/main" val="20002"/>
                    </a:ext>
                  </a:extLst>
                </a:gridCol>
                <a:gridCol w="692150">
                  <a:extLst>
                    <a:ext uri="{9D8B030D-6E8A-4147-A177-3AD203B41FA5}">
                      <a16:colId xmlns="" xmlns:a16="http://schemas.microsoft.com/office/drawing/2014/main" val="20003"/>
                    </a:ext>
                  </a:extLst>
                </a:gridCol>
                <a:gridCol w="692150">
                  <a:extLst>
                    <a:ext uri="{9D8B030D-6E8A-4147-A177-3AD203B41FA5}">
                      <a16:colId xmlns="" xmlns:a16="http://schemas.microsoft.com/office/drawing/2014/main" val="20004"/>
                    </a:ext>
                  </a:extLst>
                </a:gridCol>
                <a:gridCol w="692150">
                  <a:extLst>
                    <a:ext uri="{9D8B030D-6E8A-4147-A177-3AD203B41FA5}">
                      <a16:colId xmlns="" xmlns:a16="http://schemas.microsoft.com/office/drawing/2014/main" val="20005"/>
                    </a:ext>
                  </a:extLst>
                </a:gridCol>
              </a:tblGrid>
              <a:tr h="548366">
                <a:tc>
                  <a:txBody>
                    <a:bodyPr/>
                    <a:lstStyle/>
                    <a:p>
                      <a:r>
                        <a:rPr lang="en-US" sz="1600" dirty="0"/>
                        <a:t>1,1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t>1,2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t>1,3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t>1, </a:t>
                      </a:r>
                      <a:r>
                        <a:rPr lang="en-US" sz="1600" dirty="0" err="1"/>
                        <a:t>ny</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 xmlns:a16="http://schemas.microsoft.com/office/drawing/2014/main" val="10000"/>
                  </a:ext>
                </a:extLst>
              </a:tr>
              <a:tr h="548366">
                <a:tc>
                  <a:txBody>
                    <a:bodyPr/>
                    <a:lstStyle/>
                    <a:p>
                      <a:r>
                        <a:rPr lang="en-US" sz="1600" dirty="0"/>
                        <a:t>2,1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t>2,2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t>2,3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t>2, </a:t>
                      </a:r>
                      <a:r>
                        <a:rPr lang="en-US" sz="1600" dirty="0" err="1"/>
                        <a:t>ny</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 xmlns:a16="http://schemas.microsoft.com/office/drawing/2014/main" val="10001"/>
                  </a:ext>
                </a:extLst>
              </a:tr>
              <a:tr h="548366">
                <a:tc>
                  <a:txBody>
                    <a:bodyPr/>
                    <a:lstStyle/>
                    <a:p>
                      <a:r>
                        <a:rPr lang="en-US" sz="1600" dirty="0"/>
                        <a:t>3,1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t>3,2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t>3, </a:t>
                      </a:r>
                      <a:r>
                        <a:rPr lang="en-US" sz="1600" dirty="0" err="1"/>
                        <a:t>ny</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 xmlns:a16="http://schemas.microsoft.com/office/drawing/2014/main" val="10002"/>
                  </a:ext>
                </a:extLst>
              </a:tr>
              <a:tr h="548366">
                <a:tc>
                  <a:txBody>
                    <a:bodyPr/>
                    <a:lstStyle/>
                    <a:p>
                      <a:r>
                        <a:rPr lang="en-US" sz="16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t>…, </a:t>
                      </a:r>
                      <a:r>
                        <a:rPr lang="en-US" sz="1600" dirty="0" err="1"/>
                        <a:t>nx</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 xmlns:a16="http://schemas.microsoft.com/office/drawing/2014/main" val="10003"/>
                  </a:ext>
                </a:extLst>
              </a:tr>
              <a:tr h="548366">
                <a:tc>
                  <a:txBody>
                    <a:bodyPr/>
                    <a:lstStyle/>
                    <a:p>
                      <a:r>
                        <a:rPr lang="en-US" sz="1600" dirty="0" err="1"/>
                        <a:t>nx</a:t>
                      </a:r>
                      <a:r>
                        <a:rPr lang="en-US" sz="1600" dirty="0"/>
                        <a:t>,</a:t>
                      </a:r>
                      <a:r>
                        <a:rPr lang="en-US" sz="1600" baseline="0" dirty="0"/>
                        <a:t> 1</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err="1"/>
                        <a:t>nx</a:t>
                      </a:r>
                      <a:r>
                        <a:rPr lang="en-US" sz="1600" dirty="0"/>
                        <a:t>,</a:t>
                      </a:r>
                      <a:r>
                        <a:rPr lang="en-US" sz="1600" baseline="0" dirty="0"/>
                        <a:t> 2</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err="1"/>
                        <a:t>nx</a:t>
                      </a:r>
                      <a:r>
                        <a:rPr lang="en-US" sz="1600" dirty="0"/>
                        <a:t>,</a:t>
                      </a:r>
                      <a:r>
                        <a:rPr lang="en-US" sz="1600" baseline="0" dirty="0"/>
                        <a:t> 3</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err="1"/>
                        <a:t>nx</a:t>
                      </a:r>
                      <a:r>
                        <a:rPr lang="en-US" sz="1600" dirty="0"/>
                        <a:t>,</a:t>
                      </a:r>
                      <a:r>
                        <a:rPr lang="en-US" sz="1600" baseline="0" dirty="0"/>
                        <a:t> </a:t>
                      </a:r>
                      <a:r>
                        <a:rPr lang="en-US" sz="1600" baseline="0" dirty="0" err="1"/>
                        <a:t>ny</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cxnSp>
        <p:nvCxnSpPr>
          <p:cNvPr id="10" name="Straight Arrow Connector 9"/>
          <p:cNvCxnSpPr/>
          <p:nvPr/>
        </p:nvCxnSpPr>
        <p:spPr>
          <a:xfrm flipH="1" flipV="1">
            <a:off x="2457450" y="4619625"/>
            <a:ext cx="952500" cy="16872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419475" y="6059269"/>
            <a:ext cx="4733925" cy="646331"/>
          </a:xfrm>
          <a:prstGeom prst="rect">
            <a:avLst/>
          </a:prstGeom>
          <a:noFill/>
        </p:spPr>
        <p:txBody>
          <a:bodyPr wrap="square" rtlCol="0">
            <a:spAutoFit/>
          </a:bodyPr>
          <a:lstStyle/>
          <a:p>
            <a:r>
              <a:rPr lang="en-US" dirty="0"/>
              <a:t>Each pixel is coded using n-bit.</a:t>
            </a:r>
          </a:p>
          <a:p>
            <a:r>
              <a:rPr lang="en-US" dirty="0"/>
              <a:t>16-bit = pixel value is between 0 and 65535</a:t>
            </a:r>
          </a:p>
        </p:txBody>
      </p:sp>
    </p:spTree>
    <p:extLst>
      <p:ext uri="{BB962C8B-B14F-4D97-AF65-F5344CB8AC3E}">
        <p14:creationId xmlns:p14="http://schemas.microsoft.com/office/powerpoint/2010/main" val="3575264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4" y="177800"/>
            <a:ext cx="9032875" cy="888705"/>
          </a:xfrm>
        </p:spPr>
        <p:txBody>
          <a:bodyPr/>
          <a:lstStyle/>
          <a:p>
            <a:r>
              <a:rPr lang="en-US" dirty="0"/>
              <a:t>Detection of “imaging” neutrons (cont’d)</a:t>
            </a:r>
          </a:p>
        </p:txBody>
      </p:sp>
      <p:sp>
        <p:nvSpPr>
          <p:cNvPr id="3" name="Content Placeholder 2"/>
          <p:cNvSpPr>
            <a:spLocks noGrp="1"/>
          </p:cNvSpPr>
          <p:nvPr>
            <p:ph idx="1"/>
          </p:nvPr>
        </p:nvSpPr>
        <p:spPr>
          <a:xfrm>
            <a:off x="111125" y="1066800"/>
            <a:ext cx="8229600" cy="5445592"/>
          </a:xfrm>
        </p:spPr>
        <p:txBody>
          <a:bodyPr>
            <a:normAutofit/>
          </a:bodyPr>
          <a:lstStyle/>
          <a:p>
            <a:r>
              <a:rPr lang="en-US" b="0" dirty="0"/>
              <a:t>Pixelated detectors </a:t>
            </a:r>
          </a:p>
          <a:p>
            <a:pPr lvl="1"/>
            <a:r>
              <a:rPr lang="en-US" b="0" dirty="0"/>
              <a:t>Micro-Channel Plate (MCP)</a:t>
            </a:r>
          </a:p>
          <a:p>
            <a:pPr lvl="1"/>
            <a:r>
              <a:rPr lang="en-US" b="0" dirty="0"/>
              <a:t>In the direct path of the beam</a:t>
            </a:r>
          </a:p>
          <a:p>
            <a:pPr lvl="1"/>
            <a:r>
              <a:rPr lang="en-US" b="0" dirty="0"/>
              <a:t>Limited FOV for high spatial resolution MCPs</a:t>
            </a:r>
          </a:p>
          <a:p>
            <a:pPr lvl="2"/>
            <a:r>
              <a:rPr lang="en-US" b="0" dirty="0"/>
              <a:t>2.8 cm x 2.8 cm at ~ 25-30 microns (in </a:t>
            </a:r>
            <a:r>
              <a:rPr lang="en-US" b="0" dirty="0" err="1"/>
              <a:t>centroiding</a:t>
            </a:r>
            <a:r>
              <a:rPr lang="en-US" b="0" dirty="0"/>
              <a:t> mode)</a:t>
            </a:r>
          </a:p>
          <a:p>
            <a:pPr lvl="1"/>
            <a:r>
              <a:rPr lang="en-US" b="0" dirty="0"/>
              <a:t>Encodes events at x, y position and time of arrival, at high temporal resolution ~ 1 MHz</a:t>
            </a:r>
          </a:p>
          <a:p>
            <a:pPr lvl="1"/>
            <a:r>
              <a:rPr lang="en-US" b="0" dirty="0"/>
              <a:t>Detection efficiency has improved for both cold (~70%) and thermal (~50%) energy range</a:t>
            </a:r>
          </a:p>
          <a:p>
            <a:pPr lvl="1"/>
            <a:r>
              <a:rPr lang="en-US" b="0" dirty="0"/>
              <a:t>Absence of readout noise</a:t>
            </a:r>
          </a:p>
          <a:p>
            <a:pPr lvl="1"/>
            <a:r>
              <a:rPr lang="en-US" b="0" dirty="0"/>
              <a:t>Not as gamma sensitive (less than 1%)</a:t>
            </a:r>
          </a:p>
          <a:p>
            <a:pPr lvl="1"/>
            <a:r>
              <a:rPr lang="en-US" b="0" dirty="0"/>
              <a:t>Becoming commercial</a:t>
            </a:r>
          </a:p>
          <a:p>
            <a:pPr lvl="1"/>
            <a:r>
              <a:rPr lang="en-US" b="0" dirty="0"/>
              <a:t>BUT: works in relatively low-signal beam!</a:t>
            </a:r>
          </a:p>
        </p:txBody>
      </p:sp>
      <p:pic>
        <p:nvPicPr>
          <p:cNvPr id="4" name="Picture 3"/>
          <p:cNvPicPr>
            <a:picLocks noChangeAspect="1"/>
          </p:cNvPicPr>
          <p:nvPr/>
        </p:nvPicPr>
        <p:blipFill>
          <a:blip r:embed="rId3" cstate="print"/>
          <a:stretch>
            <a:fillRect/>
          </a:stretch>
        </p:blipFill>
        <p:spPr>
          <a:xfrm>
            <a:off x="6498004" y="609600"/>
            <a:ext cx="2315308" cy="1714500"/>
          </a:xfrm>
          <a:prstGeom prst="rect">
            <a:avLst/>
          </a:prstGeom>
        </p:spPr>
      </p:pic>
    </p:spTree>
    <p:extLst>
      <p:ext uri="{BB962C8B-B14F-4D97-AF65-F5344CB8AC3E}">
        <p14:creationId xmlns:p14="http://schemas.microsoft.com/office/powerpoint/2010/main" val="1306976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167586574"/>
              </p:ext>
            </p:extLst>
          </p:nvPr>
        </p:nvGraphicFramePr>
        <p:xfrm>
          <a:off x="228600" y="1828800"/>
          <a:ext cx="7883611" cy="484384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t>Example: Cu, Zn and Al</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18941447"/>
              </p:ext>
            </p:extLst>
          </p:nvPr>
        </p:nvGraphicFramePr>
        <p:xfrm>
          <a:off x="4343400" y="609600"/>
          <a:ext cx="4724401" cy="1219199"/>
        </p:xfrm>
        <a:graphic>
          <a:graphicData uri="http://schemas.openxmlformats.org/drawingml/2006/table">
            <a:tbl>
              <a:tblPr firstRow="1" bandRow="1">
                <a:tableStyleId>{5C22544A-7EE6-4342-B048-85BDC9FD1C3A}</a:tableStyleId>
              </a:tblPr>
              <a:tblGrid>
                <a:gridCol w="1765541">
                  <a:extLst>
                    <a:ext uri="{9D8B030D-6E8A-4147-A177-3AD203B41FA5}">
                      <a16:colId xmlns="" xmlns:a16="http://schemas.microsoft.com/office/drawing/2014/main" val="20000"/>
                    </a:ext>
                  </a:extLst>
                </a:gridCol>
                <a:gridCol w="1307983">
                  <a:extLst>
                    <a:ext uri="{9D8B030D-6E8A-4147-A177-3AD203B41FA5}">
                      <a16:colId xmlns="" xmlns:a16="http://schemas.microsoft.com/office/drawing/2014/main" val="20001"/>
                    </a:ext>
                  </a:extLst>
                </a:gridCol>
                <a:gridCol w="1650877">
                  <a:extLst>
                    <a:ext uri="{9D8B030D-6E8A-4147-A177-3AD203B41FA5}">
                      <a16:colId xmlns="" xmlns:a16="http://schemas.microsoft.com/office/drawing/2014/main" val="20002"/>
                    </a:ext>
                  </a:extLst>
                </a:gridCol>
              </a:tblGrid>
              <a:tr h="542925">
                <a:tc>
                  <a:txBody>
                    <a:bodyPr/>
                    <a:lstStyle/>
                    <a:p>
                      <a:pPr algn="ctr"/>
                      <a:r>
                        <a:rPr lang="en-US" sz="1600" dirty="0">
                          <a:latin typeface="+mn-lt"/>
                        </a:rPr>
                        <a:t>Compound</a:t>
                      </a:r>
                    </a:p>
                  </a:txBody>
                  <a:tcPr/>
                </a:tc>
                <a:tc>
                  <a:txBody>
                    <a:bodyPr/>
                    <a:lstStyle/>
                    <a:p>
                      <a:pPr algn="ctr"/>
                      <a:r>
                        <a:rPr lang="en-US" sz="1600" dirty="0"/>
                        <a:t>Abs. </a:t>
                      </a:r>
                      <a:r>
                        <a:rPr lang="en-US" sz="1600" dirty="0" err="1"/>
                        <a:t>Coeff</a:t>
                      </a:r>
                      <a:r>
                        <a:rPr lang="en-US" sz="1600" dirty="0"/>
                        <a:t>.</a:t>
                      </a:r>
                    </a:p>
                    <a:p>
                      <a:pPr algn="ctr"/>
                      <a:r>
                        <a:rPr lang="en-US" sz="1600" dirty="0"/>
                        <a:t>[</a:t>
                      </a:r>
                      <a:r>
                        <a:rPr lang="en-US" sz="1600" dirty="0">
                          <a:latin typeface="Arial"/>
                          <a:cs typeface="Arial"/>
                        </a:rPr>
                        <a:t>Å</a:t>
                      </a:r>
                      <a:r>
                        <a:rPr lang="en-US" sz="1600" baseline="30000" dirty="0"/>
                        <a:t>-2</a:t>
                      </a:r>
                      <a:r>
                        <a:rPr lang="en-US" sz="1600" dirty="0"/>
                        <a:t>]</a:t>
                      </a:r>
                    </a:p>
                  </a:txBody>
                  <a:tcPr/>
                </a:tc>
                <a:tc>
                  <a:txBody>
                    <a:bodyPr/>
                    <a:lstStyle/>
                    <a:p>
                      <a:pPr algn="ctr"/>
                      <a:r>
                        <a:rPr lang="en-US" sz="1600" dirty="0"/>
                        <a:t>Inc. </a:t>
                      </a:r>
                      <a:r>
                        <a:rPr lang="en-US" sz="1600" dirty="0" err="1"/>
                        <a:t>Coeff</a:t>
                      </a:r>
                      <a:r>
                        <a:rPr lang="en-US" sz="1600" dirty="0"/>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a:t>
                      </a:r>
                      <a:r>
                        <a:rPr lang="en-US" sz="1600" dirty="0">
                          <a:latin typeface="+mn-lt"/>
                          <a:cs typeface="Arial"/>
                        </a:rPr>
                        <a:t>Å</a:t>
                      </a:r>
                      <a:r>
                        <a:rPr lang="en-US" sz="1600" baseline="30000" dirty="0"/>
                        <a:t>-1</a:t>
                      </a:r>
                      <a:r>
                        <a:rPr lang="en-US" sz="1600" dirty="0"/>
                        <a:t>]</a:t>
                      </a:r>
                    </a:p>
                  </a:txBody>
                  <a:tcPr/>
                </a:tc>
                <a:extLst>
                  <a:ext uri="{0D108BD9-81ED-4DB2-BD59-A6C34878D82A}">
                    <a16:rowId xmlns="" xmlns:a16="http://schemas.microsoft.com/office/drawing/2014/main" val="10000"/>
                  </a:ext>
                </a:extLst>
              </a:tr>
              <a:tr h="200025">
                <a:tc>
                  <a:txBody>
                    <a:bodyPr/>
                    <a:lstStyle/>
                    <a:p>
                      <a:pPr algn="ctr" fontAlgn="b"/>
                      <a:r>
                        <a:rPr lang="en-US" sz="1400" b="0" i="0" u="none" strike="noStrike" dirty="0">
                          <a:latin typeface="Times New Roman"/>
                        </a:rPr>
                        <a:t>Cu (100%)</a:t>
                      </a:r>
                    </a:p>
                  </a:txBody>
                  <a:tcPr marL="0" marR="0" marT="0" marB="0" anchor="b"/>
                </a:tc>
                <a:tc>
                  <a:txBody>
                    <a:bodyPr/>
                    <a:lstStyle/>
                    <a:p>
                      <a:pPr algn="ctr" fontAlgn="b"/>
                      <a:r>
                        <a:rPr lang="en-US" sz="1400" b="0" i="0" u="none" strike="noStrike">
                          <a:latin typeface="Times New Roman"/>
                        </a:rPr>
                        <a:t>1.78E-09</a:t>
                      </a:r>
                    </a:p>
                  </a:txBody>
                  <a:tcPr marL="0" marR="0" marT="0" marB="0" anchor="b"/>
                </a:tc>
                <a:tc>
                  <a:txBody>
                    <a:bodyPr/>
                    <a:lstStyle/>
                    <a:p>
                      <a:pPr algn="ctr" fontAlgn="b"/>
                      <a:r>
                        <a:rPr lang="en-US" sz="1400" b="0" i="0" u="none" strike="noStrike" dirty="0">
                          <a:latin typeface="Times New Roman"/>
                        </a:rPr>
                        <a:t>4.65E-10</a:t>
                      </a:r>
                    </a:p>
                  </a:txBody>
                  <a:tcPr marL="0" marR="0" marT="0" marB="0" anchor="b"/>
                </a:tc>
                <a:extLst>
                  <a:ext uri="{0D108BD9-81ED-4DB2-BD59-A6C34878D82A}">
                    <a16:rowId xmlns="" xmlns:a16="http://schemas.microsoft.com/office/drawing/2014/main" val="10001"/>
                  </a:ext>
                </a:extLst>
              </a:tr>
              <a:tr h="200025">
                <a:tc>
                  <a:txBody>
                    <a:bodyPr/>
                    <a:lstStyle/>
                    <a:p>
                      <a:pPr algn="ctr" fontAlgn="b"/>
                      <a:r>
                        <a:rPr lang="en-US" sz="1400" b="0" i="0" u="none" strike="noStrike" dirty="0">
                          <a:latin typeface="Times New Roman"/>
                        </a:rPr>
                        <a:t>Al (100%)</a:t>
                      </a:r>
                    </a:p>
                  </a:txBody>
                  <a:tcPr marL="0" marR="0" marT="0" marB="0" anchor="b"/>
                </a:tc>
                <a:tc>
                  <a:txBody>
                    <a:bodyPr/>
                    <a:lstStyle/>
                    <a:p>
                      <a:pPr algn="ctr" fontAlgn="b"/>
                      <a:r>
                        <a:rPr lang="en-US" sz="1400" b="0" i="0" u="none" strike="noStrike" dirty="0">
                          <a:latin typeface="Times New Roman"/>
                        </a:rPr>
                        <a:t>7.75E-11</a:t>
                      </a:r>
                    </a:p>
                  </a:txBody>
                  <a:tcPr marL="0" marR="0" marT="0" marB="0" anchor="b"/>
                </a:tc>
                <a:tc>
                  <a:txBody>
                    <a:bodyPr/>
                    <a:lstStyle/>
                    <a:p>
                      <a:pPr algn="ctr" fontAlgn="b"/>
                      <a:r>
                        <a:rPr lang="en-US" sz="1400" b="0" i="0" u="none" strike="noStrike" dirty="0">
                          <a:latin typeface="Times New Roman"/>
                        </a:rPr>
                        <a:t>4.94E-12</a:t>
                      </a:r>
                    </a:p>
                  </a:txBody>
                  <a:tcPr marL="0" marR="0" marT="0" marB="0" anchor="b"/>
                </a:tc>
                <a:extLst>
                  <a:ext uri="{0D108BD9-81ED-4DB2-BD59-A6C34878D82A}">
                    <a16:rowId xmlns="" xmlns:a16="http://schemas.microsoft.com/office/drawing/2014/main" val="10002"/>
                  </a:ext>
                </a:extLst>
              </a:tr>
              <a:tr h="200025">
                <a:tc>
                  <a:txBody>
                    <a:bodyPr/>
                    <a:lstStyle/>
                    <a:p>
                      <a:pPr algn="ctr" fontAlgn="b"/>
                      <a:r>
                        <a:rPr lang="en-US" sz="1400" b="0" i="0" u="none" strike="noStrike" dirty="0">
                          <a:latin typeface="Times New Roman"/>
                        </a:rPr>
                        <a:t>Zn (100%)</a:t>
                      </a:r>
                    </a:p>
                  </a:txBody>
                  <a:tcPr marL="0" marR="0" marT="0" marB="0" anchor="b"/>
                </a:tc>
                <a:tc>
                  <a:txBody>
                    <a:bodyPr/>
                    <a:lstStyle/>
                    <a:p>
                      <a:pPr algn="ctr" fontAlgn="b"/>
                      <a:r>
                        <a:rPr lang="en-US" sz="1400" b="0" i="0" u="none" strike="noStrike" dirty="0">
                          <a:latin typeface="Times New Roman"/>
                        </a:rPr>
                        <a:t>4.06E-10</a:t>
                      </a:r>
                    </a:p>
                  </a:txBody>
                  <a:tcPr marL="0" marR="0" marT="0" marB="0" anchor="b"/>
                </a:tc>
                <a:tc>
                  <a:txBody>
                    <a:bodyPr/>
                    <a:lstStyle/>
                    <a:p>
                      <a:pPr algn="ctr" fontAlgn="b"/>
                      <a:r>
                        <a:rPr lang="en-US" sz="1400" b="0" i="0" u="none" strike="noStrike" dirty="0">
                          <a:latin typeface="Times New Roman"/>
                        </a:rPr>
                        <a:t>5.06E-11</a:t>
                      </a:r>
                    </a:p>
                  </a:txBody>
                  <a:tcPr marL="0" marR="0" marT="0" marB="0" anchor="b"/>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83202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CG-1D Neutron Imaging Facility</a:t>
            </a:r>
          </a:p>
        </p:txBody>
      </p:sp>
      <p:pic>
        <p:nvPicPr>
          <p:cNvPr id="4" name="Picture 3"/>
          <p:cNvPicPr/>
          <p:nvPr/>
        </p:nvPicPr>
        <p:blipFill rotWithShape="1">
          <a:blip r:embed="rId3" cstate="print">
            <a:extLst>
              <a:ext uri="{28A0092B-C50C-407E-A947-70E740481C1C}">
                <a14:useLocalDpi xmlns:a14="http://schemas.microsoft.com/office/drawing/2010/main"/>
              </a:ext>
            </a:extLst>
          </a:blip>
          <a:srcRect l="60196" t="2542"/>
          <a:stretch/>
        </p:blipFill>
        <p:spPr bwMode="auto">
          <a:xfrm>
            <a:off x="533400" y="990600"/>
            <a:ext cx="3657600" cy="4953000"/>
          </a:xfrm>
          <a:prstGeom prst="rect">
            <a:avLst/>
          </a:prstGeom>
          <a:noFill/>
          <a:ln>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95850" y="990600"/>
            <a:ext cx="3714750" cy="4953000"/>
          </a:xfrm>
          <a:prstGeom prst="rect">
            <a:avLst/>
          </a:prstGeom>
        </p:spPr>
      </p:pic>
      <p:sp>
        <p:nvSpPr>
          <p:cNvPr id="5" name="TextBox 4"/>
          <p:cNvSpPr txBox="1"/>
          <p:nvPr/>
        </p:nvSpPr>
        <p:spPr>
          <a:xfrm>
            <a:off x="5486400" y="2743200"/>
            <a:ext cx="685800" cy="307777"/>
          </a:xfrm>
          <a:prstGeom prst="rect">
            <a:avLst/>
          </a:prstGeom>
          <a:solidFill>
            <a:schemeClr val="bg1"/>
          </a:solidFill>
        </p:spPr>
        <p:txBody>
          <a:bodyPr wrap="square" rtlCol="0">
            <a:spAutoFit/>
          </a:bodyPr>
          <a:lstStyle/>
          <a:p>
            <a:r>
              <a:rPr lang="en-US" sz="1400" dirty="0"/>
              <a:t>Lens</a:t>
            </a:r>
          </a:p>
        </p:txBody>
      </p:sp>
      <p:sp>
        <p:nvSpPr>
          <p:cNvPr id="6" name="TextBox 5"/>
          <p:cNvSpPr txBox="1"/>
          <p:nvPr/>
        </p:nvSpPr>
        <p:spPr>
          <a:xfrm>
            <a:off x="5486400" y="3810000"/>
            <a:ext cx="685800" cy="307777"/>
          </a:xfrm>
          <a:prstGeom prst="rect">
            <a:avLst/>
          </a:prstGeom>
          <a:solidFill>
            <a:schemeClr val="bg1"/>
          </a:solidFill>
        </p:spPr>
        <p:txBody>
          <a:bodyPr wrap="square" rtlCol="0">
            <a:spAutoFit/>
          </a:bodyPr>
          <a:lstStyle/>
          <a:p>
            <a:r>
              <a:rPr lang="en-US" sz="1400" dirty="0"/>
              <a:t>CCD</a:t>
            </a:r>
          </a:p>
        </p:txBody>
      </p:sp>
      <p:pic>
        <p:nvPicPr>
          <p:cNvPr id="11" name="Picture 10" descr="rainbow_arrow.jp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2182" r="97091"/>
                    </a14:imgEffect>
                  </a14:imgLayer>
                </a14:imgProps>
              </a:ext>
              <a:ext uri="{28A0092B-C50C-407E-A947-70E740481C1C}">
                <a14:useLocalDpi xmlns:a14="http://schemas.microsoft.com/office/drawing/2010/main"/>
              </a:ext>
            </a:extLst>
          </a:blip>
          <a:srcRect/>
          <a:stretch/>
        </p:blipFill>
        <p:spPr>
          <a:xfrm rot="10800000">
            <a:off x="8077200" y="1981200"/>
            <a:ext cx="1145008" cy="457200"/>
          </a:xfrm>
          <a:prstGeom prst="rect">
            <a:avLst/>
          </a:prstGeom>
        </p:spPr>
      </p:pic>
      <p:pic>
        <p:nvPicPr>
          <p:cNvPr id="12" name="Picture 11" descr="rainbow_arrow.jpg"/>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2059" r="97353"/>
                    </a14:imgEffect>
                  </a14:imgLayer>
                </a14:imgProps>
              </a:ext>
              <a:ext uri="{28A0092B-C50C-407E-A947-70E740481C1C}">
                <a14:useLocalDpi xmlns:a14="http://schemas.microsoft.com/office/drawing/2010/main"/>
              </a:ext>
            </a:extLst>
          </a:blip>
          <a:srcRect/>
          <a:stretch/>
        </p:blipFill>
        <p:spPr>
          <a:xfrm rot="14853396">
            <a:off x="1999641" y="4681476"/>
            <a:ext cx="1689477" cy="457200"/>
          </a:xfrm>
          <a:prstGeom prst="rect">
            <a:avLst/>
          </a:prstGeom>
        </p:spPr>
      </p:pic>
      <p:sp>
        <p:nvSpPr>
          <p:cNvPr id="13" name="TextBox 12"/>
          <p:cNvSpPr txBox="1"/>
          <p:nvPr/>
        </p:nvSpPr>
        <p:spPr>
          <a:xfrm>
            <a:off x="7696200" y="609600"/>
            <a:ext cx="1371600" cy="307777"/>
          </a:xfrm>
          <a:prstGeom prst="rect">
            <a:avLst/>
          </a:prstGeom>
          <a:solidFill>
            <a:schemeClr val="bg1"/>
          </a:solidFill>
        </p:spPr>
        <p:txBody>
          <a:bodyPr wrap="square" rtlCol="0">
            <a:spAutoFit/>
          </a:bodyPr>
          <a:lstStyle/>
          <a:p>
            <a:pPr algn="r"/>
            <a:r>
              <a:rPr lang="en-US" sz="1400" dirty="0"/>
              <a:t>Scintillator</a:t>
            </a:r>
          </a:p>
        </p:txBody>
      </p:sp>
      <p:cxnSp>
        <p:nvCxnSpPr>
          <p:cNvPr id="15" name="Straight Arrow Connector 14"/>
          <p:cNvCxnSpPr/>
          <p:nvPr/>
        </p:nvCxnSpPr>
        <p:spPr>
          <a:xfrm flipH="1">
            <a:off x="8077200" y="914400"/>
            <a:ext cx="533400" cy="685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105400" y="1752600"/>
            <a:ext cx="685800" cy="307777"/>
          </a:xfrm>
          <a:prstGeom prst="rect">
            <a:avLst/>
          </a:prstGeom>
          <a:solidFill>
            <a:schemeClr val="bg1"/>
          </a:solidFill>
        </p:spPr>
        <p:txBody>
          <a:bodyPr wrap="square" rtlCol="0">
            <a:spAutoFit/>
          </a:bodyPr>
          <a:lstStyle/>
          <a:p>
            <a:r>
              <a:rPr lang="en-US" sz="1400" dirty="0"/>
              <a:t>Mirror</a:t>
            </a:r>
          </a:p>
        </p:txBody>
      </p:sp>
      <p:cxnSp>
        <p:nvCxnSpPr>
          <p:cNvPr id="18" name="Straight Arrow Connector 17"/>
          <p:cNvCxnSpPr/>
          <p:nvPr/>
        </p:nvCxnSpPr>
        <p:spPr>
          <a:xfrm>
            <a:off x="5867400" y="1981200"/>
            <a:ext cx="533400" cy="3048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2" name="Bent Arrow 21"/>
          <p:cNvSpPr/>
          <p:nvPr/>
        </p:nvSpPr>
        <p:spPr>
          <a:xfrm rot="5400000" flipV="1">
            <a:off x="7048500" y="1485900"/>
            <a:ext cx="381000" cy="1676400"/>
          </a:xfrm>
          <a:prstGeom prst="bentArrow">
            <a:avLst>
              <a:gd name="adj1" fmla="val 50000"/>
              <a:gd name="adj2" fmla="val 25000"/>
              <a:gd name="adj3" fmla="val 25000"/>
              <a:gd name="adj4" fmla="val 43750"/>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14" name="Snip Diagonal Corner Rectangle 13"/>
          <p:cNvSpPr/>
          <p:nvPr/>
        </p:nvSpPr>
        <p:spPr>
          <a:xfrm>
            <a:off x="6934200" y="5370403"/>
            <a:ext cx="2079120" cy="1487597"/>
          </a:xfrm>
          <a:prstGeom prst="snip2DiagRect">
            <a:avLst/>
          </a:prstGeom>
          <a:solidFill>
            <a:schemeClr val="accent6">
              <a:lumMod val="20000"/>
              <a:lumOff val="80000"/>
            </a:schemeClr>
          </a:solidFill>
          <a:ln w="12700" cmpd="tri">
            <a:solidFill>
              <a:schemeClr val="bg1">
                <a:lumMod val="50000"/>
              </a:schemeClr>
            </a:solidFill>
            <a:prstDash val="soli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rtlCol="0" anchor="ctr" anchorCtr="0">
            <a:spAutoFit/>
          </a:bodyPr>
          <a:lstStyle/>
          <a:p>
            <a:pPr>
              <a:buFont typeface="Arial" pitchFamily="34" charset="0"/>
              <a:buChar char="•"/>
            </a:pPr>
            <a:r>
              <a:rPr lang="en-US" sz="1400" dirty="0">
                <a:solidFill>
                  <a:schemeClr val="tx1"/>
                </a:solidFill>
                <a:latin typeface="Arial"/>
                <a:cs typeface="Arial"/>
              </a:rPr>
              <a:t>ANDOR Camera:</a:t>
            </a:r>
          </a:p>
          <a:p>
            <a:r>
              <a:rPr lang="en-US" sz="1100" dirty="0">
                <a:solidFill>
                  <a:schemeClr val="tx1"/>
                </a:solidFill>
                <a:latin typeface="Arial"/>
                <a:cs typeface="Arial"/>
              </a:rPr>
              <a:t>4Mpixels – 2048x2048</a:t>
            </a:r>
          </a:p>
          <a:p>
            <a:pPr>
              <a:buFont typeface="Arial" pitchFamily="34" charset="0"/>
              <a:buChar char="•"/>
            </a:pPr>
            <a:r>
              <a:rPr lang="en-US" sz="1400" dirty="0">
                <a:solidFill>
                  <a:schemeClr val="tx1"/>
                </a:solidFill>
                <a:latin typeface="Arial"/>
                <a:cs typeface="Arial"/>
              </a:rPr>
              <a:t>Field of view:</a:t>
            </a:r>
          </a:p>
          <a:p>
            <a:r>
              <a:rPr lang="en-US" sz="1100" dirty="0">
                <a:solidFill>
                  <a:schemeClr val="tx1"/>
                </a:solidFill>
                <a:latin typeface="Arial"/>
                <a:cs typeface="Arial"/>
              </a:rPr>
              <a:t>7x7cm</a:t>
            </a:r>
            <a:r>
              <a:rPr lang="en-US" sz="1100" baseline="30000" dirty="0">
                <a:solidFill>
                  <a:schemeClr val="tx1"/>
                </a:solidFill>
                <a:latin typeface="Arial"/>
                <a:cs typeface="Arial"/>
              </a:rPr>
              <a:t>2</a:t>
            </a:r>
            <a:endParaRPr lang="en-US" sz="1100" dirty="0">
              <a:solidFill>
                <a:schemeClr val="tx1"/>
              </a:solidFill>
              <a:latin typeface="Arial"/>
              <a:cs typeface="Arial"/>
            </a:endParaRPr>
          </a:p>
          <a:p>
            <a:pPr>
              <a:buFont typeface="Arial" pitchFamily="34" charset="0"/>
              <a:buChar char="•"/>
            </a:pPr>
            <a:r>
              <a:rPr lang="en-US" sz="1400" dirty="0">
                <a:solidFill>
                  <a:schemeClr val="tx1"/>
                </a:solidFill>
                <a:latin typeface="Arial"/>
                <a:cs typeface="Arial"/>
              </a:rPr>
              <a:t>Quantum Efficiency:</a:t>
            </a:r>
          </a:p>
          <a:p>
            <a:r>
              <a:rPr lang="en-US" sz="1100" dirty="0">
                <a:solidFill>
                  <a:schemeClr val="tx1"/>
                </a:solidFill>
                <a:latin typeface="Arial"/>
                <a:cs typeface="Arial"/>
              </a:rPr>
              <a:t>95% </a:t>
            </a:r>
            <a:endParaRPr lang="en-US" sz="1000" dirty="0">
              <a:solidFill>
                <a:schemeClr val="tx1"/>
              </a:solidFill>
              <a:latin typeface="Arial"/>
              <a:cs typeface="Arial"/>
            </a:endParaRPr>
          </a:p>
        </p:txBody>
      </p:sp>
    </p:spTree>
    <p:extLst>
      <p:ext uri="{BB962C8B-B14F-4D97-AF65-F5344CB8AC3E}">
        <p14:creationId xmlns:p14="http://schemas.microsoft.com/office/powerpoint/2010/main" val="467044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yb2\AppData\Local\Microsoft\Windows\Temporary Internet Files\Content.Outlook\5CZAQG72\20150611_143917 (3).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2113" y="581768"/>
            <a:ext cx="7364087" cy="414229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76200"/>
            <a:ext cx="8229600" cy="496290"/>
          </a:xfrm>
        </p:spPr>
        <p:txBody>
          <a:bodyPr/>
          <a:lstStyle/>
          <a:p>
            <a:r>
              <a:rPr lang="en-US" dirty="0"/>
              <a:t>HFIR Neutron Imaging Facility (CG-1D)</a:t>
            </a:r>
          </a:p>
        </p:txBody>
      </p:sp>
      <p:sp>
        <p:nvSpPr>
          <p:cNvPr id="8" name="TextBox 7"/>
          <p:cNvSpPr txBox="1"/>
          <p:nvPr/>
        </p:nvSpPr>
        <p:spPr>
          <a:xfrm>
            <a:off x="228600" y="4800600"/>
            <a:ext cx="5257800" cy="1477328"/>
          </a:xfrm>
          <a:prstGeom prst="rect">
            <a:avLst/>
          </a:prstGeom>
          <a:solidFill>
            <a:schemeClr val="bg1"/>
          </a:solidFill>
        </p:spPr>
        <p:txBody>
          <a:bodyPr wrap="square" rtlCol="0">
            <a:spAutoFit/>
          </a:bodyPr>
          <a:lstStyle/>
          <a:p>
            <a:r>
              <a:rPr lang="en-US" dirty="0"/>
              <a:t>Detector capability/spatial resolution:</a:t>
            </a:r>
          </a:p>
          <a:p>
            <a:r>
              <a:rPr lang="en-US" dirty="0"/>
              <a:t>ANDOR® CCD Detector ~ 100 microns</a:t>
            </a:r>
          </a:p>
          <a:p>
            <a:r>
              <a:rPr lang="en-US" dirty="0" err="1"/>
              <a:t>sCMOS</a:t>
            </a:r>
            <a:r>
              <a:rPr lang="en-US" dirty="0"/>
              <a:t> ~ 50 microns, 100 fps</a:t>
            </a:r>
          </a:p>
          <a:p>
            <a:r>
              <a:rPr lang="en-US" dirty="0"/>
              <a:t>MCP(*)  ~ 100 microns (and ~ 25-30 microns in </a:t>
            </a:r>
            <a:r>
              <a:rPr lang="en-US" dirty="0" err="1"/>
              <a:t>centroiding</a:t>
            </a:r>
            <a:r>
              <a:rPr lang="en-US" dirty="0"/>
              <a:t> mode), or microsecond time frames</a:t>
            </a:r>
          </a:p>
        </p:txBody>
      </p:sp>
      <p:sp>
        <p:nvSpPr>
          <p:cNvPr id="21" name="TextBox 20"/>
          <p:cNvSpPr txBox="1"/>
          <p:nvPr/>
        </p:nvSpPr>
        <p:spPr>
          <a:xfrm rot="20547629">
            <a:off x="3261799" y="2084633"/>
            <a:ext cx="2353115" cy="369332"/>
          </a:xfrm>
          <a:prstGeom prst="rect">
            <a:avLst/>
          </a:prstGeom>
          <a:solidFill>
            <a:schemeClr val="bg1"/>
          </a:solidFill>
        </p:spPr>
        <p:txBody>
          <a:bodyPr wrap="square" rtlCol="0">
            <a:spAutoFit/>
          </a:bodyPr>
          <a:lstStyle/>
          <a:p>
            <a:r>
              <a:rPr lang="en-US" dirty="0"/>
              <a:t>Neutron Beam Path</a:t>
            </a:r>
          </a:p>
        </p:txBody>
      </p:sp>
      <p:sp>
        <p:nvSpPr>
          <p:cNvPr id="7" name="TextBox 6"/>
          <p:cNvSpPr txBox="1"/>
          <p:nvPr/>
        </p:nvSpPr>
        <p:spPr>
          <a:xfrm>
            <a:off x="1447800" y="6172200"/>
            <a:ext cx="3962400" cy="523220"/>
          </a:xfrm>
          <a:prstGeom prst="rect">
            <a:avLst/>
          </a:prstGeom>
          <a:noFill/>
        </p:spPr>
        <p:txBody>
          <a:bodyPr wrap="square" rtlCol="0">
            <a:spAutoFit/>
          </a:bodyPr>
          <a:lstStyle/>
          <a:p>
            <a:r>
              <a:rPr lang="en-US" sz="1400" dirty="0"/>
              <a:t>(*) In Collaboration with Prof. Anton </a:t>
            </a:r>
            <a:r>
              <a:rPr lang="en-US" sz="1400" dirty="0" err="1"/>
              <a:t>Tremsin</a:t>
            </a:r>
            <a:r>
              <a:rPr lang="en-US" sz="1400" dirty="0"/>
              <a:t>, UC-Berkeley</a:t>
            </a:r>
          </a:p>
        </p:txBody>
      </p:sp>
      <p:pic>
        <p:nvPicPr>
          <p:cNvPr id="20" name="Picture 19" descr="P1000853.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99435" y="3379980"/>
            <a:ext cx="3544565" cy="3309954"/>
          </a:xfrm>
          <a:prstGeom prst="rect">
            <a:avLst/>
          </a:prstGeom>
          <a:ln w="47625">
            <a:solidFill>
              <a:srgbClr val="FF0000"/>
            </a:solidFill>
          </a:ln>
        </p:spPr>
      </p:pic>
      <p:pic>
        <p:nvPicPr>
          <p:cNvPr id="10" name="Picture 9" descr="P1000029.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86420" y="838200"/>
            <a:ext cx="2957579" cy="2218184"/>
          </a:xfrm>
          <a:prstGeom prst="rect">
            <a:avLst/>
          </a:prstGeom>
        </p:spPr>
      </p:pic>
    </p:spTree>
    <p:extLst>
      <p:ext uri="{BB962C8B-B14F-4D97-AF65-F5344CB8AC3E}">
        <p14:creationId xmlns:p14="http://schemas.microsoft.com/office/powerpoint/2010/main" val="3613820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880369"/>
          </a:xfrm>
        </p:spPr>
        <p:txBody>
          <a:bodyPr/>
          <a:lstStyle/>
          <a:p>
            <a:r>
              <a:rPr lang="en-US" dirty="0"/>
              <a:t>The CG-1D detector suite and respective common applications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2655061"/>
              </p:ext>
            </p:extLst>
          </p:nvPr>
        </p:nvGraphicFramePr>
        <p:xfrm>
          <a:off x="76198" y="990599"/>
          <a:ext cx="8839201" cy="4969240"/>
        </p:xfrm>
        <a:graphic>
          <a:graphicData uri="http://schemas.openxmlformats.org/drawingml/2006/table">
            <a:tbl>
              <a:tblPr firstRow="1" firstCol="1" bandRow="1">
                <a:tableStyleId>{5C22544A-7EE6-4342-B048-85BDC9FD1C3A}</a:tableStyleId>
              </a:tblPr>
              <a:tblGrid>
                <a:gridCol w="1262743">
                  <a:extLst>
                    <a:ext uri="{9D8B030D-6E8A-4147-A177-3AD203B41FA5}">
                      <a16:colId xmlns="" xmlns:a16="http://schemas.microsoft.com/office/drawing/2014/main" val="20000"/>
                    </a:ext>
                  </a:extLst>
                </a:gridCol>
                <a:gridCol w="1262743">
                  <a:extLst>
                    <a:ext uri="{9D8B030D-6E8A-4147-A177-3AD203B41FA5}">
                      <a16:colId xmlns="" xmlns:a16="http://schemas.microsoft.com/office/drawing/2014/main" val="20001"/>
                    </a:ext>
                  </a:extLst>
                </a:gridCol>
                <a:gridCol w="1262743">
                  <a:extLst>
                    <a:ext uri="{9D8B030D-6E8A-4147-A177-3AD203B41FA5}">
                      <a16:colId xmlns="" xmlns:a16="http://schemas.microsoft.com/office/drawing/2014/main" val="20002"/>
                    </a:ext>
                  </a:extLst>
                </a:gridCol>
                <a:gridCol w="1262743">
                  <a:extLst>
                    <a:ext uri="{9D8B030D-6E8A-4147-A177-3AD203B41FA5}">
                      <a16:colId xmlns="" xmlns:a16="http://schemas.microsoft.com/office/drawing/2014/main" val="20003"/>
                    </a:ext>
                  </a:extLst>
                </a:gridCol>
                <a:gridCol w="1262743">
                  <a:extLst>
                    <a:ext uri="{9D8B030D-6E8A-4147-A177-3AD203B41FA5}">
                      <a16:colId xmlns="" xmlns:a16="http://schemas.microsoft.com/office/drawing/2014/main" val="20004"/>
                    </a:ext>
                  </a:extLst>
                </a:gridCol>
                <a:gridCol w="1262743">
                  <a:extLst>
                    <a:ext uri="{9D8B030D-6E8A-4147-A177-3AD203B41FA5}">
                      <a16:colId xmlns="" xmlns:a16="http://schemas.microsoft.com/office/drawing/2014/main" val="20005"/>
                    </a:ext>
                  </a:extLst>
                </a:gridCol>
                <a:gridCol w="1262743">
                  <a:extLst>
                    <a:ext uri="{9D8B030D-6E8A-4147-A177-3AD203B41FA5}">
                      <a16:colId xmlns="" xmlns:a16="http://schemas.microsoft.com/office/drawing/2014/main" val="20006"/>
                    </a:ext>
                  </a:extLst>
                </a:gridCol>
              </a:tblGrid>
              <a:tr h="990601">
                <a:tc>
                  <a:txBody>
                    <a:bodyPr/>
                    <a:lstStyle/>
                    <a:p>
                      <a:pPr marL="0" marR="0" algn="ctr">
                        <a:spcBef>
                          <a:spcPts val="0"/>
                        </a:spcBef>
                        <a:spcAft>
                          <a:spcPts val="0"/>
                        </a:spcAft>
                      </a:pPr>
                      <a:r>
                        <a:rPr lang="en-US" sz="1200" dirty="0">
                          <a:effectLst/>
                        </a:rPr>
                        <a:t>Type of detector</a:t>
                      </a:r>
                      <a:endParaRPr lang="en-US" sz="1200" dirty="0">
                        <a:effectLst/>
                        <a:latin typeface="Calibri"/>
                        <a:ea typeface="Calibri"/>
                      </a:endParaRPr>
                    </a:p>
                  </a:txBody>
                  <a:tcPr marL="32530" marR="32530" marT="0" marB="0"/>
                </a:tc>
                <a:tc>
                  <a:txBody>
                    <a:bodyPr/>
                    <a:lstStyle/>
                    <a:p>
                      <a:pPr marL="0" marR="0" algn="ctr">
                        <a:spcBef>
                          <a:spcPts val="0"/>
                        </a:spcBef>
                        <a:spcAft>
                          <a:spcPts val="0"/>
                        </a:spcAft>
                      </a:pPr>
                      <a:r>
                        <a:rPr lang="en-US" sz="1200" dirty="0">
                          <a:effectLst/>
                        </a:rPr>
                        <a:t>Largest field-of-view</a:t>
                      </a:r>
                    </a:p>
                    <a:p>
                      <a:pPr marL="0" marR="0" algn="ctr">
                        <a:spcBef>
                          <a:spcPts val="0"/>
                        </a:spcBef>
                        <a:spcAft>
                          <a:spcPts val="0"/>
                        </a:spcAft>
                      </a:pPr>
                      <a:r>
                        <a:rPr lang="en-US" sz="1200" dirty="0">
                          <a:effectLst/>
                        </a:rPr>
                        <a:t>(cm</a:t>
                      </a:r>
                      <a:r>
                        <a:rPr lang="en-US" sz="1200" baseline="30000" dirty="0">
                          <a:effectLst/>
                        </a:rPr>
                        <a:t>2</a:t>
                      </a:r>
                      <a:r>
                        <a:rPr lang="en-US" sz="1200" dirty="0">
                          <a:effectLst/>
                        </a:rPr>
                        <a:t>)</a:t>
                      </a:r>
                      <a:endParaRPr lang="en-US" sz="1200" dirty="0">
                        <a:effectLst/>
                        <a:latin typeface="Calibri"/>
                        <a:ea typeface="Calibri"/>
                      </a:endParaRPr>
                    </a:p>
                  </a:txBody>
                  <a:tcPr marL="32530" marR="32530" marT="0" marB="0"/>
                </a:tc>
                <a:tc>
                  <a:txBody>
                    <a:bodyPr/>
                    <a:lstStyle/>
                    <a:p>
                      <a:pPr marL="0" marR="0" algn="ctr">
                        <a:spcBef>
                          <a:spcPts val="0"/>
                        </a:spcBef>
                        <a:spcAft>
                          <a:spcPts val="0"/>
                        </a:spcAft>
                      </a:pPr>
                      <a:r>
                        <a:rPr lang="en-US" sz="1200">
                          <a:effectLst/>
                        </a:rPr>
                        <a:t>Effective </a:t>
                      </a:r>
                    </a:p>
                    <a:p>
                      <a:pPr marL="0" marR="0" algn="ctr">
                        <a:spcBef>
                          <a:spcPts val="0"/>
                        </a:spcBef>
                        <a:spcAft>
                          <a:spcPts val="0"/>
                        </a:spcAft>
                      </a:pPr>
                      <a:r>
                        <a:rPr lang="en-US" sz="1200">
                          <a:effectLst/>
                        </a:rPr>
                        <a:t>pixel size where the image is formed (microns)</a:t>
                      </a:r>
                      <a:endParaRPr lang="en-US" sz="1200">
                        <a:effectLst/>
                        <a:latin typeface="Calibri"/>
                        <a:ea typeface="Calibri"/>
                      </a:endParaRPr>
                    </a:p>
                  </a:txBody>
                  <a:tcPr marL="32530" marR="32530" marT="0" marB="0"/>
                </a:tc>
                <a:tc>
                  <a:txBody>
                    <a:bodyPr/>
                    <a:lstStyle/>
                    <a:p>
                      <a:pPr marL="0" marR="0" algn="ctr">
                        <a:spcBef>
                          <a:spcPts val="0"/>
                        </a:spcBef>
                        <a:spcAft>
                          <a:spcPts val="0"/>
                        </a:spcAft>
                      </a:pPr>
                      <a:r>
                        <a:rPr lang="en-US" sz="1200">
                          <a:effectLst/>
                        </a:rPr>
                        <a:t>Corresponding spatial resolution (microns)</a:t>
                      </a:r>
                      <a:endParaRPr lang="en-US" sz="1200">
                        <a:effectLst/>
                        <a:latin typeface="Calibri"/>
                        <a:ea typeface="Calibri"/>
                      </a:endParaRPr>
                    </a:p>
                  </a:txBody>
                  <a:tcPr marL="32530" marR="32530" marT="0" marB="0"/>
                </a:tc>
                <a:tc>
                  <a:txBody>
                    <a:bodyPr/>
                    <a:lstStyle/>
                    <a:p>
                      <a:pPr marL="0" marR="0" algn="ctr">
                        <a:spcBef>
                          <a:spcPts val="0"/>
                        </a:spcBef>
                        <a:spcAft>
                          <a:spcPts val="0"/>
                        </a:spcAft>
                      </a:pPr>
                      <a:r>
                        <a:rPr lang="en-US" sz="1200" dirty="0">
                          <a:effectLst/>
                        </a:rPr>
                        <a:t>Maximum Dynamic resolution</a:t>
                      </a:r>
                    </a:p>
                    <a:p>
                      <a:pPr marL="0" marR="0" algn="ctr">
                        <a:spcBef>
                          <a:spcPts val="0"/>
                        </a:spcBef>
                        <a:spcAft>
                          <a:spcPts val="0"/>
                        </a:spcAft>
                      </a:pPr>
                      <a:r>
                        <a:rPr lang="en-US" sz="1200" dirty="0">
                          <a:effectLst/>
                        </a:rPr>
                        <a:t>(no pixel binning)</a:t>
                      </a:r>
                      <a:endParaRPr lang="en-US" sz="1200" dirty="0">
                        <a:effectLst/>
                        <a:latin typeface="Calibri"/>
                        <a:ea typeface="Calibri"/>
                      </a:endParaRPr>
                    </a:p>
                  </a:txBody>
                  <a:tcPr marL="32530" marR="32530" marT="0" marB="0"/>
                </a:tc>
                <a:tc>
                  <a:txBody>
                    <a:bodyPr/>
                    <a:lstStyle/>
                    <a:p>
                      <a:pPr marL="0" marR="0" algn="ctr">
                        <a:spcBef>
                          <a:spcPts val="0"/>
                        </a:spcBef>
                        <a:spcAft>
                          <a:spcPts val="0"/>
                        </a:spcAft>
                      </a:pPr>
                      <a:r>
                        <a:rPr lang="en-US" sz="1200" dirty="0">
                          <a:effectLst/>
                        </a:rPr>
                        <a:t>Dynamic range</a:t>
                      </a:r>
                    </a:p>
                    <a:p>
                      <a:pPr marL="0" marR="0" algn="ctr">
                        <a:spcBef>
                          <a:spcPts val="0"/>
                        </a:spcBef>
                        <a:spcAft>
                          <a:spcPts val="0"/>
                        </a:spcAft>
                      </a:pPr>
                      <a:r>
                        <a:rPr lang="en-US" sz="1200" dirty="0">
                          <a:effectLst/>
                        </a:rPr>
                        <a:t>(bit)</a:t>
                      </a:r>
                      <a:endParaRPr lang="en-US" sz="1200" dirty="0">
                        <a:effectLst/>
                        <a:latin typeface="Calibri"/>
                        <a:ea typeface="Calibri"/>
                      </a:endParaRPr>
                    </a:p>
                  </a:txBody>
                  <a:tcPr marL="32530" marR="32530" marT="0" marB="0"/>
                </a:tc>
                <a:tc>
                  <a:txBody>
                    <a:bodyPr/>
                    <a:lstStyle/>
                    <a:p>
                      <a:pPr marL="0" marR="0" algn="ctr">
                        <a:spcBef>
                          <a:spcPts val="0"/>
                        </a:spcBef>
                        <a:spcAft>
                          <a:spcPts val="0"/>
                        </a:spcAft>
                      </a:pPr>
                      <a:r>
                        <a:rPr lang="en-US" sz="1200" dirty="0">
                          <a:effectLst/>
                        </a:rPr>
                        <a:t>Applications</a:t>
                      </a:r>
                      <a:endParaRPr lang="en-US" sz="1200" dirty="0">
                        <a:effectLst/>
                        <a:latin typeface="Calibri"/>
                        <a:ea typeface="Calibri"/>
                      </a:endParaRPr>
                    </a:p>
                  </a:txBody>
                  <a:tcPr marL="32530" marR="32530" marT="0" marB="0"/>
                </a:tc>
                <a:extLst>
                  <a:ext uri="{0D108BD9-81ED-4DB2-BD59-A6C34878D82A}">
                    <a16:rowId xmlns="" xmlns:a16="http://schemas.microsoft.com/office/drawing/2014/main" val="10000"/>
                  </a:ext>
                </a:extLst>
              </a:tr>
              <a:tr h="1727241">
                <a:tc>
                  <a:txBody>
                    <a:bodyPr/>
                    <a:lstStyle/>
                    <a:p>
                      <a:pPr marL="0" marR="0" algn="ctr">
                        <a:spcBef>
                          <a:spcPts val="0"/>
                        </a:spcBef>
                        <a:spcAft>
                          <a:spcPts val="0"/>
                        </a:spcAft>
                      </a:pPr>
                      <a:r>
                        <a:rPr lang="en-US" sz="1100" dirty="0">
                          <a:effectLst/>
                        </a:rPr>
                        <a:t>CCD</a:t>
                      </a:r>
                      <a:endParaRPr lang="en-US" sz="1100" dirty="0">
                        <a:effectLst/>
                        <a:latin typeface="Calibri"/>
                        <a:ea typeface="Calibri"/>
                      </a:endParaRPr>
                    </a:p>
                  </a:txBody>
                  <a:tcPr marL="32530" marR="32530" marT="0" marB="0"/>
                </a:tc>
                <a:tc>
                  <a:txBody>
                    <a:bodyPr/>
                    <a:lstStyle/>
                    <a:p>
                      <a:pPr marL="0" marR="0" algn="ctr">
                        <a:spcBef>
                          <a:spcPts val="0"/>
                        </a:spcBef>
                        <a:spcAft>
                          <a:spcPts val="0"/>
                        </a:spcAft>
                      </a:pPr>
                      <a:r>
                        <a:rPr lang="en-US" sz="1100" dirty="0">
                          <a:effectLst/>
                        </a:rPr>
                        <a:t>7.4 x 7.4 </a:t>
                      </a:r>
                      <a:endParaRPr lang="en-US" sz="1100" dirty="0">
                        <a:effectLst/>
                        <a:latin typeface="Calibri"/>
                        <a:ea typeface="Calibri"/>
                      </a:endParaRPr>
                    </a:p>
                  </a:txBody>
                  <a:tcPr marL="32530" marR="32530" marT="0" marB="0"/>
                </a:tc>
                <a:tc>
                  <a:txBody>
                    <a:bodyPr/>
                    <a:lstStyle/>
                    <a:p>
                      <a:pPr marL="0" marR="0" algn="ctr">
                        <a:spcBef>
                          <a:spcPts val="0"/>
                        </a:spcBef>
                        <a:spcAft>
                          <a:spcPts val="0"/>
                        </a:spcAft>
                      </a:pPr>
                      <a:r>
                        <a:rPr lang="en-US" sz="1100" dirty="0">
                          <a:effectLst/>
                        </a:rPr>
                        <a:t>36</a:t>
                      </a:r>
                      <a:endParaRPr lang="en-US" sz="1100" dirty="0">
                        <a:effectLst/>
                        <a:latin typeface="Calibri"/>
                        <a:ea typeface="Calibri"/>
                      </a:endParaRPr>
                    </a:p>
                  </a:txBody>
                  <a:tcPr marL="32530" marR="32530" marT="0" marB="0"/>
                </a:tc>
                <a:tc>
                  <a:txBody>
                    <a:bodyPr/>
                    <a:lstStyle/>
                    <a:p>
                      <a:pPr marL="0" marR="0" algn="ctr">
                        <a:spcBef>
                          <a:spcPts val="0"/>
                        </a:spcBef>
                        <a:spcAft>
                          <a:spcPts val="0"/>
                        </a:spcAft>
                      </a:pPr>
                      <a:r>
                        <a:rPr lang="en-US" sz="1100">
                          <a:effectLst/>
                        </a:rPr>
                        <a:t>~100 </a:t>
                      </a:r>
                      <a:endParaRPr lang="en-US" sz="1100">
                        <a:effectLst/>
                        <a:latin typeface="Calibri"/>
                        <a:ea typeface="Calibri"/>
                      </a:endParaRPr>
                    </a:p>
                  </a:txBody>
                  <a:tcPr marL="32530" marR="32530" marT="0" marB="0"/>
                </a:tc>
                <a:tc>
                  <a:txBody>
                    <a:bodyPr/>
                    <a:lstStyle/>
                    <a:p>
                      <a:pPr marL="0" marR="0" algn="ctr">
                        <a:spcBef>
                          <a:spcPts val="0"/>
                        </a:spcBef>
                        <a:spcAft>
                          <a:spcPts val="0"/>
                        </a:spcAft>
                      </a:pPr>
                      <a:r>
                        <a:rPr lang="en-US" sz="1100">
                          <a:effectLst/>
                        </a:rPr>
                        <a:t>1 image/second</a:t>
                      </a:r>
                      <a:endParaRPr lang="en-US" sz="1100">
                        <a:effectLst/>
                        <a:latin typeface="Calibri"/>
                        <a:ea typeface="Calibri"/>
                      </a:endParaRPr>
                    </a:p>
                  </a:txBody>
                  <a:tcPr marL="32530" marR="32530" marT="0" marB="0"/>
                </a:tc>
                <a:tc>
                  <a:txBody>
                    <a:bodyPr/>
                    <a:lstStyle/>
                    <a:p>
                      <a:pPr marL="0" marR="0" algn="ctr">
                        <a:spcBef>
                          <a:spcPts val="0"/>
                        </a:spcBef>
                        <a:spcAft>
                          <a:spcPts val="0"/>
                        </a:spcAft>
                      </a:pPr>
                      <a:r>
                        <a:rPr lang="en-US" sz="1100">
                          <a:effectLst/>
                        </a:rPr>
                        <a:t>16</a:t>
                      </a:r>
                      <a:endParaRPr lang="en-US" sz="1100">
                        <a:effectLst/>
                        <a:latin typeface="Calibri"/>
                        <a:ea typeface="Calibri"/>
                      </a:endParaRPr>
                    </a:p>
                  </a:txBody>
                  <a:tcPr marL="32530" marR="32530" marT="0" marB="0"/>
                </a:tc>
                <a:tc>
                  <a:txBody>
                    <a:bodyPr/>
                    <a:lstStyle/>
                    <a:p>
                      <a:pPr marL="0" marR="0" algn="ctr">
                        <a:spcBef>
                          <a:spcPts val="0"/>
                        </a:spcBef>
                        <a:spcAft>
                          <a:spcPts val="0"/>
                        </a:spcAft>
                      </a:pPr>
                      <a:r>
                        <a:rPr lang="en-US" sz="1100" dirty="0">
                          <a:effectLst/>
                        </a:rPr>
                        <a:t>Additive Manufacturing (AM), Energy, Aerospace, Transportation Research, Geosciences, Biology, Botanical, Archeology, Medical, Food Science</a:t>
                      </a:r>
                      <a:endParaRPr lang="en-US" sz="1100" dirty="0">
                        <a:effectLst/>
                        <a:latin typeface="Calibri"/>
                        <a:ea typeface="Calibri"/>
                      </a:endParaRPr>
                    </a:p>
                  </a:txBody>
                  <a:tcPr marL="32530" marR="32530" marT="0" marB="0"/>
                </a:tc>
                <a:extLst>
                  <a:ext uri="{0D108BD9-81ED-4DB2-BD59-A6C34878D82A}">
                    <a16:rowId xmlns="" xmlns:a16="http://schemas.microsoft.com/office/drawing/2014/main" val="10001"/>
                  </a:ext>
                </a:extLst>
              </a:tr>
              <a:tr h="471067">
                <a:tc>
                  <a:txBody>
                    <a:bodyPr/>
                    <a:lstStyle/>
                    <a:p>
                      <a:pPr marL="0" marR="0" algn="ctr">
                        <a:spcBef>
                          <a:spcPts val="0"/>
                        </a:spcBef>
                        <a:spcAft>
                          <a:spcPts val="0"/>
                        </a:spcAft>
                      </a:pPr>
                      <a:r>
                        <a:rPr lang="en-US" sz="1100">
                          <a:effectLst/>
                        </a:rPr>
                        <a:t>sCMOS</a:t>
                      </a:r>
                      <a:endParaRPr lang="en-US" sz="1100">
                        <a:effectLst/>
                        <a:latin typeface="Calibri"/>
                        <a:ea typeface="Calibri"/>
                      </a:endParaRPr>
                    </a:p>
                  </a:txBody>
                  <a:tcPr marL="32530" marR="32530" marT="0" marB="0"/>
                </a:tc>
                <a:tc>
                  <a:txBody>
                    <a:bodyPr/>
                    <a:lstStyle/>
                    <a:p>
                      <a:pPr marL="0" marR="0" algn="ctr">
                        <a:spcBef>
                          <a:spcPts val="0"/>
                        </a:spcBef>
                        <a:spcAft>
                          <a:spcPts val="0"/>
                        </a:spcAft>
                      </a:pPr>
                      <a:r>
                        <a:rPr lang="en-US" sz="1100">
                          <a:effectLst/>
                        </a:rPr>
                        <a:t>3.3 x 2.8</a:t>
                      </a:r>
                      <a:endParaRPr lang="en-US" sz="1100">
                        <a:effectLst/>
                        <a:latin typeface="Calibri"/>
                        <a:ea typeface="Calibri"/>
                      </a:endParaRPr>
                    </a:p>
                  </a:txBody>
                  <a:tcPr marL="32530" marR="32530" marT="0" marB="0"/>
                </a:tc>
                <a:tc>
                  <a:txBody>
                    <a:bodyPr/>
                    <a:lstStyle/>
                    <a:p>
                      <a:pPr marL="0" marR="0" algn="ctr">
                        <a:spcBef>
                          <a:spcPts val="0"/>
                        </a:spcBef>
                        <a:spcAft>
                          <a:spcPts val="0"/>
                        </a:spcAft>
                      </a:pPr>
                      <a:r>
                        <a:rPr lang="en-US" sz="1100">
                          <a:effectLst/>
                        </a:rPr>
                        <a:t>13</a:t>
                      </a:r>
                      <a:endParaRPr lang="en-US" sz="1100">
                        <a:effectLst/>
                        <a:latin typeface="Calibri"/>
                        <a:ea typeface="Calibri"/>
                      </a:endParaRPr>
                    </a:p>
                  </a:txBody>
                  <a:tcPr marL="32530" marR="32530" marT="0" marB="0"/>
                </a:tc>
                <a:tc>
                  <a:txBody>
                    <a:bodyPr/>
                    <a:lstStyle/>
                    <a:p>
                      <a:pPr marL="0" marR="0" algn="ctr">
                        <a:spcBef>
                          <a:spcPts val="0"/>
                        </a:spcBef>
                        <a:spcAft>
                          <a:spcPts val="0"/>
                        </a:spcAft>
                      </a:pPr>
                      <a:r>
                        <a:rPr lang="en-US" sz="1100">
                          <a:effectLst/>
                        </a:rPr>
                        <a:t>&lt; 100</a:t>
                      </a:r>
                      <a:endParaRPr lang="en-US" sz="1100">
                        <a:effectLst/>
                        <a:latin typeface="Calibri"/>
                        <a:ea typeface="Calibri"/>
                      </a:endParaRPr>
                    </a:p>
                  </a:txBody>
                  <a:tcPr marL="32530" marR="32530" marT="0" marB="0"/>
                </a:tc>
                <a:tc>
                  <a:txBody>
                    <a:bodyPr/>
                    <a:lstStyle/>
                    <a:p>
                      <a:pPr marL="0" marR="0" algn="ctr">
                        <a:spcBef>
                          <a:spcPts val="0"/>
                        </a:spcBef>
                        <a:spcAft>
                          <a:spcPts val="0"/>
                        </a:spcAft>
                      </a:pPr>
                      <a:r>
                        <a:rPr lang="en-US" sz="1100">
                          <a:effectLst/>
                        </a:rPr>
                        <a:t>100 images/second for 4 sec max (**)</a:t>
                      </a:r>
                      <a:endParaRPr lang="en-US" sz="1100">
                        <a:effectLst/>
                        <a:latin typeface="Calibri"/>
                        <a:ea typeface="Calibri"/>
                      </a:endParaRPr>
                    </a:p>
                  </a:txBody>
                  <a:tcPr marL="32530" marR="32530" marT="0" marB="0"/>
                </a:tc>
                <a:tc>
                  <a:txBody>
                    <a:bodyPr/>
                    <a:lstStyle/>
                    <a:p>
                      <a:pPr marL="0" marR="0" algn="ctr">
                        <a:spcBef>
                          <a:spcPts val="0"/>
                        </a:spcBef>
                        <a:spcAft>
                          <a:spcPts val="0"/>
                        </a:spcAft>
                      </a:pPr>
                      <a:r>
                        <a:rPr lang="en-US" sz="1100">
                          <a:effectLst/>
                        </a:rPr>
                        <a:t>16</a:t>
                      </a:r>
                      <a:endParaRPr lang="en-US" sz="1100">
                        <a:effectLst/>
                        <a:latin typeface="Calibri"/>
                        <a:ea typeface="Calibri"/>
                      </a:endParaRPr>
                    </a:p>
                  </a:txBody>
                  <a:tcPr marL="32530" marR="32530" marT="0" marB="0"/>
                </a:tc>
                <a:tc>
                  <a:txBody>
                    <a:bodyPr/>
                    <a:lstStyle/>
                    <a:p>
                      <a:pPr marL="0" marR="0" algn="ctr">
                        <a:spcBef>
                          <a:spcPts val="0"/>
                        </a:spcBef>
                        <a:spcAft>
                          <a:spcPts val="0"/>
                        </a:spcAft>
                      </a:pPr>
                      <a:r>
                        <a:rPr lang="en-US" sz="1100" dirty="0">
                          <a:effectLst/>
                        </a:rPr>
                        <a:t>AM, Geosciences, Petroleum, Food Science</a:t>
                      </a:r>
                      <a:endParaRPr lang="en-US" sz="1100" dirty="0">
                        <a:effectLst/>
                        <a:latin typeface="Calibri"/>
                        <a:ea typeface="Calibri"/>
                      </a:endParaRPr>
                    </a:p>
                  </a:txBody>
                  <a:tcPr marL="32530" marR="32530" marT="0" marB="0"/>
                </a:tc>
                <a:extLst>
                  <a:ext uri="{0D108BD9-81ED-4DB2-BD59-A6C34878D82A}">
                    <a16:rowId xmlns="" xmlns:a16="http://schemas.microsoft.com/office/drawing/2014/main" val="10002"/>
                  </a:ext>
                </a:extLst>
              </a:tr>
              <a:tr h="1413198">
                <a:tc rowSpan="2">
                  <a:txBody>
                    <a:bodyPr/>
                    <a:lstStyle/>
                    <a:p>
                      <a:pPr marL="0" marR="0" algn="ctr">
                        <a:spcBef>
                          <a:spcPts val="0"/>
                        </a:spcBef>
                        <a:spcAft>
                          <a:spcPts val="0"/>
                        </a:spcAft>
                      </a:pPr>
                      <a:r>
                        <a:rPr lang="en-US" sz="1100">
                          <a:effectLst/>
                        </a:rPr>
                        <a:t>MCP (*)</a:t>
                      </a:r>
                    </a:p>
                    <a:p>
                      <a:pPr marL="0" marR="0" algn="ctr">
                        <a:spcBef>
                          <a:spcPts val="0"/>
                        </a:spcBef>
                        <a:spcAft>
                          <a:spcPts val="0"/>
                        </a:spcAft>
                      </a:pPr>
                      <a:r>
                        <a:rPr lang="en-US" sz="1100">
                          <a:effectLst/>
                        </a:rPr>
                        <a:t> </a:t>
                      </a:r>
                      <a:endParaRPr lang="en-US" sz="1100">
                        <a:effectLst/>
                        <a:latin typeface="Calibri"/>
                        <a:ea typeface="Calibri"/>
                      </a:endParaRPr>
                    </a:p>
                  </a:txBody>
                  <a:tcPr marL="32530" marR="32530" marT="0" marB="0"/>
                </a:tc>
                <a:tc>
                  <a:txBody>
                    <a:bodyPr/>
                    <a:lstStyle/>
                    <a:p>
                      <a:pPr marL="0" marR="0" algn="ctr">
                        <a:spcBef>
                          <a:spcPts val="0"/>
                        </a:spcBef>
                        <a:spcAft>
                          <a:spcPts val="0"/>
                        </a:spcAft>
                      </a:pPr>
                      <a:r>
                        <a:rPr lang="en-US" sz="1100">
                          <a:effectLst/>
                        </a:rPr>
                        <a:t>2.8 x 2.8</a:t>
                      </a:r>
                      <a:endParaRPr lang="en-US" sz="1100">
                        <a:effectLst/>
                        <a:latin typeface="Calibri"/>
                        <a:ea typeface="Calibri"/>
                      </a:endParaRPr>
                    </a:p>
                  </a:txBody>
                  <a:tcPr marL="32530" marR="32530" marT="0" marB="0"/>
                </a:tc>
                <a:tc>
                  <a:txBody>
                    <a:bodyPr/>
                    <a:lstStyle/>
                    <a:p>
                      <a:pPr marL="0" marR="0" algn="ctr">
                        <a:spcBef>
                          <a:spcPts val="0"/>
                        </a:spcBef>
                        <a:spcAft>
                          <a:spcPts val="0"/>
                        </a:spcAft>
                      </a:pPr>
                      <a:r>
                        <a:rPr lang="en-US" sz="1100">
                          <a:effectLst/>
                        </a:rPr>
                        <a:t>55</a:t>
                      </a:r>
                      <a:endParaRPr lang="en-US" sz="1100">
                        <a:effectLst/>
                        <a:latin typeface="Calibri"/>
                        <a:ea typeface="Calibri"/>
                      </a:endParaRPr>
                    </a:p>
                  </a:txBody>
                  <a:tcPr marL="32530" marR="32530" marT="0" marB="0"/>
                </a:tc>
                <a:tc>
                  <a:txBody>
                    <a:bodyPr/>
                    <a:lstStyle/>
                    <a:p>
                      <a:pPr marL="0" marR="0" algn="ctr">
                        <a:spcBef>
                          <a:spcPts val="0"/>
                        </a:spcBef>
                        <a:spcAft>
                          <a:spcPts val="0"/>
                        </a:spcAft>
                      </a:pPr>
                      <a:r>
                        <a:rPr lang="en-US" sz="1100">
                          <a:effectLst/>
                        </a:rPr>
                        <a:t>~100</a:t>
                      </a:r>
                      <a:endParaRPr lang="en-US" sz="1100">
                        <a:effectLst/>
                        <a:latin typeface="Calibri"/>
                        <a:ea typeface="Calibri"/>
                      </a:endParaRPr>
                    </a:p>
                  </a:txBody>
                  <a:tcPr marL="32530" marR="32530" marT="0" marB="0"/>
                </a:tc>
                <a:tc>
                  <a:txBody>
                    <a:bodyPr/>
                    <a:lstStyle/>
                    <a:p>
                      <a:pPr marL="0" marR="0" algn="ctr">
                        <a:spcBef>
                          <a:spcPts val="0"/>
                        </a:spcBef>
                        <a:spcAft>
                          <a:spcPts val="0"/>
                        </a:spcAft>
                      </a:pPr>
                      <a:r>
                        <a:rPr lang="en-US" sz="1100">
                          <a:effectLst/>
                        </a:rPr>
                        <a:t>1 million images/second</a:t>
                      </a:r>
                      <a:endParaRPr lang="en-US" sz="1100">
                        <a:effectLst/>
                        <a:latin typeface="Calibri"/>
                        <a:ea typeface="Calibri"/>
                      </a:endParaRPr>
                    </a:p>
                  </a:txBody>
                  <a:tcPr marL="32530" marR="32530" marT="0" marB="0"/>
                </a:tc>
                <a:tc>
                  <a:txBody>
                    <a:bodyPr/>
                    <a:lstStyle/>
                    <a:p>
                      <a:pPr marL="0" marR="0" algn="ctr">
                        <a:spcBef>
                          <a:spcPts val="0"/>
                        </a:spcBef>
                        <a:spcAft>
                          <a:spcPts val="0"/>
                        </a:spcAft>
                      </a:pPr>
                      <a:r>
                        <a:rPr lang="en-US" sz="1100">
                          <a:effectLst/>
                        </a:rPr>
                        <a:t>14</a:t>
                      </a:r>
                      <a:endParaRPr lang="en-US" sz="1100">
                        <a:effectLst/>
                        <a:latin typeface="Calibri"/>
                        <a:ea typeface="Calibri"/>
                      </a:endParaRPr>
                    </a:p>
                  </a:txBody>
                  <a:tcPr marL="32530" marR="32530" marT="0" marB="0"/>
                </a:tc>
                <a:tc>
                  <a:txBody>
                    <a:bodyPr/>
                    <a:lstStyle/>
                    <a:p>
                      <a:pPr marL="0" marR="0" algn="ctr">
                        <a:spcBef>
                          <a:spcPts val="0"/>
                        </a:spcBef>
                        <a:spcAft>
                          <a:spcPts val="0"/>
                        </a:spcAft>
                      </a:pPr>
                      <a:r>
                        <a:rPr lang="en-US" sz="1100">
                          <a:effectLst/>
                        </a:rPr>
                        <a:t>Transportation Research, AM, Energy, Aerospace, Biology, Geosciences, Petroleum, Botanical, Food Science</a:t>
                      </a:r>
                      <a:endParaRPr lang="en-US" sz="1100">
                        <a:effectLst/>
                        <a:latin typeface="Calibri"/>
                        <a:ea typeface="Calibri"/>
                      </a:endParaRPr>
                    </a:p>
                  </a:txBody>
                  <a:tcPr marL="32530" marR="32530" marT="0" marB="0"/>
                </a:tc>
                <a:extLst>
                  <a:ext uri="{0D108BD9-81ED-4DB2-BD59-A6C34878D82A}">
                    <a16:rowId xmlns="" xmlns:a16="http://schemas.microsoft.com/office/drawing/2014/main" val="10003"/>
                  </a:ext>
                </a:extLst>
              </a:tr>
              <a:tr h="314043">
                <a:tc vMerge="1">
                  <a:txBody>
                    <a:bodyPr/>
                    <a:lstStyle/>
                    <a:p>
                      <a:endParaRPr lang="en-US"/>
                    </a:p>
                  </a:txBody>
                  <a:tcPr/>
                </a:tc>
                <a:tc>
                  <a:txBody>
                    <a:bodyPr/>
                    <a:lstStyle/>
                    <a:p>
                      <a:pPr marL="0" marR="0" algn="ctr">
                        <a:spcBef>
                          <a:spcPts val="0"/>
                        </a:spcBef>
                        <a:spcAft>
                          <a:spcPts val="0"/>
                        </a:spcAft>
                      </a:pPr>
                      <a:r>
                        <a:rPr lang="en-US" sz="1100">
                          <a:effectLst/>
                        </a:rPr>
                        <a:t>2.8 x 2.8</a:t>
                      </a:r>
                      <a:endParaRPr lang="en-US" sz="1100">
                        <a:effectLst/>
                        <a:latin typeface="Calibri"/>
                        <a:ea typeface="Calibri"/>
                      </a:endParaRPr>
                    </a:p>
                  </a:txBody>
                  <a:tcPr marL="32530" marR="32530" marT="0" marB="0"/>
                </a:tc>
                <a:tc>
                  <a:txBody>
                    <a:bodyPr/>
                    <a:lstStyle/>
                    <a:p>
                      <a:pPr marL="0" marR="0" algn="ctr">
                        <a:spcBef>
                          <a:spcPts val="0"/>
                        </a:spcBef>
                        <a:spcAft>
                          <a:spcPts val="0"/>
                        </a:spcAft>
                      </a:pPr>
                      <a:r>
                        <a:rPr lang="en-US" sz="1100" dirty="0">
                          <a:effectLst/>
                        </a:rPr>
                        <a:t>12</a:t>
                      </a:r>
                      <a:endParaRPr lang="en-US" sz="1100" dirty="0">
                        <a:effectLst/>
                        <a:latin typeface="Calibri"/>
                        <a:ea typeface="Calibri"/>
                      </a:endParaRPr>
                    </a:p>
                  </a:txBody>
                  <a:tcPr marL="32530" marR="32530" marT="0" marB="0"/>
                </a:tc>
                <a:tc>
                  <a:txBody>
                    <a:bodyPr/>
                    <a:lstStyle/>
                    <a:p>
                      <a:pPr marL="0" marR="0" algn="ctr">
                        <a:spcBef>
                          <a:spcPts val="0"/>
                        </a:spcBef>
                        <a:spcAft>
                          <a:spcPts val="0"/>
                        </a:spcAft>
                      </a:pPr>
                      <a:r>
                        <a:rPr lang="en-US" sz="1100" dirty="0">
                          <a:effectLst/>
                        </a:rPr>
                        <a:t>~ 25-30</a:t>
                      </a:r>
                      <a:endParaRPr lang="en-US" sz="1100" dirty="0">
                        <a:effectLst/>
                        <a:latin typeface="Calibri"/>
                        <a:ea typeface="Calibri"/>
                      </a:endParaRPr>
                    </a:p>
                  </a:txBody>
                  <a:tcPr marL="32530" marR="32530" marT="0" marB="0"/>
                </a:tc>
                <a:tc>
                  <a:txBody>
                    <a:bodyPr/>
                    <a:lstStyle/>
                    <a:p>
                      <a:pPr marL="0" marR="0" algn="ctr">
                        <a:spcBef>
                          <a:spcPts val="0"/>
                        </a:spcBef>
                        <a:spcAft>
                          <a:spcPts val="0"/>
                        </a:spcAft>
                      </a:pPr>
                      <a:r>
                        <a:rPr lang="en-US" sz="1100" dirty="0">
                          <a:effectLst/>
                        </a:rPr>
                        <a:t>1 image/ 4 hours</a:t>
                      </a:r>
                      <a:endParaRPr lang="en-US" sz="1100" dirty="0">
                        <a:effectLst/>
                        <a:latin typeface="Calibri"/>
                        <a:ea typeface="Calibri"/>
                      </a:endParaRPr>
                    </a:p>
                  </a:txBody>
                  <a:tcPr marL="32530" marR="32530" marT="0" marB="0"/>
                </a:tc>
                <a:tc>
                  <a:txBody>
                    <a:bodyPr/>
                    <a:lstStyle/>
                    <a:p>
                      <a:pPr marL="0" marR="0" algn="ctr">
                        <a:spcBef>
                          <a:spcPts val="0"/>
                        </a:spcBef>
                        <a:spcAft>
                          <a:spcPts val="0"/>
                        </a:spcAft>
                      </a:pPr>
                      <a:r>
                        <a:rPr lang="en-US" sz="1100">
                          <a:effectLst/>
                        </a:rPr>
                        <a:t>14</a:t>
                      </a:r>
                      <a:endParaRPr lang="en-US" sz="1100">
                        <a:effectLst/>
                        <a:latin typeface="Calibri"/>
                        <a:ea typeface="Calibri"/>
                      </a:endParaRPr>
                    </a:p>
                  </a:txBody>
                  <a:tcPr marL="32530" marR="32530" marT="0" marB="0"/>
                </a:tc>
                <a:tc>
                  <a:txBody>
                    <a:bodyPr/>
                    <a:lstStyle/>
                    <a:p>
                      <a:pPr marL="0" marR="0" algn="ctr">
                        <a:spcBef>
                          <a:spcPts val="0"/>
                        </a:spcBef>
                        <a:spcAft>
                          <a:spcPts val="0"/>
                        </a:spcAft>
                      </a:pPr>
                      <a:r>
                        <a:rPr lang="en-US" sz="1100" dirty="0">
                          <a:effectLst/>
                        </a:rPr>
                        <a:t>Biology, Botanical, Medical</a:t>
                      </a:r>
                      <a:endParaRPr lang="en-US" sz="1100" dirty="0">
                        <a:effectLst/>
                        <a:latin typeface="Calibri"/>
                        <a:ea typeface="Calibri"/>
                      </a:endParaRPr>
                    </a:p>
                  </a:txBody>
                  <a:tcPr marL="32530" marR="32530" marT="0" marB="0"/>
                </a:tc>
                <a:extLst>
                  <a:ext uri="{0D108BD9-81ED-4DB2-BD59-A6C34878D82A}">
                    <a16:rowId xmlns="" xmlns:a16="http://schemas.microsoft.com/office/drawing/2014/main" val="10004"/>
                  </a:ext>
                </a:extLst>
              </a:tr>
            </a:tbl>
          </a:graphicData>
        </a:graphic>
      </p:graphicFrame>
      <p:sp>
        <p:nvSpPr>
          <p:cNvPr id="5" name="Rectangle 1"/>
          <p:cNvSpPr>
            <a:spLocks noChangeArrowheads="1"/>
          </p:cNvSpPr>
          <p:nvPr/>
        </p:nvSpPr>
        <p:spPr bwMode="auto">
          <a:xfrm>
            <a:off x="2209800" y="5943600"/>
            <a:ext cx="5638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a:ea typeface="Calibri" pitchFamily="34" charset="0"/>
                <a:cs typeface="Arial" pitchFamily="34" charset="0"/>
              </a:rPr>
              <a:t>(*) The MCP detector has two modes of operation: the high time resolution and the high spatial resolution options, respectively.</a:t>
            </a:r>
            <a:endParaRPr kumimoji="0" lang="en-US" alt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a:ea typeface="Calibri" pitchFamily="34" charset="0"/>
                <a:cs typeface="Arial" pitchFamily="34" charset="0"/>
              </a:rPr>
              <a:t>(**) When binning pixels or working at lower frame rate, the limit is the 5 TB storage on the </a:t>
            </a:r>
            <a:r>
              <a:rPr kumimoji="0" lang="en-US" altLang="en-US" sz="1200" b="0" i="0" u="none" strike="noStrike" cap="none" normalizeH="0" baseline="0" dirty="0" err="1">
                <a:ln>
                  <a:noFill/>
                </a:ln>
                <a:solidFill>
                  <a:srgbClr val="000000"/>
                </a:solidFill>
                <a:effectLst/>
                <a:latin typeface="Times"/>
                <a:ea typeface="Calibri" pitchFamily="34" charset="0"/>
                <a:cs typeface="Arial" pitchFamily="34" charset="0"/>
              </a:rPr>
              <a:t>sCMOS</a:t>
            </a:r>
            <a:r>
              <a:rPr kumimoji="0" lang="en-US" altLang="en-US" sz="1200" b="0" i="0" u="none" strike="noStrike" cap="none" normalizeH="0" baseline="0" dirty="0">
                <a:ln>
                  <a:noFill/>
                </a:ln>
                <a:solidFill>
                  <a:srgbClr val="000000"/>
                </a:solidFill>
                <a:effectLst/>
                <a:latin typeface="Times"/>
                <a:ea typeface="Calibri" pitchFamily="34" charset="0"/>
                <a:cs typeface="Arial" pitchFamily="34" charset="0"/>
              </a:rPr>
              <a:t> server (each image is 10 MB). We can thus collect thousands of images.</a:t>
            </a:r>
            <a:endParaRPr kumimoji="0" lang="en-US" altLang="en-US" sz="2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64079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496290"/>
          </a:xfrm>
        </p:spPr>
        <p:txBody>
          <a:bodyPr/>
          <a:lstStyle/>
          <a:p>
            <a:r>
              <a:rPr lang="en-US" dirty="0"/>
              <a:t>CG-1D polychromatic beam</a:t>
            </a:r>
          </a:p>
        </p:txBody>
      </p:sp>
      <p:graphicFrame>
        <p:nvGraphicFramePr>
          <p:cNvPr id="4" name="Chart 3"/>
          <p:cNvGraphicFramePr/>
          <p:nvPr>
            <p:extLst>
              <p:ext uri="{D42A27DB-BD31-4B8C-83A1-F6EECF244321}">
                <p14:modId xmlns:p14="http://schemas.microsoft.com/office/powerpoint/2010/main" val="2120830733"/>
              </p:ext>
            </p:extLst>
          </p:nvPr>
        </p:nvGraphicFramePr>
        <p:xfrm>
          <a:off x="457200" y="685800"/>
          <a:ext cx="8305800"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685800" y="5638800"/>
            <a:ext cx="7924800" cy="830997"/>
          </a:xfrm>
          <a:prstGeom prst="rect">
            <a:avLst/>
          </a:prstGeom>
        </p:spPr>
        <p:txBody>
          <a:bodyPr wrap="square">
            <a:spAutoFit/>
          </a:bodyPr>
          <a:lstStyle/>
          <a:p>
            <a:r>
              <a:rPr lang="en-GB" sz="1600" dirty="0"/>
              <a:t>CG-1D spectrum measured with the MCP detector at a flight path distance of approximately 5.5 m, with the chopper running at a frequency 40 Hz and an 5 mm aperture. </a:t>
            </a:r>
            <a:r>
              <a:rPr lang="en-GB" sz="1600" i="1" dirty="0"/>
              <a:t>Kang M. et al., Nuclear Instruments and Methods, 708, 2013]</a:t>
            </a:r>
            <a:endParaRPr lang="en-US" sz="1600" i="1" dirty="0"/>
          </a:p>
        </p:txBody>
      </p:sp>
    </p:spTree>
    <p:extLst>
      <p:ext uri="{BB962C8B-B14F-4D97-AF65-F5344CB8AC3E}">
        <p14:creationId xmlns:p14="http://schemas.microsoft.com/office/powerpoint/2010/main" val="1225256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of Diffusers</a:t>
            </a:r>
          </a:p>
        </p:txBody>
      </p:sp>
      <p:sp>
        <p:nvSpPr>
          <p:cNvPr id="3" name="Content Placeholder 2"/>
          <p:cNvSpPr>
            <a:spLocks noGrp="1"/>
          </p:cNvSpPr>
          <p:nvPr>
            <p:ph idx="1"/>
          </p:nvPr>
        </p:nvSpPr>
        <p:spPr>
          <a:xfrm>
            <a:off x="0" y="762000"/>
            <a:ext cx="8229600" cy="341632"/>
          </a:xfrm>
        </p:spPr>
        <p:txBody>
          <a:bodyPr/>
          <a:lstStyle/>
          <a:p>
            <a:r>
              <a:rPr lang="en-US" sz="1800" dirty="0"/>
              <a:t>1 cm thick Graphite Powder (4 to 10 microns)</a:t>
            </a:r>
          </a:p>
        </p:txBody>
      </p:sp>
      <p:pic>
        <p:nvPicPr>
          <p:cNvPr id="4" name="Picture 3" descr="Diffuser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973" y="1143000"/>
            <a:ext cx="1828800" cy="2700131"/>
          </a:xfrm>
          <a:prstGeom prst="rect">
            <a:avLst/>
          </a:prstGeom>
        </p:spPr>
      </p:pic>
      <p:pic>
        <p:nvPicPr>
          <p:cNvPr id="5" name="Picture 4" descr="011210_5_0000.jpg"/>
          <p:cNvPicPr>
            <a:picLocks noChangeAspect="1"/>
          </p:cNvPicPr>
          <p:nvPr/>
        </p:nvPicPr>
        <p:blipFill>
          <a:blip r:embed="rId4" cstate="print"/>
          <a:stretch>
            <a:fillRect/>
          </a:stretch>
        </p:blipFill>
        <p:spPr>
          <a:xfrm rot="10800000" flipH="1">
            <a:off x="4307174" y="1182973"/>
            <a:ext cx="2398426" cy="2398426"/>
          </a:xfrm>
          <a:prstGeom prst="rect">
            <a:avLst/>
          </a:prstGeom>
        </p:spPr>
      </p:pic>
      <p:pic>
        <p:nvPicPr>
          <p:cNvPr id="6" name="Picture 5" descr="011210_2_0000nodiffuser.jpg"/>
          <p:cNvPicPr>
            <a:picLocks noChangeAspect="1"/>
          </p:cNvPicPr>
          <p:nvPr/>
        </p:nvPicPr>
        <p:blipFill>
          <a:blip r:embed="rId5" cstate="print"/>
          <a:stretch>
            <a:fillRect/>
          </a:stretch>
        </p:blipFill>
        <p:spPr>
          <a:xfrm rot="10800000" flipH="1">
            <a:off x="1868774" y="1182973"/>
            <a:ext cx="2398426" cy="2398426"/>
          </a:xfrm>
          <a:prstGeom prst="rect">
            <a:avLst/>
          </a:prstGeom>
        </p:spPr>
      </p:pic>
      <p:pic>
        <p:nvPicPr>
          <p:cNvPr id="7" name="Picture 6" descr="Result of 011210_5_0000norm.jpg"/>
          <p:cNvPicPr>
            <a:picLocks noChangeAspect="1"/>
          </p:cNvPicPr>
          <p:nvPr/>
        </p:nvPicPr>
        <p:blipFill>
          <a:blip r:embed="rId6" cstate="print"/>
          <a:stretch>
            <a:fillRect/>
          </a:stretch>
        </p:blipFill>
        <p:spPr>
          <a:xfrm rot="10800000" flipH="1">
            <a:off x="6745574" y="1182974"/>
            <a:ext cx="2398426" cy="2398426"/>
          </a:xfrm>
          <a:prstGeom prst="rect">
            <a:avLst/>
          </a:prstGeom>
        </p:spPr>
      </p:pic>
      <p:pic>
        <p:nvPicPr>
          <p:cNvPr id="8" name="Picture 7" descr="011510_1.jpg"/>
          <p:cNvPicPr>
            <a:picLocks noChangeAspect="1"/>
          </p:cNvPicPr>
          <p:nvPr/>
        </p:nvPicPr>
        <p:blipFill>
          <a:blip r:embed="rId7" cstate="print"/>
          <a:stretch>
            <a:fillRect/>
          </a:stretch>
        </p:blipFill>
        <p:spPr>
          <a:xfrm rot="10800000" flipH="1">
            <a:off x="4267200" y="4267199"/>
            <a:ext cx="2438400" cy="2438400"/>
          </a:xfrm>
          <a:prstGeom prst="rect">
            <a:avLst/>
          </a:prstGeom>
        </p:spPr>
      </p:pic>
      <p:pic>
        <p:nvPicPr>
          <p:cNvPr id="9" name="Picture 8" descr="Result of 011510_2_OB.jpg"/>
          <p:cNvPicPr>
            <a:picLocks noChangeAspect="1"/>
          </p:cNvPicPr>
          <p:nvPr/>
        </p:nvPicPr>
        <p:blipFill>
          <a:blip r:embed="rId8" cstate="print"/>
          <a:stretch>
            <a:fillRect/>
          </a:stretch>
        </p:blipFill>
        <p:spPr>
          <a:xfrm rot="10800000" flipH="1">
            <a:off x="6705601" y="4267199"/>
            <a:ext cx="2438400" cy="2438400"/>
          </a:xfrm>
          <a:prstGeom prst="rect">
            <a:avLst/>
          </a:prstGeom>
        </p:spPr>
      </p:pic>
      <p:sp>
        <p:nvSpPr>
          <p:cNvPr id="10" name="TextBox 9"/>
          <p:cNvSpPr txBox="1"/>
          <p:nvPr/>
        </p:nvSpPr>
        <p:spPr>
          <a:xfrm>
            <a:off x="1676400" y="3745468"/>
            <a:ext cx="7467600" cy="369332"/>
          </a:xfrm>
          <a:prstGeom prst="rect">
            <a:avLst/>
          </a:prstGeom>
          <a:noFill/>
        </p:spPr>
        <p:txBody>
          <a:bodyPr wrap="square" rtlCol="0">
            <a:spAutoFit/>
          </a:bodyPr>
          <a:lstStyle/>
          <a:p>
            <a:r>
              <a:rPr lang="en-US" dirty="0"/>
              <a:t>         Open Beam		Heat Pipe Sample	Reduced Image</a:t>
            </a:r>
          </a:p>
        </p:txBody>
      </p:sp>
      <p:sp>
        <p:nvSpPr>
          <p:cNvPr id="12" name="TextBox 11"/>
          <p:cNvSpPr txBox="1"/>
          <p:nvPr/>
        </p:nvSpPr>
        <p:spPr>
          <a:xfrm>
            <a:off x="0" y="4419600"/>
            <a:ext cx="1828800" cy="923330"/>
          </a:xfrm>
          <a:prstGeom prst="rect">
            <a:avLst/>
          </a:prstGeom>
          <a:noFill/>
        </p:spPr>
        <p:txBody>
          <a:bodyPr wrap="square" rtlCol="0">
            <a:spAutoFit/>
          </a:bodyPr>
          <a:lstStyle/>
          <a:p>
            <a:r>
              <a:rPr lang="en-US" dirty="0"/>
              <a:t>Without diffuser</a:t>
            </a:r>
          </a:p>
          <a:p>
            <a:endParaRPr lang="en-US" dirty="0"/>
          </a:p>
          <a:p>
            <a:r>
              <a:rPr lang="en-US" dirty="0"/>
              <a:t>With diffuser</a:t>
            </a:r>
          </a:p>
        </p:txBody>
      </p:sp>
      <p:cxnSp>
        <p:nvCxnSpPr>
          <p:cNvPr id="13" name="Straight Arrow Connector 12"/>
          <p:cNvCxnSpPr/>
          <p:nvPr/>
        </p:nvCxnSpPr>
        <p:spPr bwMode="auto">
          <a:xfrm rot="5400000" flipH="1" flipV="1">
            <a:off x="1295400" y="3581400"/>
            <a:ext cx="1219200" cy="60960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pic>
        <p:nvPicPr>
          <p:cNvPr id="21" name="Picture 20" descr="Open_Beam_OB60s_0000.jpg"/>
          <p:cNvPicPr>
            <a:picLocks noChangeAspect="1"/>
          </p:cNvPicPr>
          <p:nvPr/>
        </p:nvPicPr>
        <p:blipFill>
          <a:blip r:embed="rId9" cstate="print"/>
          <a:stretch>
            <a:fillRect/>
          </a:stretch>
        </p:blipFill>
        <p:spPr>
          <a:xfrm>
            <a:off x="1752600" y="4267200"/>
            <a:ext cx="2438400" cy="2438400"/>
          </a:xfrm>
          <a:prstGeom prst="rect">
            <a:avLst/>
          </a:prstGeom>
        </p:spPr>
      </p:pic>
      <p:cxnSp>
        <p:nvCxnSpPr>
          <p:cNvPr id="18" name="Straight Arrow Connector 17"/>
          <p:cNvCxnSpPr/>
          <p:nvPr/>
        </p:nvCxnSpPr>
        <p:spPr bwMode="auto">
          <a:xfrm>
            <a:off x="1447800" y="5181600"/>
            <a:ext cx="838200" cy="53340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25" name="Oval 24"/>
          <p:cNvSpPr/>
          <p:nvPr/>
        </p:nvSpPr>
        <p:spPr>
          <a:xfrm>
            <a:off x="1066800" y="22098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2245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stage for </a:t>
            </a:r>
            <a:r>
              <a:rPr lang="en-US" dirty="0" err="1"/>
              <a:t>nCT</a:t>
            </a:r>
            <a:endParaRPr lang="en-US" dirty="0"/>
          </a:p>
        </p:txBody>
      </p:sp>
      <p:pic>
        <p:nvPicPr>
          <p:cNvPr id="5" name="Picture 4" descr="P1000124"/>
          <p:cNvPicPr>
            <a:picLocks noChangeAspect="1" noChangeArrowheads="1"/>
          </p:cNvPicPr>
          <p:nvPr/>
        </p:nvPicPr>
        <p:blipFill>
          <a:blip r:embed="rId3" cstate="print"/>
          <a:srcRect/>
          <a:stretch>
            <a:fillRect/>
          </a:stretch>
        </p:blipFill>
        <p:spPr bwMode="auto">
          <a:xfrm>
            <a:off x="1686929" y="877605"/>
            <a:ext cx="7015655" cy="5260548"/>
          </a:xfrm>
          <a:prstGeom prst="rect">
            <a:avLst/>
          </a:prstGeom>
          <a:noFill/>
        </p:spPr>
      </p:pic>
      <p:sp>
        <p:nvSpPr>
          <p:cNvPr id="6" name="Text Box 5"/>
          <p:cNvSpPr txBox="1">
            <a:spLocks noChangeArrowheads="1"/>
          </p:cNvSpPr>
          <p:nvPr/>
        </p:nvSpPr>
        <p:spPr bwMode="auto">
          <a:xfrm>
            <a:off x="0" y="2134913"/>
            <a:ext cx="1185794" cy="646331"/>
          </a:xfrm>
          <a:prstGeom prst="rect">
            <a:avLst/>
          </a:prstGeom>
          <a:noFill/>
          <a:ln w="9525">
            <a:noFill/>
            <a:miter lim="800000"/>
            <a:headEnd/>
            <a:tailEnd/>
          </a:ln>
          <a:effectLst/>
        </p:spPr>
        <p:txBody>
          <a:bodyPr wrap="square">
            <a:spAutoFit/>
          </a:bodyPr>
          <a:lstStyle/>
          <a:p>
            <a:r>
              <a:rPr lang="en-US" dirty="0"/>
              <a:t>EGR</a:t>
            </a:r>
          </a:p>
          <a:p>
            <a:r>
              <a:rPr lang="en-US" dirty="0"/>
              <a:t>Cooler</a:t>
            </a:r>
          </a:p>
        </p:txBody>
      </p:sp>
      <p:sp>
        <p:nvSpPr>
          <p:cNvPr id="7" name="Line 6"/>
          <p:cNvSpPr>
            <a:spLocks noChangeShapeType="1"/>
          </p:cNvSpPr>
          <p:nvPr/>
        </p:nvSpPr>
        <p:spPr bwMode="auto">
          <a:xfrm>
            <a:off x="882869" y="2364828"/>
            <a:ext cx="4099034" cy="1103586"/>
          </a:xfrm>
          <a:prstGeom prst="line">
            <a:avLst/>
          </a:prstGeom>
          <a:noFill/>
          <a:ln w="57150">
            <a:solidFill>
              <a:srgbClr val="FF0000"/>
            </a:solidFill>
            <a:round/>
            <a:headEnd/>
            <a:tailEnd type="triangle" w="med" len="med"/>
          </a:ln>
          <a:effectLst/>
        </p:spPr>
        <p:txBody>
          <a:bodyPr/>
          <a:lstStyle/>
          <a:p>
            <a:endParaRPr lang="en-US"/>
          </a:p>
        </p:txBody>
      </p:sp>
      <p:sp>
        <p:nvSpPr>
          <p:cNvPr id="8" name="Line 7"/>
          <p:cNvSpPr>
            <a:spLocks noChangeShapeType="1"/>
          </p:cNvSpPr>
          <p:nvPr/>
        </p:nvSpPr>
        <p:spPr bwMode="auto">
          <a:xfrm flipH="1" flipV="1">
            <a:off x="6965730" y="5176345"/>
            <a:ext cx="1344523" cy="538160"/>
          </a:xfrm>
          <a:prstGeom prst="line">
            <a:avLst/>
          </a:prstGeom>
          <a:noFill/>
          <a:ln w="57150" cmpd="sng">
            <a:solidFill>
              <a:srgbClr val="FF0000"/>
            </a:solidFill>
            <a:round/>
            <a:headEnd/>
            <a:tailEnd type="triangle" w="med" len="med"/>
          </a:ln>
          <a:effectLst/>
        </p:spPr>
        <p:txBody>
          <a:bodyPr/>
          <a:lstStyle/>
          <a:p>
            <a:endParaRPr lang="en-US"/>
          </a:p>
        </p:txBody>
      </p:sp>
      <p:sp>
        <p:nvSpPr>
          <p:cNvPr id="9" name="Text Box 8"/>
          <p:cNvSpPr txBox="1">
            <a:spLocks noChangeArrowheads="1"/>
          </p:cNvSpPr>
          <p:nvPr/>
        </p:nvSpPr>
        <p:spPr bwMode="auto">
          <a:xfrm rot="1204742">
            <a:off x="7282501" y="5047470"/>
            <a:ext cx="1503251" cy="369332"/>
          </a:xfrm>
          <a:prstGeom prst="rect">
            <a:avLst/>
          </a:prstGeom>
          <a:noFill/>
          <a:ln w="9525">
            <a:noFill/>
            <a:miter lim="800000"/>
            <a:headEnd/>
            <a:tailEnd/>
          </a:ln>
          <a:effectLst/>
        </p:spPr>
        <p:txBody>
          <a:bodyPr wrap="square">
            <a:spAutoFit/>
          </a:bodyPr>
          <a:lstStyle/>
          <a:p>
            <a:r>
              <a:rPr lang="en-US" dirty="0"/>
              <a:t>Neutrons</a:t>
            </a:r>
          </a:p>
        </p:txBody>
      </p:sp>
      <p:sp>
        <p:nvSpPr>
          <p:cNvPr id="10" name="Text Box 9"/>
          <p:cNvSpPr txBox="1">
            <a:spLocks noChangeArrowheads="1"/>
          </p:cNvSpPr>
          <p:nvPr/>
        </p:nvSpPr>
        <p:spPr bwMode="auto">
          <a:xfrm>
            <a:off x="6384924" y="374431"/>
            <a:ext cx="2203523" cy="369332"/>
          </a:xfrm>
          <a:prstGeom prst="rect">
            <a:avLst/>
          </a:prstGeom>
          <a:noFill/>
          <a:ln w="9525">
            <a:noFill/>
            <a:miter lim="800000"/>
            <a:headEnd/>
            <a:tailEnd/>
          </a:ln>
          <a:effectLst/>
        </p:spPr>
        <p:txBody>
          <a:bodyPr wrap="square">
            <a:spAutoFit/>
          </a:bodyPr>
          <a:lstStyle/>
          <a:p>
            <a:r>
              <a:rPr lang="en-US" dirty="0"/>
              <a:t>CCD Detector</a:t>
            </a:r>
          </a:p>
        </p:txBody>
      </p:sp>
      <p:sp>
        <p:nvSpPr>
          <p:cNvPr id="12" name="Text Box 11"/>
          <p:cNvSpPr txBox="1">
            <a:spLocks noChangeArrowheads="1"/>
          </p:cNvSpPr>
          <p:nvPr/>
        </p:nvSpPr>
        <p:spPr bwMode="auto">
          <a:xfrm>
            <a:off x="70939" y="3678625"/>
            <a:ext cx="1379484" cy="923330"/>
          </a:xfrm>
          <a:prstGeom prst="rect">
            <a:avLst/>
          </a:prstGeom>
          <a:noFill/>
          <a:ln w="9525">
            <a:noFill/>
            <a:miter lim="800000"/>
            <a:headEnd/>
            <a:tailEnd/>
          </a:ln>
          <a:effectLst/>
        </p:spPr>
        <p:txBody>
          <a:bodyPr wrap="square">
            <a:spAutoFit/>
          </a:bodyPr>
          <a:lstStyle/>
          <a:p>
            <a:r>
              <a:rPr lang="en-US" dirty="0"/>
              <a:t>Rotation/</a:t>
            </a:r>
          </a:p>
          <a:p>
            <a:r>
              <a:rPr lang="en-US" dirty="0"/>
              <a:t>Translation</a:t>
            </a:r>
          </a:p>
          <a:p>
            <a:r>
              <a:rPr lang="en-US" dirty="0"/>
              <a:t>Stage</a:t>
            </a:r>
          </a:p>
        </p:txBody>
      </p:sp>
      <p:sp>
        <p:nvSpPr>
          <p:cNvPr id="14" name="Line 6"/>
          <p:cNvSpPr>
            <a:spLocks noChangeShapeType="1"/>
          </p:cNvSpPr>
          <p:nvPr/>
        </p:nvSpPr>
        <p:spPr bwMode="auto">
          <a:xfrm>
            <a:off x="1192924" y="4267199"/>
            <a:ext cx="3373821" cy="756744"/>
          </a:xfrm>
          <a:prstGeom prst="line">
            <a:avLst/>
          </a:prstGeom>
          <a:noFill/>
          <a:ln w="57150">
            <a:solidFill>
              <a:srgbClr val="FF0000"/>
            </a:solidFill>
            <a:round/>
            <a:headEnd/>
            <a:tailEnd type="triangle" w="med" len="med"/>
          </a:ln>
          <a:effectLst/>
        </p:spPr>
        <p:txBody>
          <a:bodyPr/>
          <a:lstStyle/>
          <a:p>
            <a:endParaRPr lang="en-US"/>
          </a:p>
        </p:txBody>
      </p:sp>
      <p:sp>
        <p:nvSpPr>
          <p:cNvPr id="15" name="Line 6"/>
          <p:cNvSpPr>
            <a:spLocks noChangeShapeType="1"/>
          </p:cNvSpPr>
          <p:nvPr/>
        </p:nvSpPr>
        <p:spPr bwMode="auto">
          <a:xfrm flipH="1">
            <a:off x="5733393" y="709448"/>
            <a:ext cx="698938" cy="2438399"/>
          </a:xfrm>
          <a:prstGeom prst="line">
            <a:avLst/>
          </a:prstGeom>
          <a:noFill/>
          <a:ln w="57150">
            <a:solidFill>
              <a:srgbClr val="FF0000"/>
            </a:solidFill>
            <a:round/>
            <a:headEnd/>
            <a:tailEnd type="triangle" w="med" len="med"/>
          </a:ln>
          <a:effectLst/>
        </p:spPr>
        <p:txBody>
          <a:bodyPr/>
          <a:lstStyle/>
          <a:p>
            <a:endParaRPr lang="en-US"/>
          </a:p>
        </p:txBody>
      </p:sp>
    </p:spTree>
    <p:extLst>
      <p:ext uri="{BB962C8B-B14F-4D97-AF65-F5344CB8AC3E}">
        <p14:creationId xmlns:p14="http://schemas.microsoft.com/office/powerpoint/2010/main" val="1502348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37" descr="Poplar00001_N.jpg"/>
          <p:cNvPicPr>
            <a:picLocks noChangeAspect="1"/>
          </p:cNvPicPr>
          <p:nvPr/>
        </p:nvPicPr>
        <p:blipFill>
          <a:blip r:embed="rId4" cstate="print"/>
          <a:stretch>
            <a:fillRect/>
          </a:stretch>
        </p:blipFill>
        <p:spPr>
          <a:xfrm rot="10800000">
            <a:off x="990600" y="3639312"/>
            <a:ext cx="1828800" cy="1828800"/>
          </a:xfrm>
          <a:prstGeom prst="rect">
            <a:avLst/>
          </a:prstGeom>
          <a:ln>
            <a:solidFill>
              <a:schemeClr val="tx1"/>
            </a:solidFill>
          </a:ln>
          <a:effectLst/>
        </p:spPr>
      </p:pic>
      <p:pic>
        <p:nvPicPr>
          <p:cNvPr id="32" name="Picture 31" descr="20101019_FlintDry60_9_0000_0055enhanced.png"/>
          <p:cNvPicPr>
            <a:picLocks noChangeAspect="1"/>
          </p:cNvPicPr>
          <p:nvPr/>
        </p:nvPicPr>
        <p:blipFill>
          <a:blip r:embed="rId5" cstate="print"/>
          <a:stretch>
            <a:fillRect/>
          </a:stretch>
        </p:blipFill>
        <p:spPr>
          <a:xfrm rot="10800000">
            <a:off x="3733800" y="2743200"/>
            <a:ext cx="1828800" cy="1828800"/>
          </a:xfrm>
          <a:prstGeom prst="rect">
            <a:avLst/>
          </a:prstGeom>
        </p:spPr>
      </p:pic>
      <p:pic>
        <p:nvPicPr>
          <p:cNvPr id="33" name="Picture 32" descr="20101019_OB60s_0_0000_0007enhanced.png"/>
          <p:cNvPicPr>
            <a:picLocks noChangeAspect="1"/>
          </p:cNvPicPr>
          <p:nvPr/>
        </p:nvPicPr>
        <p:blipFill>
          <a:blip r:embed="rId6" cstate="print"/>
          <a:stretch>
            <a:fillRect/>
          </a:stretch>
        </p:blipFill>
        <p:spPr>
          <a:xfrm rot="10800000">
            <a:off x="3740925" y="4798200"/>
            <a:ext cx="1828800" cy="1828800"/>
          </a:xfrm>
          <a:prstGeom prst="rect">
            <a:avLst/>
          </a:prstGeom>
        </p:spPr>
      </p:pic>
      <p:sp>
        <p:nvSpPr>
          <p:cNvPr id="34" name="Title 1"/>
          <p:cNvSpPr>
            <a:spLocks noGrp="1"/>
          </p:cNvSpPr>
          <p:nvPr>
            <p:ph type="title"/>
          </p:nvPr>
        </p:nvSpPr>
        <p:spPr/>
        <p:txBody>
          <a:bodyPr>
            <a:noAutofit/>
          </a:bodyPr>
          <a:lstStyle/>
          <a:p>
            <a:pPr lvl="0"/>
            <a:r>
              <a:rPr lang="en-US" sz="3600" dirty="0"/>
              <a:t>Data Normalization for Imaging</a:t>
            </a:r>
          </a:p>
        </p:txBody>
      </p:sp>
      <p:sp>
        <p:nvSpPr>
          <p:cNvPr id="7" name="Content Placeholder 6"/>
          <p:cNvSpPr>
            <a:spLocks noGrp="1"/>
          </p:cNvSpPr>
          <p:nvPr>
            <p:ph idx="1"/>
          </p:nvPr>
        </p:nvSpPr>
        <p:spPr/>
        <p:txBody>
          <a:bodyPr>
            <a:normAutofit/>
          </a:bodyPr>
          <a:lstStyle/>
          <a:p>
            <a:r>
              <a:rPr lang="en-US" dirty="0"/>
              <a:t>2D – Radiography</a:t>
            </a:r>
            <a:r>
              <a:rPr lang="en-US" sz="2800" dirty="0"/>
              <a:t> </a:t>
            </a:r>
          </a:p>
          <a:p>
            <a:pPr lvl="1"/>
            <a:r>
              <a:rPr lang="en-US" dirty="0"/>
              <a:t>Normalization</a:t>
            </a:r>
          </a:p>
        </p:txBody>
      </p:sp>
      <p:pic>
        <p:nvPicPr>
          <p:cNvPr id="26" name="Content Placeholder 36" descr="Poplar00001.jpg"/>
          <p:cNvPicPr>
            <a:picLocks noChangeAspect="1"/>
          </p:cNvPicPr>
          <p:nvPr/>
        </p:nvPicPr>
        <p:blipFill>
          <a:blip r:embed="rId7" cstate="print"/>
          <a:stretch>
            <a:fillRect/>
          </a:stretch>
        </p:blipFill>
        <p:spPr>
          <a:xfrm>
            <a:off x="6134100" y="2743200"/>
            <a:ext cx="1828800" cy="1828800"/>
          </a:xfrm>
          <a:prstGeom prst="rect">
            <a:avLst/>
          </a:prstGeom>
          <a:ln>
            <a:solidFill>
              <a:schemeClr val="bg2"/>
            </a:solidFill>
          </a:ln>
          <a:effectLst/>
        </p:spPr>
      </p:pic>
      <p:pic>
        <p:nvPicPr>
          <p:cNvPr id="29" name="Content Placeholder 36" descr="Poplar00001.jpg"/>
          <p:cNvPicPr>
            <a:picLocks noChangeAspect="1"/>
          </p:cNvPicPr>
          <p:nvPr/>
        </p:nvPicPr>
        <p:blipFill>
          <a:blip r:embed="rId7" cstate="print"/>
          <a:stretch>
            <a:fillRect/>
          </a:stretch>
        </p:blipFill>
        <p:spPr>
          <a:xfrm>
            <a:off x="6134100" y="4800600"/>
            <a:ext cx="1828800" cy="1828800"/>
          </a:xfrm>
          <a:prstGeom prst="rect">
            <a:avLst/>
          </a:prstGeom>
          <a:ln>
            <a:solidFill>
              <a:schemeClr val="bg2"/>
            </a:solidFill>
          </a:ln>
          <a:effectLst/>
        </p:spPr>
      </p:pic>
      <p:cxnSp>
        <p:nvCxnSpPr>
          <p:cNvPr id="35" name="Straight Connector 34"/>
          <p:cNvCxnSpPr/>
          <p:nvPr/>
        </p:nvCxnSpPr>
        <p:spPr>
          <a:xfrm>
            <a:off x="3657600" y="4706112"/>
            <a:ext cx="4572000" cy="1588"/>
          </a:xfrm>
          <a:prstGeom prst="line">
            <a:avLst/>
          </a:prstGeom>
          <a:ln w="381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895600" y="4401312"/>
            <a:ext cx="685800" cy="584776"/>
          </a:xfrm>
          <a:prstGeom prst="rect">
            <a:avLst/>
          </a:prstGeom>
          <a:noFill/>
        </p:spPr>
        <p:txBody>
          <a:bodyPr wrap="square" rtlCol="0">
            <a:spAutoFit/>
          </a:bodyPr>
          <a:lstStyle/>
          <a:p>
            <a:pPr algn="ctr"/>
            <a:r>
              <a:rPr lang="en-US" sz="3200" dirty="0"/>
              <a:t>=</a:t>
            </a:r>
          </a:p>
        </p:txBody>
      </p:sp>
      <p:sp>
        <p:nvSpPr>
          <p:cNvPr id="37" name="TextBox 36"/>
          <p:cNvSpPr txBox="1"/>
          <p:nvPr/>
        </p:nvSpPr>
        <p:spPr>
          <a:xfrm>
            <a:off x="5505450" y="5282624"/>
            <a:ext cx="685800" cy="584776"/>
          </a:xfrm>
          <a:prstGeom prst="rect">
            <a:avLst/>
          </a:prstGeom>
          <a:noFill/>
        </p:spPr>
        <p:txBody>
          <a:bodyPr wrap="square" rtlCol="0">
            <a:spAutoFit/>
          </a:bodyPr>
          <a:lstStyle/>
          <a:p>
            <a:pPr algn="ctr"/>
            <a:r>
              <a:rPr lang="en-US" sz="3200" dirty="0"/>
              <a:t>-</a:t>
            </a:r>
          </a:p>
        </p:txBody>
      </p:sp>
      <p:sp>
        <p:nvSpPr>
          <p:cNvPr id="39" name="TextBox 38"/>
          <p:cNvSpPr txBox="1"/>
          <p:nvPr/>
        </p:nvSpPr>
        <p:spPr>
          <a:xfrm>
            <a:off x="5505450" y="3352800"/>
            <a:ext cx="685800" cy="584776"/>
          </a:xfrm>
          <a:prstGeom prst="rect">
            <a:avLst/>
          </a:prstGeom>
          <a:noFill/>
        </p:spPr>
        <p:txBody>
          <a:bodyPr wrap="square" rtlCol="0">
            <a:spAutoFit/>
          </a:bodyPr>
          <a:lstStyle/>
          <a:p>
            <a:pPr algn="ctr"/>
            <a:r>
              <a:rPr lang="en-US" sz="3200" dirty="0"/>
              <a:t>-</a:t>
            </a:r>
          </a:p>
        </p:txBody>
      </p:sp>
      <p:sp>
        <p:nvSpPr>
          <p:cNvPr id="43" name="TextBox 42"/>
          <p:cNvSpPr txBox="1"/>
          <p:nvPr/>
        </p:nvSpPr>
        <p:spPr>
          <a:xfrm>
            <a:off x="4800600" y="4191000"/>
            <a:ext cx="761747" cy="369332"/>
          </a:xfrm>
          <a:prstGeom prst="rect">
            <a:avLst/>
          </a:prstGeom>
          <a:noFill/>
        </p:spPr>
        <p:txBody>
          <a:bodyPr wrap="none" rtlCol="0">
            <a:spAutoFit/>
          </a:bodyPr>
          <a:lstStyle/>
          <a:p>
            <a:pPr algn="ctr"/>
            <a:r>
              <a:rPr lang="en-US" dirty="0">
                <a:solidFill>
                  <a:schemeClr val="bg1"/>
                </a:solidFill>
                <a:latin typeface="Times New Roman" pitchFamily="18" charset="0"/>
                <a:cs typeface="Times New Roman" pitchFamily="18" charset="0"/>
              </a:rPr>
              <a:t>Image</a:t>
            </a:r>
          </a:p>
        </p:txBody>
      </p:sp>
      <p:sp>
        <p:nvSpPr>
          <p:cNvPr id="44" name="TextBox 43"/>
          <p:cNvSpPr txBox="1"/>
          <p:nvPr/>
        </p:nvSpPr>
        <p:spPr>
          <a:xfrm>
            <a:off x="6784371" y="4202668"/>
            <a:ext cx="1178529" cy="369332"/>
          </a:xfrm>
          <a:prstGeom prst="rect">
            <a:avLst/>
          </a:prstGeom>
          <a:noFill/>
        </p:spPr>
        <p:txBody>
          <a:bodyPr wrap="none" rtlCol="0">
            <a:spAutoFit/>
          </a:bodyPr>
          <a:lstStyle/>
          <a:p>
            <a:pPr algn="ctr"/>
            <a:r>
              <a:rPr lang="en-US" dirty="0">
                <a:solidFill>
                  <a:schemeClr val="bg1"/>
                </a:solidFill>
                <a:latin typeface="Times New Roman" pitchFamily="18" charset="0"/>
                <a:cs typeface="Times New Roman" pitchFamily="18" charset="0"/>
              </a:rPr>
              <a:t>Dark Field</a:t>
            </a:r>
          </a:p>
        </p:txBody>
      </p:sp>
      <p:sp>
        <p:nvSpPr>
          <p:cNvPr id="45" name="TextBox 44"/>
          <p:cNvSpPr txBox="1"/>
          <p:nvPr/>
        </p:nvSpPr>
        <p:spPr>
          <a:xfrm>
            <a:off x="6784371" y="6260068"/>
            <a:ext cx="1178529" cy="369332"/>
          </a:xfrm>
          <a:prstGeom prst="rect">
            <a:avLst/>
          </a:prstGeom>
          <a:noFill/>
        </p:spPr>
        <p:txBody>
          <a:bodyPr wrap="none" rtlCol="0">
            <a:spAutoFit/>
          </a:bodyPr>
          <a:lstStyle/>
          <a:p>
            <a:pPr algn="ctr"/>
            <a:r>
              <a:rPr lang="en-US" dirty="0">
                <a:solidFill>
                  <a:schemeClr val="bg1"/>
                </a:solidFill>
                <a:latin typeface="Times New Roman" pitchFamily="18" charset="0"/>
                <a:cs typeface="Times New Roman" pitchFamily="18" charset="0"/>
              </a:rPr>
              <a:t>Dark Field</a:t>
            </a:r>
          </a:p>
        </p:txBody>
      </p:sp>
      <p:sp>
        <p:nvSpPr>
          <p:cNvPr id="46" name="TextBox 45"/>
          <p:cNvSpPr txBox="1"/>
          <p:nvPr/>
        </p:nvSpPr>
        <p:spPr>
          <a:xfrm>
            <a:off x="4267200" y="6248400"/>
            <a:ext cx="1281121" cy="369332"/>
          </a:xfrm>
          <a:prstGeom prst="rect">
            <a:avLst/>
          </a:prstGeom>
          <a:noFill/>
        </p:spPr>
        <p:txBody>
          <a:bodyPr wrap="none" rtlCol="0">
            <a:spAutoFit/>
          </a:bodyPr>
          <a:lstStyle/>
          <a:p>
            <a:pPr algn="ctr"/>
            <a:r>
              <a:rPr lang="en-US" dirty="0">
                <a:solidFill>
                  <a:schemeClr val="bg1"/>
                </a:solidFill>
                <a:latin typeface="Times New Roman" pitchFamily="18" charset="0"/>
                <a:cs typeface="Times New Roman" pitchFamily="18" charset="0"/>
              </a:rPr>
              <a:t>Open Beam</a:t>
            </a:r>
          </a:p>
        </p:txBody>
      </p:sp>
      <p:sp>
        <p:nvSpPr>
          <p:cNvPr id="47" name="TextBox 46"/>
          <p:cNvSpPr txBox="1"/>
          <p:nvPr/>
        </p:nvSpPr>
        <p:spPr>
          <a:xfrm>
            <a:off x="944380" y="3258312"/>
            <a:ext cx="1909497" cy="369332"/>
          </a:xfrm>
          <a:prstGeom prst="rect">
            <a:avLst/>
          </a:prstGeom>
          <a:noFill/>
        </p:spPr>
        <p:txBody>
          <a:bodyPr wrap="none" rtlCol="0">
            <a:spAutoFit/>
          </a:bodyPr>
          <a:lstStyle/>
          <a:p>
            <a:pPr algn="ctr"/>
            <a:r>
              <a:rPr lang="en-US" dirty="0">
                <a:latin typeface="Times New Roman" pitchFamily="18" charset="0"/>
                <a:cs typeface="Times New Roman" pitchFamily="18" charset="0"/>
              </a:rPr>
              <a:t>Normalized Image</a:t>
            </a:r>
          </a:p>
        </p:txBody>
      </p:sp>
      <p:pic>
        <p:nvPicPr>
          <p:cNvPr id="25" name="Picture 24" descr="colorbar.png"/>
          <p:cNvPicPr>
            <a:picLocks noChangeAspect="1"/>
          </p:cNvPicPr>
          <p:nvPr/>
        </p:nvPicPr>
        <p:blipFill>
          <a:blip r:embed="rId8" cstate="print"/>
          <a:stretch>
            <a:fillRect/>
          </a:stretch>
        </p:blipFill>
        <p:spPr>
          <a:xfrm>
            <a:off x="838200" y="3639312"/>
            <a:ext cx="56580" cy="1828800"/>
          </a:xfrm>
          <a:prstGeom prst="rect">
            <a:avLst/>
          </a:prstGeom>
        </p:spPr>
      </p:pic>
      <p:sp>
        <p:nvSpPr>
          <p:cNvPr id="27" name="TextBox 26"/>
          <p:cNvSpPr txBox="1"/>
          <p:nvPr/>
        </p:nvSpPr>
        <p:spPr>
          <a:xfrm>
            <a:off x="220980" y="3541830"/>
            <a:ext cx="685800" cy="307777"/>
          </a:xfrm>
          <a:prstGeom prst="rect">
            <a:avLst/>
          </a:prstGeom>
          <a:noFill/>
        </p:spPr>
        <p:txBody>
          <a:bodyPr wrap="square" rtlCol="0">
            <a:spAutoFit/>
          </a:bodyPr>
          <a:lstStyle/>
          <a:p>
            <a:pPr algn="r"/>
            <a:r>
              <a:rPr lang="en-US" sz="1400" dirty="0"/>
              <a:t>1</a:t>
            </a:r>
          </a:p>
        </p:txBody>
      </p:sp>
      <p:sp>
        <p:nvSpPr>
          <p:cNvPr id="30" name="TextBox 29"/>
          <p:cNvSpPr txBox="1"/>
          <p:nvPr/>
        </p:nvSpPr>
        <p:spPr>
          <a:xfrm>
            <a:off x="220980" y="5341281"/>
            <a:ext cx="685800" cy="307777"/>
          </a:xfrm>
          <a:prstGeom prst="rect">
            <a:avLst/>
          </a:prstGeom>
          <a:noFill/>
        </p:spPr>
        <p:txBody>
          <a:bodyPr wrap="square" rtlCol="0">
            <a:spAutoFit/>
          </a:bodyPr>
          <a:lstStyle/>
          <a:p>
            <a:pPr algn="r"/>
            <a:r>
              <a:rPr lang="en-US" sz="1400" dirty="0"/>
              <a:t>0</a:t>
            </a:r>
          </a:p>
        </p:txBody>
      </p:sp>
      <p:sp>
        <p:nvSpPr>
          <p:cNvPr id="31" name="TextBox 30"/>
          <p:cNvSpPr txBox="1"/>
          <p:nvPr/>
        </p:nvSpPr>
        <p:spPr>
          <a:xfrm>
            <a:off x="228600" y="5620512"/>
            <a:ext cx="1242391" cy="307777"/>
          </a:xfrm>
          <a:prstGeom prst="rect">
            <a:avLst/>
          </a:prstGeom>
          <a:noFill/>
        </p:spPr>
        <p:txBody>
          <a:bodyPr wrap="none" rtlCol="0">
            <a:spAutoFit/>
          </a:bodyPr>
          <a:lstStyle/>
          <a:p>
            <a:pPr algn="ctr"/>
            <a:r>
              <a:rPr lang="en-US" sz="1400" dirty="0"/>
              <a:t>Transmission</a:t>
            </a:r>
          </a:p>
        </p:txBody>
      </p:sp>
      <p:grpSp>
        <p:nvGrpSpPr>
          <p:cNvPr id="2" name="Group 28"/>
          <p:cNvGrpSpPr/>
          <p:nvPr/>
        </p:nvGrpSpPr>
        <p:grpSpPr>
          <a:xfrm>
            <a:off x="4267200" y="1600200"/>
            <a:ext cx="3200400" cy="990600"/>
            <a:chOff x="2971800" y="685800"/>
            <a:chExt cx="3200400" cy="990600"/>
          </a:xfrm>
          <a:solidFill>
            <a:schemeClr val="accent6">
              <a:lumMod val="20000"/>
              <a:lumOff val="80000"/>
            </a:schemeClr>
          </a:solidFill>
        </p:grpSpPr>
        <p:sp>
          <p:nvSpPr>
            <p:cNvPr id="41" name="Snip Diagonal Corner Rectangle 40"/>
            <p:cNvSpPr/>
            <p:nvPr/>
          </p:nvSpPr>
          <p:spPr>
            <a:xfrm>
              <a:off x="2971800" y="685800"/>
              <a:ext cx="3200400" cy="990600"/>
            </a:xfrm>
            <a:prstGeom prst="snip2DiagRect">
              <a:avLst/>
            </a:prstGeom>
            <a:grpFill/>
            <a:ln w="12700" cmpd="tri">
              <a:solidFill>
                <a:schemeClr val="bg1">
                  <a:lumMod val="50000"/>
                </a:schemeClr>
              </a:solidFill>
              <a:prstDash val="soli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buFont typeface="Arial" pitchFamily="34" charset="0"/>
                <a:buChar char="•"/>
              </a:pPr>
              <a:endParaRPr lang="en-US" i="1" dirty="0">
                <a:solidFill>
                  <a:schemeClr val="tx1"/>
                </a:solidFill>
              </a:endParaRPr>
            </a:p>
          </p:txBody>
        </p:sp>
        <p:graphicFrame>
          <p:nvGraphicFramePr>
            <p:cNvPr id="42" name="Object 41"/>
            <p:cNvGraphicFramePr>
              <a:graphicFrameLocks noChangeAspect="1"/>
            </p:cNvGraphicFramePr>
            <p:nvPr/>
          </p:nvGraphicFramePr>
          <p:xfrm>
            <a:off x="2971800" y="762000"/>
            <a:ext cx="3200400" cy="812409"/>
          </p:xfrm>
          <a:graphic>
            <a:graphicData uri="http://schemas.openxmlformats.org/presentationml/2006/ole">
              <mc:AlternateContent xmlns:mc="http://schemas.openxmlformats.org/markup-compatibility/2006">
                <mc:Choice xmlns:v="urn:schemas-microsoft-com:vml" Requires="v">
                  <p:oleObj spid="_x0000_s16450" name="Equation" r:id="rId9" imgW="1650960" imgH="419040" progId="Equation.3">
                    <p:embed/>
                  </p:oleObj>
                </mc:Choice>
                <mc:Fallback>
                  <p:oleObj name="Equation" r:id="rId9" imgW="1650960" imgH="419040" progId="Equation.3">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1800" y="762000"/>
                          <a:ext cx="3200400" cy="8124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Neutrons Measure Structure</a:t>
            </a:r>
          </a:p>
        </p:txBody>
      </p:sp>
      <p:grpSp>
        <p:nvGrpSpPr>
          <p:cNvPr id="18" name="Group 17"/>
          <p:cNvGrpSpPr/>
          <p:nvPr/>
        </p:nvGrpSpPr>
        <p:grpSpPr>
          <a:xfrm>
            <a:off x="134033" y="685800"/>
            <a:ext cx="8943059" cy="5715000"/>
            <a:chOff x="134033" y="685800"/>
            <a:chExt cx="8943059" cy="5715000"/>
          </a:xfrm>
        </p:grpSpPr>
        <p:grpSp>
          <p:nvGrpSpPr>
            <p:cNvPr id="24" name="Group 23"/>
            <p:cNvGrpSpPr/>
            <p:nvPr/>
          </p:nvGrpSpPr>
          <p:grpSpPr>
            <a:xfrm>
              <a:off x="134033" y="685800"/>
              <a:ext cx="8943059" cy="5715000"/>
              <a:chOff x="134033" y="685800"/>
              <a:chExt cx="8943059" cy="5715000"/>
            </a:xfrm>
          </p:grpSpPr>
          <p:sp>
            <p:nvSpPr>
              <p:cNvPr id="21" name="Rectangle 20"/>
              <p:cNvSpPr/>
              <p:nvPr/>
            </p:nvSpPr>
            <p:spPr>
              <a:xfrm>
                <a:off x="2302725" y="685800"/>
                <a:ext cx="2161318" cy="53001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64043" y="685800"/>
                <a:ext cx="2133410" cy="530013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597452" y="685800"/>
                <a:ext cx="2165547" cy="53001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52399" y="685800"/>
                <a:ext cx="2150325" cy="530013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ight Arrow 1"/>
              <p:cNvSpPr/>
              <p:nvPr/>
            </p:nvSpPr>
            <p:spPr>
              <a:xfrm>
                <a:off x="152399" y="5147734"/>
                <a:ext cx="8924693" cy="1143000"/>
              </a:xfrm>
              <a:prstGeom prst="rightArrow">
                <a:avLst>
                  <a:gd name="adj1" fmla="val 50000"/>
                  <a:gd name="adj2" fmla="val 41219"/>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4033" y="5420268"/>
                <a:ext cx="704167" cy="400110"/>
              </a:xfrm>
              <a:prstGeom prst="rect">
                <a:avLst/>
              </a:prstGeom>
              <a:noFill/>
            </p:spPr>
            <p:txBody>
              <a:bodyPr wrap="none" rtlCol="0">
                <a:spAutoFit/>
              </a:bodyPr>
              <a:lstStyle/>
              <a:p>
                <a:r>
                  <a:rPr lang="en-US" sz="2000" dirty="0"/>
                  <a:t>10</a:t>
                </a:r>
                <a:r>
                  <a:rPr lang="en-US" sz="2000" baseline="30000" dirty="0"/>
                  <a:t>-11</a:t>
                </a:r>
              </a:p>
            </p:txBody>
          </p:sp>
          <p:sp>
            <p:nvSpPr>
              <p:cNvPr id="6" name="TextBox 5"/>
              <p:cNvSpPr txBox="1"/>
              <p:nvPr/>
            </p:nvSpPr>
            <p:spPr>
              <a:xfrm>
                <a:off x="2082814" y="5420268"/>
                <a:ext cx="622286" cy="400110"/>
              </a:xfrm>
              <a:prstGeom prst="rect">
                <a:avLst/>
              </a:prstGeom>
              <a:noFill/>
            </p:spPr>
            <p:txBody>
              <a:bodyPr wrap="none" rtlCol="0">
                <a:spAutoFit/>
              </a:bodyPr>
              <a:lstStyle/>
              <a:p>
                <a:r>
                  <a:rPr lang="en-US" sz="2000" dirty="0"/>
                  <a:t>10</a:t>
                </a:r>
                <a:r>
                  <a:rPr lang="en-US" sz="2000" baseline="30000" dirty="0"/>
                  <a:t>-9</a:t>
                </a:r>
              </a:p>
            </p:txBody>
          </p:sp>
          <p:sp>
            <p:nvSpPr>
              <p:cNvPr id="7" name="TextBox 6"/>
              <p:cNvSpPr txBox="1"/>
              <p:nvPr/>
            </p:nvSpPr>
            <p:spPr>
              <a:xfrm>
                <a:off x="4083064" y="5420268"/>
                <a:ext cx="622286" cy="400110"/>
              </a:xfrm>
              <a:prstGeom prst="rect">
                <a:avLst/>
              </a:prstGeom>
              <a:noFill/>
            </p:spPr>
            <p:txBody>
              <a:bodyPr wrap="none" rtlCol="0">
                <a:spAutoFit/>
              </a:bodyPr>
              <a:lstStyle/>
              <a:p>
                <a:r>
                  <a:rPr lang="en-US" sz="2000" dirty="0"/>
                  <a:t>10</a:t>
                </a:r>
                <a:r>
                  <a:rPr lang="en-US" sz="2000" baseline="30000" dirty="0"/>
                  <a:t>-7</a:t>
                </a:r>
              </a:p>
            </p:txBody>
          </p:sp>
          <p:sp>
            <p:nvSpPr>
              <p:cNvPr id="8" name="TextBox 7"/>
              <p:cNvSpPr txBox="1"/>
              <p:nvPr/>
            </p:nvSpPr>
            <p:spPr>
              <a:xfrm>
                <a:off x="6083314" y="5420268"/>
                <a:ext cx="622286" cy="400110"/>
              </a:xfrm>
              <a:prstGeom prst="rect">
                <a:avLst/>
              </a:prstGeom>
              <a:noFill/>
            </p:spPr>
            <p:txBody>
              <a:bodyPr wrap="none" rtlCol="0">
                <a:spAutoFit/>
              </a:bodyPr>
              <a:lstStyle/>
              <a:p>
                <a:r>
                  <a:rPr lang="en-US" sz="2000" dirty="0"/>
                  <a:t>10</a:t>
                </a:r>
                <a:r>
                  <a:rPr lang="en-US" sz="2000" baseline="30000" dirty="0"/>
                  <a:t>-5</a:t>
                </a:r>
              </a:p>
            </p:txBody>
          </p:sp>
          <p:sp>
            <p:nvSpPr>
              <p:cNvPr id="9" name="TextBox 8"/>
              <p:cNvSpPr txBox="1"/>
              <p:nvPr/>
            </p:nvSpPr>
            <p:spPr>
              <a:xfrm>
                <a:off x="8216914" y="5420268"/>
                <a:ext cx="622286" cy="400110"/>
              </a:xfrm>
              <a:prstGeom prst="rect">
                <a:avLst/>
              </a:prstGeom>
              <a:noFill/>
            </p:spPr>
            <p:txBody>
              <a:bodyPr wrap="none" rtlCol="0">
                <a:spAutoFit/>
              </a:bodyPr>
              <a:lstStyle/>
              <a:p>
                <a:r>
                  <a:rPr lang="en-US" sz="2000" dirty="0"/>
                  <a:t>10</a:t>
                </a:r>
                <a:r>
                  <a:rPr lang="en-US" sz="2000" baseline="30000" dirty="0"/>
                  <a:t>-3</a:t>
                </a:r>
              </a:p>
            </p:txBody>
          </p:sp>
          <p:sp>
            <p:nvSpPr>
              <p:cNvPr id="10" name="TextBox 9"/>
              <p:cNvSpPr txBox="1"/>
              <p:nvPr/>
            </p:nvSpPr>
            <p:spPr>
              <a:xfrm>
                <a:off x="3048000" y="5681134"/>
                <a:ext cx="2198038" cy="369332"/>
              </a:xfrm>
              <a:prstGeom prst="rect">
                <a:avLst/>
              </a:prstGeom>
              <a:noFill/>
            </p:spPr>
            <p:txBody>
              <a:bodyPr wrap="none" rtlCol="0">
                <a:spAutoFit/>
              </a:bodyPr>
              <a:lstStyle/>
              <a:p>
                <a:r>
                  <a:rPr lang="en-US" dirty="0"/>
                  <a:t>Dimension (meters)</a:t>
                </a:r>
              </a:p>
            </p:txBody>
          </p:sp>
          <p:sp>
            <p:nvSpPr>
              <p:cNvPr id="11" name="TextBox 10"/>
              <p:cNvSpPr txBox="1"/>
              <p:nvPr/>
            </p:nvSpPr>
            <p:spPr>
              <a:xfrm>
                <a:off x="228600" y="6062246"/>
                <a:ext cx="606256" cy="338554"/>
              </a:xfrm>
              <a:prstGeom prst="rect">
                <a:avLst/>
              </a:prstGeom>
              <a:noFill/>
            </p:spPr>
            <p:txBody>
              <a:bodyPr wrap="none" rtlCol="0">
                <a:spAutoFit/>
              </a:bodyPr>
              <a:lstStyle/>
              <a:p>
                <a:r>
                  <a:rPr lang="en-US" sz="1600" dirty="0"/>
                  <a:t>0.1Å</a:t>
                </a:r>
              </a:p>
            </p:txBody>
          </p:sp>
          <p:sp>
            <p:nvSpPr>
              <p:cNvPr id="13" name="TextBox 12"/>
              <p:cNvSpPr txBox="1"/>
              <p:nvPr/>
            </p:nvSpPr>
            <p:spPr>
              <a:xfrm>
                <a:off x="2076583" y="6062246"/>
                <a:ext cx="755335" cy="338554"/>
              </a:xfrm>
              <a:prstGeom prst="rect">
                <a:avLst/>
              </a:prstGeom>
              <a:noFill/>
            </p:spPr>
            <p:txBody>
              <a:bodyPr wrap="none" rtlCol="0">
                <a:spAutoFit/>
              </a:bodyPr>
              <a:lstStyle>
                <a:defPPr>
                  <a:defRPr lang="en-US"/>
                </a:defPPr>
                <a:lvl1pPr>
                  <a:defRPr sz="1600">
                    <a:solidFill>
                      <a:schemeClr val="accent6">
                        <a:lumMod val="60000"/>
                        <a:lumOff val="40000"/>
                      </a:schemeClr>
                    </a:solidFill>
                  </a:defRPr>
                </a:lvl1pPr>
              </a:lstStyle>
              <a:p>
                <a:r>
                  <a:rPr lang="en-US" dirty="0">
                    <a:solidFill>
                      <a:schemeClr val="tx1"/>
                    </a:solidFill>
                  </a:rPr>
                  <a:t>1.0nm</a:t>
                </a:r>
              </a:p>
            </p:txBody>
          </p:sp>
          <p:sp>
            <p:nvSpPr>
              <p:cNvPr id="14" name="TextBox 13"/>
              <p:cNvSpPr txBox="1"/>
              <p:nvPr/>
            </p:nvSpPr>
            <p:spPr>
              <a:xfrm>
                <a:off x="7740478" y="6062246"/>
                <a:ext cx="641522" cy="338554"/>
              </a:xfrm>
              <a:prstGeom prst="rect">
                <a:avLst/>
              </a:prstGeom>
              <a:noFill/>
            </p:spPr>
            <p:txBody>
              <a:bodyPr wrap="none" rtlCol="0">
                <a:spAutoFit/>
              </a:bodyPr>
              <a:lstStyle>
                <a:defPPr>
                  <a:defRPr lang="en-US"/>
                </a:defPPr>
                <a:lvl1pPr>
                  <a:defRPr sz="1600">
                    <a:solidFill>
                      <a:schemeClr val="accent6">
                        <a:lumMod val="60000"/>
                        <a:lumOff val="40000"/>
                      </a:schemeClr>
                    </a:solidFill>
                  </a:defRPr>
                </a:lvl1pPr>
              </a:lstStyle>
              <a:p>
                <a:r>
                  <a:rPr lang="en-US" dirty="0">
                    <a:solidFill>
                      <a:schemeClr val="tx1"/>
                    </a:solidFill>
                  </a:rPr>
                  <a:t>1mm</a:t>
                </a:r>
              </a:p>
            </p:txBody>
          </p:sp>
          <p:sp>
            <p:nvSpPr>
              <p:cNvPr id="15" name="TextBox 14"/>
              <p:cNvSpPr txBox="1"/>
              <p:nvPr/>
            </p:nvSpPr>
            <p:spPr>
              <a:xfrm>
                <a:off x="3986417" y="6062246"/>
                <a:ext cx="760144" cy="338554"/>
              </a:xfrm>
              <a:prstGeom prst="rect">
                <a:avLst/>
              </a:prstGeom>
              <a:noFill/>
            </p:spPr>
            <p:txBody>
              <a:bodyPr wrap="none" rtlCol="0">
                <a:spAutoFit/>
              </a:bodyPr>
              <a:lstStyle>
                <a:defPPr>
                  <a:defRPr lang="en-US"/>
                </a:defPPr>
                <a:lvl1pPr>
                  <a:defRPr sz="1600">
                    <a:solidFill>
                      <a:schemeClr val="accent6">
                        <a:lumMod val="60000"/>
                        <a:lumOff val="40000"/>
                      </a:schemeClr>
                    </a:solidFill>
                  </a:defRPr>
                </a:lvl1pPr>
              </a:lstStyle>
              <a:p>
                <a:r>
                  <a:rPr lang="en-US" dirty="0">
                    <a:solidFill>
                      <a:schemeClr val="tx1"/>
                    </a:solidFill>
                  </a:rPr>
                  <a:t>0.1</a:t>
                </a:r>
                <a:r>
                  <a:rPr lang="en-US" dirty="0">
                    <a:solidFill>
                      <a:schemeClr val="tx1"/>
                    </a:solidFill>
                    <a:latin typeface="Symbol" pitchFamily="18" charset="2"/>
                  </a:rPr>
                  <a:t>m</a:t>
                </a:r>
                <a:r>
                  <a:rPr lang="en-US" dirty="0">
                    <a:solidFill>
                      <a:schemeClr val="tx1"/>
                    </a:solidFill>
                  </a:rPr>
                  <a:t>m</a:t>
                </a:r>
              </a:p>
            </p:txBody>
          </p:sp>
          <p:sp>
            <p:nvSpPr>
              <p:cNvPr id="16" name="TextBox 15"/>
              <p:cNvSpPr txBox="1"/>
              <p:nvPr/>
            </p:nvSpPr>
            <p:spPr>
              <a:xfrm>
                <a:off x="5831643" y="6062246"/>
                <a:ext cx="873957" cy="338554"/>
              </a:xfrm>
              <a:prstGeom prst="rect">
                <a:avLst/>
              </a:prstGeom>
              <a:noFill/>
            </p:spPr>
            <p:txBody>
              <a:bodyPr wrap="none" rtlCol="0">
                <a:spAutoFit/>
              </a:bodyPr>
              <a:lstStyle>
                <a:defPPr>
                  <a:defRPr lang="en-US"/>
                </a:defPPr>
                <a:lvl1pPr>
                  <a:defRPr sz="1600">
                    <a:solidFill>
                      <a:schemeClr val="accent6">
                        <a:lumMod val="60000"/>
                        <a:lumOff val="40000"/>
                      </a:schemeClr>
                    </a:solidFill>
                  </a:defRPr>
                </a:lvl1pPr>
              </a:lstStyle>
              <a:p>
                <a:r>
                  <a:rPr lang="en-US" dirty="0">
                    <a:solidFill>
                      <a:schemeClr val="tx1"/>
                    </a:solidFill>
                  </a:rPr>
                  <a:t>10.0</a:t>
                </a:r>
                <a:r>
                  <a:rPr lang="en-US" dirty="0">
                    <a:solidFill>
                      <a:schemeClr val="tx1"/>
                    </a:solidFill>
                    <a:latin typeface="Symbol" pitchFamily="18" charset="2"/>
                  </a:rPr>
                  <a:t>m</a:t>
                </a:r>
                <a:r>
                  <a:rPr lang="en-US" dirty="0">
                    <a:solidFill>
                      <a:schemeClr val="tx1"/>
                    </a:solidFill>
                  </a:rPr>
                  <a:t>m</a:t>
                </a:r>
              </a:p>
            </p:txBody>
          </p:sp>
        </p:grpSp>
        <p:sp>
          <p:nvSpPr>
            <p:cNvPr id="25" name="TextBox 24"/>
            <p:cNvSpPr txBox="1"/>
            <p:nvPr/>
          </p:nvSpPr>
          <p:spPr>
            <a:xfrm>
              <a:off x="235860" y="718066"/>
              <a:ext cx="1973940" cy="348813"/>
            </a:xfrm>
            <a:prstGeom prst="rect">
              <a:avLst/>
            </a:prstGeom>
            <a:noFill/>
          </p:spPr>
          <p:txBody>
            <a:bodyPr wrap="square" rtlCol="0">
              <a:spAutoFit/>
            </a:bodyPr>
            <a:lstStyle/>
            <a:p>
              <a:pPr algn="ctr">
                <a:lnSpc>
                  <a:spcPts val="2000"/>
                </a:lnSpc>
              </a:pPr>
              <a:r>
                <a:rPr lang="en-US" sz="2000" dirty="0">
                  <a:latin typeface="Arial Narrow" pitchFamily="34" charset="0"/>
                </a:rPr>
                <a:t>Neutron Diffraction</a:t>
              </a:r>
            </a:p>
          </p:txBody>
        </p:sp>
        <p:sp>
          <p:nvSpPr>
            <p:cNvPr id="26" name="TextBox 25"/>
            <p:cNvSpPr txBox="1"/>
            <p:nvPr/>
          </p:nvSpPr>
          <p:spPr>
            <a:xfrm>
              <a:off x="2302726" y="717987"/>
              <a:ext cx="2161318" cy="348813"/>
            </a:xfrm>
            <a:prstGeom prst="rect">
              <a:avLst/>
            </a:prstGeom>
            <a:noFill/>
          </p:spPr>
          <p:txBody>
            <a:bodyPr wrap="square" rtlCol="0">
              <a:spAutoFit/>
            </a:bodyPr>
            <a:lstStyle/>
            <a:p>
              <a:pPr algn="ctr">
                <a:lnSpc>
                  <a:spcPts val="2000"/>
                </a:lnSpc>
              </a:pPr>
              <a:r>
                <a:rPr lang="en-US" sz="2000" dirty="0">
                  <a:solidFill>
                    <a:schemeClr val="accent2">
                      <a:lumMod val="75000"/>
                    </a:schemeClr>
                  </a:solidFill>
                  <a:latin typeface="Arial Narrow" pitchFamily="34" charset="0"/>
                </a:rPr>
                <a:t>Neutron Scattering</a:t>
              </a:r>
            </a:p>
          </p:txBody>
        </p:sp>
        <p:sp>
          <p:nvSpPr>
            <p:cNvPr id="27" name="TextBox 26"/>
            <p:cNvSpPr txBox="1"/>
            <p:nvPr/>
          </p:nvSpPr>
          <p:spPr>
            <a:xfrm>
              <a:off x="4464044" y="718066"/>
              <a:ext cx="2133408" cy="348813"/>
            </a:xfrm>
            <a:prstGeom prst="rect">
              <a:avLst/>
            </a:prstGeom>
            <a:noFill/>
          </p:spPr>
          <p:txBody>
            <a:bodyPr wrap="square" rtlCol="0">
              <a:spAutoFit/>
            </a:bodyPr>
            <a:lstStyle/>
            <a:p>
              <a:pPr algn="ctr">
                <a:lnSpc>
                  <a:spcPts val="2000"/>
                </a:lnSpc>
              </a:pPr>
              <a:r>
                <a:rPr lang="en-US" sz="2000" dirty="0">
                  <a:latin typeface="Arial Narrow" pitchFamily="34" charset="0"/>
                </a:rPr>
                <a:t>Neutron Microscopy</a:t>
              </a:r>
            </a:p>
          </p:txBody>
        </p:sp>
        <p:sp>
          <p:nvSpPr>
            <p:cNvPr id="28" name="TextBox 27"/>
            <p:cNvSpPr txBox="1"/>
            <p:nvPr/>
          </p:nvSpPr>
          <p:spPr>
            <a:xfrm>
              <a:off x="6705600" y="718066"/>
              <a:ext cx="1828800" cy="348813"/>
            </a:xfrm>
            <a:prstGeom prst="rect">
              <a:avLst/>
            </a:prstGeom>
            <a:noFill/>
          </p:spPr>
          <p:txBody>
            <a:bodyPr wrap="square" rtlCol="0">
              <a:spAutoFit/>
            </a:bodyPr>
            <a:lstStyle/>
            <a:p>
              <a:pPr algn="ctr">
                <a:lnSpc>
                  <a:spcPts val="2000"/>
                </a:lnSpc>
              </a:pPr>
              <a:r>
                <a:rPr lang="en-US" sz="2000" dirty="0">
                  <a:solidFill>
                    <a:schemeClr val="accent2">
                      <a:lumMod val="75000"/>
                    </a:schemeClr>
                  </a:solidFill>
                  <a:latin typeface="Arial Narrow" pitchFamily="34" charset="0"/>
                </a:rPr>
                <a:t>Neutron Imaging</a:t>
              </a:r>
            </a:p>
          </p:txBody>
        </p:sp>
        <p:pic>
          <p:nvPicPr>
            <p:cNvPr id="32" name="Picture 57"/>
            <p:cNvPicPr>
              <a:picLocks noChangeAspect="1" noChangeArrowheads="1"/>
            </p:cNvPicPr>
            <p:nvPr/>
          </p:nvPicPr>
          <p:blipFill>
            <a:blip r:embed="rId3" cstate="print">
              <a:clrChange>
                <a:clrFrom>
                  <a:srgbClr val="330066"/>
                </a:clrFrom>
                <a:clrTo>
                  <a:srgbClr val="330066">
                    <a:alpha val="0"/>
                  </a:srgbClr>
                </a:clrTo>
              </a:clrChange>
              <a:extLst>
                <a:ext uri="{28A0092B-C50C-407E-A947-70E740481C1C}">
                  <a14:useLocalDpi xmlns:a14="http://schemas.microsoft.com/office/drawing/2010/main"/>
                </a:ext>
              </a:extLst>
            </a:blip>
            <a:srcRect/>
            <a:stretch>
              <a:fillRect/>
            </a:stretch>
          </p:blipFill>
          <p:spPr bwMode="auto">
            <a:xfrm>
              <a:off x="2486564" y="3032766"/>
              <a:ext cx="1667889" cy="1114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2617826" y="990600"/>
              <a:ext cx="1725574" cy="1850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ktg\Documents\MSSE\MSSE (Tobin)\Presentations\SNS Imaging\BER 2011\Background\maize_switchgrass_photo.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6748079" y="1143382"/>
              <a:ext cx="920801" cy="145825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dry_panorama"/>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389204" y="2057400"/>
              <a:ext cx="1297596" cy="1066418"/>
            </a:xfrm>
            <a:prstGeom prst="rect">
              <a:avLst/>
            </a:prstGeom>
            <a:noFill/>
          </p:spPr>
        </p:pic>
        <p:pic>
          <p:nvPicPr>
            <p:cNvPr id="1027" name="Picture 3" descr="C:\Users\ktg\Documents\MSSE\MSSE (Tobin)\Presentations\SNS Imaging\BER 2011\Background\UnivLeicester.jpg"/>
            <p:cNvPicPr>
              <a:picLocks noChangeAspect="1" noChangeArrowheads="1"/>
            </p:cNvPicPr>
            <p:nvPr/>
          </p:nvPicPr>
          <p:blipFill>
            <a:blip r:embed="rId8"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54335" y="3466126"/>
              <a:ext cx="922468" cy="867189"/>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30"/>
            <p:cNvGrpSpPr/>
            <p:nvPr/>
          </p:nvGrpSpPr>
          <p:grpSpPr>
            <a:xfrm>
              <a:off x="134910" y="4724400"/>
              <a:ext cx="8658267" cy="695868"/>
              <a:chOff x="134910" y="4724400"/>
              <a:chExt cx="8658267" cy="695868"/>
            </a:xfrm>
          </p:grpSpPr>
          <p:grpSp>
            <p:nvGrpSpPr>
              <p:cNvPr id="31" name="Group 39"/>
              <p:cNvGrpSpPr/>
              <p:nvPr/>
            </p:nvGrpSpPr>
            <p:grpSpPr>
              <a:xfrm>
                <a:off x="134910" y="4724400"/>
                <a:ext cx="4329133" cy="695868"/>
                <a:chOff x="134910" y="4866732"/>
                <a:chExt cx="4329133" cy="467268"/>
              </a:xfrm>
            </p:grpSpPr>
            <p:sp>
              <p:nvSpPr>
                <p:cNvPr id="39" name="Right Arrow 38"/>
                <p:cNvSpPr/>
                <p:nvPr/>
              </p:nvSpPr>
              <p:spPr>
                <a:xfrm>
                  <a:off x="2302724" y="4866732"/>
                  <a:ext cx="2161319" cy="467268"/>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p:cNvSpPr/>
                <p:nvPr/>
              </p:nvSpPr>
              <p:spPr>
                <a:xfrm flipH="1">
                  <a:off x="134910" y="4866732"/>
                  <a:ext cx="2161319" cy="467268"/>
                </a:xfrm>
                <a:prstGeom prst="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p:cNvSpPr txBox="1"/>
              <p:nvPr/>
            </p:nvSpPr>
            <p:spPr>
              <a:xfrm>
                <a:off x="838200" y="4823234"/>
                <a:ext cx="3154108" cy="461665"/>
              </a:xfrm>
              <a:prstGeom prst="rect">
                <a:avLst/>
              </a:prstGeom>
              <a:noFill/>
            </p:spPr>
            <p:txBody>
              <a:bodyPr wrap="square" rtlCol="0">
                <a:spAutoFit/>
              </a:bodyPr>
              <a:lstStyle/>
              <a:p>
                <a:r>
                  <a:rPr lang="en-US" sz="2400" i="1" dirty="0">
                    <a:solidFill>
                      <a:schemeClr val="accent6">
                        <a:lumMod val="75000"/>
                      </a:schemeClr>
                    </a:solidFill>
                    <a:latin typeface="Arial Narrow" pitchFamily="34" charset="0"/>
                  </a:rPr>
                  <a:t>Inferred structure (indirect) </a:t>
                </a:r>
              </a:p>
            </p:txBody>
          </p:sp>
          <p:grpSp>
            <p:nvGrpSpPr>
              <p:cNvPr id="34" name="Group 46"/>
              <p:cNvGrpSpPr/>
              <p:nvPr/>
            </p:nvGrpSpPr>
            <p:grpSpPr>
              <a:xfrm>
                <a:off x="4464044" y="4724400"/>
                <a:ext cx="4329133" cy="695868"/>
                <a:chOff x="134910" y="4866732"/>
                <a:chExt cx="4329133" cy="467268"/>
              </a:xfrm>
            </p:grpSpPr>
            <p:sp>
              <p:nvSpPr>
                <p:cNvPr id="48" name="Right Arrow 47"/>
                <p:cNvSpPr/>
                <p:nvPr/>
              </p:nvSpPr>
              <p:spPr>
                <a:xfrm>
                  <a:off x="2302724" y="4866732"/>
                  <a:ext cx="2161319" cy="467268"/>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p:cNvSpPr/>
                <p:nvPr/>
              </p:nvSpPr>
              <p:spPr>
                <a:xfrm flipH="1">
                  <a:off x="134910" y="4866732"/>
                  <a:ext cx="2161319" cy="467268"/>
                </a:xfrm>
                <a:prstGeom prst="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p:cNvSpPr txBox="1"/>
              <p:nvPr/>
            </p:nvSpPr>
            <p:spPr>
              <a:xfrm>
                <a:off x="5781785" y="4823234"/>
                <a:ext cx="2127673" cy="461665"/>
              </a:xfrm>
              <a:prstGeom prst="rect">
                <a:avLst/>
              </a:prstGeom>
              <a:noFill/>
            </p:spPr>
            <p:txBody>
              <a:bodyPr wrap="square" rtlCol="0">
                <a:spAutoFit/>
              </a:bodyPr>
              <a:lstStyle/>
              <a:p>
                <a:r>
                  <a:rPr lang="en-US" sz="2400" i="1" dirty="0">
                    <a:solidFill>
                      <a:schemeClr val="accent6">
                        <a:lumMod val="75000"/>
                      </a:schemeClr>
                    </a:solidFill>
                    <a:latin typeface="Arial Narrow" pitchFamily="34" charset="0"/>
                  </a:rPr>
                  <a:t>Direct structure</a:t>
                </a:r>
              </a:p>
            </p:txBody>
          </p:sp>
        </p:grpSp>
        <p:sp>
          <p:nvSpPr>
            <p:cNvPr id="51" name="TextBox 50"/>
            <p:cNvSpPr txBox="1"/>
            <p:nvPr/>
          </p:nvSpPr>
          <p:spPr>
            <a:xfrm>
              <a:off x="229330" y="4399746"/>
              <a:ext cx="2079325" cy="477054"/>
            </a:xfrm>
            <a:prstGeom prst="rect">
              <a:avLst/>
            </a:prstGeom>
            <a:noFill/>
          </p:spPr>
          <p:txBody>
            <a:bodyPr wrap="square" rtlCol="0">
              <a:spAutoFit/>
            </a:bodyPr>
            <a:lstStyle/>
            <a:p>
              <a:pPr>
                <a:lnSpc>
                  <a:spcPts val="1500"/>
                </a:lnSpc>
              </a:pPr>
              <a:r>
                <a:rPr lang="en-US" sz="1600" dirty="0">
                  <a:latin typeface="Arial Narrow" pitchFamily="34" charset="0"/>
                </a:rPr>
                <a:t>Nuclear and electronic density in enzymes</a:t>
              </a:r>
            </a:p>
          </p:txBody>
        </p:sp>
        <p:sp>
          <p:nvSpPr>
            <p:cNvPr id="3" name="TextBox 2"/>
            <p:cNvSpPr txBox="1"/>
            <p:nvPr/>
          </p:nvSpPr>
          <p:spPr>
            <a:xfrm>
              <a:off x="2362200" y="2302386"/>
              <a:ext cx="1447800" cy="669414"/>
            </a:xfrm>
            <a:prstGeom prst="rect">
              <a:avLst/>
            </a:prstGeom>
            <a:noFill/>
          </p:spPr>
          <p:txBody>
            <a:bodyPr wrap="square" rtlCol="0">
              <a:spAutoFit/>
            </a:bodyPr>
            <a:lstStyle>
              <a:defPPr>
                <a:defRPr lang="en-US"/>
              </a:defPPr>
              <a:lvl1pPr>
                <a:lnSpc>
                  <a:spcPts val="1500"/>
                </a:lnSpc>
                <a:defRPr sz="1600">
                  <a:solidFill>
                    <a:schemeClr val="bg1">
                      <a:lumMod val="50000"/>
                    </a:schemeClr>
                  </a:solidFill>
                  <a:latin typeface="Arial Narrow" pitchFamily="34" charset="0"/>
                </a:defRPr>
              </a:lvl1pPr>
            </a:lstStyle>
            <a:p>
              <a:r>
                <a:rPr lang="en-US" dirty="0">
                  <a:solidFill>
                    <a:schemeClr val="accent2">
                      <a:lumMod val="75000"/>
                    </a:schemeClr>
                  </a:solidFill>
                </a:rPr>
                <a:t>SANS used to construct protein kinase A (</a:t>
              </a:r>
              <a:r>
                <a:rPr lang="en-US" dirty="0" err="1">
                  <a:solidFill>
                    <a:schemeClr val="accent2">
                      <a:lumMod val="75000"/>
                    </a:schemeClr>
                  </a:solidFill>
                </a:rPr>
                <a:t>PKA</a:t>
              </a:r>
              <a:r>
                <a:rPr lang="en-US" dirty="0">
                  <a:solidFill>
                    <a:schemeClr val="accent2">
                      <a:lumMod val="75000"/>
                    </a:schemeClr>
                  </a:solidFill>
                </a:rPr>
                <a:t>) </a:t>
              </a:r>
            </a:p>
          </p:txBody>
        </p:sp>
        <p:sp>
          <p:nvSpPr>
            <p:cNvPr id="46" name="TextBox 45"/>
            <p:cNvSpPr txBox="1"/>
            <p:nvPr/>
          </p:nvSpPr>
          <p:spPr>
            <a:xfrm>
              <a:off x="7712907" y="1066800"/>
              <a:ext cx="1126293" cy="1054135"/>
            </a:xfrm>
            <a:prstGeom prst="rect">
              <a:avLst/>
            </a:prstGeom>
            <a:noFill/>
          </p:spPr>
          <p:txBody>
            <a:bodyPr wrap="square" rtlCol="0">
              <a:spAutoFit/>
            </a:bodyPr>
            <a:lstStyle>
              <a:defPPr>
                <a:defRPr lang="en-US"/>
              </a:defPPr>
              <a:lvl1pPr>
                <a:lnSpc>
                  <a:spcPts val="1500"/>
                </a:lnSpc>
                <a:defRPr sz="1600">
                  <a:solidFill>
                    <a:schemeClr val="bg1">
                      <a:lumMod val="50000"/>
                    </a:schemeClr>
                  </a:solidFill>
                  <a:latin typeface="Arial Narrow" pitchFamily="34" charset="0"/>
                </a:defRPr>
              </a:lvl1pPr>
            </a:lstStyle>
            <a:p>
              <a:r>
                <a:rPr lang="en-US" dirty="0">
                  <a:solidFill>
                    <a:schemeClr val="accent2">
                      <a:lumMod val="75000"/>
                    </a:schemeClr>
                  </a:solidFill>
                </a:rPr>
                <a:t>Fluid interactions in plant-groundwater systems</a:t>
              </a:r>
            </a:p>
          </p:txBody>
        </p:sp>
        <p:pic>
          <p:nvPicPr>
            <p:cNvPr id="58" name="Picture 9" descr="mso740E9"/>
            <p:cNvPicPr>
              <a:picLocks noChangeAspect="1" noChangeArrowheads="1"/>
            </p:cNvPicPr>
            <p:nvPr/>
          </p:nvPicPr>
          <p:blipFill rotWithShape="1">
            <a:blip r:embed="rId9" cstate="print">
              <a:clrChange>
                <a:clrFrom>
                  <a:srgbClr val="F9F9F9"/>
                </a:clrFrom>
                <a:clrTo>
                  <a:srgbClr val="F9F9F9">
                    <a:alpha val="0"/>
                  </a:srgbClr>
                </a:clrTo>
              </a:clrChange>
              <a:extLst>
                <a:ext uri="{28A0092B-C50C-407E-A947-70E740481C1C}">
                  <a14:useLocalDpi xmlns:a14="http://schemas.microsoft.com/office/drawing/2010/main"/>
                </a:ext>
              </a:extLst>
            </a:blip>
            <a:srcRect/>
            <a:stretch/>
          </p:blipFill>
          <p:spPr bwMode="auto">
            <a:xfrm>
              <a:off x="5432733" y="1066800"/>
              <a:ext cx="815667" cy="1078543"/>
            </a:xfrm>
            <a:prstGeom prst="rect">
              <a:avLst/>
            </a:prstGeom>
            <a:noFill/>
            <a:ln w="9525">
              <a:noFill/>
              <a:miter lim="800000"/>
              <a:headEnd/>
              <a:tailEnd/>
            </a:ln>
          </p:spPr>
        </p:pic>
        <p:pic>
          <p:nvPicPr>
            <p:cNvPr id="62" name="Picture 9" descr="mso740E9"/>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4642625" y="1069471"/>
              <a:ext cx="767575" cy="1556683"/>
            </a:xfrm>
            <a:prstGeom prst="rect">
              <a:avLst/>
            </a:prstGeom>
            <a:noFill/>
            <a:ln w="9525">
              <a:noFill/>
              <a:miter lim="800000"/>
              <a:headEnd/>
              <a:tailEnd/>
            </a:ln>
          </p:spPr>
        </p:pic>
        <p:sp>
          <p:nvSpPr>
            <p:cNvPr id="63" name="TextBox 62"/>
            <p:cNvSpPr txBox="1"/>
            <p:nvPr/>
          </p:nvSpPr>
          <p:spPr>
            <a:xfrm>
              <a:off x="5443382" y="2073786"/>
              <a:ext cx="1213424" cy="669414"/>
            </a:xfrm>
            <a:prstGeom prst="rect">
              <a:avLst/>
            </a:prstGeom>
            <a:noFill/>
          </p:spPr>
          <p:txBody>
            <a:bodyPr wrap="square" rtlCol="0">
              <a:spAutoFit/>
            </a:bodyPr>
            <a:lstStyle>
              <a:defPPr>
                <a:defRPr lang="en-US"/>
              </a:defPPr>
              <a:lvl1pPr>
                <a:lnSpc>
                  <a:spcPts val="1500"/>
                </a:lnSpc>
                <a:defRPr sz="1600">
                  <a:solidFill>
                    <a:schemeClr val="bg1">
                      <a:lumMod val="50000"/>
                    </a:schemeClr>
                  </a:solidFill>
                  <a:latin typeface="Arial Narrow" pitchFamily="34" charset="0"/>
                </a:defRPr>
              </a:lvl1pPr>
            </a:lstStyle>
            <a:p>
              <a:r>
                <a:rPr lang="en-US" dirty="0">
                  <a:solidFill>
                    <a:schemeClr val="tx1"/>
                  </a:solidFill>
                </a:rPr>
                <a:t>Soil-root interface (rhizosphere)</a:t>
              </a:r>
            </a:p>
          </p:txBody>
        </p:sp>
        <p:pic>
          <p:nvPicPr>
            <p:cNvPr id="1028" name="Picture 4"/>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523205" y="2777923"/>
              <a:ext cx="1039395" cy="946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521755" y="4323546"/>
              <a:ext cx="1802845" cy="477054"/>
            </a:xfrm>
            <a:prstGeom prst="rect">
              <a:avLst/>
            </a:prstGeom>
            <a:noFill/>
          </p:spPr>
          <p:txBody>
            <a:bodyPr wrap="square" rtlCol="0">
              <a:spAutoFit/>
            </a:bodyPr>
            <a:lstStyle>
              <a:defPPr>
                <a:defRPr lang="en-US"/>
              </a:defPPr>
              <a:lvl1pPr>
                <a:lnSpc>
                  <a:spcPts val="1500"/>
                </a:lnSpc>
                <a:defRPr sz="1600">
                  <a:solidFill>
                    <a:schemeClr val="bg1">
                      <a:lumMod val="50000"/>
                    </a:schemeClr>
                  </a:solidFill>
                  <a:latin typeface="Arial Narrow" pitchFamily="34" charset="0"/>
                </a:defRPr>
              </a:lvl1pPr>
            </a:lstStyle>
            <a:p>
              <a:r>
                <a:rPr lang="en-US" i="1" dirty="0">
                  <a:solidFill>
                    <a:schemeClr val="tx1"/>
                  </a:solidFill>
                </a:rPr>
                <a:t>In Vivo </a:t>
              </a:r>
              <a:r>
                <a:rPr lang="en-US" dirty="0">
                  <a:solidFill>
                    <a:schemeClr val="tx1"/>
                  </a:solidFill>
                </a:rPr>
                <a:t>Study of Embolism Formation</a:t>
              </a:r>
            </a:p>
          </p:txBody>
        </p:sp>
        <p:pic>
          <p:nvPicPr>
            <p:cNvPr id="19" name="Picture 3"/>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5165592" y="3142446"/>
              <a:ext cx="447221"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rotWithShape="1">
            <a:blip r:embed="rId13" cstate="print">
              <a:clrChange>
                <a:clrFrom>
                  <a:srgbClr val="000000"/>
                </a:clrFrom>
                <a:clrTo>
                  <a:srgbClr val="000000">
                    <a:alpha val="0"/>
                  </a:srgbClr>
                </a:clrTo>
              </a:clrChange>
              <a:extLst>
                <a:ext uri="{28A0092B-C50C-407E-A947-70E740481C1C}">
                  <a14:useLocalDpi xmlns:a14="http://schemas.microsoft.com/office/drawing/2010/main"/>
                </a:ext>
              </a:extLst>
            </a:blip>
            <a:srcRect l="-1" t="6897" r="4163"/>
            <a:stretch/>
          </p:blipFill>
          <p:spPr bwMode="auto">
            <a:xfrm>
              <a:off x="5486400" y="3438633"/>
              <a:ext cx="105891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TextBox 63"/>
            <p:cNvSpPr txBox="1"/>
            <p:nvPr/>
          </p:nvSpPr>
          <p:spPr>
            <a:xfrm>
              <a:off x="5562600" y="2971800"/>
              <a:ext cx="1092787" cy="477054"/>
            </a:xfrm>
            <a:prstGeom prst="rect">
              <a:avLst/>
            </a:prstGeom>
            <a:noFill/>
          </p:spPr>
          <p:txBody>
            <a:bodyPr wrap="square" rtlCol="0">
              <a:spAutoFit/>
            </a:bodyPr>
            <a:lstStyle>
              <a:defPPr>
                <a:defRPr lang="en-US"/>
              </a:defPPr>
              <a:lvl1pPr>
                <a:lnSpc>
                  <a:spcPts val="1500"/>
                </a:lnSpc>
                <a:defRPr sz="1600">
                  <a:solidFill>
                    <a:schemeClr val="bg1">
                      <a:lumMod val="50000"/>
                    </a:schemeClr>
                  </a:solidFill>
                  <a:latin typeface="Arial Narrow" pitchFamily="34" charset="0"/>
                </a:defRPr>
              </a:lvl1pPr>
            </a:lstStyle>
            <a:p>
              <a:r>
                <a:rPr lang="en-US" dirty="0">
                  <a:solidFill>
                    <a:schemeClr val="tx1"/>
                  </a:solidFill>
                </a:rPr>
                <a:t>Computed tomography</a:t>
              </a:r>
            </a:p>
          </p:txBody>
        </p:sp>
        <p:sp>
          <p:nvSpPr>
            <p:cNvPr id="65" name="TextBox 64"/>
            <p:cNvSpPr txBox="1"/>
            <p:nvPr/>
          </p:nvSpPr>
          <p:spPr>
            <a:xfrm>
              <a:off x="2393957" y="4207386"/>
              <a:ext cx="1949443" cy="669414"/>
            </a:xfrm>
            <a:prstGeom prst="rect">
              <a:avLst/>
            </a:prstGeom>
            <a:noFill/>
          </p:spPr>
          <p:txBody>
            <a:bodyPr wrap="square" rtlCol="0">
              <a:spAutoFit/>
            </a:bodyPr>
            <a:lstStyle>
              <a:defPPr>
                <a:defRPr lang="en-US"/>
              </a:defPPr>
              <a:lvl1pPr>
                <a:lnSpc>
                  <a:spcPts val="1500"/>
                </a:lnSpc>
                <a:defRPr sz="1600">
                  <a:solidFill>
                    <a:schemeClr val="bg1">
                      <a:lumMod val="50000"/>
                    </a:schemeClr>
                  </a:solidFill>
                  <a:latin typeface="Arial Narrow" pitchFamily="34" charset="0"/>
                </a:defRPr>
              </a:lvl1pPr>
            </a:lstStyle>
            <a:p>
              <a:r>
                <a:rPr lang="en-US" dirty="0">
                  <a:solidFill>
                    <a:schemeClr val="accent2">
                      <a:lumMod val="75000"/>
                    </a:schemeClr>
                  </a:solidFill>
                </a:rPr>
                <a:t>Characterization of biological membranes, colloids, porosity, etc.</a:t>
              </a:r>
            </a:p>
          </p:txBody>
        </p:sp>
        <p:sp>
          <p:nvSpPr>
            <p:cNvPr id="30" name="TextBox 29"/>
            <p:cNvSpPr txBox="1"/>
            <p:nvPr/>
          </p:nvSpPr>
          <p:spPr>
            <a:xfrm>
              <a:off x="152377" y="3003540"/>
              <a:ext cx="2133624" cy="477054"/>
            </a:xfrm>
            <a:prstGeom prst="rect">
              <a:avLst/>
            </a:prstGeom>
            <a:noFill/>
          </p:spPr>
          <p:txBody>
            <a:bodyPr wrap="square" rtlCol="0">
              <a:spAutoFit/>
            </a:bodyPr>
            <a:lstStyle>
              <a:defPPr>
                <a:defRPr lang="en-US"/>
              </a:defPPr>
              <a:lvl1pPr>
                <a:lnSpc>
                  <a:spcPts val="1500"/>
                </a:lnSpc>
                <a:defRPr sz="1600">
                  <a:solidFill>
                    <a:schemeClr val="bg1">
                      <a:lumMod val="50000"/>
                    </a:schemeClr>
                  </a:solidFill>
                  <a:latin typeface="Arial Narrow" pitchFamily="34" charset="0"/>
                </a:defRPr>
              </a:lvl1pPr>
            </a:lstStyle>
            <a:p>
              <a:r>
                <a:rPr lang="en-US" dirty="0">
                  <a:solidFill>
                    <a:schemeClr val="tx1"/>
                  </a:solidFill>
                </a:rPr>
                <a:t>Neutron diffraction of D</a:t>
              </a:r>
              <a:r>
                <a:rPr lang="en-US" baseline="-25000" dirty="0">
                  <a:solidFill>
                    <a:schemeClr val="tx1"/>
                  </a:solidFill>
                </a:rPr>
                <a:t>2</a:t>
              </a:r>
              <a:r>
                <a:rPr lang="en-US" dirty="0">
                  <a:solidFill>
                    <a:schemeClr val="tx1"/>
                  </a:solidFill>
                </a:rPr>
                <a:t> sorption in Cu3[Co(</a:t>
              </a:r>
              <a:r>
                <a:rPr lang="en-US" dirty="0" err="1">
                  <a:solidFill>
                    <a:schemeClr val="tx1"/>
                  </a:solidFill>
                </a:rPr>
                <a:t>CN</a:t>
              </a:r>
              <a:r>
                <a:rPr lang="en-US" dirty="0">
                  <a:solidFill>
                    <a:schemeClr val="tx1"/>
                  </a:solidFill>
                </a:rPr>
                <a:t>)</a:t>
              </a:r>
              <a:r>
                <a:rPr lang="en-US" baseline="-25000" dirty="0">
                  <a:solidFill>
                    <a:schemeClr val="tx1"/>
                  </a:solidFill>
                </a:rPr>
                <a:t>6</a:t>
              </a:r>
              <a:r>
                <a:rPr lang="en-US" dirty="0">
                  <a:solidFill>
                    <a:schemeClr val="tx1"/>
                  </a:solidFill>
                </a:rPr>
                <a:t>]</a:t>
              </a:r>
              <a:r>
                <a:rPr lang="en-US" baseline="-25000" dirty="0">
                  <a:solidFill>
                    <a:schemeClr val="tx1"/>
                  </a:solidFill>
                </a:rPr>
                <a:t>2</a:t>
              </a:r>
            </a:p>
          </p:txBody>
        </p:sp>
        <p:pic>
          <p:nvPicPr>
            <p:cNvPr id="1029" name="Picture 5" descr="C:\Users\ktg\Documents\MSSE\MSSE (Tobin)\Presentations\SNS Imaging\BER 2011\Background\F4_medium.gif"/>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b="33537"/>
            <a:stretch/>
          </p:blipFill>
          <p:spPr bwMode="auto">
            <a:xfrm>
              <a:off x="272800" y="1108113"/>
              <a:ext cx="1632199" cy="192465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6629400" y="4399746"/>
              <a:ext cx="1961939" cy="477054"/>
            </a:xfrm>
            <a:prstGeom prst="rect">
              <a:avLst/>
            </a:prstGeom>
            <a:noFill/>
          </p:spPr>
          <p:txBody>
            <a:bodyPr wrap="square" rtlCol="0">
              <a:spAutoFit/>
            </a:bodyPr>
            <a:lstStyle>
              <a:defPPr>
                <a:defRPr lang="en-US"/>
              </a:defPPr>
              <a:lvl1pPr>
                <a:lnSpc>
                  <a:spcPts val="1500"/>
                </a:lnSpc>
                <a:defRPr sz="1600">
                  <a:solidFill>
                    <a:schemeClr val="bg1">
                      <a:lumMod val="50000"/>
                    </a:schemeClr>
                  </a:solidFill>
                  <a:latin typeface="Arial Narrow" pitchFamily="34" charset="0"/>
                </a:defRPr>
              </a:lvl1pPr>
            </a:lstStyle>
            <a:p>
              <a:r>
                <a:rPr lang="en-US" dirty="0">
                  <a:solidFill>
                    <a:schemeClr val="accent2">
                      <a:lumMod val="75000"/>
                    </a:schemeClr>
                  </a:solidFill>
                </a:rPr>
                <a:t>Ice/water segregation in permafrost structures</a:t>
              </a:r>
            </a:p>
          </p:txBody>
        </p:sp>
        <p:pic>
          <p:nvPicPr>
            <p:cNvPr id="68" name="Picture 2" descr="\\esd1\share\AlexJohs\NGEE\Potential_NGEE_Images\DCP_1752.JPG"/>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6830133" y="2971800"/>
              <a:ext cx="1601506" cy="990600"/>
            </a:xfrm>
            <a:prstGeom prst="rect">
              <a:avLst/>
            </a:prstGeom>
            <a:noFill/>
          </p:spPr>
        </p:pic>
        <p:pic>
          <p:nvPicPr>
            <p:cNvPr id="38" name="Picture 37"/>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15593" y="3352800"/>
              <a:ext cx="1071207" cy="1114262"/>
            </a:xfrm>
            <a:prstGeom prst="rect">
              <a:avLst/>
            </a:prstGeom>
            <a:noFill/>
            <a:ln w="9525">
              <a:noFill/>
              <a:miter lim="800000"/>
              <a:headEnd/>
              <a:tailEnd/>
            </a:ln>
          </p:spPr>
        </p:pic>
      </p:grpSp>
    </p:spTree>
    <p:extLst>
      <p:ext uri="{BB962C8B-B14F-4D97-AF65-F5344CB8AC3E}">
        <p14:creationId xmlns:p14="http://schemas.microsoft.com/office/powerpoint/2010/main" val="3220041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oplarMovie.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7189974" y="2645073"/>
            <a:ext cx="1944538" cy="3022302"/>
          </a:xfrm>
          <a:prstGeom prst="rect">
            <a:avLst/>
          </a:prstGeom>
        </p:spPr>
      </p:pic>
      <p:cxnSp>
        <p:nvCxnSpPr>
          <p:cNvPr id="56" name="Straight Arrow Connector 55"/>
          <p:cNvCxnSpPr>
            <a:stCxn id="16" idx="3"/>
            <a:endCxn id="20" idx="1"/>
          </p:cNvCxnSpPr>
          <p:nvPr/>
        </p:nvCxnSpPr>
        <p:spPr>
          <a:xfrm flipV="1">
            <a:off x="1557828" y="1821508"/>
            <a:ext cx="5635072" cy="16133"/>
          </a:xfrm>
          <a:prstGeom prst="straightConnector1">
            <a:avLst/>
          </a:prstGeom>
          <a:ln w="63500" cmpd="sng">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9989" y="1514475"/>
            <a:ext cx="1237839" cy="646331"/>
          </a:xfrm>
          <a:prstGeom prst="rect">
            <a:avLst/>
          </a:prstGeom>
          <a:solidFill>
            <a:srgbClr val="FFFFFF">
              <a:shade val="85000"/>
            </a:srgbClr>
          </a:solidFill>
        </p:spPr>
        <p:txBody>
          <a:bodyPr wrap="none" rtlCol="0">
            <a:spAutoFit/>
          </a:bodyPr>
          <a:lstStyle/>
          <a:p>
            <a:pPr algn="ctr"/>
            <a:r>
              <a:rPr lang="en-US" sz="1200" b="1" dirty="0">
                <a:latin typeface="Arial Narrow" pitchFamily="34" charset="0"/>
              </a:rPr>
              <a:t>Raw Data: </a:t>
            </a:r>
          </a:p>
          <a:p>
            <a:pPr algn="ctr"/>
            <a:r>
              <a:rPr lang="en-US" sz="1200" dirty="0">
                <a:latin typeface="Arial Narrow" pitchFamily="34" charset="0"/>
              </a:rPr>
              <a:t>2048x2048 pixels, </a:t>
            </a:r>
          </a:p>
          <a:p>
            <a:pPr algn="ctr"/>
            <a:r>
              <a:rPr lang="en-US" sz="1200" dirty="0">
                <a:latin typeface="Arial Narrow" pitchFamily="34" charset="0"/>
              </a:rPr>
              <a:t>721 projections</a:t>
            </a:r>
            <a:endParaRPr lang="en-US" sz="2400" dirty="0">
              <a:latin typeface="Arial Narrow" pitchFamily="34" charset="0"/>
            </a:endParaRPr>
          </a:p>
        </p:txBody>
      </p:sp>
      <p:sp>
        <p:nvSpPr>
          <p:cNvPr id="17" name="TextBox 16"/>
          <p:cNvSpPr txBox="1"/>
          <p:nvPr/>
        </p:nvSpPr>
        <p:spPr>
          <a:xfrm>
            <a:off x="2065375" y="1514475"/>
            <a:ext cx="1252266" cy="646331"/>
          </a:xfrm>
          <a:prstGeom prst="rect">
            <a:avLst/>
          </a:prstGeom>
          <a:solidFill>
            <a:srgbClr val="FFFFFF">
              <a:shade val="85000"/>
            </a:srgbClr>
          </a:solidFill>
        </p:spPr>
        <p:txBody>
          <a:bodyPr wrap="none" rtlCol="0">
            <a:spAutoFit/>
          </a:bodyPr>
          <a:lstStyle/>
          <a:p>
            <a:pPr algn="ctr"/>
            <a:r>
              <a:rPr lang="en-US" sz="1200" b="1" dirty="0">
                <a:latin typeface="Arial Narrow" pitchFamily="34" charset="0"/>
              </a:rPr>
              <a:t>Normalized Data: </a:t>
            </a:r>
          </a:p>
          <a:p>
            <a:pPr algn="ctr"/>
            <a:r>
              <a:rPr lang="en-US" sz="1200" dirty="0">
                <a:solidFill>
                  <a:prstClr val="black"/>
                </a:solidFill>
                <a:latin typeface="Arial Narrow" pitchFamily="34" charset="0"/>
              </a:rPr>
              <a:t>2048x2048 pixels, </a:t>
            </a:r>
          </a:p>
          <a:p>
            <a:pPr algn="ctr"/>
            <a:r>
              <a:rPr lang="en-US" sz="1200" dirty="0">
                <a:solidFill>
                  <a:prstClr val="black"/>
                </a:solidFill>
                <a:latin typeface="Arial Narrow" pitchFamily="34" charset="0"/>
              </a:rPr>
              <a:t>721 projections</a:t>
            </a:r>
            <a:endParaRPr lang="en-US" sz="2400" dirty="0">
              <a:latin typeface="Arial Narrow" pitchFamily="34" charset="0"/>
            </a:endParaRPr>
          </a:p>
        </p:txBody>
      </p:sp>
      <p:sp>
        <p:nvSpPr>
          <p:cNvPr id="18" name="TextBox 17"/>
          <p:cNvSpPr txBox="1"/>
          <p:nvPr/>
        </p:nvSpPr>
        <p:spPr>
          <a:xfrm>
            <a:off x="3900934" y="1514475"/>
            <a:ext cx="1167306" cy="646331"/>
          </a:xfrm>
          <a:prstGeom prst="rect">
            <a:avLst/>
          </a:prstGeom>
          <a:solidFill>
            <a:srgbClr val="FFFFFF">
              <a:shade val="85000"/>
            </a:srgbClr>
          </a:solidFill>
        </p:spPr>
        <p:txBody>
          <a:bodyPr wrap="none" rtlCol="0">
            <a:spAutoFit/>
          </a:bodyPr>
          <a:lstStyle/>
          <a:p>
            <a:pPr algn="ctr"/>
            <a:r>
              <a:rPr lang="en-US" sz="1200" b="1" dirty="0">
                <a:latin typeface="Arial Narrow" pitchFamily="34" charset="0"/>
              </a:rPr>
              <a:t>Sinograms:</a:t>
            </a:r>
          </a:p>
          <a:p>
            <a:pPr lvl="0" algn="ctr"/>
            <a:r>
              <a:rPr lang="en-US" sz="1200" dirty="0">
                <a:solidFill>
                  <a:prstClr val="black"/>
                </a:solidFill>
                <a:latin typeface="Arial Narrow" pitchFamily="34" charset="0"/>
              </a:rPr>
              <a:t>2048x721 pixels, </a:t>
            </a:r>
          </a:p>
          <a:p>
            <a:pPr lvl="0" algn="ctr"/>
            <a:r>
              <a:rPr lang="en-US" sz="1200" dirty="0">
                <a:solidFill>
                  <a:prstClr val="black"/>
                </a:solidFill>
                <a:latin typeface="Arial Narrow" pitchFamily="34" charset="0"/>
              </a:rPr>
              <a:t>2048 files</a:t>
            </a:r>
            <a:endParaRPr lang="en-US" sz="2400" dirty="0">
              <a:solidFill>
                <a:prstClr val="black"/>
              </a:solidFill>
              <a:latin typeface="Arial Narrow" pitchFamily="34" charset="0"/>
            </a:endParaRPr>
          </a:p>
        </p:txBody>
      </p:sp>
      <p:sp>
        <p:nvSpPr>
          <p:cNvPr id="19" name="TextBox 18"/>
          <p:cNvSpPr txBox="1"/>
          <p:nvPr/>
        </p:nvSpPr>
        <p:spPr>
          <a:xfrm>
            <a:off x="5622239" y="1514475"/>
            <a:ext cx="1237839" cy="646331"/>
          </a:xfrm>
          <a:prstGeom prst="rect">
            <a:avLst/>
          </a:prstGeom>
          <a:solidFill>
            <a:srgbClr val="FFFFFF">
              <a:shade val="85000"/>
            </a:srgbClr>
          </a:solidFill>
        </p:spPr>
        <p:txBody>
          <a:bodyPr wrap="none" rtlCol="0">
            <a:spAutoFit/>
          </a:bodyPr>
          <a:lstStyle/>
          <a:p>
            <a:pPr algn="ctr"/>
            <a:r>
              <a:rPr lang="en-US" sz="1200" b="1" dirty="0">
                <a:latin typeface="Arial Narrow" pitchFamily="34" charset="0"/>
              </a:rPr>
              <a:t>Slices:</a:t>
            </a:r>
          </a:p>
          <a:p>
            <a:pPr lvl="0" algn="ctr"/>
            <a:r>
              <a:rPr lang="en-US" sz="1200" dirty="0">
                <a:solidFill>
                  <a:prstClr val="black"/>
                </a:solidFill>
                <a:latin typeface="Arial Narrow" pitchFamily="34" charset="0"/>
              </a:rPr>
              <a:t>2048x2048 pixels, </a:t>
            </a:r>
          </a:p>
          <a:p>
            <a:pPr lvl="0" algn="ctr"/>
            <a:r>
              <a:rPr lang="en-US" sz="1200" dirty="0">
                <a:solidFill>
                  <a:prstClr val="black"/>
                </a:solidFill>
                <a:latin typeface="Arial Narrow" pitchFamily="34" charset="0"/>
              </a:rPr>
              <a:t>2048 slices</a:t>
            </a:r>
            <a:endParaRPr lang="en-US" sz="2400" dirty="0">
              <a:latin typeface="Arial Narrow" pitchFamily="34" charset="0"/>
            </a:endParaRPr>
          </a:p>
        </p:txBody>
      </p:sp>
      <p:sp>
        <p:nvSpPr>
          <p:cNvPr id="20" name="TextBox 19"/>
          <p:cNvSpPr txBox="1"/>
          <p:nvPr/>
        </p:nvSpPr>
        <p:spPr>
          <a:xfrm>
            <a:off x="7192900" y="1590675"/>
            <a:ext cx="1601721" cy="461665"/>
          </a:xfrm>
          <a:prstGeom prst="rect">
            <a:avLst/>
          </a:prstGeom>
          <a:solidFill>
            <a:srgbClr val="FFFFFF">
              <a:shade val="85000"/>
            </a:srgbClr>
          </a:solidFill>
        </p:spPr>
        <p:txBody>
          <a:bodyPr wrap="none" rtlCol="0">
            <a:spAutoFit/>
          </a:bodyPr>
          <a:lstStyle/>
          <a:p>
            <a:pPr algn="ctr"/>
            <a:r>
              <a:rPr lang="en-US" sz="1200" b="1" dirty="0">
                <a:latin typeface="Arial Narrow" pitchFamily="34" charset="0"/>
              </a:rPr>
              <a:t>3D reconstruction:</a:t>
            </a:r>
          </a:p>
          <a:p>
            <a:pPr algn="ctr"/>
            <a:r>
              <a:rPr lang="en-US" sz="1200" b="1" dirty="0">
                <a:latin typeface="Arial Narrow" pitchFamily="34" charset="0"/>
              </a:rPr>
              <a:t>2048x2048x2048 </a:t>
            </a:r>
            <a:r>
              <a:rPr lang="en-US" sz="1200" b="1" dirty="0" err="1">
                <a:latin typeface="Arial Narrow" pitchFamily="34" charset="0"/>
              </a:rPr>
              <a:t>voxels</a:t>
            </a:r>
            <a:endParaRPr lang="en-US" sz="1200" b="1" dirty="0">
              <a:latin typeface="Arial Narrow" pitchFamily="34" charset="0"/>
            </a:endParaRPr>
          </a:p>
        </p:txBody>
      </p:sp>
      <p:pic>
        <p:nvPicPr>
          <p:cNvPr id="51" name="Picture 50" descr="slicePoplar00512.png"/>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1000"/>
                    </a14:imgEffect>
                  </a14:imgLayer>
                </a14:imgProps>
              </a:ext>
            </a:extLst>
          </a:blip>
          <a:stretch>
            <a:fillRect/>
          </a:stretch>
        </p:blipFill>
        <p:spPr>
          <a:xfrm>
            <a:off x="5518150" y="2390775"/>
            <a:ext cx="1371600" cy="1371600"/>
          </a:xfrm>
          <a:prstGeom prst="rect">
            <a:avLst/>
          </a:prstGeom>
          <a:ln w="28575">
            <a:solidFill>
              <a:srgbClr val="006600"/>
            </a:solidFill>
          </a:ln>
        </p:spPr>
      </p:pic>
      <p:pic>
        <p:nvPicPr>
          <p:cNvPr id="48" name="Picture 47" descr="sinoPoplar01536.png"/>
          <p:cNvPicPr>
            <a:picLocks noChangeAspect="1"/>
          </p:cNvPicPr>
          <p:nvPr/>
        </p:nvPicPr>
        <p:blipFill>
          <a:blip r:embed="rId8" cstate="print"/>
          <a:stretch>
            <a:fillRect/>
          </a:stretch>
        </p:blipFill>
        <p:spPr>
          <a:xfrm>
            <a:off x="3917950" y="5184503"/>
            <a:ext cx="1371600" cy="482872"/>
          </a:xfrm>
          <a:prstGeom prst="rect">
            <a:avLst/>
          </a:prstGeom>
          <a:ln w="28575">
            <a:solidFill>
              <a:srgbClr val="006600"/>
            </a:solidFill>
          </a:ln>
        </p:spPr>
      </p:pic>
      <p:pic>
        <p:nvPicPr>
          <p:cNvPr id="47" name="Picture 46" descr="sinoPoplar01024.png"/>
          <p:cNvPicPr>
            <a:picLocks noChangeAspect="1"/>
          </p:cNvPicPr>
          <p:nvPr/>
        </p:nvPicPr>
        <p:blipFill>
          <a:blip r:embed="rId9" cstate="print"/>
          <a:stretch>
            <a:fillRect/>
          </a:stretch>
        </p:blipFill>
        <p:spPr>
          <a:xfrm>
            <a:off x="3841750" y="3965303"/>
            <a:ext cx="1371600" cy="482872"/>
          </a:xfrm>
          <a:prstGeom prst="rect">
            <a:avLst/>
          </a:prstGeom>
          <a:ln w="28575">
            <a:solidFill>
              <a:srgbClr val="006600"/>
            </a:solidFill>
          </a:ln>
        </p:spPr>
      </p:pic>
      <p:pic>
        <p:nvPicPr>
          <p:cNvPr id="46" name="Picture 45" descr="sinoPoplar00512.png"/>
          <p:cNvPicPr>
            <a:picLocks noChangeAspect="1"/>
          </p:cNvPicPr>
          <p:nvPr/>
        </p:nvPicPr>
        <p:blipFill>
          <a:blip r:embed="rId10" cstate="print"/>
          <a:stretch>
            <a:fillRect/>
          </a:stretch>
        </p:blipFill>
        <p:spPr>
          <a:xfrm>
            <a:off x="3765550" y="2746103"/>
            <a:ext cx="1371600" cy="482872"/>
          </a:xfrm>
          <a:prstGeom prst="rect">
            <a:avLst/>
          </a:prstGeom>
          <a:ln w="28575">
            <a:solidFill>
              <a:srgbClr val="006600"/>
            </a:solidFill>
          </a:ln>
        </p:spPr>
      </p:pic>
      <p:pic>
        <p:nvPicPr>
          <p:cNvPr id="42" name="Picture 41" descr="Poplar00001.png"/>
          <p:cNvPicPr>
            <a:picLocks noChangeAspect="1"/>
          </p:cNvPicPr>
          <p:nvPr/>
        </p:nvPicPr>
        <p:blipFill>
          <a:blip r:embed="rId11" cstate="print"/>
          <a:stretch>
            <a:fillRect/>
          </a:stretch>
        </p:blipFill>
        <p:spPr>
          <a:xfrm rot="10800000">
            <a:off x="2012950" y="2390774"/>
            <a:ext cx="1371600" cy="1371600"/>
          </a:xfrm>
          <a:prstGeom prst="rect">
            <a:avLst/>
          </a:prstGeom>
          <a:ln w="28575">
            <a:solidFill>
              <a:srgbClr val="006600"/>
            </a:solidFill>
          </a:ln>
        </p:spPr>
      </p:pic>
      <p:pic>
        <p:nvPicPr>
          <p:cNvPr id="33" name="Picture 32" descr="rawPoplar00001.png"/>
          <p:cNvPicPr>
            <a:picLocks noChangeAspect="1"/>
          </p:cNvPicPr>
          <p:nvPr/>
        </p:nvPicPr>
        <p:blipFill>
          <a:blip r:embed="rId12" cstate="print"/>
          <a:stretch>
            <a:fillRect/>
          </a:stretch>
        </p:blipFill>
        <p:spPr>
          <a:xfrm rot="10800000">
            <a:off x="260350" y="2390775"/>
            <a:ext cx="1371600" cy="1371600"/>
          </a:xfrm>
          <a:prstGeom prst="rect">
            <a:avLst/>
          </a:prstGeom>
          <a:ln w="28575">
            <a:solidFill>
              <a:srgbClr val="006600"/>
            </a:solidFill>
          </a:ln>
        </p:spPr>
      </p:pic>
      <p:pic>
        <p:nvPicPr>
          <p:cNvPr id="40" name="Picture 39" descr="rawPoplar00361.png"/>
          <p:cNvPicPr>
            <a:picLocks noChangeAspect="1"/>
          </p:cNvPicPr>
          <p:nvPr/>
        </p:nvPicPr>
        <p:blipFill>
          <a:blip r:embed="rId13" cstate="print"/>
          <a:stretch>
            <a:fillRect/>
          </a:stretch>
        </p:blipFill>
        <p:spPr>
          <a:xfrm rot="10800000">
            <a:off x="336550" y="3609974"/>
            <a:ext cx="1371600" cy="1371600"/>
          </a:xfrm>
          <a:prstGeom prst="rect">
            <a:avLst/>
          </a:prstGeom>
          <a:ln w="28575">
            <a:solidFill>
              <a:srgbClr val="006600"/>
            </a:solidFill>
          </a:ln>
        </p:spPr>
      </p:pic>
      <p:pic>
        <p:nvPicPr>
          <p:cNvPr id="41" name="Picture 40" descr="rawPoplar00721.png"/>
          <p:cNvPicPr>
            <a:picLocks noChangeAspect="1"/>
          </p:cNvPicPr>
          <p:nvPr/>
        </p:nvPicPr>
        <p:blipFill>
          <a:blip r:embed="rId14" cstate="print"/>
          <a:stretch>
            <a:fillRect/>
          </a:stretch>
        </p:blipFill>
        <p:spPr>
          <a:xfrm rot="10800000">
            <a:off x="412750" y="4829175"/>
            <a:ext cx="1371600" cy="1371600"/>
          </a:xfrm>
          <a:prstGeom prst="rect">
            <a:avLst/>
          </a:prstGeom>
          <a:ln w="28575">
            <a:solidFill>
              <a:srgbClr val="006600"/>
            </a:solidFill>
          </a:ln>
        </p:spPr>
      </p:pic>
      <p:pic>
        <p:nvPicPr>
          <p:cNvPr id="43" name="Picture 42" descr="Poplar00361.png"/>
          <p:cNvPicPr>
            <a:picLocks noChangeAspect="1"/>
          </p:cNvPicPr>
          <p:nvPr/>
        </p:nvPicPr>
        <p:blipFill>
          <a:blip r:embed="rId15" cstate="print"/>
          <a:stretch>
            <a:fillRect/>
          </a:stretch>
        </p:blipFill>
        <p:spPr>
          <a:xfrm rot="10800000">
            <a:off x="2089150" y="3609974"/>
            <a:ext cx="1371600" cy="1371600"/>
          </a:xfrm>
          <a:prstGeom prst="rect">
            <a:avLst/>
          </a:prstGeom>
          <a:ln w="28575">
            <a:solidFill>
              <a:srgbClr val="006600"/>
            </a:solidFill>
          </a:ln>
        </p:spPr>
      </p:pic>
      <p:pic>
        <p:nvPicPr>
          <p:cNvPr id="44" name="Picture 43" descr="Poplar00721.png"/>
          <p:cNvPicPr>
            <a:picLocks noChangeAspect="1"/>
          </p:cNvPicPr>
          <p:nvPr/>
        </p:nvPicPr>
        <p:blipFill>
          <a:blip r:embed="rId16" cstate="print"/>
          <a:stretch>
            <a:fillRect/>
          </a:stretch>
        </p:blipFill>
        <p:spPr>
          <a:xfrm rot="10800000">
            <a:off x="2165350" y="4829175"/>
            <a:ext cx="1371600" cy="1371600"/>
          </a:xfrm>
          <a:prstGeom prst="rect">
            <a:avLst/>
          </a:prstGeom>
          <a:ln w="28575">
            <a:solidFill>
              <a:srgbClr val="006600"/>
            </a:solidFill>
          </a:ln>
        </p:spPr>
      </p:pic>
      <p:pic>
        <p:nvPicPr>
          <p:cNvPr id="52" name="Picture 51" descr="slicePoplar01024.png"/>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41000"/>
                    </a14:imgEffect>
                  </a14:imgLayer>
                </a14:imgProps>
              </a:ext>
            </a:extLst>
          </a:blip>
          <a:stretch>
            <a:fillRect/>
          </a:stretch>
        </p:blipFill>
        <p:spPr>
          <a:xfrm>
            <a:off x="5594350" y="3609975"/>
            <a:ext cx="1371600" cy="1371600"/>
          </a:xfrm>
          <a:prstGeom prst="rect">
            <a:avLst/>
          </a:prstGeom>
          <a:ln w="28575">
            <a:solidFill>
              <a:srgbClr val="006600"/>
            </a:solidFill>
          </a:ln>
        </p:spPr>
      </p:pic>
      <p:pic>
        <p:nvPicPr>
          <p:cNvPr id="53" name="Picture 52" descr="slicePoplar01536.png"/>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41000"/>
                    </a14:imgEffect>
                  </a14:imgLayer>
                </a14:imgProps>
              </a:ext>
            </a:extLst>
          </a:blip>
          <a:stretch>
            <a:fillRect/>
          </a:stretch>
        </p:blipFill>
        <p:spPr>
          <a:xfrm>
            <a:off x="5670550" y="4829175"/>
            <a:ext cx="1371600" cy="1371600"/>
          </a:xfrm>
          <a:prstGeom prst="rect">
            <a:avLst/>
          </a:prstGeom>
          <a:ln w="28575">
            <a:solidFill>
              <a:srgbClr val="006600"/>
            </a:solidFill>
          </a:ln>
        </p:spPr>
      </p:pic>
      <p:sp>
        <p:nvSpPr>
          <p:cNvPr id="25" name="Title 1"/>
          <p:cNvSpPr>
            <a:spLocks noGrp="1"/>
          </p:cNvSpPr>
          <p:nvPr>
            <p:ph type="title"/>
          </p:nvPr>
        </p:nvSpPr>
        <p:spPr/>
        <p:txBody>
          <a:bodyPr/>
          <a:lstStyle/>
          <a:p>
            <a:r>
              <a:rPr lang="en-US" sz="2800" dirty="0"/>
              <a:t>Computed/Computerized Tomography (FBP)</a:t>
            </a:r>
          </a:p>
        </p:txBody>
      </p:sp>
      <p:sp>
        <p:nvSpPr>
          <p:cNvPr id="59" name="Content Placeholder 58"/>
          <p:cNvSpPr>
            <a:spLocks noGrp="1"/>
          </p:cNvSpPr>
          <p:nvPr>
            <p:ph idx="1"/>
          </p:nvPr>
        </p:nvSpPr>
        <p:spPr>
          <a:xfrm>
            <a:off x="120650" y="715963"/>
            <a:ext cx="8229600" cy="693523"/>
          </a:xfrm>
        </p:spPr>
        <p:txBody>
          <a:bodyPr/>
          <a:lstStyle/>
          <a:p>
            <a:pPr lvl="1"/>
            <a:endParaRPr lang="en-US" sz="1800" dirty="0"/>
          </a:p>
          <a:p>
            <a:pPr lvl="1"/>
            <a:r>
              <a:rPr lang="en-US" sz="1800" dirty="0"/>
              <a:t>Filtered back projection method	</a:t>
            </a:r>
          </a:p>
        </p:txBody>
      </p:sp>
      <p:grpSp>
        <p:nvGrpSpPr>
          <p:cNvPr id="2" name="Group 89"/>
          <p:cNvGrpSpPr>
            <a:grpSpLocks noChangeAspect="1"/>
          </p:cNvGrpSpPr>
          <p:nvPr/>
        </p:nvGrpSpPr>
        <p:grpSpPr>
          <a:xfrm>
            <a:off x="-228588" y="6226022"/>
            <a:ext cx="2194546" cy="260503"/>
            <a:chOff x="-304800" y="6238474"/>
            <a:chExt cx="2438400" cy="289448"/>
          </a:xfrm>
        </p:grpSpPr>
        <p:pic>
          <p:nvPicPr>
            <p:cNvPr id="26" name="Picture 25" descr="colorbar.png"/>
            <p:cNvPicPr>
              <a:picLocks noChangeAspect="1"/>
            </p:cNvPicPr>
            <p:nvPr/>
          </p:nvPicPr>
          <p:blipFill>
            <a:blip r:embed="rId21" cstate="print"/>
            <a:stretch>
              <a:fillRect/>
            </a:stretch>
          </p:blipFill>
          <p:spPr>
            <a:xfrm rot="5400000">
              <a:off x="1056579" y="5679501"/>
              <a:ext cx="50922" cy="1645920"/>
            </a:xfrm>
            <a:prstGeom prst="rect">
              <a:avLst/>
            </a:prstGeom>
          </p:spPr>
        </p:pic>
        <p:sp>
          <p:nvSpPr>
            <p:cNvPr id="28" name="TextBox 27"/>
            <p:cNvSpPr txBox="1"/>
            <p:nvPr/>
          </p:nvSpPr>
          <p:spPr>
            <a:xfrm>
              <a:off x="1447800" y="6248400"/>
              <a:ext cx="685800" cy="256480"/>
            </a:xfrm>
            <a:prstGeom prst="rect">
              <a:avLst/>
            </a:prstGeom>
            <a:noFill/>
          </p:spPr>
          <p:txBody>
            <a:bodyPr wrap="square" rtlCol="0">
              <a:spAutoFit/>
            </a:bodyPr>
            <a:lstStyle/>
            <a:p>
              <a:pPr algn="r"/>
              <a:r>
                <a:rPr lang="en-US" sz="900" dirty="0"/>
                <a:t>~20700</a:t>
              </a:r>
            </a:p>
          </p:txBody>
        </p:sp>
        <p:sp>
          <p:nvSpPr>
            <p:cNvPr id="29" name="TextBox 28"/>
            <p:cNvSpPr txBox="1"/>
            <p:nvPr/>
          </p:nvSpPr>
          <p:spPr>
            <a:xfrm>
              <a:off x="-304800" y="6248400"/>
              <a:ext cx="685800" cy="256480"/>
            </a:xfrm>
            <a:prstGeom prst="rect">
              <a:avLst/>
            </a:prstGeom>
            <a:noFill/>
          </p:spPr>
          <p:txBody>
            <a:bodyPr wrap="square" rtlCol="0">
              <a:spAutoFit/>
            </a:bodyPr>
            <a:lstStyle/>
            <a:p>
              <a:pPr algn="r"/>
              <a:r>
                <a:rPr lang="en-US" sz="900" dirty="0"/>
                <a:t>~700</a:t>
              </a:r>
            </a:p>
          </p:txBody>
        </p:sp>
        <p:sp>
          <p:nvSpPr>
            <p:cNvPr id="30" name="TextBox 29"/>
            <p:cNvSpPr txBox="1"/>
            <p:nvPr/>
          </p:nvSpPr>
          <p:spPr>
            <a:xfrm>
              <a:off x="762001" y="6238474"/>
              <a:ext cx="588623" cy="230832"/>
            </a:xfrm>
            <a:prstGeom prst="rect">
              <a:avLst/>
            </a:prstGeom>
            <a:noFill/>
          </p:spPr>
          <p:txBody>
            <a:bodyPr wrap="none" rtlCol="0">
              <a:spAutoFit/>
            </a:bodyPr>
            <a:lstStyle/>
            <a:p>
              <a:pPr algn="ctr"/>
              <a:r>
                <a:rPr lang="en-US" sz="900" dirty="0"/>
                <a:t>Counts</a:t>
              </a:r>
            </a:p>
          </p:txBody>
        </p:sp>
      </p:grpSp>
      <p:grpSp>
        <p:nvGrpSpPr>
          <p:cNvPr id="3" name="Group 90"/>
          <p:cNvGrpSpPr>
            <a:grpSpLocks noChangeAspect="1"/>
          </p:cNvGrpSpPr>
          <p:nvPr/>
        </p:nvGrpSpPr>
        <p:grpSpPr>
          <a:xfrm>
            <a:off x="1524012" y="6226022"/>
            <a:ext cx="2057388" cy="260503"/>
            <a:chOff x="-304800" y="6238474"/>
            <a:chExt cx="2286000" cy="289448"/>
          </a:xfrm>
        </p:grpSpPr>
        <p:pic>
          <p:nvPicPr>
            <p:cNvPr id="32" name="Picture 31" descr="colorbar.png"/>
            <p:cNvPicPr>
              <a:picLocks noChangeAspect="1"/>
            </p:cNvPicPr>
            <p:nvPr/>
          </p:nvPicPr>
          <p:blipFill>
            <a:blip r:embed="rId21" cstate="print"/>
            <a:stretch>
              <a:fillRect/>
            </a:stretch>
          </p:blipFill>
          <p:spPr>
            <a:xfrm rot="5400000">
              <a:off x="1056579" y="5679501"/>
              <a:ext cx="50922" cy="1645920"/>
            </a:xfrm>
            <a:prstGeom prst="rect">
              <a:avLst/>
            </a:prstGeom>
          </p:spPr>
        </p:pic>
        <p:sp>
          <p:nvSpPr>
            <p:cNvPr id="34" name="TextBox 33"/>
            <p:cNvSpPr txBox="1"/>
            <p:nvPr/>
          </p:nvSpPr>
          <p:spPr>
            <a:xfrm>
              <a:off x="1295400" y="6248400"/>
              <a:ext cx="685800" cy="230832"/>
            </a:xfrm>
            <a:prstGeom prst="rect">
              <a:avLst/>
            </a:prstGeom>
            <a:noFill/>
          </p:spPr>
          <p:txBody>
            <a:bodyPr wrap="square" rtlCol="0">
              <a:spAutoFit/>
            </a:bodyPr>
            <a:lstStyle/>
            <a:p>
              <a:pPr algn="r"/>
              <a:r>
                <a:rPr lang="en-US" sz="900" dirty="0"/>
                <a:t>1</a:t>
              </a:r>
            </a:p>
          </p:txBody>
        </p:sp>
        <p:sp>
          <p:nvSpPr>
            <p:cNvPr id="35" name="TextBox 34"/>
            <p:cNvSpPr txBox="1"/>
            <p:nvPr/>
          </p:nvSpPr>
          <p:spPr>
            <a:xfrm>
              <a:off x="-304800" y="6248400"/>
              <a:ext cx="685800" cy="230832"/>
            </a:xfrm>
            <a:prstGeom prst="rect">
              <a:avLst/>
            </a:prstGeom>
            <a:noFill/>
          </p:spPr>
          <p:txBody>
            <a:bodyPr wrap="square" rtlCol="0">
              <a:spAutoFit/>
            </a:bodyPr>
            <a:lstStyle/>
            <a:p>
              <a:pPr algn="r"/>
              <a:r>
                <a:rPr lang="en-US" sz="900" dirty="0"/>
                <a:t>0</a:t>
              </a:r>
            </a:p>
          </p:txBody>
        </p:sp>
        <p:sp>
          <p:nvSpPr>
            <p:cNvPr id="36" name="TextBox 35"/>
            <p:cNvSpPr txBox="1"/>
            <p:nvPr/>
          </p:nvSpPr>
          <p:spPr>
            <a:xfrm>
              <a:off x="580865" y="6238474"/>
              <a:ext cx="950901" cy="230832"/>
            </a:xfrm>
            <a:prstGeom prst="rect">
              <a:avLst/>
            </a:prstGeom>
            <a:noFill/>
          </p:spPr>
          <p:txBody>
            <a:bodyPr wrap="none" rtlCol="0">
              <a:spAutoFit/>
            </a:bodyPr>
            <a:lstStyle/>
            <a:p>
              <a:pPr algn="ctr"/>
              <a:r>
                <a:rPr lang="en-US" sz="900" dirty="0"/>
                <a:t>Transmission</a:t>
              </a:r>
            </a:p>
          </p:txBody>
        </p:sp>
      </p:grpSp>
      <p:grpSp>
        <p:nvGrpSpPr>
          <p:cNvPr id="4" name="Group 98"/>
          <p:cNvGrpSpPr>
            <a:grpSpLocks noChangeAspect="1"/>
          </p:cNvGrpSpPr>
          <p:nvPr/>
        </p:nvGrpSpPr>
        <p:grpSpPr>
          <a:xfrm>
            <a:off x="3276612" y="6226022"/>
            <a:ext cx="2057388" cy="260503"/>
            <a:chOff x="-304800" y="6238474"/>
            <a:chExt cx="2286000" cy="289448"/>
          </a:xfrm>
        </p:grpSpPr>
        <p:pic>
          <p:nvPicPr>
            <p:cNvPr id="38" name="Picture 37" descr="colorbar.png"/>
            <p:cNvPicPr>
              <a:picLocks noChangeAspect="1"/>
            </p:cNvPicPr>
            <p:nvPr/>
          </p:nvPicPr>
          <p:blipFill>
            <a:blip r:embed="rId21" cstate="print"/>
            <a:stretch>
              <a:fillRect/>
            </a:stretch>
          </p:blipFill>
          <p:spPr>
            <a:xfrm rot="5400000">
              <a:off x="1056579" y="5679501"/>
              <a:ext cx="50922" cy="1645920"/>
            </a:xfrm>
            <a:prstGeom prst="rect">
              <a:avLst/>
            </a:prstGeom>
          </p:spPr>
        </p:pic>
        <p:sp>
          <p:nvSpPr>
            <p:cNvPr id="39" name="TextBox 38"/>
            <p:cNvSpPr txBox="1"/>
            <p:nvPr/>
          </p:nvSpPr>
          <p:spPr>
            <a:xfrm>
              <a:off x="1295400" y="6248400"/>
              <a:ext cx="685800" cy="230832"/>
            </a:xfrm>
            <a:prstGeom prst="rect">
              <a:avLst/>
            </a:prstGeom>
            <a:noFill/>
          </p:spPr>
          <p:txBody>
            <a:bodyPr wrap="square" rtlCol="0">
              <a:spAutoFit/>
            </a:bodyPr>
            <a:lstStyle/>
            <a:p>
              <a:pPr algn="r"/>
              <a:r>
                <a:rPr lang="en-US" sz="900" dirty="0"/>
                <a:t>1</a:t>
              </a:r>
            </a:p>
          </p:txBody>
        </p:sp>
        <p:sp>
          <p:nvSpPr>
            <p:cNvPr id="45" name="TextBox 44"/>
            <p:cNvSpPr txBox="1"/>
            <p:nvPr/>
          </p:nvSpPr>
          <p:spPr>
            <a:xfrm>
              <a:off x="-304800" y="6248400"/>
              <a:ext cx="685800" cy="230832"/>
            </a:xfrm>
            <a:prstGeom prst="rect">
              <a:avLst/>
            </a:prstGeom>
            <a:noFill/>
          </p:spPr>
          <p:txBody>
            <a:bodyPr wrap="square" rtlCol="0">
              <a:spAutoFit/>
            </a:bodyPr>
            <a:lstStyle/>
            <a:p>
              <a:pPr algn="r"/>
              <a:r>
                <a:rPr lang="en-US" sz="900" dirty="0"/>
                <a:t>0</a:t>
              </a:r>
            </a:p>
          </p:txBody>
        </p:sp>
        <p:sp>
          <p:nvSpPr>
            <p:cNvPr id="49" name="TextBox 48"/>
            <p:cNvSpPr txBox="1"/>
            <p:nvPr/>
          </p:nvSpPr>
          <p:spPr>
            <a:xfrm>
              <a:off x="580865" y="6238474"/>
              <a:ext cx="950901" cy="230832"/>
            </a:xfrm>
            <a:prstGeom prst="rect">
              <a:avLst/>
            </a:prstGeom>
            <a:noFill/>
          </p:spPr>
          <p:txBody>
            <a:bodyPr wrap="none" rtlCol="0">
              <a:spAutoFit/>
            </a:bodyPr>
            <a:lstStyle/>
            <a:p>
              <a:pPr algn="ctr"/>
              <a:r>
                <a:rPr lang="en-US" sz="900" dirty="0"/>
                <a:t>Transmission</a:t>
              </a:r>
            </a:p>
          </p:txBody>
        </p:sp>
      </p:grpSp>
      <p:grpSp>
        <p:nvGrpSpPr>
          <p:cNvPr id="5" name="Group 103"/>
          <p:cNvGrpSpPr>
            <a:grpSpLocks noChangeAspect="1"/>
          </p:cNvGrpSpPr>
          <p:nvPr/>
        </p:nvGrpSpPr>
        <p:grpSpPr>
          <a:xfrm>
            <a:off x="5029212" y="6226022"/>
            <a:ext cx="2057388" cy="260503"/>
            <a:chOff x="-304800" y="6238474"/>
            <a:chExt cx="2286000" cy="289448"/>
          </a:xfrm>
        </p:grpSpPr>
        <p:pic>
          <p:nvPicPr>
            <p:cNvPr id="54" name="Picture 53" descr="colorbar.png"/>
            <p:cNvPicPr>
              <a:picLocks noChangeAspect="1"/>
            </p:cNvPicPr>
            <p:nvPr/>
          </p:nvPicPr>
          <p:blipFill>
            <a:blip r:embed="rId21" cstate="print"/>
            <a:stretch>
              <a:fillRect/>
            </a:stretch>
          </p:blipFill>
          <p:spPr>
            <a:xfrm rot="5400000">
              <a:off x="1056579" y="5679501"/>
              <a:ext cx="50922" cy="1645920"/>
            </a:xfrm>
            <a:prstGeom prst="rect">
              <a:avLst/>
            </a:prstGeom>
          </p:spPr>
        </p:pic>
        <p:sp>
          <p:nvSpPr>
            <p:cNvPr id="55" name="TextBox 54"/>
            <p:cNvSpPr txBox="1"/>
            <p:nvPr/>
          </p:nvSpPr>
          <p:spPr>
            <a:xfrm>
              <a:off x="1295400" y="6248400"/>
              <a:ext cx="685800" cy="230832"/>
            </a:xfrm>
            <a:prstGeom prst="rect">
              <a:avLst/>
            </a:prstGeom>
            <a:noFill/>
          </p:spPr>
          <p:txBody>
            <a:bodyPr wrap="square" rtlCol="0">
              <a:spAutoFit/>
            </a:bodyPr>
            <a:lstStyle/>
            <a:p>
              <a:pPr algn="r"/>
              <a:r>
                <a:rPr lang="en-US" sz="900" dirty="0"/>
                <a:t>∞</a:t>
              </a:r>
            </a:p>
          </p:txBody>
        </p:sp>
        <p:sp>
          <p:nvSpPr>
            <p:cNvPr id="57" name="TextBox 56"/>
            <p:cNvSpPr txBox="1"/>
            <p:nvPr/>
          </p:nvSpPr>
          <p:spPr>
            <a:xfrm>
              <a:off x="-304800" y="6248400"/>
              <a:ext cx="685800" cy="230832"/>
            </a:xfrm>
            <a:prstGeom prst="rect">
              <a:avLst/>
            </a:prstGeom>
            <a:noFill/>
          </p:spPr>
          <p:txBody>
            <a:bodyPr wrap="square" rtlCol="0">
              <a:spAutoFit/>
            </a:bodyPr>
            <a:lstStyle/>
            <a:p>
              <a:pPr algn="r"/>
              <a:r>
                <a:rPr lang="en-US" sz="900" dirty="0"/>
                <a:t>0</a:t>
              </a:r>
            </a:p>
          </p:txBody>
        </p:sp>
        <p:sp>
          <p:nvSpPr>
            <p:cNvPr id="58" name="TextBox 57"/>
            <p:cNvSpPr txBox="1"/>
            <p:nvPr/>
          </p:nvSpPr>
          <p:spPr>
            <a:xfrm>
              <a:off x="626552" y="6238474"/>
              <a:ext cx="859531" cy="230832"/>
            </a:xfrm>
            <a:prstGeom prst="rect">
              <a:avLst/>
            </a:prstGeom>
            <a:noFill/>
          </p:spPr>
          <p:txBody>
            <a:bodyPr wrap="none" rtlCol="0">
              <a:spAutoFit/>
            </a:bodyPr>
            <a:lstStyle/>
            <a:p>
              <a:pPr algn="ctr"/>
              <a:r>
                <a:rPr lang="en-US" sz="900" dirty="0"/>
                <a:t>Attenuation</a:t>
              </a:r>
            </a:p>
          </p:txBody>
        </p:sp>
      </p:grpSp>
    </p:spTree>
    <p:extLst>
      <p:ext uri="{BB962C8B-B14F-4D97-AF65-F5344CB8AC3E}">
        <p14:creationId xmlns:p14="http://schemas.microsoft.com/office/powerpoint/2010/main" val="42665566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Computed/Computerized Tomography (CT)</a:t>
            </a:r>
          </a:p>
        </p:txBody>
      </p:sp>
      <p:sp>
        <p:nvSpPr>
          <p:cNvPr id="3" name="Content Placeholder 2"/>
          <p:cNvSpPr>
            <a:spLocks noGrp="1"/>
          </p:cNvSpPr>
          <p:nvPr>
            <p:ph idx="1"/>
          </p:nvPr>
        </p:nvSpPr>
        <p:spPr>
          <a:xfrm>
            <a:off x="111125" y="1344612"/>
            <a:ext cx="8229600" cy="4979987"/>
          </a:xfrm>
        </p:spPr>
        <p:txBody>
          <a:bodyPr>
            <a:noAutofit/>
          </a:bodyPr>
          <a:lstStyle/>
          <a:p>
            <a:r>
              <a:rPr lang="en-US" dirty="0"/>
              <a:t>Several techniques:</a:t>
            </a:r>
          </a:p>
          <a:p>
            <a:pPr lvl="1"/>
            <a:r>
              <a:rPr lang="en-US" dirty="0"/>
              <a:t>Filtered Back Projection</a:t>
            </a:r>
          </a:p>
          <a:p>
            <a:pPr lvl="2"/>
            <a:r>
              <a:rPr lang="en-US" dirty="0"/>
              <a:t>Radon transform</a:t>
            </a:r>
          </a:p>
          <a:p>
            <a:pPr lvl="2"/>
            <a:r>
              <a:rPr lang="en-US" dirty="0"/>
              <a:t>Works well with high signal to noise ration measurements</a:t>
            </a:r>
          </a:p>
          <a:p>
            <a:pPr lvl="2"/>
            <a:r>
              <a:rPr lang="en-US" dirty="0"/>
              <a:t>Easy-to-use commercial, semi-automated software available</a:t>
            </a:r>
          </a:p>
          <a:p>
            <a:pPr lvl="2"/>
            <a:r>
              <a:rPr lang="en-US" dirty="0"/>
              <a:t>Quick</a:t>
            </a:r>
          </a:p>
          <a:p>
            <a:pPr lvl="2"/>
            <a:endParaRPr lang="en-US" dirty="0"/>
          </a:p>
          <a:p>
            <a:pPr lvl="1"/>
            <a:r>
              <a:rPr lang="en-US" dirty="0"/>
              <a:t>Iterative Reconstruction</a:t>
            </a:r>
          </a:p>
          <a:p>
            <a:pPr lvl="2"/>
            <a:r>
              <a:rPr lang="en-US" dirty="0"/>
              <a:t>Direct approach</a:t>
            </a:r>
          </a:p>
          <a:p>
            <a:pPr lvl="2"/>
            <a:r>
              <a:rPr lang="en-US" dirty="0"/>
              <a:t>Less artifacts</a:t>
            </a:r>
          </a:p>
          <a:p>
            <a:pPr lvl="2"/>
            <a:r>
              <a:rPr lang="en-US" dirty="0"/>
              <a:t>Can reconstruct incomplete data</a:t>
            </a:r>
          </a:p>
          <a:p>
            <a:pPr lvl="2"/>
            <a:r>
              <a:rPr lang="en-US" dirty="0"/>
              <a:t>High computation time</a:t>
            </a:r>
          </a:p>
          <a:p>
            <a:pPr lvl="2"/>
            <a:endParaRPr lang="en-US" dirty="0"/>
          </a:p>
        </p:txBody>
      </p:sp>
    </p:spTree>
    <p:extLst>
      <p:ext uri="{BB962C8B-B14F-4D97-AF65-F5344CB8AC3E}">
        <p14:creationId xmlns:p14="http://schemas.microsoft.com/office/powerpoint/2010/main" val="1525002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880369"/>
          </a:xfrm>
        </p:spPr>
        <p:txBody>
          <a:bodyPr/>
          <a:lstStyle/>
          <a:p>
            <a:r>
              <a:rPr lang="en-US" dirty="0"/>
              <a:t>Conventional Neutron Imaging Techniques at steady-state sources</a:t>
            </a:r>
          </a:p>
        </p:txBody>
      </p:sp>
      <p:sp>
        <p:nvSpPr>
          <p:cNvPr id="3" name="Content Placeholder 2"/>
          <p:cNvSpPr>
            <a:spLocks noGrp="1"/>
          </p:cNvSpPr>
          <p:nvPr>
            <p:ph idx="1"/>
          </p:nvPr>
        </p:nvSpPr>
        <p:spPr>
          <a:xfrm>
            <a:off x="111125" y="1344613"/>
            <a:ext cx="8229600" cy="3828740"/>
          </a:xfrm>
        </p:spPr>
        <p:txBody>
          <a:bodyPr/>
          <a:lstStyle/>
          <a:p>
            <a:r>
              <a:rPr lang="en-US" sz="2400" dirty="0">
                <a:solidFill>
                  <a:schemeClr val="tx2"/>
                </a:solidFill>
              </a:rPr>
              <a:t>Radiography (available at CG-1D)</a:t>
            </a:r>
          </a:p>
          <a:p>
            <a:r>
              <a:rPr lang="en-US" sz="2400" dirty="0">
                <a:solidFill>
                  <a:schemeClr val="tx2"/>
                </a:solidFill>
              </a:rPr>
              <a:t>Tomography (available at CG-1D)</a:t>
            </a:r>
          </a:p>
          <a:p>
            <a:r>
              <a:rPr lang="en-US" sz="2400" dirty="0"/>
              <a:t>Phase Contrast Imaging</a:t>
            </a:r>
          </a:p>
          <a:p>
            <a:r>
              <a:rPr lang="en-US" sz="2400" dirty="0"/>
              <a:t>Polarized Neutron Imaging</a:t>
            </a:r>
          </a:p>
          <a:p>
            <a:r>
              <a:rPr lang="en-US" sz="2400" dirty="0"/>
              <a:t>Stroboscopic Imaging</a:t>
            </a:r>
          </a:p>
          <a:p>
            <a:r>
              <a:rPr lang="en-US" sz="2400" dirty="0"/>
              <a:t>Imaging of processes that happen fast</a:t>
            </a:r>
          </a:p>
          <a:p>
            <a:r>
              <a:rPr lang="en-US" sz="2400" dirty="0"/>
              <a:t>Energy selective techniques possible with double-</a:t>
            </a:r>
            <a:r>
              <a:rPr lang="en-US" sz="2400" dirty="0" err="1"/>
              <a:t>monochromator</a:t>
            </a:r>
            <a:r>
              <a:rPr lang="en-US" sz="2400" dirty="0"/>
              <a:t> configuration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880369"/>
          </a:xfrm>
        </p:spPr>
        <p:txBody>
          <a:bodyPr/>
          <a:lstStyle/>
          <a:p>
            <a:r>
              <a:rPr lang="en-US" dirty="0"/>
              <a:t>Neutron Imaging Techniques at pulsed sources</a:t>
            </a:r>
          </a:p>
        </p:txBody>
      </p:sp>
      <p:sp>
        <p:nvSpPr>
          <p:cNvPr id="3" name="Content Placeholder 2"/>
          <p:cNvSpPr>
            <a:spLocks noGrp="1"/>
          </p:cNvSpPr>
          <p:nvPr>
            <p:ph idx="1"/>
          </p:nvPr>
        </p:nvSpPr>
        <p:spPr>
          <a:xfrm>
            <a:off x="111125" y="1344613"/>
            <a:ext cx="8229600" cy="4309898"/>
          </a:xfrm>
        </p:spPr>
        <p:txBody>
          <a:bodyPr/>
          <a:lstStyle/>
          <a:p>
            <a:r>
              <a:rPr lang="en-US" dirty="0">
                <a:solidFill>
                  <a:schemeClr val="tx1"/>
                </a:solidFill>
              </a:rPr>
              <a:t>Energy-selective (or Time-of-Flight) imaging</a:t>
            </a:r>
          </a:p>
          <a:p>
            <a:pPr lvl="1"/>
            <a:r>
              <a:rPr lang="en-US" dirty="0">
                <a:solidFill>
                  <a:schemeClr val="tx1"/>
                </a:solidFill>
              </a:rPr>
              <a:t>Contrast enhancement</a:t>
            </a:r>
          </a:p>
          <a:p>
            <a:pPr lvl="1"/>
            <a:r>
              <a:rPr lang="en-US" dirty="0">
                <a:solidFill>
                  <a:schemeClr val="tx1"/>
                </a:solidFill>
              </a:rPr>
              <a:t>Bragg edge</a:t>
            </a:r>
          </a:p>
          <a:p>
            <a:r>
              <a:rPr lang="en-US" dirty="0"/>
              <a:t>Energy resonance imaging</a:t>
            </a:r>
            <a:endParaRPr lang="en-US" dirty="0">
              <a:solidFill>
                <a:schemeClr val="tx1"/>
              </a:solidFill>
            </a:endParaRPr>
          </a:p>
          <a:p>
            <a:r>
              <a:rPr lang="en-US" dirty="0">
                <a:solidFill>
                  <a:schemeClr val="tx1"/>
                </a:solidFill>
              </a:rPr>
              <a:t>Stroboscopic imaging</a:t>
            </a:r>
          </a:p>
          <a:p>
            <a:pPr lvl="1"/>
            <a:r>
              <a:rPr lang="en-US" dirty="0">
                <a:solidFill>
                  <a:schemeClr val="tx1"/>
                </a:solidFill>
              </a:rPr>
              <a:t>SNS has a natural clock</a:t>
            </a:r>
          </a:p>
          <a:p>
            <a:r>
              <a:rPr lang="en-US" dirty="0">
                <a:solidFill>
                  <a:schemeClr val="tx1"/>
                </a:solidFill>
              </a:rPr>
              <a:t>Neutron Imaging at energies not accessible at reactor facilities</a:t>
            </a:r>
          </a:p>
          <a:p>
            <a:pPr lvl="1"/>
            <a:r>
              <a:rPr lang="en-US" dirty="0">
                <a:solidFill>
                  <a:schemeClr val="tx1"/>
                </a:solidFill>
              </a:rPr>
              <a:t>Mainly bio-medical applications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Neutron imaging techniques</a:t>
            </a:r>
          </a:p>
        </p:txBody>
      </p:sp>
      <p:sp>
        <p:nvSpPr>
          <p:cNvPr id="3" name="Content Placeholder 2"/>
          <p:cNvSpPr>
            <a:spLocks noGrp="1"/>
          </p:cNvSpPr>
          <p:nvPr>
            <p:ph idx="1"/>
          </p:nvPr>
        </p:nvSpPr>
        <p:spPr>
          <a:xfrm>
            <a:off x="120650" y="1000125"/>
            <a:ext cx="8229600" cy="4887913"/>
          </a:xfrm>
        </p:spPr>
        <p:txBody>
          <a:bodyPr>
            <a:normAutofit fontScale="92500" lnSpcReduction="10000"/>
          </a:bodyPr>
          <a:lstStyle/>
          <a:p>
            <a:r>
              <a:rPr lang="en-US" dirty="0"/>
              <a:t>Radiography</a:t>
            </a:r>
          </a:p>
          <a:p>
            <a:r>
              <a:rPr lang="en-US" dirty="0"/>
              <a:t>Computed tomography</a:t>
            </a:r>
          </a:p>
          <a:p>
            <a:r>
              <a:rPr lang="en-US" dirty="0">
                <a:solidFill>
                  <a:srgbClr val="006C3A"/>
                </a:solidFill>
              </a:rPr>
              <a:t>Bragg edge imaging</a:t>
            </a:r>
          </a:p>
          <a:p>
            <a:r>
              <a:rPr lang="en-US" dirty="0">
                <a:solidFill>
                  <a:srgbClr val="006C3A"/>
                </a:solidFill>
              </a:rPr>
              <a:t>Neutron phase imaging</a:t>
            </a:r>
          </a:p>
          <a:p>
            <a:r>
              <a:rPr lang="en-US" dirty="0">
                <a:solidFill>
                  <a:srgbClr val="006C3A"/>
                </a:solidFill>
              </a:rPr>
              <a:t>Stroboscopic imaging</a:t>
            </a:r>
          </a:p>
          <a:p>
            <a:r>
              <a:rPr lang="en-US" dirty="0"/>
              <a:t>Neutron Stimulated Computed Emission Tomography or NSECT</a:t>
            </a:r>
          </a:p>
          <a:p>
            <a:r>
              <a:rPr lang="en-US" dirty="0"/>
              <a:t>Polarized imaging</a:t>
            </a:r>
          </a:p>
          <a:p>
            <a:r>
              <a:rPr lang="en-US" dirty="0"/>
              <a:t>Dark field imaging</a:t>
            </a:r>
          </a:p>
          <a:p>
            <a:r>
              <a:rPr lang="en-US" dirty="0"/>
              <a:t>Energy resonance imaging</a:t>
            </a:r>
          </a:p>
          <a:p>
            <a:endParaRPr lang="en-US" dirty="0">
              <a:solidFill>
                <a:schemeClr val="bg1">
                  <a:lumMod val="65000"/>
                </a:schemeClr>
              </a:solidFill>
            </a:endParaRPr>
          </a:p>
          <a:p>
            <a:endParaRPr lang="en-US" dirty="0"/>
          </a:p>
        </p:txBody>
      </p:sp>
    </p:spTree>
    <p:extLst>
      <p:ext uri="{BB962C8B-B14F-4D97-AF65-F5344CB8AC3E}">
        <p14:creationId xmlns:p14="http://schemas.microsoft.com/office/powerpoint/2010/main" val="3599854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496290"/>
          </a:xfrm>
        </p:spPr>
        <p:txBody>
          <a:bodyPr/>
          <a:lstStyle/>
          <a:p>
            <a:r>
              <a:rPr lang="en-US" dirty="0"/>
              <a:t>Bragg Edge Imaging</a:t>
            </a:r>
          </a:p>
        </p:txBody>
      </p:sp>
      <p:sp>
        <p:nvSpPr>
          <p:cNvPr id="3" name="Content Placeholder 2"/>
          <p:cNvSpPr>
            <a:spLocks noGrp="1"/>
          </p:cNvSpPr>
          <p:nvPr>
            <p:ph idx="1"/>
          </p:nvPr>
        </p:nvSpPr>
        <p:spPr>
          <a:xfrm>
            <a:off x="111125" y="838200"/>
            <a:ext cx="8229600" cy="487313"/>
          </a:xfrm>
        </p:spPr>
        <p:txBody>
          <a:bodyPr/>
          <a:lstStyle/>
          <a:p>
            <a:r>
              <a:rPr lang="en-US" dirty="0"/>
              <a:t>Crystalline structure mapping</a:t>
            </a:r>
          </a:p>
        </p:txBody>
      </p:sp>
      <p:pic>
        <p:nvPicPr>
          <p:cNvPr id="13" name="Picture 12"/>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 y="1428750"/>
            <a:ext cx="1219200" cy="1752600"/>
          </a:xfrm>
          <a:prstGeom prst="rect">
            <a:avLst/>
          </a:prstGeom>
          <a:noFill/>
          <a:ln>
            <a:noFill/>
          </a:ln>
        </p:spPr>
      </p:pic>
      <p:pic>
        <p:nvPicPr>
          <p:cNvPr id="14" name="Picture 13"/>
          <p:cNvPicPr/>
          <p:nvPr/>
        </p:nvPicPr>
        <p:blipFill>
          <a:blip r:embed="rId4" cstate="print">
            <a:extLst>
              <a:ext uri="{28A0092B-C50C-407E-A947-70E740481C1C}">
                <a14:useLocalDpi xmlns:a14="http://schemas.microsoft.com/office/drawing/2010/main"/>
              </a:ext>
            </a:extLst>
          </a:blip>
          <a:srcRect/>
          <a:stretch>
            <a:fillRect/>
          </a:stretch>
        </p:blipFill>
        <p:spPr bwMode="auto">
          <a:xfrm>
            <a:off x="1828800" y="1352550"/>
            <a:ext cx="2209800" cy="1828800"/>
          </a:xfrm>
          <a:prstGeom prst="rect">
            <a:avLst/>
          </a:prstGeom>
          <a:noFill/>
          <a:ln>
            <a:noFill/>
          </a:ln>
        </p:spPr>
      </p:pic>
      <p:pic>
        <p:nvPicPr>
          <p:cNvPr id="15" name="Picture 14"/>
          <p:cNvPicPr/>
          <p:nvPr/>
        </p:nvPicPr>
        <p:blipFill>
          <a:blip r:embed="rId5" cstate="print">
            <a:extLst>
              <a:ext uri="{28A0092B-C50C-407E-A947-70E740481C1C}">
                <a14:useLocalDpi xmlns:a14="http://schemas.microsoft.com/office/drawing/2010/main"/>
              </a:ext>
            </a:extLst>
          </a:blip>
          <a:srcRect/>
          <a:stretch>
            <a:fillRect/>
          </a:stretch>
        </p:blipFill>
        <p:spPr bwMode="auto">
          <a:xfrm>
            <a:off x="3948747" y="1352550"/>
            <a:ext cx="2071053" cy="1848485"/>
          </a:xfrm>
          <a:prstGeom prst="rect">
            <a:avLst/>
          </a:prstGeom>
          <a:noFill/>
          <a:ln>
            <a:noFill/>
          </a:ln>
        </p:spPr>
      </p:pic>
      <p:pic>
        <p:nvPicPr>
          <p:cNvPr id="16" name="Picture 15"/>
          <p:cNvPicPr/>
          <p:nvPr/>
        </p:nvPicPr>
        <p:blipFill>
          <a:blip r:embed="rId6" cstate="print">
            <a:extLst>
              <a:ext uri="{28A0092B-C50C-407E-A947-70E740481C1C}">
                <a14:useLocalDpi xmlns:a14="http://schemas.microsoft.com/office/drawing/2010/main"/>
              </a:ext>
            </a:extLst>
          </a:blip>
          <a:srcRect/>
          <a:stretch>
            <a:fillRect/>
          </a:stretch>
        </p:blipFill>
        <p:spPr bwMode="auto">
          <a:xfrm>
            <a:off x="6096000" y="1352550"/>
            <a:ext cx="1981200" cy="1828800"/>
          </a:xfrm>
          <a:prstGeom prst="rect">
            <a:avLst/>
          </a:prstGeom>
          <a:noFill/>
          <a:ln>
            <a:noFill/>
          </a:ln>
        </p:spPr>
      </p:pic>
      <p:sp>
        <p:nvSpPr>
          <p:cNvPr id="17" name="Rectangle 16"/>
          <p:cNvSpPr/>
          <p:nvPr/>
        </p:nvSpPr>
        <p:spPr>
          <a:xfrm>
            <a:off x="304800" y="3133725"/>
            <a:ext cx="8839200" cy="2985433"/>
          </a:xfrm>
          <a:prstGeom prst="rect">
            <a:avLst/>
          </a:prstGeom>
        </p:spPr>
        <p:txBody>
          <a:bodyPr wrap="square">
            <a:spAutoFit/>
          </a:bodyPr>
          <a:lstStyle/>
          <a:p>
            <a:r>
              <a:rPr lang="en-US" sz="1600" dirty="0"/>
              <a:t>Bragg reflected neutrons result in narrow dips in the actual transmission at precise wavelengths specified by Bragg’s law:</a:t>
            </a:r>
            <a:endParaRPr lang="en-US" sz="1200" dirty="0"/>
          </a:p>
          <a:p>
            <a:r>
              <a:rPr lang="en-US" sz="1200" dirty="0"/>
              <a:t> </a:t>
            </a:r>
            <a:endParaRPr lang="en-US" sz="1100" dirty="0"/>
          </a:p>
          <a:p>
            <a:pPr algn="ctr"/>
            <a:r>
              <a:rPr lang="en-US" sz="2000" dirty="0">
                <a:sym typeface="Symbol"/>
              </a:rPr>
              <a:t></a:t>
            </a:r>
            <a:r>
              <a:rPr lang="en-US" sz="2000" baseline="-25000" dirty="0" err="1"/>
              <a:t>hkl</a:t>
            </a:r>
            <a:r>
              <a:rPr lang="en-US" sz="2000" dirty="0"/>
              <a:t> = 2d</a:t>
            </a:r>
            <a:r>
              <a:rPr lang="en-US" sz="2000" baseline="-25000" dirty="0"/>
              <a:t>hkl </a:t>
            </a:r>
            <a:r>
              <a:rPr lang="en-US" sz="2000" dirty="0" err="1"/>
              <a:t>sin</a:t>
            </a:r>
            <a:r>
              <a:rPr lang="en-US" sz="2000" dirty="0" err="1">
                <a:sym typeface="Symbol"/>
              </a:rPr>
              <a:t></a:t>
            </a:r>
            <a:r>
              <a:rPr lang="en-US" sz="2000" baseline="-25000" dirty="0" err="1"/>
              <a:t>hkl</a:t>
            </a:r>
            <a:r>
              <a:rPr lang="en-US" sz="2000" baseline="-25000" dirty="0"/>
              <a:t>                                                                                  </a:t>
            </a:r>
            <a:r>
              <a:rPr lang="en-US" sz="1600" dirty="0"/>
              <a:t> </a:t>
            </a:r>
          </a:p>
          <a:p>
            <a:endParaRPr lang="en-US" sz="1200" dirty="0"/>
          </a:p>
          <a:p>
            <a:r>
              <a:rPr lang="en-US" sz="1600" dirty="0"/>
              <a:t>where </a:t>
            </a:r>
            <a:r>
              <a:rPr lang="en-US" sz="1600" dirty="0" err="1"/>
              <a:t>d</a:t>
            </a:r>
            <a:r>
              <a:rPr lang="en-US" sz="1600" baseline="-25000" dirty="0" err="1"/>
              <a:t>hkl</a:t>
            </a:r>
            <a:r>
              <a:rPr lang="en-US" sz="1600" dirty="0"/>
              <a:t> is the </a:t>
            </a:r>
            <a:r>
              <a:rPr lang="en-US" sz="1600" dirty="0" err="1"/>
              <a:t>interplanar</a:t>
            </a:r>
            <a:r>
              <a:rPr lang="en-US" sz="1600" dirty="0"/>
              <a:t> distance for the (</a:t>
            </a:r>
            <a:r>
              <a:rPr lang="en-US" sz="1600" i="1" dirty="0" err="1"/>
              <a:t>hkl</a:t>
            </a:r>
            <a:r>
              <a:rPr lang="en-US" sz="1600" dirty="0"/>
              <a:t>) planes and </a:t>
            </a:r>
            <a:r>
              <a:rPr lang="en-US" sz="1600" dirty="0">
                <a:sym typeface="Symbol"/>
              </a:rPr>
              <a:t></a:t>
            </a:r>
            <a:r>
              <a:rPr lang="en-US" sz="1600" baseline="-25000" dirty="0" err="1"/>
              <a:t>hkl</a:t>
            </a:r>
            <a:r>
              <a:rPr lang="en-US" sz="1600" dirty="0"/>
              <a:t> are the Bragg angles </a:t>
            </a:r>
            <a:r>
              <a:rPr lang="en-US" sz="1600" dirty="0">
                <a:sym typeface="Symbol"/>
              </a:rPr>
              <a:t></a:t>
            </a:r>
            <a:r>
              <a:rPr lang="en-US" sz="1600" baseline="-25000" dirty="0" err="1"/>
              <a:t>hkl</a:t>
            </a:r>
            <a:r>
              <a:rPr lang="en-US" sz="1600" dirty="0"/>
              <a:t> depends on the relative orientation of the crystal lattice to the neutron beam.</a:t>
            </a:r>
          </a:p>
          <a:p>
            <a:endParaRPr lang="en-US" sz="1200" dirty="0"/>
          </a:p>
          <a:p>
            <a:r>
              <a:rPr lang="en-US" sz="1600" dirty="0"/>
              <a:t>At </a:t>
            </a:r>
            <a:r>
              <a:rPr lang="en-US" sz="1600" dirty="0">
                <a:sym typeface="Symbol"/>
              </a:rPr>
              <a:t></a:t>
            </a:r>
            <a:r>
              <a:rPr lang="en-US" sz="1600" baseline="-25000" dirty="0" err="1"/>
              <a:t>hkl</a:t>
            </a:r>
            <a:r>
              <a:rPr lang="en-US" sz="1600" dirty="0"/>
              <a:t>, creation of map of the number of crystals having any of their (</a:t>
            </a:r>
            <a:r>
              <a:rPr lang="en-US" sz="1600" i="1" dirty="0" err="1"/>
              <a:t>hkl</a:t>
            </a:r>
            <a:r>
              <a:rPr lang="en-US" sz="1600" dirty="0"/>
              <a:t>) directions making an angle, </a:t>
            </a:r>
            <a:r>
              <a:rPr lang="en-US" sz="1600" dirty="0">
                <a:sym typeface="Symbol"/>
              </a:rPr>
              <a:t></a:t>
            </a:r>
            <a:r>
              <a:rPr lang="en-US" sz="1600" baseline="-25000" dirty="0" err="1"/>
              <a:t>hkl</a:t>
            </a:r>
            <a:r>
              <a:rPr lang="en-US" sz="1600" dirty="0"/>
              <a:t>, with the incident beam given by:</a:t>
            </a:r>
            <a:endParaRPr lang="en-US" sz="1200" dirty="0"/>
          </a:p>
          <a:p>
            <a:r>
              <a:rPr lang="en-US" sz="1200" dirty="0"/>
              <a:t> </a:t>
            </a:r>
            <a:endParaRPr lang="en-US" sz="1600" dirty="0"/>
          </a:p>
          <a:p>
            <a:pPr algn="ctr"/>
            <a:r>
              <a:rPr lang="en-US" sz="2000" dirty="0">
                <a:sym typeface="Symbol"/>
              </a:rPr>
              <a:t></a:t>
            </a:r>
            <a:r>
              <a:rPr lang="en-US" sz="2000" baseline="-25000" dirty="0" err="1"/>
              <a:t>hkl</a:t>
            </a:r>
            <a:r>
              <a:rPr lang="en-US" sz="2000" dirty="0"/>
              <a:t> = (</a:t>
            </a:r>
            <a:r>
              <a:rPr lang="en-US" sz="2000" dirty="0">
                <a:sym typeface="Symbol"/>
              </a:rPr>
              <a:t></a:t>
            </a:r>
            <a:r>
              <a:rPr lang="en-US" sz="2000" dirty="0"/>
              <a:t>/2) – </a:t>
            </a:r>
            <a:r>
              <a:rPr lang="en-US" sz="2000" dirty="0" err="1"/>
              <a:t>arcsin</a:t>
            </a:r>
            <a:r>
              <a:rPr lang="en-US" sz="2000" dirty="0"/>
              <a:t> (</a:t>
            </a:r>
            <a:r>
              <a:rPr lang="en-US" sz="2000" dirty="0">
                <a:sym typeface="Symbol"/>
              </a:rPr>
              <a:t></a:t>
            </a:r>
            <a:r>
              <a:rPr lang="en-US" sz="2000" baseline="-25000" dirty="0" err="1"/>
              <a:t>hkl</a:t>
            </a:r>
            <a:r>
              <a:rPr lang="en-US" sz="2000" dirty="0"/>
              <a:t> / 2d</a:t>
            </a:r>
            <a:r>
              <a:rPr lang="en-US" sz="2000" baseline="-25000" dirty="0"/>
              <a:t>hkl</a:t>
            </a:r>
            <a:r>
              <a:rPr lang="en-US" sz="2000" dirty="0"/>
              <a:t>) </a:t>
            </a:r>
          </a:p>
        </p:txBody>
      </p:sp>
      <p:sp>
        <p:nvSpPr>
          <p:cNvPr id="10" name="TextBox 9"/>
          <p:cNvSpPr txBox="1"/>
          <p:nvPr/>
        </p:nvSpPr>
        <p:spPr>
          <a:xfrm>
            <a:off x="685800" y="6162675"/>
            <a:ext cx="4980979" cy="369332"/>
          </a:xfrm>
          <a:prstGeom prst="rect">
            <a:avLst/>
          </a:prstGeom>
          <a:noFill/>
        </p:spPr>
        <p:txBody>
          <a:bodyPr wrap="none" rtlCol="0">
            <a:spAutoFit/>
          </a:bodyPr>
          <a:lstStyle/>
          <a:p>
            <a:r>
              <a:rPr lang="en-US" dirty="0" err="1"/>
              <a:t>Kockelmann</a:t>
            </a:r>
            <a:r>
              <a:rPr lang="en-US" dirty="0"/>
              <a:t> et al., NIM A, Vol. 578 (2007) 421.</a:t>
            </a:r>
          </a:p>
        </p:txBody>
      </p:sp>
    </p:spTree>
    <p:extLst>
      <p:ext uri="{BB962C8B-B14F-4D97-AF65-F5344CB8AC3E}">
        <p14:creationId xmlns:p14="http://schemas.microsoft.com/office/powerpoint/2010/main" val="664740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4" y="177800"/>
            <a:ext cx="8575676" cy="888705"/>
          </a:xfrm>
        </p:spPr>
        <p:txBody>
          <a:bodyPr/>
          <a:lstStyle/>
          <a:p>
            <a:r>
              <a:rPr lang="en-US" sz="2800" dirty="0"/>
              <a:t>Propagation-based Neutron Phase Imaging</a:t>
            </a:r>
          </a:p>
        </p:txBody>
      </p:sp>
      <p:pic>
        <p:nvPicPr>
          <p:cNvPr id="4" name="Picture 3"/>
          <p:cNvPicPr/>
          <p:nvPr/>
        </p:nvPicPr>
        <p:blipFill>
          <a:blip r:embed="rId3" cstate="print">
            <a:extLst>
              <a:ext uri="{28A0092B-C50C-407E-A947-70E740481C1C}">
                <a14:useLocalDpi xmlns:a14="http://schemas.microsoft.com/office/drawing/2010/main"/>
              </a:ext>
            </a:extLst>
          </a:blip>
          <a:srcRect/>
          <a:stretch>
            <a:fillRect/>
          </a:stretch>
        </p:blipFill>
        <p:spPr bwMode="auto">
          <a:xfrm>
            <a:off x="240323" y="4039239"/>
            <a:ext cx="3505200" cy="1828161"/>
          </a:xfrm>
          <a:prstGeom prst="rect">
            <a:avLst/>
          </a:prstGeom>
          <a:noFill/>
          <a:ln>
            <a:noFill/>
          </a:ln>
        </p:spPr>
      </p:pic>
      <p:sp>
        <p:nvSpPr>
          <p:cNvPr id="5" name="Rectangle 4"/>
          <p:cNvSpPr/>
          <p:nvPr/>
        </p:nvSpPr>
        <p:spPr>
          <a:xfrm>
            <a:off x="11723" y="5906869"/>
            <a:ext cx="4038600" cy="646331"/>
          </a:xfrm>
          <a:prstGeom prst="rect">
            <a:avLst/>
          </a:prstGeom>
        </p:spPr>
        <p:txBody>
          <a:bodyPr wrap="square">
            <a:spAutoFit/>
          </a:bodyPr>
          <a:lstStyle/>
          <a:p>
            <a:pPr lvl="0"/>
            <a:r>
              <a:rPr lang="en-US" sz="1200" i="1" dirty="0"/>
              <a:t>(a) Neutron attenuation radiograph (e) and phase contrast radiograph of a lead sinker mounted on an Al screw. [</a:t>
            </a:r>
            <a:r>
              <a:rPr lang="fr-CA" sz="1200" i="1" dirty="0"/>
              <a:t>B. Schillinger et al., </a:t>
            </a:r>
            <a:r>
              <a:rPr lang="fr-CA" sz="1200" b="1" i="1" dirty="0"/>
              <a:t>Mat. Trans. Proc. </a:t>
            </a:r>
            <a:r>
              <a:rPr lang="en-US" sz="1200" i="1" dirty="0"/>
              <a:t>(2006) 61]</a:t>
            </a:r>
          </a:p>
        </p:txBody>
      </p:sp>
      <p:sp>
        <p:nvSpPr>
          <p:cNvPr id="7" name="Content Placeholder 2"/>
          <p:cNvSpPr txBox="1">
            <a:spLocks/>
          </p:cNvSpPr>
          <p:nvPr/>
        </p:nvSpPr>
        <p:spPr bwMode="auto">
          <a:xfrm>
            <a:off x="228600" y="771525"/>
            <a:ext cx="8991600" cy="21133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7388" lvl="1" indent="-230188">
              <a:lnSpc>
                <a:spcPct val="90000"/>
              </a:lnSpc>
              <a:spcBef>
                <a:spcPts val="1400"/>
              </a:spcBef>
              <a:buClr>
                <a:srgbClr val="006C3A"/>
              </a:buClr>
              <a:buFont typeface="Arial" charset="0"/>
              <a:buChar char="•"/>
            </a:pPr>
            <a:r>
              <a:rPr lang="en-US" sz="2400" baseline="0" dirty="0">
                <a:latin typeface="Arial Narrow" pitchFamily="34" charset="0"/>
                <a:cs typeface="+mn-cs"/>
              </a:rPr>
              <a:t>Source</a:t>
            </a:r>
            <a:r>
              <a:rPr lang="en-US" sz="2400" dirty="0">
                <a:latin typeface="Arial Narrow" pitchFamily="34" charset="0"/>
                <a:cs typeface="+mn-cs"/>
              </a:rPr>
              <a:t> needs to be spatially coherent (i.e. small pinhole and long pinhole-detector distances)</a:t>
            </a:r>
          </a:p>
          <a:p>
            <a:pPr marL="687388" lvl="1" indent="-230188">
              <a:lnSpc>
                <a:spcPct val="90000"/>
              </a:lnSpc>
              <a:spcBef>
                <a:spcPts val="1400"/>
              </a:spcBef>
              <a:buClr>
                <a:srgbClr val="006C3A"/>
              </a:buClr>
              <a:buFont typeface="Arial" charset="0"/>
              <a:buChar char="•"/>
            </a:pPr>
            <a:r>
              <a:rPr lang="en-US" sz="2400" dirty="0">
                <a:latin typeface="Arial Narrow" pitchFamily="34" charset="0"/>
                <a:cs typeface="+mn-cs"/>
              </a:rPr>
              <a:t>Flux is low (up to 98% of flux is sacrificed, several hours to days for one radiograph)</a:t>
            </a:r>
            <a:endParaRPr kumimoji="0" lang="en-US" sz="2400" b="0" i="0" u="none" strike="noStrike" kern="1200" cap="none" spc="0" normalizeH="0" baseline="0" noProof="0" dirty="0">
              <a:ln>
                <a:noFill/>
              </a:ln>
              <a:solidFill>
                <a:schemeClr val="tx1"/>
              </a:solidFill>
              <a:effectLst/>
              <a:uLnTx/>
              <a:uFillTx/>
              <a:latin typeface="Arial Narrow" pitchFamily="34" charset="0"/>
              <a:ea typeface="+mn-ea"/>
              <a:cs typeface="+mn-cs"/>
            </a:endParaRPr>
          </a:p>
          <a:p>
            <a:pPr marL="0" marR="0" lvl="0" indent="0" algn="l" defTabSz="914400" rtl="0" eaLnBrk="1" fontAlgn="base" latinLnBrk="0" hangingPunct="1">
              <a:lnSpc>
                <a:spcPct val="90000"/>
              </a:lnSpc>
              <a:spcBef>
                <a:spcPts val="1400"/>
              </a:spcBef>
              <a:spcAft>
                <a:spcPct val="0"/>
              </a:spcAft>
              <a:buClr>
                <a:srgbClr val="006C3A"/>
              </a:buClr>
              <a:buSzTx/>
              <a:buFont typeface="Arial" charset="0"/>
              <a:buNone/>
              <a:tabLst/>
              <a:defRPr/>
            </a:pPr>
            <a:endParaRPr kumimoji="0" lang="en-US" sz="2400" b="0" i="0" u="none" strike="noStrike" kern="1200" cap="none" spc="0" normalizeH="0" baseline="0" noProof="0" dirty="0">
              <a:ln>
                <a:noFill/>
              </a:ln>
              <a:solidFill>
                <a:schemeClr val="tx1"/>
              </a:solidFill>
              <a:effectLst/>
              <a:uLnTx/>
              <a:uFillTx/>
              <a:latin typeface="Arial Narrow" pitchFamily="34" charset="0"/>
              <a:ea typeface="+mn-ea"/>
              <a:cs typeface="+mn-cs"/>
            </a:endParaRPr>
          </a:p>
        </p:txBody>
      </p:sp>
      <p:pic>
        <p:nvPicPr>
          <p:cNvPr id="1026" name="Picture 2"/>
          <p:cNvPicPr>
            <a:picLocks noChangeAspect="1" noChangeArrowheads="1"/>
          </p:cNvPicPr>
          <p:nvPr/>
        </p:nvPicPr>
        <p:blipFill>
          <a:blip r:embed="rId4" cstate="print"/>
          <a:srcRect/>
          <a:stretch>
            <a:fillRect/>
          </a:stretch>
        </p:blipFill>
        <p:spPr bwMode="auto">
          <a:xfrm>
            <a:off x="4346532" y="4114800"/>
            <a:ext cx="4801643" cy="1752600"/>
          </a:xfrm>
          <a:prstGeom prst="rect">
            <a:avLst/>
          </a:prstGeom>
          <a:noFill/>
          <a:ln w="9525">
            <a:noFill/>
            <a:miter lim="800000"/>
            <a:headEnd/>
            <a:tailEnd/>
          </a:ln>
        </p:spPr>
      </p:pic>
      <p:sp>
        <p:nvSpPr>
          <p:cNvPr id="9" name="Rectangle 8"/>
          <p:cNvSpPr/>
          <p:nvPr/>
        </p:nvSpPr>
        <p:spPr>
          <a:xfrm>
            <a:off x="4724400" y="5906869"/>
            <a:ext cx="4038600" cy="646331"/>
          </a:xfrm>
          <a:prstGeom prst="rect">
            <a:avLst/>
          </a:prstGeom>
        </p:spPr>
        <p:txBody>
          <a:bodyPr wrap="square">
            <a:spAutoFit/>
          </a:bodyPr>
          <a:lstStyle/>
          <a:p>
            <a:pPr marL="228600" lvl="0" indent="-228600">
              <a:buAutoNum type="alphaLcParenBoth"/>
            </a:pPr>
            <a:r>
              <a:rPr lang="en-US" sz="1200" i="1" dirty="0"/>
              <a:t>Neutron attenuation radiograph (b) photograph and (c) phase contrast radiograph of a yellow jacket wasp. </a:t>
            </a:r>
          </a:p>
          <a:p>
            <a:pPr marL="228600" lvl="0" indent="-228600"/>
            <a:r>
              <a:rPr lang="en-US" sz="1200" i="1" dirty="0"/>
              <a:t>[</a:t>
            </a:r>
            <a:r>
              <a:rPr lang="fr-CA" sz="1200" i="1" dirty="0"/>
              <a:t>B. E. Allman et al., </a:t>
            </a:r>
            <a:r>
              <a:rPr lang="fr-CA" sz="1200" b="1" i="1" dirty="0"/>
              <a:t>Nature</a:t>
            </a:r>
            <a:r>
              <a:rPr lang="fr-CA" sz="1200" i="1" dirty="0"/>
              <a:t> 408 </a:t>
            </a:r>
            <a:r>
              <a:rPr lang="en-US" sz="1200" i="1" dirty="0"/>
              <a:t>(2000) 158]</a:t>
            </a:r>
          </a:p>
        </p:txBody>
      </p:sp>
      <p:pic>
        <p:nvPicPr>
          <p:cNvPr id="11" name="Picture 4" descr="Fig"/>
          <p:cNvPicPr>
            <a:picLocks noChangeAspect="1" noChangeArrowheads="1"/>
          </p:cNvPicPr>
          <p:nvPr/>
        </p:nvPicPr>
        <p:blipFill>
          <a:blip r:embed="rId5" cstate="print"/>
          <a:srcRect/>
          <a:stretch>
            <a:fillRect/>
          </a:stretch>
        </p:blipFill>
        <p:spPr bwMode="auto">
          <a:xfrm>
            <a:off x="0" y="2895600"/>
            <a:ext cx="9116646" cy="1033449"/>
          </a:xfrm>
          <a:prstGeom prst="rect">
            <a:avLst/>
          </a:prstGeom>
          <a:noFill/>
          <a:ln w="9525">
            <a:noFill/>
            <a:miter lim="800000"/>
            <a:headEnd/>
            <a:tailEnd/>
          </a:ln>
        </p:spPr>
      </p:pic>
      <p:sp>
        <p:nvSpPr>
          <p:cNvPr id="12" name="Connector 11"/>
          <p:cNvSpPr/>
          <p:nvPr/>
        </p:nvSpPr>
        <p:spPr>
          <a:xfrm>
            <a:off x="514350" y="2657475"/>
            <a:ext cx="1295400" cy="1219200"/>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95275" y="3059668"/>
            <a:ext cx="1752600" cy="369332"/>
          </a:xfrm>
          <a:prstGeom prst="rect">
            <a:avLst/>
          </a:prstGeom>
          <a:noFill/>
        </p:spPr>
        <p:txBody>
          <a:bodyPr wrap="square" rtlCol="0">
            <a:spAutoFit/>
          </a:bodyPr>
          <a:lstStyle/>
          <a:p>
            <a:pPr algn="ctr"/>
            <a:r>
              <a:rPr lang="en-US" dirty="0">
                <a:solidFill>
                  <a:schemeClr val="bg1"/>
                </a:solidFill>
              </a:rPr>
              <a:t>SOURCE</a:t>
            </a:r>
          </a:p>
        </p:txBody>
      </p:sp>
      <p:sp>
        <p:nvSpPr>
          <p:cNvPr id="13" name="TextBox 12"/>
          <p:cNvSpPr txBox="1"/>
          <p:nvPr/>
        </p:nvSpPr>
        <p:spPr>
          <a:xfrm>
            <a:off x="4038600" y="3276600"/>
            <a:ext cx="1066800" cy="381000"/>
          </a:xfrm>
          <a:prstGeom prst="rect">
            <a:avLst/>
          </a:prstGeom>
          <a:noFill/>
        </p:spPr>
        <p:txBody>
          <a:bodyPr wrap="square" rtlCol="0">
            <a:spAutoFit/>
          </a:bodyPr>
          <a:lstStyle/>
          <a:p>
            <a:r>
              <a:rPr lang="en-US" b="1" dirty="0">
                <a:solidFill>
                  <a:srgbClr val="FF0000"/>
                </a:solidFill>
              </a:rPr>
              <a:t>L&gt;&gt;D</a:t>
            </a:r>
          </a:p>
        </p:txBody>
      </p:sp>
      <p:sp>
        <p:nvSpPr>
          <p:cNvPr id="14" name="TextBox 13"/>
          <p:cNvSpPr txBox="1"/>
          <p:nvPr/>
        </p:nvSpPr>
        <p:spPr>
          <a:xfrm>
            <a:off x="2438400" y="2362200"/>
            <a:ext cx="1600200" cy="646331"/>
          </a:xfrm>
          <a:prstGeom prst="rect">
            <a:avLst/>
          </a:prstGeom>
          <a:noFill/>
        </p:spPr>
        <p:txBody>
          <a:bodyPr wrap="square" rtlCol="0">
            <a:spAutoFit/>
          </a:bodyPr>
          <a:lstStyle/>
          <a:p>
            <a:r>
              <a:rPr lang="en-US" dirty="0"/>
              <a:t>D &lt; 1 mm</a:t>
            </a:r>
          </a:p>
          <a:p>
            <a:r>
              <a:rPr lang="en-US" dirty="0"/>
              <a:t>L &gt; 15 m</a:t>
            </a:r>
          </a:p>
        </p:txBody>
      </p:sp>
    </p:spTree>
    <p:extLst>
      <p:ext uri="{BB962C8B-B14F-4D97-AF65-F5344CB8AC3E}">
        <p14:creationId xmlns:p14="http://schemas.microsoft.com/office/powerpoint/2010/main" val="2828976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888705"/>
          </a:xfrm>
        </p:spPr>
        <p:txBody>
          <a:bodyPr/>
          <a:lstStyle/>
          <a:p>
            <a:r>
              <a:rPr lang="en-US" dirty="0"/>
              <a:t>Phase Radiography using Grating Interferometry</a:t>
            </a:r>
          </a:p>
        </p:txBody>
      </p:sp>
      <p:pic>
        <p:nvPicPr>
          <p:cNvPr id="11" name="Picture 10"/>
          <p:cNvPicPr>
            <a:picLocks noChangeAspect="1"/>
          </p:cNvPicPr>
          <p:nvPr/>
        </p:nvPicPr>
        <p:blipFill>
          <a:blip r:embed="rId4" cstate="print"/>
          <a:stretch>
            <a:fillRect/>
          </a:stretch>
        </p:blipFill>
        <p:spPr>
          <a:xfrm>
            <a:off x="304800" y="990599"/>
            <a:ext cx="3740103" cy="3886201"/>
          </a:xfrm>
          <a:prstGeom prst="rect">
            <a:avLst/>
          </a:prstGeom>
        </p:spPr>
      </p:pic>
      <p:sp>
        <p:nvSpPr>
          <p:cNvPr id="12" name="Content Placeholder 11"/>
          <p:cNvSpPr>
            <a:spLocks noGrp="1"/>
          </p:cNvSpPr>
          <p:nvPr>
            <p:ph idx="1"/>
          </p:nvPr>
        </p:nvSpPr>
        <p:spPr>
          <a:xfrm>
            <a:off x="4419599" y="838200"/>
            <a:ext cx="4495801" cy="5324535"/>
          </a:xfrm>
        </p:spPr>
        <p:txBody>
          <a:bodyPr/>
          <a:lstStyle/>
          <a:p>
            <a:r>
              <a:rPr lang="en-US" sz="2000" b="0" dirty="0"/>
              <a:t>G0 creates array of coherent sources from source </a:t>
            </a:r>
            <a:r>
              <a:rPr lang="en-US" sz="2000" b="0" i="1" dirty="0"/>
              <a:t>w</a:t>
            </a:r>
          </a:p>
          <a:p>
            <a:r>
              <a:rPr lang="en-US" sz="2000" b="0" dirty="0"/>
              <a:t>G1 creates diffraction patterns for each source which overlap if</a:t>
            </a:r>
          </a:p>
          <a:p>
            <a:pPr marL="0" indent="0">
              <a:buNone/>
            </a:pPr>
            <a:endParaRPr lang="en-US" sz="2000" b="0" dirty="0"/>
          </a:p>
          <a:p>
            <a:r>
              <a:rPr lang="en-US" sz="2000" b="0" dirty="0"/>
              <a:t>Diffraction pattern has maximum contrast when </a:t>
            </a:r>
            <a:r>
              <a:rPr lang="en-US" sz="2000" b="0" i="1" dirty="0"/>
              <a:t>d</a:t>
            </a:r>
            <a:r>
              <a:rPr lang="en-US" sz="2000" b="0" dirty="0"/>
              <a:t> is a integer multiple of the Talbot length, L</a:t>
            </a:r>
            <a:r>
              <a:rPr lang="en-US" sz="2000" b="0" baseline="-25000" dirty="0"/>
              <a:t>T</a:t>
            </a:r>
          </a:p>
          <a:p>
            <a:endParaRPr lang="en-US" sz="2000" b="0" baseline="-25000" dirty="0"/>
          </a:p>
          <a:p>
            <a:endParaRPr lang="en-US" sz="2000" b="0" baseline="-25000" dirty="0"/>
          </a:p>
          <a:p>
            <a:r>
              <a:rPr lang="en-US" sz="2000" b="0" dirty="0"/>
              <a:t>Phase object cause distortion of diffraction pattern (or phase shift of incident wave </a:t>
            </a:r>
            <a:r>
              <a:rPr lang="en-US" sz="2000" b="0" dirty="0" err="1"/>
              <a:t>Φ</a:t>
            </a:r>
            <a:r>
              <a:rPr lang="en-US" sz="2000" b="0" dirty="0"/>
              <a:t>)</a:t>
            </a:r>
          </a:p>
          <a:p>
            <a:r>
              <a:rPr lang="en-US" sz="2000" b="0" dirty="0"/>
              <a:t>Measure diffraction pattern by translating G2</a:t>
            </a:r>
          </a:p>
        </p:txBody>
      </p:sp>
      <p:sp>
        <p:nvSpPr>
          <p:cNvPr id="13" name="Rectangle 12"/>
          <p:cNvSpPr/>
          <p:nvPr/>
        </p:nvSpPr>
        <p:spPr>
          <a:xfrm>
            <a:off x="0" y="4807803"/>
            <a:ext cx="4419600" cy="1323439"/>
          </a:xfrm>
          <a:prstGeom prst="rect">
            <a:avLst/>
          </a:prstGeom>
        </p:spPr>
        <p:txBody>
          <a:bodyPr wrap="square">
            <a:spAutoFit/>
          </a:bodyPr>
          <a:lstStyle/>
          <a:p>
            <a:pPr lvl="0"/>
            <a:r>
              <a:rPr lang="en-US" sz="1600" dirty="0"/>
              <a:t>G0: (source) absorption grating, period p</a:t>
            </a:r>
            <a:r>
              <a:rPr lang="en-US" sz="1600" baseline="-25000" dirty="0"/>
              <a:t>0</a:t>
            </a:r>
          </a:p>
          <a:p>
            <a:pPr lvl="0"/>
            <a:r>
              <a:rPr lang="en-US" sz="1600" dirty="0"/>
              <a:t>G1: phase grating, period p</a:t>
            </a:r>
            <a:r>
              <a:rPr lang="en-US" sz="1600" baseline="-25000" dirty="0"/>
              <a:t>1</a:t>
            </a:r>
            <a:endParaRPr lang="en-US" sz="1600" dirty="0"/>
          </a:p>
          <a:p>
            <a:pPr lvl="0"/>
            <a:r>
              <a:rPr lang="en-US" sz="1600" dirty="0"/>
              <a:t>G2: (analyzer) absorption grating, period p</a:t>
            </a:r>
            <a:r>
              <a:rPr lang="en-US" sz="1600" baseline="-25000" dirty="0"/>
              <a:t>2</a:t>
            </a:r>
          </a:p>
          <a:p>
            <a:pPr lvl="0"/>
            <a:endParaRPr lang="en-US" sz="1600" i="1" dirty="0">
              <a:solidFill>
                <a:srgbClr val="0070C0"/>
              </a:solidFill>
            </a:endParaRPr>
          </a:p>
          <a:p>
            <a:pPr lvl="0"/>
            <a:r>
              <a:rPr lang="en-US" sz="1600" i="1" dirty="0"/>
              <a:t>[</a:t>
            </a:r>
            <a:r>
              <a:rPr lang="fr-CA" sz="1600" i="1" dirty="0"/>
              <a:t>Pfeiffer et al., </a:t>
            </a:r>
            <a:r>
              <a:rPr lang="fr-CA" sz="1600" b="1" i="1" dirty="0"/>
              <a:t>PRL. 96 </a:t>
            </a:r>
            <a:r>
              <a:rPr lang="en-US" sz="1600" i="1" dirty="0"/>
              <a:t>(2006) 215505]</a:t>
            </a:r>
          </a:p>
        </p:txBody>
      </p:sp>
      <p:graphicFrame>
        <p:nvGraphicFramePr>
          <p:cNvPr id="14" name="Object 13"/>
          <p:cNvGraphicFramePr>
            <a:graphicFrameLocks noChangeAspect="1"/>
          </p:cNvGraphicFramePr>
          <p:nvPr>
            <p:extLst>
              <p:ext uri="{D42A27DB-BD31-4B8C-83A1-F6EECF244321}">
                <p14:modId xmlns:p14="http://schemas.microsoft.com/office/powerpoint/2010/main" val="863033349"/>
              </p:ext>
            </p:extLst>
          </p:nvPr>
        </p:nvGraphicFramePr>
        <p:xfrm>
          <a:off x="6313488" y="2125663"/>
          <a:ext cx="938212" cy="606425"/>
        </p:xfrm>
        <a:graphic>
          <a:graphicData uri="http://schemas.openxmlformats.org/presentationml/2006/ole">
            <mc:AlternateContent xmlns:mc="http://schemas.openxmlformats.org/markup-compatibility/2006">
              <mc:Choice xmlns:v="urn:schemas-microsoft-com:vml" Requires="v">
                <p:oleObj spid="_x0000_s19635" name="Equation" r:id="rId5" imgW="594000" imgH="383760" progId="Equation.3">
                  <p:embed/>
                </p:oleObj>
              </mc:Choice>
              <mc:Fallback>
                <p:oleObj name="Equation" r:id="rId5" imgW="594000" imgH="38376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3488" y="2125663"/>
                        <a:ext cx="938212" cy="606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578555499"/>
              </p:ext>
            </p:extLst>
          </p:nvPr>
        </p:nvGraphicFramePr>
        <p:xfrm>
          <a:off x="6372225" y="3733800"/>
          <a:ext cx="866775" cy="660400"/>
        </p:xfrm>
        <a:graphic>
          <a:graphicData uri="http://schemas.openxmlformats.org/presentationml/2006/ole">
            <mc:AlternateContent xmlns:mc="http://schemas.openxmlformats.org/markup-compatibility/2006">
              <mc:Choice xmlns:v="urn:schemas-microsoft-com:vml" Requires="v">
                <p:oleObj spid="_x0000_s19636" name="Equation" r:id="rId7" imgW="520920" imgH="393120" progId="Equation.3">
                  <p:embed/>
                </p:oleObj>
              </mc:Choice>
              <mc:Fallback>
                <p:oleObj name="Equation" r:id="rId7" imgW="520920" imgH="39312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2225" y="3733800"/>
                        <a:ext cx="866775"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p:cNvSpPr txBox="1"/>
          <p:nvPr/>
        </p:nvSpPr>
        <p:spPr>
          <a:xfrm>
            <a:off x="152400" y="3810000"/>
            <a:ext cx="457200" cy="369332"/>
          </a:xfrm>
          <a:prstGeom prst="rect">
            <a:avLst/>
          </a:prstGeom>
          <a:noFill/>
        </p:spPr>
        <p:txBody>
          <a:bodyPr wrap="square" rtlCol="0">
            <a:spAutoFit/>
          </a:bodyPr>
          <a:lstStyle/>
          <a:p>
            <a:r>
              <a:rPr lang="en-US" dirty="0" err="1"/>
              <a:t>Φ</a:t>
            </a:r>
            <a:endParaRPr lang="en-US" dirty="0"/>
          </a:p>
        </p:txBody>
      </p:sp>
      <p:sp>
        <p:nvSpPr>
          <p:cNvPr id="9" name="TextBox 8"/>
          <p:cNvSpPr txBox="1"/>
          <p:nvPr/>
        </p:nvSpPr>
        <p:spPr>
          <a:xfrm>
            <a:off x="2438400" y="6324600"/>
            <a:ext cx="6705600" cy="369332"/>
          </a:xfrm>
          <a:prstGeom prst="rect">
            <a:avLst/>
          </a:prstGeom>
          <a:noFill/>
        </p:spPr>
        <p:txBody>
          <a:bodyPr wrap="square" rtlCol="0">
            <a:spAutoFit/>
          </a:bodyPr>
          <a:lstStyle/>
          <a:p>
            <a:r>
              <a:rPr lang="en-US" dirty="0"/>
              <a:t>p</a:t>
            </a:r>
            <a:r>
              <a:rPr lang="en-US" baseline="-25000" dirty="0"/>
              <a:t>0</a:t>
            </a:r>
            <a:r>
              <a:rPr lang="en-US" dirty="0"/>
              <a:t> ~ 1 mm, p</a:t>
            </a:r>
            <a:r>
              <a:rPr lang="en-US" baseline="-25000" dirty="0"/>
              <a:t>1 </a:t>
            </a:r>
            <a:r>
              <a:rPr lang="en-US" dirty="0"/>
              <a:t>~ 10 </a:t>
            </a:r>
            <a:r>
              <a:rPr lang="en-US" dirty="0">
                <a:sym typeface="Symbol"/>
              </a:rPr>
              <a:t></a:t>
            </a:r>
            <a:r>
              <a:rPr lang="en-US" dirty="0"/>
              <a:t>m, p</a:t>
            </a:r>
            <a:r>
              <a:rPr lang="en-US" baseline="-25000" dirty="0"/>
              <a:t>2</a:t>
            </a:r>
            <a:r>
              <a:rPr lang="en-US" dirty="0"/>
              <a:t> ~ 5 </a:t>
            </a:r>
            <a:r>
              <a:rPr lang="en-US" dirty="0">
                <a:sym typeface="Symbol"/>
              </a:rPr>
              <a:t> </a:t>
            </a:r>
            <a:r>
              <a:rPr lang="en-US" dirty="0"/>
              <a:t>m, </a:t>
            </a:r>
            <a:r>
              <a:rPr lang="en-US" i="1" dirty="0"/>
              <a:t>  </a:t>
            </a:r>
            <a:r>
              <a:rPr lang="en-US" dirty="0"/>
              <a:t>~ 5 m, </a:t>
            </a:r>
            <a:r>
              <a:rPr lang="en-US" i="1" dirty="0"/>
              <a:t>d</a:t>
            </a:r>
            <a:r>
              <a:rPr lang="en-US" dirty="0"/>
              <a:t> ~ 20 mm</a:t>
            </a:r>
          </a:p>
        </p:txBody>
      </p:sp>
      <p:graphicFrame>
        <p:nvGraphicFramePr>
          <p:cNvPr id="3" name="Object 2"/>
          <p:cNvGraphicFramePr>
            <a:graphicFrameLocks noChangeAspect="1"/>
          </p:cNvGraphicFramePr>
          <p:nvPr>
            <p:extLst>
              <p:ext uri="{D42A27DB-BD31-4B8C-83A1-F6EECF244321}">
                <p14:modId xmlns:p14="http://schemas.microsoft.com/office/powerpoint/2010/main" val="1893455707"/>
              </p:ext>
            </p:extLst>
          </p:nvPr>
        </p:nvGraphicFramePr>
        <p:xfrm>
          <a:off x="6051550" y="6324600"/>
          <a:ext cx="196850" cy="317500"/>
        </p:xfrm>
        <a:graphic>
          <a:graphicData uri="http://schemas.openxmlformats.org/presentationml/2006/ole">
            <mc:AlternateContent xmlns:mc="http://schemas.openxmlformats.org/markup-compatibility/2006">
              <mc:Choice xmlns:v="urn:schemas-microsoft-com:vml" Requires="v">
                <p:oleObj spid="_x0000_s19637" name="Equation" r:id="rId9" imgW="73080" imgH="164520" progId="Equation.3">
                  <p:embed/>
                </p:oleObj>
              </mc:Choice>
              <mc:Fallback>
                <p:oleObj name="Equation" r:id="rId9" imgW="73080" imgH="164520" progId="Equation.3">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51550" y="6324600"/>
                        <a:ext cx="19685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56516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111125" y="177800"/>
            <a:ext cx="8229600" cy="496290"/>
          </a:xfrm>
        </p:spPr>
        <p:txBody>
          <a:bodyPr/>
          <a:lstStyle/>
          <a:p>
            <a:pPr eaLnBrk="1" hangingPunct="1"/>
            <a:r>
              <a:rPr lang="en-US" dirty="0"/>
              <a:t>Stroboscopic imaging</a:t>
            </a:r>
          </a:p>
        </p:txBody>
      </p:sp>
      <p:sp>
        <p:nvSpPr>
          <p:cNvPr id="21508" name="Rectangle 3"/>
          <p:cNvSpPr>
            <a:spLocks noGrp="1" noChangeArrowheads="1"/>
          </p:cNvSpPr>
          <p:nvPr>
            <p:ph type="body" idx="1"/>
          </p:nvPr>
        </p:nvSpPr>
        <p:spPr>
          <a:xfrm>
            <a:off x="0" y="762000"/>
            <a:ext cx="8229600" cy="830997"/>
          </a:xfrm>
        </p:spPr>
        <p:txBody>
          <a:bodyPr/>
          <a:lstStyle/>
          <a:p>
            <a:pPr eaLnBrk="1" hangingPunct="1"/>
            <a:r>
              <a:rPr lang="en-US" sz="2000" b="0" dirty="0">
                <a:latin typeface="Arial" pitchFamily="34" charset="0"/>
                <a:cs typeface="Arial" pitchFamily="34" charset="0"/>
              </a:rPr>
              <a:t>Makes a cyclically moving object appear to be slow moving</a:t>
            </a:r>
            <a:endParaRPr lang="en-US" b="0" dirty="0"/>
          </a:p>
          <a:p>
            <a:pPr eaLnBrk="1" hangingPunct="1"/>
            <a:r>
              <a:rPr lang="en-US" sz="2000" b="0" dirty="0">
                <a:latin typeface="Arial" pitchFamily="34" charset="0"/>
                <a:cs typeface="Arial" pitchFamily="34" charset="0"/>
              </a:rPr>
              <a:t>Pulsed sources are by definition stroboscopic neutron sources</a:t>
            </a:r>
          </a:p>
        </p:txBody>
      </p:sp>
      <p:sp>
        <p:nvSpPr>
          <p:cNvPr id="21510" name="Text Box 10"/>
          <p:cNvSpPr txBox="1">
            <a:spLocks noChangeArrowheads="1"/>
          </p:cNvSpPr>
          <p:nvPr/>
        </p:nvSpPr>
        <p:spPr bwMode="auto">
          <a:xfrm>
            <a:off x="971550" y="5610225"/>
            <a:ext cx="5867400" cy="338554"/>
          </a:xfrm>
          <a:prstGeom prst="rect">
            <a:avLst/>
          </a:prstGeom>
          <a:noFill/>
          <a:ln w="9525">
            <a:noFill/>
            <a:miter lim="800000"/>
            <a:headEnd/>
            <a:tailEnd/>
          </a:ln>
        </p:spPr>
        <p:txBody>
          <a:bodyPr wrap="square">
            <a:spAutoFit/>
          </a:bodyPr>
          <a:lstStyle/>
          <a:p>
            <a:pPr>
              <a:spcBef>
                <a:spcPct val="50000"/>
              </a:spcBef>
            </a:pPr>
            <a:r>
              <a:rPr lang="en-US" sz="1600" dirty="0"/>
              <a:t>BMW engine, NEUTROGRAPH, ILL, France</a:t>
            </a:r>
          </a:p>
        </p:txBody>
      </p:sp>
      <p:pic>
        <p:nvPicPr>
          <p:cNvPr id="21511" name="Picture 11"/>
          <p:cNvPicPr>
            <a:picLocks noChangeAspect="1" noChangeArrowheads="1"/>
          </p:cNvPicPr>
          <p:nvPr/>
        </p:nvPicPr>
        <p:blipFill>
          <a:blip r:embed="rId3" cstate="print"/>
          <a:srcRect/>
          <a:stretch>
            <a:fillRect/>
          </a:stretch>
        </p:blipFill>
        <p:spPr bwMode="auto">
          <a:xfrm>
            <a:off x="152400" y="1647825"/>
            <a:ext cx="3189287" cy="3902075"/>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a:stretch>
            <a:fillRect/>
          </a:stretch>
        </p:blipFill>
        <p:spPr bwMode="auto">
          <a:xfrm>
            <a:off x="3352800" y="1524000"/>
            <a:ext cx="3333750" cy="3956050"/>
          </a:xfrm>
          <a:prstGeom prst="rect">
            <a:avLst/>
          </a:prstGeom>
          <a:noFill/>
          <a:ln w="9525">
            <a:noFill/>
            <a:miter lim="800000"/>
            <a:headEnd/>
            <a:tailEnd/>
          </a:ln>
        </p:spPr>
      </p:pic>
      <p:sp>
        <p:nvSpPr>
          <p:cNvPr id="9" name="Rectangle 5"/>
          <p:cNvSpPr>
            <a:spLocks noChangeArrowheads="1"/>
          </p:cNvSpPr>
          <p:nvPr/>
        </p:nvSpPr>
        <p:spPr bwMode="auto">
          <a:xfrm>
            <a:off x="212725" y="6157496"/>
            <a:ext cx="3800784" cy="338554"/>
          </a:xfrm>
          <a:prstGeom prst="rect">
            <a:avLst/>
          </a:prstGeom>
          <a:noFill/>
          <a:ln w="9525">
            <a:noFill/>
            <a:miter lim="800000"/>
            <a:headEnd/>
            <a:tailEnd/>
          </a:ln>
        </p:spPr>
        <p:txBody>
          <a:bodyPr wrap="none">
            <a:spAutoFit/>
          </a:bodyPr>
          <a:lstStyle/>
          <a:p>
            <a:pPr eaLnBrk="1" hangingPunct="1">
              <a:spcBef>
                <a:spcPct val="50000"/>
              </a:spcBef>
            </a:pPr>
            <a:r>
              <a:rPr lang="en-US" sz="1600" dirty="0"/>
              <a:t>Schillinger et al., NIM A </a:t>
            </a:r>
            <a:r>
              <a:rPr lang="en-US" sz="1600" b="1" dirty="0"/>
              <a:t>542</a:t>
            </a:r>
            <a:r>
              <a:rPr lang="en-US" sz="1600" dirty="0"/>
              <a:t> (2005) 142.</a:t>
            </a:r>
          </a:p>
        </p:txBody>
      </p:sp>
      <p:sp>
        <p:nvSpPr>
          <p:cNvPr id="10" name="Line 6"/>
          <p:cNvSpPr>
            <a:spLocks noChangeShapeType="1"/>
          </p:cNvSpPr>
          <p:nvPr/>
        </p:nvSpPr>
        <p:spPr bwMode="auto">
          <a:xfrm flipV="1">
            <a:off x="5002212" y="2595562"/>
            <a:ext cx="2552700" cy="990600"/>
          </a:xfrm>
          <a:prstGeom prst="line">
            <a:avLst/>
          </a:prstGeom>
          <a:noFill/>
          <a:ln w="9525">
            <a:solidFill>
              <a:srgbClr val="FF0000"/>
            </a:solidFill>
            <a:round/>
            <a:headEnd/>
            <a:tailEnd/>
          </a:ln>
        </p:spPr>
        <p:txBody>
          <a:bodyPr/>
          <a:lstStyle/>
          <a:p>
            <a:endParaRPr lang="en-US"/>
          </a:p>
        </p:txBody>
      </p:sp>
      <p:sp>
        <p:nvSpPr>
          <p:cNvPr id="11" name="Text Box 7"/>
          <p:cNvSpPr txBox="1">
            <a:spLocks noChangeArrowheads="1"/>
          </p:cNvSpPr>
          <p:nvPr/>
        </p:nvSpPr>
        <p:spPr bwMode="auto">
          <a:xfrm>
            <a:off x="7543800" y="2133600"/>
            <a:ext cx="1676400" cy="830997"/>
          </a:xfrm>
          <a:prstGeom prst="rect">
            <a:avLst/>
          </a:prstGeom>
          <a:noFill/>
          <a:ln w="9525">
            <a:noFill/>
            <a:miter lim="800000"/>
            <a:headEnd/>
            <a:tailEnd/>
          </a:ln>
        </p:spPr>
        <p:txBody>
          <a:bodyPr wrap="square">
            <a:spAutoFit/>
          </a:bodyPr>
          <a:lstStyle/>
          <a:p>
            <a:pPr>
              <a:spcBef>
                <a:spcPct val="50000"/>
              </a:spcBef>
            </a:pPr>
            <a:r>
              <a:rPr lang="en-US" sz="1600" dirty="0"/>
              <a:t>Oil spreading into bottom of piston</a:t>
            </a:r>
          </a:p>
        </p:txBody>
      </p:sp>
      <p:sp>
        <p:nvSpPr>
          <p:cNvPr id="12" name="Line 8"/>
          <p:cNvSpPr>
            <a:spLocks noChangeShapeType="1"/>
          </p:cNvSpPr>
          <p:nvPr/>
        </p:nvSpPr>
        <p:spPr bwMode="auto">
          <a:xfrm flipV="1">
            <a:off x="5180012" y="3421062"/>
            <a:ext cx="2552700" cy="990600"/>
          </a:xfrm>
          <a:prstGeom prst="line">
            <a:avLst/>
          </a:prstGeom>
          <a:noFill/>
          <a:ln w="9525">
            <a:solidFill>
              <a:srgbClr val="FF0000"/>
            </a:solidFill>
            <a:round/>
            <a:headEnd/>
            <a:tailEnd/>
          </a:ln>
        </p:spPr>
        <p:txBody>
          <a:bodyPr/>
          <a:lstStyle/>
          <a:p>
            <a:endParaRPr lang="en-US"/>
          </a:p>
        </p:txBody>
      </p:sp>
      <p:sp>
        <p:nvSpPr>
          <p:cNvPr id="13" name="Text Box 9"/>
          <p:cNvSpPr txBox="1">
            <a:spLocks noChangeArrowheads="1"/>
          </p:cNvSpPr>
          <p:nvPr/>
        </p:nvSpPr>
        <p:spPr bwMode="auto">
          <a:xfrm>
            <a:off x="7702550" y="3124200"/>
            <a:ext cx="1441450" cy="1200329"/>
          </a:xfrm>
          <a:prstGeom prst="rect">
            <a:avLst/>
          </a:prstGeom>
          <a:noFill/>
          <a:ln w="9525">
            <a:noFill/>
            <a:miter lim="800000"/>
            <a:headEnd/>
            <a:tailEnd/>
          </a:ln>
        </p:spPr>
        <p:txBody>
          <a:bodyPr wrap="square">
            <a:spAutoFit/>
          </a:bodyPr>
          <a:lstStyle/>
          <a:p>
            <a:pPr>
              <a:spcBef>
                <a:spcPct val="50000"/>
              </a:spcBef>
            </a:pPr>
            <a:r>
              <a:rPr lang="en-US" sz="1800" dirty="0"/>
              <a:t>Oil jet ejected into bottom of piston</a:t>
            </a:r>
          </a:p>
        </p:txBody>
      </p:sp>
      <p:sp>
        <p:nvSpPr>
          <p:cNvPr id="14" name="Text Box 10"/>
          <p:cNvSpPr txBox="1">
            <a:spLocks noChangeArrowheads="1"/>
          </p:cNvSpPr>
          <p:nvPr/>
        </p:nvSpPr>
        <p:spPr bwMode="auto">
          <a:xfrm>
            <a:off x="6705600" y="4409182"/>
            <a:ext cx="2438400" cy="1077218"/>
          </a:xfrm>
          <a:prstGeom prst="rect">
            <a:avLst/>
          </a:prstGeom>
          <a:noFill/>
          <a:ln w="9525">
            <a:noFill/>
            <a:miter lim="800000"/>
            <a:headEnd/>
            <a:tailEnd/>
          </a:ln>
        </p:spPr>
        <p:txBody>
          <a:bodyPr wrap="square">
            <a:spAutoFit/>
          </a:bodyPr>
          <a:lstStyle/>
          <a:p>
            <a:pPr>
              <a:spcBef>
                <a:spcPct val="50000"/>
              </a:spcBef>
            </a:pPr>
            <a:r>
              <a:rPr lang="en-US" sz="1600" dirty="0">
                <a:solidFill>
                  <a:srgbClr val="3366FF"/>
                </a:solidFill>
              </a:rPr>
              <a:t>Stroboscopic imaging: 150 exposures, 200 ms each, 24 cm x 24 cm field of view</a:t>
            </a:r>
          </a:p>
        </p:txBody>
      </p:sp>
    </p:spTree>
    <p:extLst>
      <p:ext uri="{BB962C8B-B14F-4D97-AF65-F5344CB8AC3E}">
        <p14:creationId xmlns:p14="http://schemas.microsoft.com/office/powerpoint/2010/main" val="4233672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AD69E8D-BB14-48C0-8EE2-56D268B95D64}" type="slidenum">
              <a:rPr lang="en-US" altLang="en-US">
                <a:solidFill>
                  <a:srgbClr val="898989"/>
                </a:solidFill>
                <a:latin typeface="Calibri" panose="020F0502020204030204" pitchFamily="34" charset="0"/>
              </a:rPr>
              <a:pPr eaLnBrk="1" hangingPunct="1"/>
              <a:t>29</a:t>
            </a:fld>
            <a:endParaRPr lang="en-US" altLang="en-US">
              <a:solidFill>
                <a:srgbClr val="898989"/>
              </a:solidFill>
              <a:latin typeface="Calibri" panose="020F0502020204030204" pitchFamily="34" charset="0"/>
            </a:endParaRPr>
          </a:p>
        </p:txBody>
      </p:sp>
      <p:sp>
        <p:nvSpPr>
          <p:cNvPr id="14342" name="Inhaltsplatzhalter 7"/>
          <p:cNvSpPr>
            <a:spLocks noGrp="1"/>
          </p:cNvSpPr>
          <p:nvPr>
            <p:ph idx="1"/>
          </p:nvPr>
        </p:nvSpPr>
        <p:spPr>
          <a:xfrm>
            <a:off x="178271" y="737841"/>
            <a:ext cx="8748280" cy="5214937"/>
          </a:xfrm>
        </p:spPr>
        <p:txBody>
          <a:bodyPr/>
          <a:lstStyle/>
          <a:p>
            <a:pPr eaLnBrk="1" hangingPunct="1">
              <a:buFont typeface="Arial" panose="020B0604020202020204" pitchFamily="34" charset="0"/>
              <a:buNone/>
            </a:pPr>
            <a:r>
              <a:rPr lang="en-US" altLang="en-US" sz="2400" b="1" dirty="0"/>
              <a:t>Spin rotation in  magnetic field B, length s, v = velocity of neutrons</a:t>
            </a:r>
          </a:p>
          <a:p>
            <a:pPr eaLnBrk="1" hangingPunct="1">
              <a:buFont typeface="Arial" panose="020B0604020202020204" pitchFamily="34" charset="0"/>
              <a:buNone/>
            </a:pPr>
            <a:r>
              <a:rPr lang="en-US" altLang="en-US" sz="1800" dirty="0"/>
              <a:t>                                                                                  </a:t>
            </a:r>
          </a:p>
          <a:p>
            <a:pPr eaLnBrk="1" hangingPunct="1">
              <a:buFont typeface="Arial" panose="020B0604020202020204" pitchFamily="34" charset="0"/>
              <a:buNone/>
            </a:pPr>
            <a:endParaRPr lang="en-US" altLang="en-US" sz="1800" dirty="0"/>
          </a:p>
          <a:p>
            <a:pPr eaLnBrk="1" hangingPunct="1">
              <a:buFont typeface="Arial" panose="020B0604020202020204" pitchFamily="34" charset="0"/>
              <a:buNone/>
            </a:pPr>
            <a:endParaRPr lang="en-US" altLang="en-US" sz="1800" dirty="0"/>
          </a:p>
          <a:p>
            <a:pPr eaLnBrk="1" hangingPunct="1">
              <a:buFont typeface="Arial" panose="020B0604020202020204" pitchFamily="34" charset="0"/>
              <a:buNone/>
            </a:pPr>
            <a:endParaRPr lang="en-US" altLang="en-US" sz="1800" dirty="0"/>
          </a:p>
          <a:p>
            <a:pPr eaLnBrk="1" hangingPunct="1">
              <a:buFont typeface="Arial" panose="020B0604020202020204" pitchFamily="34" charset="0"/>
              <a:buNone/>
            </a:pPr>
            <a:endParaRPr lang="en-US" altLang="en-US" sz="1800" dirty="0"/>
          </a:p>
          <a:p>
            <a:pPr eaLnBrk="1" hangingPunct="1">
              <a:buFont typeface="Arial" panose="020B0604020202020204" pitchFamily="34" charset="0"/>
              <a:buNone/>
            </a:pPr>
            <a:endParaRPr lang="en-US" altLang="en-US" sz="1800" dirty="0"/>
          </a:p>
          <a:p>
            <a:pPr eaLnBrk="1" hangingPunct="1">
              <a:buFont typeface="Arial" panose="020B0604020202020204" pitchFamily="34" charset="0"/>
              <a:buNone/>
            </a:pPr>
            <a:endParaRPr lang="en-US" altLang="en-US" sz="1800" dirty="0"/>
          </a:p>
          <a:p>
            <a:pPr eaLnBrk="1" hangingPunct="1">
              <a:buFont typeface="Arial" panose="020B0604020202020204" pitchFamily="34" charset="0"/>
              <a:buNone/>
            </a:pPr>
            <a:endParaRPr lang="en-US" altLang="en-US" sz="1800" dirty="0"/>
          </a:p>
          <a:p>
            <a:pPr eaLnBrk="1" hangingPunct="1">
              <a:buFont typeface="Arial" panose="020B0604020202020204" pitchFamily="34" charset="0"/>
              <a:buNone/>
            </a:pPr>
            <a:r>
              <a:rPr lang="en-US" altLang="en-US" sz="2400" b="1" dirty="0"/>
              <a:t>Setup:</a:t>
            </a:r>
          </a:p>
        </p:txBody>
      </p:sp>
      <p:sp>
        <p:nvSpPr>
          <p:cNvPr id="1434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graphicFrame>
        <p:nvGraphicFramePr>
          <p:cNvPr id="14338" name="Object 1"/>
          <p:cNvGraphicFramePr>
            <a:graphicFrameLocks noChangeAspect="1"/>
          </p:cNvGraphicFramePr>
          <p:nvPr>
            <p:extLst>
              <p:ext uri="{D42A27DB-BD31-4B8C-83A1-F6EECF244321}">
                <p14:modId xmlns:p14="http://schemas.microsoft.com/office/powerpoint/2010/main" val="2932008131"/>
              </p:ext>
            </p:extLst>
          </p:nvPr>
        </p:nvGraphicFramePr>
        <p:xfrm>
          <a:off x="3413125" y="1295400"/>
          <a:ext cx="3413125" cy="800100"/>
        </p:xfrm>
        <a:graphic>
          <a:graphicData uri="http://schemas.openxmlformats.org/presentationml/2006/ole">
            <mc:AlternateContent xmlns:mc="http://schemas.openxmlformats.org/markup-compatibility/2006">
              <mc:Choice xmlns:v="urn:schemas-microsoft-com:vml" Requires="v">
                <p:oleObj spid="_x0000_s25619" name="Equation" r:id="rId3" imgW="3657600" imgH="863280" progId="Equation.DSMT4">
                  <p:embed/>
                </p:oleObj>
              </mc:Choice>
              <mc:Fallback>
                <p:oleObj name="Equation" r:id="rId3" imgW="3657600" imgH="8632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125" y="1295400"/>
                        <a:ext cx="3413125"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44"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pic>
        <p:nvPicPr>
          <p:cNvPr id="14345" name="Bild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4663" y="1387475"/>
            <a:ext cx="261937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pic>
        <p:nvPicPr>
          <p:cNvPr id="14347" name="Grafik 14" descr="D:\Eigene Dateien\Nature\Paper 2007\Fig1.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27873" y="2954792"/>
            <a:ext cx="7054850"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ubtitle 2"/>
          <p:cNvSpPr txBox="1">
            <a:spLocks/>
          </p:cNvSpPr>
          <p:nvPr/>
        </p:nvSpPr>
        <p:spPr>
          <a:xfrm>
            <a:off x="2582775" y="6263400"/>
            <a:ext cx="5904000" cy="396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1800" b="1" dirty="0">
                <a:solidFill>
                  <a:srgbClr val="FF0000"/>
                </a:solidFill>
              </a:rPr>
              <a:t>http://iopscience.iop.org/1367-2630/11/4/043013/fulltext/</a:t>
            </a:r>
            <a:endParaRPr lang="en-GB" sz="1800" b="1" dirty="0">
              <a:solidFill>
                <a:srgbClr val="FF0000"/>
              </a:solidFill>
            </a:endParaRPr>
          </a:p>
        </p:txBody>
      </p:sp>
      <p:sp>
        <p:nvSpPr>
          <p:cNvPr id="15" name="Inhaltsplatzhalter 2"/>
          <p:cNvSpPr txBox="1">
            <a:spLocks/>
          </p:cNvSpPr>
          <p:nvPr/>
        </p:nvSpPr>
        <p:spPr>
          <a:xfrm>
            <a:off x="342900" y="5203831"/>
            <a:ext cx="8458200" cy="968369"/>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defRPr/>
            </a:pPr>
            <a:r>
              <a:rPr lang="en-US" sz="2800" b="1" dirty="0">
                <a:solidFill>
                  <a:schemeClr val="accent1">
                    <a:lumMod val="50000"/>
                  </a:schemeClr>
                </a:solidFill>
              </a:rPr>
              <a:t>Magnetically aligned polarized neutron beam is a great probe for the investigation of magnetic materials</a:t>
            </a:r>
          </a:p>
        </p:txBody>
      </p:sp>
      <p:graphicFrame>
        <p:nvGraphicFramePr>
          <p:cNvPr id="14339" name="Object 3"/>
          <p:cNvGraphicFramePr>
            <a:graphicFrameLocks noChangeAspect="1"/>
          </p:cNvGraphicFramePr>
          <p:nvPr>
            <p:extLst>
              <p:ext uri="{D42A27DB-BD31-4B8C-83A1-F6EECF244321}">
                <p14:modId xmlns:p14="http://schemas.microsoft.com/office/powerpoint/2010/main" val="3994356830"/>
              </p:ext>
            </p:extLst>
          </p:nvPr>
        </p:nvGraphicFramePr>
        <p:xfrm>
          <a:off x="3379788" y="2120900"/>
          <a:ext cx="5348287" cy="1038225"/>
        </p:xfrm>
        <a:graphic>
          <a:graphicData uri="http://schemas.openxmlformats.org/presentationml/2006/ole">
            <mc:AlternateContent xmlns:mc="http://schemas.openxmlformats.org/markup-compatibility/2006">
              <mc:Choice xmlns:v="urn:schemas-microsoft-com:vml" Requires="v">
                <p:oleObj spid="_x0000_s25620" name="Equation" r:id="rId7" imgW="6375240" imgH="1231560" progId="Equation.DSMT4">
                  <p:embed/>
                </p:oleObj>
              </mc:Choice>
              <mc:Fallback>
                <p:oleObj name="Equation" r:id="rId7" imgW="6375240" imgH="123156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9788" y="2120900"/>
                        <a:ext cx="5348287" cy="1038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2"/>
          <p:cNvSpPr>
            <a:spLocks noGrp="1" noChangeArrowheads="1"/>
          </p:cNvSpPr>
          <p:nvPr>
            <p:ph type="title"/>
          </p:nvPr>
        </p:nvSpPr>
        <p:spPr>
          <a:xfrm>
            <a:off x="111125" y="177800"/>
            <a:ext cx="8229600" cy="496290"/>
          </a:xfrm>
        </p:spPr>
        <p:txBody>
          <a:bodyPr/>
          <a:lstStyle/>
          <a:p>
            <a:pPr eaLnBrk="1" hangingPunct="1"/>
            <a:r>
              <a:rPr lang="en-US" dirty="0"/>
              <a:t>Polarized neutron imaging</a:t>
            </a:r>
          </a:p>
        </p:txBody>
      </p:sp>
    </p:spTree>
    <p:extLst>
      <p:ext uri="{BB962C8B-B14F-4D97-AF65-F5344CB8AC3E}">
        <p14:creationId xmlns:p14="http://schemas.microsoft.com/office/powerpoint/2010/main" val="2894875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419100" y="1219200"/>
            <a:ext cx="5820124" cy="5054929"/>
          </a:xfrm>
          <a:prstGeom prst="rect">
            <a:avLst/>
          </a:prstGeom>
        </p:spPr>
      </p:pic>
      <p:sp>
        <p:nvSpPr>
          <p:cNvPr id="545794" name="Rectangle 2"/>
          <p:cNvSpPr>
            <a:spLocks noGrp="1" noChangeArrowheads="1"/>
          </p:cNvSpPr>
          <p:nvPr>
            <p:ph type="title"/>
          </p:nvPr>
        </p:nvSpPr>
        <p:spPr>
          <a:xfrm>
            <a:off x="111124" y="177800"/>
            <a:ext cx="9032875" cy="432426"/>
          </a:xfrm>
        </p:spPr>
        <p:txBody>
          <a:bodyPr/>
          <a:lstStyle/>
          <a:p>
            <a:r>
              <a:rPr lang="en-US" sz="2600" dirty="0"/>
              <a:t>Neutron sensitivity</a:t>
            </a:r>
          </a:p>
        </p:txBody>
      </p:sp>
      <p:sp>
        <p:nvSpPr>
          <p:cNvPr id="3" name="Rectangle 2"/>
          <p:cNvSpPr/>
          <p:nvPr/>
        </p:nvSpPr>
        <p:spPr>
          <a:xfrm>
            <a:off x="285749" y="6181725"/>
            <a:ext cx="5057775" cy="307777"/>
          </a:xfrm>
          <a:prstGeom prst="rect">
            <a:avLst/>
          </a:prstGeom>
        </p:spPr>
        <p:txBody>
          <a:bodyPr wrap="square">
            <a:spAutoFit/>
          </a:bodyPr>
          <a:lstStyle/>
          <a:p>
            <a:r>
              <a:rPr lang="hu-HU" sz="1400" i="1" dirty="0">
                <a:solidFill>
                  <a:schemeClr val="accent1">
                    <a:lumMod val="75000"/>
                  </a:schemeClr>
                </a:solidFill>
              </a:rPr>
              <a:t>[M. Strobl et al., J. Phys. D: Appl. Phys. </a:t>
            </a:r>
            <a:r>
              <a:rPr lang="hu-HU" sz="1400" b="1" i="1" dirty="0">
                <a:solidFill>
                  <a:schemeClr val="accent1">
                    <a:lumMod val="75000"/>
                  </a:schemeClr>
                </a:solidFill>
              </a:rPr>
              <a:t>42 </a:t>
            </a:r>
            <a:r>
              <a:rPr lang="hu-HU" sz="1400" i="1" dirty="0">
                <a:solidFill>
                  <a:schemeClr val="accent1">
                    <a:lumMod val="75000"/>
                  </a:schemeClr>
                </a:solidFill>
              </a:rPr>
              <a:t>(2009) 243001]</a:t>
            </a:r>
            <a:endParaRPr lang="en-US" sz="1400" i="1" dirty="0">
              <a:solidFill>
                <a:schemeClr val="accent1">
                  <a:lumMod val="75000"/>
                </a:schemeClr>
              </a:solidFill>
            </a:endParaRPr>
          </a:p>
        </p:txBody>
      </p:sp>
      <p:pic>
        <p:nvPicPr>
          <p:cNvPr id="7" name="Picture 4"/>
          <p:cNvPicPr>
            <a:picLocks noChangeAspect="1" noChangeArrowheads="1"/>
          </p:cNvPicPr>
          <p:nvPr/>
        </p:nvPicPr>
        <p:blipFill>
          <a:blip r:embed="rId4" cstate="print"/>
          <a:srcRect/>
          <a:stretch>
            <a:fillRect/>
          </a:stretch>
        </p:blipFill>
        <p:spPr bwMode="auto">
          <a:xfrm>
            <a:off x="4262411" y="621680"/>
            <a:ext cx="4424390" cy="1502395"/>
          </a:xfrm>
          <a:prstGeom prst="rect">
            <a:avLst/>
          </a:prstGeom>
          <a:noFill/>
          <a:ln w="9525">
            <a:noFill/>
            <a:miter lim="800000"/>
            <a:headEnd/>
            <a:tailEnd/>
          </a:ln>
          <a:effectLst/>
        </p:spPr>
      </p:pic>
      <p:sp>
        <p:nvSpPr>
          <p:cNvPr id="8" name="Rectangle 7"/>
          <p:cNvSpPr/>
          <p:nvPr/>
        </p:nvSpPr>
        <p:spPr>
          <a:xfrm>
            <a:off x="4257675" y="395615"/>
            <a:ext cx="2286000" cy="261610"/>
          </a:xfrm>
          <a:prstGeom prst="rect">
            <a:avLst/>
          </a:prstGeom>
        </p:spPr>
        <p:txBody>
          <a:bodyPr wrap="square">
            <a:spAutoFit/>
          </a:bodyPr>
          <a:lstStyle/>
          <a:p>
            <a:r>
              <a:rPr lang="en-US" sz="1100" b="1" i="1" dirty="0">
                <a:solidFill>
                  <a:srgbClr val="FF0000"/>
                </a:solidFill>
              </a:rPr>
              <a:t>Neutron</a:t>
            </a:r>
            <a:r>
              <a:rPr lang="en-US" sz="1100" i="1" dirty="0"/>
              <a:t> Radiograph of camera</a:t>
            </a:r>
          </a:p>
        </p:txBody>
      </p:sp>
      <p:sp>
        <p:nvSpPr>
          <p:cNvPr id="9" name="Rectangle 8"/>
          <p:cNvSpPr/>
          <p:nvPr/>
        </p:nvSpPr>
        <p:spPr>
          <a:xfrm>
            <a:off x="6524625" y="395615"/>
            <a:ext cx="2286000" cy="261610"/>
          </a:xfrm>
          <a:prstGeom prst="rect">
            <a:avLst/>
          </a:prstGeom>
        </p:spPr>
        <p:txBody>
          <a:bodyPr wrap="square">
            <a:spAutoFit/>
          </a:bodyPr>
          <a:lstStyle/>
          <a:p>
            <a:r>
              <a:rPr lang="en-US" sz="1100" b="1" i="1" dirty="0">
                <a:solidFill>
                  <a:srgbClr val="FF0000"/>
                </a:solidFill>
              </a:rPr>
              <a:t>X-ray</a:t>
            </a:r>
            <a:r>
              <a:rPr lang="en-US" sz="1100" i="1" dirty="0"/>
              <a:t> Radiograph of camera</a:t>
            </a:r>
          </a:p>
        </p:txBody>
      </p:sp>
      <p:sp>
        <p:nvSpPr>
          <p:cNvPr id="4" name="TextBox 3"/>
          <p:cNvSpPr txBox="1"/>
          <p:nvPr/>
        </p:nvSpPr>
        <p:spPr>
          <a:xfrm>
            <a:off x="4953000" y="6159698"/>
            <a:ext cx="3429000" cy="307777"/>
          </a:xfrm>
          <a:prstGeom prst="rect">
            <a:avLst/>
          </a:prstGeom>
          <a:noFill/>
        </p:spPr>
        <p:txBody>
          <a:bodyPr wrap="square" rtlCol="0">
            <a:spAutoFit/>
          </a:bodyPr>
          <a:lstStyle/>
          <a:p>
            <a:pPr algn="ctr"/>
            <a:r>
              <a:rPr lang="en-US" sz="1400" dirty="0"/>
              <a:t>Courtesy of E. </a:t>
            </a:r>
            <a:r>
              <a:rPr lang="en-US" sz="1400" dirty="0" err="1"/>
              <a:t>Lehmann,PSI</a:t>
            </a:r>
            <a:endParaRPr lang="en-US" sz="1400" dirty="0"/>
          </a:p>
        </p:txBody>
      </p:sp>
      <p:pic>
        <p:nvPicPr>
          <p:cNvPr id="12" name="Picture 1"/>
          <p:cNvPicPr>
            <a:picLocks noChangeAspect="1" noChangeArrowheads="1"/>
          </p:cNvPicPr>
          <p:nvPr/>
        </p:nvPicPr>
        <p:blipFill>
          <a:blip r:embed="rId5" cstate="print"/>
          <a:srcRect/>
          <a:stretch>
            <a:fillRect/>
          </a:stretch>
        </p:blipFill>
        <p:spPr bwMode="auto">
          <a:xfrm>
            <a:off x="5857875" y="2638425"/>
            <a:ext cx="1996656" cy="3023508"/>
          </a:xfrm>
          <a:prstGeom prst="rect">
            <a:avLst/>
          </a:prstGeom>
          <a:noFill/>
          <a:ln w="9525">
            <a:noFill/>
            <a:miter lim="800000"/>
            <a:headEnd/>
            <a:tailEnd/>
          </a:ln>
        </p:spPr>
      </p:pic>
      <p:sp>
        <p:nvSpPr>
          <p:cNvPr id="13" name="Rectangle 12"/>
          <p:cNvSpPr/>
          <p:nvPr/>
        </p:nvSpPr>
        <p:spPr>
          <a:xfrm>
            <a:off x="6019800" y="5724525"/>
            <a:ext cx="1981200" cy="430887"/>
          </a:xfrm>
          <a:prstGeom prst="rect">
            <a:avLst/>
          </a:prstGeom>
        </p:spPr>
        <p:txBody>
          <a:bodyPr wrap="square">
            <a:spAutoFit/>
          </a:bodyPr>
          <a:lstStyle/>
          <a:p>
            <a:r>
              <a:rPr lang="en-US" sz="1100" b="1" i="1" dirty="0">
                <a:solidFill>
                  <a:srgbClr val="FF0000"/>
                </a:solidFill>
              </a:rPr>
              <a:t>Neutron</a:t>
            </a:r>
            <a:r>
              <a:rPr lang="en-US" sz="1100" i="1" dirty="0"/>
              <a:t> Radiograph of Rose in Lead Flask </a:t>
            </a:r>
          </a:p>
        </p:txBody>
      </p:sp>
    </p:spTree>
    <p:extLst>
      <p:ext uri="{BB962C8B-B14F-4D97-AF65-F5344CB8AC3E}">
        <p14:creationId xmlns:p14="http://schemas.microsoft.com/office/powerpoint/2010/main" val="3936389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AD69E8D-BB14-48C0-8EE2-56D268B95D64}" type="slidenum">
              <a:rPr lang="en-US" altLang="en-US">
                <a:solidFill>
                  <a:srgbClr val="898989"/>
                </a:solidFill>
                <a:latin typeface="Calibri" panose="020F0502020204030204" pitchFamily="34" charset="0"/>
              </a:rPr>
              <a:pPr eaLnBrk="1" hangingPunct="1"/>
              <a:t>30</a:t>
            </a:fld>
            <a:endParaRPr lang="en-US" altLang="en-US">
              <a:solidFill>
                <a:srgbClr val="898989"/>
              </a:solidFill>
              <a:latin typeface="Calibri" panose="020F0502020204030204" pitchFamily="34" charset="0"/>
            </a:endParaRPr>
          </a:p>
        </p:txBody>
      </p:sp>
      <p:sp>
        <p:nvSpPr>
          <p:cNvPr id="1434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14344"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14346"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15" name="Subtitle 2"/>
          <p:cNvSpPr txBox="1">
            <a:spLocks noChangeAspect="1"/>
          </p:cNvSpPr>
          <p:nvPr/>
        </p:nvSpPr>
        <p:spPr>
          <a:xfrm>
            <a:off x="409575" y="937058"/>
            <a:ext cx="8382000" cy="5756708"/>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spcBef>
                <a:spcPts val="0"/>
              </a:spcBef>
              <a:spcAft>
                <a:spcPts val="1800"/>
              </a:spcAft>
              <a:buFont typeface="Wingdings" panose="05000000000000000000" pitchFamily="2" charset="2"/>
              <a:buChar char="Ø"/>
              <a:defRPr/>
            </a:pPr>
            <a:r>
              <a:rPr lang="de-DE" b="1" dirty="0">
                <a:solidFill>
                  <a:srgbClr val="17385F"/>
                </a:solidFill>
              </a:rPr>
              <a:t> Produce a polarized neutron beam.</a:t>
            </a:r>
          </a:p>
          <a:p>
            <a:pPr algn="just">
              <a:spcBef>
                <a:spcPts val="600"/>
              </a:spcBef>
              <a:spcAft>
                <a:spcPts val="1800"/>
              </a:spcAft>
              <a:buFont typeface="Wingdings" panose="05000000000000000000" pitchFamily="2" charset="2"/>
              <a:buChar char="Ø"/>
              <a:defRPr/>
            </a:pPr>
            <a:r>
              <a:rPr lang="de-DE" b="1" dirty="0">
                <a:solidFill>
                  <a:srgbClr val="FF0000"/>
                </a:solidFill>
              </a:rPr>
              <a:t> Preserve the polarization of the beam.</a:t>
            </a:r>
          </a:p>
          <a:p>
            <a:pPr algn="just">
              <a:spcBef>
                <a:spcPts val="0"/>
              </a:spcBef>
              <a:spcAft>
                <a:spcPts val="1800"/>
              </a:spcAft>
              <a:buFont typeface="Wingdings" panose="05000000000000000000" pitchFamily="2" charset="2"/>
              <a:buChar char="Ø"/>
              <a:defRPr/>
            </a:pPr>
            <a:r>
              <a:rPr lang="de-DE" b="1" dirty="0">
                <a:solidFill>
                  <a:srgbClr val="17385F"/>
                </a:solidFill>
              </a:rPr>
              <a:t> Manipulate the polarization of the neutron beam: if needed.</a:t>
            </a:r>
          </a:p>
          <a:p>
            <a:pPr algn="just">
              <a:spcBef>
                <a:spcPts val="600"/>
              </a:spcBef>
              <a:spcAft>
                <a:spcPts val="600"/>
              </a:spcAft>
              <a:buFont typeface="Wingdings" panose="05000000000000000000" pitchFamily="2" charset="2"/>
              <a:buChar char="Ø"/>
              <a:defRPr/>
            </a:pPr>
            <a:r>
              <a:rPr lang="de-DE" b="1" dirty="0">
                <a:solidFill>
                  <a:srgbClr val="FF0000"/>
                </a:solidFill>
              </a:rPr>
              <a:t> Deliver it to the sample.</a:t>
            </a:r>
          </a:p>
          <a:p>
            <a:pPr algn="just">
              <a:spcBef>
                <a:spcPts val="1800"/>
              </a:spcBef>
              <a:spcAft>
                <a:spcPts val="1800"/>
              </a:spcAft>
              <a:buFont typeface="Wingdings" panose="05000000000000000000" pitchFamily="2" charset="2"/>
              <a:buChar char="Ø"/>
              <a:defRPr/>
            </a:pPr>
            <a:r>
              <a:rPr lang="de-DE" b="1" dirty="0">
                <a:solidFill>
                  <a:srgbClr val="17385F"/>
                </a:solidFill>
              </a:rPr>
              <a:t> Preserve the change in polarization (if at all), as the beam is transmitted through the sample. </a:t>
            </a:r>
          </a:p>
          <a:p>
            <a:pPr algn="just">
              <a:spcBef>
                <a:spcPts val="0"/>
              </a:spcBef>
              <a:buFont typeface="Wingdings" panose="05000000000000000000" pitchFamily="2" charset="2"/>
              <a:buChar char="Ø"/>
              <a:defRPr/>
            </a:pPr>
            <a:r>
              <a:rPr lang="de-DE" b="1">
                <a:solidFill>
                  <a:srgbClr val="FF0000"/>
                </a:solidFill>
              </a:rPr>
              <a:t> Detect </a:t>
            </a:r>
            <a:r>
              <a:rPr lang="de-DE" b="1" dirty="0">
                <a:solidFill>
                  <a:srgbClr val="FF0000"/>
                </a:solidFill>
              </a:rPr>
              <a:t>this change using CCD cameras.</a:t>
            </a:r>
          </a:p>
        </p:txBody>
      </p:sp>
      <p:sp>
        <p:nvSpPr>
          <p:cNvPr id="8" name="Rectangle 2"/>
          <p:cNvSpPr>
            <a:spLocks noGrp="1" noChangeArrowheads="1"/>
          </p:cNvSpPr>
          <p:nvPr>
            <p:ph type="title"/>
          </p:nvPr>
        </p:nvSpPr>
        <p:spPr>
          <a:xfrm>
            <a:off x="111125" y="177800"/>
            <a:ext cx="8229600" cy="496290"/>
          </a:xfrm>
        </p:spPr>
        <p:txBody>
          <a:bodyPr/>
          <a:lstStyle/>
          <a:p>
            <a:pPr eaLnBrk="1" hangingPunct="1"/>
            <a:r>
              <a:rPr lang="en-US" dirty="0"/>
              <a:t>Polarized neutron imaging</a:t>
            </a:r>
          </a:p>
        </p:txBody>
      </p:sp>
    </p:spTree>
    <p:extLst>
      <p:ext uri="{BB962C8B-B14F-4D97-AF65-F5344CB8AC3E}">
        <p14:creationId xmlns:p14="http://schemas.microsoft.com/office/powerpoint/2010/main" val="2637195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AD69E8D-BB14-48C0-8EE2-56D268B95D64}" type="slidenum">
              <a:rPr lang="en-US" altLang="en-US">
                <a:solidFill>
                  <a:srgbClr val="898989"/>
                </a:solidFill>
                <a:latin typeface="Calibri" panose="020F0502020204030204" pitchFamily="34" charset="0"/>
              </a:rPr>
              <a:pPr eaLnBrk="1" hangingPunct="1"/>
              <a:t>31</a:t>
            </a:fld>
            <a:endParaRPr lang="en-US" altLang="en-US">
              <a:solidFill>
                <a:srgbClr val="898989"/>
              </a:solidFill>
              <a:latin typeface="Calibri" panose="020F0502020204030204" pitchFamily="34" charset="0"/>
            </a:endParaRPr>
          </a:p>
        </p:txBody>
      </p:sp>
      <p:sp>
        <p:nvSpPr>
          <p:cNvPr id="1434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14344"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14346"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17" name="Title 1"/>
          <p:cNvSpPr txBox="1">
            <a:spLocks/>
          </p:cNvSpPr>
          <p:nvPr/>
        </p:nvSpPr>
        <p:spPr>
          <a:xfrm>
            <a:off x="381000" y="152400"/>
            <a:ext cx="8595360" cy="640080"/>
          </a:xfrm>
          <a:prstGeom prst="rect">
            <a:avLst/>
          </a:prstGeom>
          <a:noFill/>
        </p:spPr>
        <p:txBody>
          <a:bodyPr vert="horz" lIns="0" tIns="0" rIns="0" bIns="0" rtlCol="0" anchor="t" anchorCtr="1">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a:solidFill>
                  <a:srgbClr val="006600"/>
                </a:solidFill>
              </a:rPr>
              <a:t>Polarized Neutron imaging set – up on CG-1D</a:t>
            </a:r>
          </a:p>
        </p:txBody>
      </p:sp>
      <p:pic>
        <p:nvPicPr>
          <p:cNvPr id="5122" name="Picture 2" descr="\\ORNLData.ornl.gov\Home\Polarized neutron CG1D imaging\IMG_3435.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08000" y="838200"/>
            <a:ext cx="3911600" cy="29337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ORNLData.ornl.gov\Home\Polarized neutron CG1D imaging\IMG_3437.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4000" y="3886200"/>
            <a:ext cx="21336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ORNLData.ornl.gov\Home\Polarized neutron CG1D imaging\IMG_3436.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19320" y="853440"/>
            <a:ext cx="3891280" cy="291846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ORNLData.ornl.gov\Home\Polarized neutron CG1D imaging\IMG_3459.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962400" y="3916680"/>
            <a:ext cx="4290060" cy="272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234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p:txBody>
          <a:bodyPr/>
          <a:lstStyle/>
          <a:p>
            <a:r>
              <a:rPr lang="en-US"/>
              <a:t>Applications at a glance</a:t>
            </a:r>
          </a:p>
        </p:txBody>
      </p:sp>
      <p:sp>
        <p:nvSpPr>
          <p:cNvPr id="553987" name="Rectangle 3"/>
          <p:cNvSpPr>
            <a:spLocks noGrp="1" noChangeArrowheads="1"/>
          </p:cNvSpPr>
          <p:nvPr>
            <p:ph idx="1"/>
          </p:nvPr>
        </p:nvSpPr>
        <p:spPr>
          <a:xfrm>
            <a:off x="635000" y="952499"/>
            <a:ext cx="4527550" cy="5524501"/>
          </a:xfrm>
        </p:spPr>
        <p:txBody>
          <a:bodyPr/>
          <a:lstStyle/>
          <a:p>
            <a:pPr>
              <a:lnSpc>
                <a:spcPct val="80000"/>
              </a:lnSpc>
            </a:pPr>
            <a:r>
              <a:rPr lang="en-US" sz="2000" dirty="0">
                <a:solidFill>
                  <a:schemeClr val="tx1"/>
                </a:solidFill>
              </a:rPr>
              <a:t>Advanced Manufacturing</a:t>
            </a:r>
          </a:p>
          <a:p>
            <a:pPr>
              <a:lnSpc>
                <a:spcPct val="80000"/>
              </a:lnSpc>
            </a:pPr>
            <a:r>
              <a:rPr lang="en-US" sz="2000" dirty="0">
                <a:solidFill>
                  <a:schemeClr val="tx1"/>
                </a:solidFill>
              </a:rPr>
              <a:t>Archeology</a:t>
            </a:r>
          </a:p>
          <a:p>
            <a:pPr>
              <a:lnSpc>
                <a:spcPct val="80000"/>
              </a:lnSpc>
            </a:pPr>
            <a:r>
              <a:rPr lang="en-US" sz="2000" dirty="0">
                <a:solidFill>
                  <a:schemeClr val="tx1"/>
                </a:solidFill>
              </a:rPr>
              <a:t>Bio-medical</a:t>
            </a:r>
          </a:p>
          <a:p>
            <a:pPr>
              <a:lnSpc>
                <a:spcPct val="80000"/>
              </a:lnSpc>
            </a:pPr>
            <a:r>
              <a:rPr lang="en-US" sz="2000" dirty="0">
                <a:solidFill>
                  <a:schemeClr val="tx1"/>
                </a:solidFill>
              </a:rPr>
              <a:t>Botany</a:t>
            </a:r>
          </a:p>
          <a:p>
            <a:pPr>
              <a:lnSpc>
                <a:spcPct val="80000"/>
              </a:lnSpc>
            </a:pPr>
            <a:r>
              <a:rPr lang="en-US" sz="2000" dirty="0">
                <a:solidFill>
                  <a:schemeClr val="tx1"/>
                </a:solidFill>
              </a:rPr>
              <a:t>Contraband</a:t>
            </a:r>
          </a:p>
          <a:p>
            <a:pPr>
              <a:lnSpc>
                <a:spcPct val="80000"/>
              </a:lnSpc>
            </a:pPr>
            <a:r>
              <a:rPr lang="en-US" sz="2000" dirty="0">
                <a:solidFill>
                  <a:schemeClr val="tx1"/>
                </a:solidFill>
              </a:rPr>
              <a:t>Cultural Heritage</a:t>
            </a:r>
          </a:p>
          <a:p>
            <a:pPr>
              <a:lnSpc>
                <a:spcPct val="80000"/>
              </a:lnSpc>
            </a:pPr>
            <a:r>
              <a:rPr lang="en-US" sz="2000" dirty="0">
                <a:solidFill>
                  <a:schemeClr val="tx1"/>
                </a:solidFill>
              </a:rPr>
              <a:t>Energy</a:t>
            </a:r>
          </a:p>
          <a:p>
            <a:pPr>
              <a:lnSpc>
                <a:spcPct val="80000"/>
              </a:lnSpc>
            </a:pPr>
            <a:r>
              <a:rPr lang="en-US" sz="2000" dirty="0">
                <a:solidFill>
                  <a:schemeClr val="tx1"/>
                </a:solidFill>
              </a:rPr>
              <a:t>Engineering/Materials Science</a:t>
            </a:r>
          </a:p>
          <a:p>
            <a:pPr>
              <a:lnSpc>
                <a:spcPct val="80000"/>
              </a:lnSpc>
            </a:pPr>
            <a:r>
              <a:rPr lang="en-US" sz="2000" dirty="0">
                <a:solidFill>
                  <a:schemeClr val="tx1"/>
                </a:solidFill>
              </a:rPr>
              <a:t>Forensic Science</a:t>
            </a:r>
          </a:p>
          <a:p>
            <a:pPr>
              <a:lnSpc>
                <a:spcPct val="80000"/>
              </a:lnSpc>
            </a:pPr>
            <a:r>
              <a:rPr lang="en-US" sz="2000" dirty="0">
                <a:solidFill>
                  <a:schemeClr val="tx1"/>
                </a:solidFill>
              </a:rPr>
              <a:t>Geology/Earth Sciences</a:t>
            </a:r>
          </a:p>
          <a:p>
            <a:pPr>
              <a:lnSpc>
                <a:spcPct val="80000"/>
              </a:lnSpc>
            </a:pPr>
            <a:r>
              <a:rPr lang="en-US" sz="2000" dirty="0">
                <a:solidFill>
                  <a:schemeClr val="tx1"/>
                </a:solidFill>
              </a:rPr>
              <a:t>Homeland Security</a:t>
            </a:r>
          </a:p>
          <a:p>
            <a:pPr>
              <a:lnSpc>
                <a:spcPct val="80000"/>
              </a:lnSpc>
            </a:pPr>
            <a:r>
              <a:rPr lang="en-US" sz="2000" dirty="0">
                <a:solidFill>
                  <a:schemeClr val="tx1"/>
                </a:solidFill>
              </a:rPr>
              <a:t>Paleontology</a:t>
            </a:r>
          </a:p>
          <a:p>
            <a:pPr>
              <a:lnSpc>
                <a:spcPct val="80000"/>
              </a:lnSpc>
            </a:pPr>
            <a:r>
              <a:rPr lang="en-US" sz="2000" dirty="0">
                <a:solidFill>
                  <a:schemeClr val="tx1"/>
                </a:solidFill>
              </a:rPr>
              <a:t>Quality Assurance</a:t>
            </a:r>
          </a:p>
          <a:p>
            <a:pPr>
              <a:lnSpc>
                <a:spcPct val="80000"/>
              </a:lnSpc>
            </a:pPr>
            <a:endParaRPr lang="en-US" sz="2000" dirty="0">
              <a:solidFill>
                <a:schemeClr val="tx1"/>
              </a:solidFill>
            </a:endParaRPr>
          </a:p>
        </p:txBody>
      </p:sp>
      <p:sp>
        <p:nvSpPr>
          <p:cNvPr id="553988" name="Rectangle 4"/>
          <p:cNvSpPr>
            <a:spLocks noChangeArrowheads="1"/>
          </p:cNvSpPr>
          <p:nvPr/>
        </p:nvSpPr>
        <p:spPr bwMode="auto">
          <a:xfrm>
            <a:off x="5054600" y="627063"/>
            <a:ext cx="3698875" cy="517525"/>
          </a:xfrm>
          <a:prstGeom prst="rect">
            <a:avLst/>
          </a:prstGeom>
          <a:noFill/>
          <a:ln w="9525">
            <a:noFill/>
            <a:miter lim="800000"/>
            <a:headEnd/>
            <a:tailEnd/>
          </a:ln>
          <a:effectLst/>
        </p:spPr>
        <p:txBody>
          <a:bodyPr anchor="ctr">
            <a:spAutoFit/>
          </a:bodyPr>
          <a:lstStyle/>
          <a:p>
            <a:r>
              <a:rPr lang="en-US" sz="1400"/>
              <a:t>Visualization of water transport in artificial soil sedimentation (20 s frame, 25 x 25 cm</a:t>
            </a:r>
            <a:r>
              <a:rPr lang="en-US" sz="1400" baseline="30000"/>
              <a:t>2</a:t>
            </a:r>
            <a:r>
              <a:rPr lang="en-US" sz="1400"/>
              <a:t>)</a:t>
            </a:r>
          </a:p>
        </p:txBody>
      </p:sp>
      <p:sp>
        <p:nvSpPr>
          <p:cNvPr id="553989" name="Rectangle 5"/>
          <p:cNvSpPr>
            <a:spLocks noChangeArrowheads="1"/>
          </p:cNvSpPr>
          <p:nvPr/>
        </p:nvSpPr>
        <p:spPr bwMode="auto">
          <a:xfrm>
            <a:off x="5216525" y="2119313"/>
            <a:ext cx="3352800" cy="274637"/>
          </a:xfrm>
          <a:prstGeom prst="rect">
            <a:avLst/>
          </a:prstGeom>
          <a:noFill/>
          <a:ln w="9525">
            <a:noFill/>
            <a:miter lim="800000"/>
            <a:headEnd/>
            <a:tailEnd/>
          </a:ln>
          <a:effectLst/>
        </p:spPr>
        <p:txBody>
          <a:bodyPr wrap="none">
            <a:spAutoFit/>
          </a:bodyPr>
          <a:lstStyle/>
          <a:p>
            <a:r>
              <a:rPr lang="en-US" sz="1200"/>
              <a:t>http://neutra.web.psi.ch/gallery/animations.html</a:t>
            </a:r>
          </a:p>
        </p:txBody>
      </p:sp>
      <p:pic>
        <p:nvPicPr>
          <p:cNvPr id="553990" name="Picture 6" descr="water transport">
            <a:hlinkClick r:id="rId3"/>
          </p:cNvPr>
          <p:cNvPicPr>
            <a:picLocks noChangeAspect="1" noChangeArrowheads="1"/>
          </p:cNvPicPr>
          <p:nvPr/>
        </p:nvPicPr>
        <p:blipFill>
          <a:blip r:embed="rId4" cstate="print"/>
          <a:srcRect/>
          <a:stretch>
            <a:fillRect/>
          </a:stretch>
        </p:blipFill>
        <p:spPr bwMode="auto">
          <a:xfrm>
            <a:off x="6534150" y="1190625"/>
            <a:ext cx="952500" cy="952500"/>
          </a:xfrm>
          <a:prstGeom prst="rect">
            <a:avLst/>
          </a:prstGeom>
          <a:noFill/>
        </p:spPr>
      </p:pic>
      <p:pic>
        <p:nvPicPr>
          <p:cNvPr id="553991" name="Picture 7" descr="schaedel"/>
          <p:cNvPicPr>
            <a:picLocks noChangeAspect="1" noChangeArrowheads="1"/>
          </p:cNvPicPr>
          <p:nvPr/>
        </p:nvPicPr>
        <p:blipFill>
          <a:blip r:embed="rId5" cstate="print"/>
          <a:srcRect/>
          <a:stretch>
            <a:fillRect/>
          </a:stretch>
        </p:blipFill>
        <p:spPr bwMode="auto">
          <a:xfrm>
            <a:off x="5894388" y="2844800"/>
            <a:ext cx="2638425" cy="2687638"/>
          </a:xfrm>
          <a:prstGeom prst="rect">
            <a:avLst/>
          </a:prstGeom>
          <a:noFill/>
        </p:spPr>
      </p:pic>
      <p:sp>
        <p:nvSpPr>
          <p:cNvPr id="553992" name="Rectangle 8"/>
          <p:cNvSpPr>
            <a:spLocks noChangeArrowheads="1"/>
          </p:cNvSpPr>
          <p:nvPr/>
        </p:nvSpPr>
        <p:spPr bwMode="auto">
          <a:xfrm>
            <a:off x="5635625" y="2667000"/>
            <a:ext cx="2994025" cy="304800"/>
          </a:xfrm>
          <a:prstGeom prst="rect">
            <a:avLst/>
          </a:prstGeom>
          <a:noFill/>
          <a:ln w="9525">
            <a:noFill/>
            <a:miter lim="800000"/>
            <a:headEnd/>
            <a:tailEnd/>
          </a:ln>
          <a:effectLst/>
        </p:spPr>
        <p:txBody>
          <a:bodyPr anchor="ctr">
            <a:spAutoFit/>
          </a:bodyPr>
          <a:lstStyle/>
          <a:p>
            <a:r>
              <a:rPr lang="en-US" sz="1400" dirty="0"/>
              <a:t>Radiography of a dry monkey skull</a:t>
            </a:r>
          </a:p>
        </p:txBody>
      </p:sp>
      <p:sp>
        <p:nvSpPr>
          <p:cNvPr id="553993" name="Rectangle 9"/>
          <p:cNvSpPr>
            <a:spLocks noChangeArrowheads="1"/>
          </p:cNvSpPr>
          <p:nvPr/>
        </p:nvSpPr>
        <p:spPr bwMode="auto">
          <a:xfrm>
            <a:off x="5676900" y="5500688"/>
            <a:ext cx="3249613" cy="274637"/>
          </a:xfrm>
          <a:prstGeom prst="rect">
            <a:avLst/>
          </a:prstGeom>
          <a:noFill/>
          <a:ln w="9525">
            <a:noFill/>
            <a:miter lim="800000"/>
            <a:headEnd/>
            <a:tailEnd/>
          </a:ln>
          <a:effectLst/>
        </p:spPr>
        <p:txBody>
          <a:bodyPr wrap="none">
            <a:spAutoFit/>
          </a:bodyPr>
          <a:lstStyle/>
          <a:p>
            <a:r>
              <a:rPr lang="en-US" sz="1200"/>
              <a:t>http://neutra.web.psi.ch/gallery/biological.html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888705"/>
          </a:xfrm>
        </p:spPr>
        <p:txBody>
          <a:bodyPr/>
          <a:lstStyle/>
          <a:p>
            <a:r>
              <a:rPr lang="en-US" dirty="0"/>
              <a:t>Materials Research, Energy and Engineering Applications</a:t>
            </a:r>
          </a:p>
        </p:txBody>
      </p:sp>
    </p:spTree>
    <p:extLst>
      <p:ext uri="{BB962C8B-B14F-4D97-AF65-F5344CB8AC3E}">
        <p14:creationId xmlns:p14="http://schemas.microsoft.com/office/powerpoint/2010/main" val="3459783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59980" y="903110"/>
            <a:ext cx="2484020" cy="2525887"/>
          </a:xfrm>
          <a:prstGeom prst="rect">
            <a:avLst/>
          </a:prstGeom>
        </p:spPr>
      </p:pic>
      <p:sp>
        <p:nvSpPr>
          <p:cNvPr id="2" name="Title 1"/>
          <p:cNvSpPr>
            <a:spLocks noGrp="1"/>
          </p:cNvSpPr>
          <p:nvPr>
            <p:ph type="title"/>
          </p:nvPr>
        </p:nvSpPr>
        <p:spPr>
          <a:xfrm>
            <a:off x="111125" y="177800"/>
            <a:ext cx="8229600" cy="824841"/>
          </a:xfrm>
        </p:spPr>
        <p:txBody>
          <a:bodyPr/>
          <a:lstStyle/>
          <a:p>
            <a:r>
              <a:rPr lang="en-US" sz="2800" dirty="0"/>
              <a:t>Neutron Computed Tomography (CT) maps distortion and defects in AM parts </a:t>
            </a:r>
          </a:p>
        </p:txBody>
      </p:sp>
      <p:sp>
        <p:nvSpPr>
          <p:cNvPr id="4" name="Rectangle 3"/>
          <p:cNvSpPr txBox="1">
            <a:spLocks noChangeArrowheads="1"/>
          </p:cNvSpPr>
          <p:nvPr/>
        </p:nvSpPr>
        <p:spPr bwMode="auto">
          <a:xfrm>
            <a:off x="215901" y="1447800"/>
            <a:ext cx="4361978" cy="26673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230188" indent="-230188" algn="l" rtl="0" fontAlgn="base">
              <a:lnSpc>
                <a:spcPct val="90000"/>
              </a:lnSpc>
              <a:spcBef>
                <a:spcPts val="1400"/>
              </a:spcBef>
              <a:spcAft>
                <a:spcPct val="0"/>
              </a:spcAft>
              <a:buClr>
                <a:srgbClr val="006C3A"/>
              </a:buClr>
              <a:buFont typeface="Arial" charset="0"/>
              <a:buChar char="•"/>
              <a:defRPr sz="2800" b="1" kern="1200">
                <a:solidFill>
                  <a:schemeClr val="tx1"/>
                </a:solidFill>
                <a:latin typeface="Arial Narrow" pitchFamily="34" charset="0"/>
                <a:ea typeface="+mn-ea"/>
                <a:cs typeface="+mn-cs"/>
              </a:defRPr>
            </a:lvl1pPr>
            <a:lvl2pPr marL="625475" indent="-279400" algn="l" rtl="0" fontAlgn="base">
              <a:lnSpc>
                <a:spcPct val="90000"/>
              </a:lnSpc>
              <a:spcBef>
                <a:spcPts val="800"/>
              </a:spcBef>
              <a:spcAft>
                <a:spcPct val="0"/>
              </a:spcAft>
              <a:buClr>
                <a:srgbClr val="006C3A"/>
              </a:buClr>
              <a:buFont typeface="Arial" charset="0"/>
              <a:buChar char="–"/>
              <a:defRPr sz="2400" b="1" kern="1200">
                <a:solidFill>
                  <a:schemeClr val="tx1"/>
                </a:solidFill>
                <a:latin typeface="Arial Narrow" pitchFamily="34" charset="0"/>
                <a:ea typeface="+mn-ea"/>
                <a:cs typeface="+mn-cs"/>
              </a:defRPr>
            </a:lvl2pPr>
            <a:lvl3pPr marL="914400" indent="-230188" algn="l" rtl="0" fontAlgn="base">
              <a:lnSpc>
                <a:spcPct val="90000"/>
              </a:lnSpc>
              <a:spcBef>
                <a:spcPts val="800"/>
              </a:spcBef>
              <a:spcAft>
                <a:spcPct val="0"/>
              </a:spcAft>
              <a:buClr>
                <a:srgbClr val="006C3A"/>
              </a:buClr>
              <a:buFont typeface="Arial" charset="0"/>
              <a:buChar char="•"/>
              <a:defRPr sz="2000" b="1" kern="1200">
                <a:solidFill>
                  <a:schemeClr val="tx1"/>
                </a:solidFill>
                <a:latin typeface="Arial Narrow" pitchFamily="34" charset="0"/>
                <a:ea typeface="+mn-ea"/>
                <a:cs typeface="+mn-cs"/>
              </a:defRPr>
            </a:lvl3pPr>
            <a:lvl4pPr marL="1144588" indent="-173038" algn="l" rtl="0" fontAlgn="base">
              <a:lnSpc>
                <a:spcPct val="90000"/>
              </a:lnSpc>
              <a:spcBef>
                <a:spcPts val="800"/>
              </a:spcBef>
              <a:spcAft>
                <a:spcPct val="0"/>
              </a:spcAft>
              <a:buClr>
                <a:srgbClr val="006C3A"/>
              </a:buClr>
              <a:buFont typeface="Arial" charset="0"/>
              <a:buChar char="–"/>
              <a:defRPr b="1" kern="1200">
                <a:solidFill>
                  <a:schemeClr val="tx1"/>
                </a:solidFill>
                <a:latin typeface="Arial Narrow" pitchFamily="34" charset="0"/>
                <a:ea typeface="+mn-ea"/>
                <a:cs typeface="+mn-cs"/>
              </a:defRPr>
            </a:lvl4pPr>
            <a:lvl5pPr marL="1482725" indent="-222250" algn="l" rtl="0" fontAlgn="base">
              <a:lnSpc>
                <a:spcPct val="90000"/>
              </a:lnSpc>
              <a:spcBef>
                <a:spcPts val="600"/>
              </a:spcBef>
              <a:spcAft>
                <a:spcPct val="0"/>
              </a:spcAft>
              <a:buClr>
                <a:srgbClr val="006C3A"/>
              </a:buClr>
              <a:buFont typeface="Arial" charset="0"/>
              <a:buChar char="»"/>
              <a:defRPr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Variance measurements based on comparison between the file used to print and neutron CT </a:t>
            </a:r>
          </a:p>
          <a:p>
            <a:r>
              <a:rPr lang="en-US" sz="2000" dirty="0"/>
              <a:t>Distortion and defects clearly apparent in the final product</a:t>
            </a:r>
          </a:p>
          <a:p>
            <a:r>
              <a:rPr lang="en-US" sz="2000" dirty="0"/>
              <a:t>These details can be fed back to modeling tools at Honeywell to optimize printing parameters</a:t>
            </a:r>
          </a:p>
        </p:txBody>
      </p:sp>
      <p:pic>
        <p:nvPicPr>
          <p:cNvPr id="5" name="Picture 4" descr="Screen Shot 2014-04-29 at 2.15.38 PM.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38200" y="4191000"/>
            <a:ext cx="1729018" cy="2438400"/>
          </a:xfrm>
          <a:prstGeom prst="rect">
            <a:avLst/>
          </a:prstGeom>
        </p:spPr>
      </p:pic>
      <p:pic>
        <p:nvPicPr>
          <p:cNvPr id="6" name="Picture 5" descr="Screen Shot 2014-04-29 at 2.14.52 PM.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70200" y="4191000"/>
            <a:ext cx="2035670" cy="2415721"/>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945082" y="3489619"/>
            <a:ext cx="2198918" cy="2231446"/>
          </a:xfrm>
          <a:prstGeom prst="rect">
            <a:avLst/>
          </a:prstGeom>
        </p:spPr>
      </p:pic>
      <p:sp>
        <p:nvSpPr>
          <p:cNvPr id="12" name="TextBox 11"/>
          <p:cNvSpPr txBox="1"/>
          <p:nvPr/>
        </p:nvSpPr>
        <p:spPr>
          <a:xfrm>
            <a:off x="5223840" y="3026998"/>
            <a:ext cx="405349" cy="523220"/>
          </a:xfrm>
          <a:prstGeom prst="rect">
            <a:avLst/>
          </a:prstGeom>
          <a:noFill/>
        </p:spPr>
        <p:txBody>
          <a:bodyPr wrap="square" rtlCol="0">
            <a:spAutoFit/>
          </a:bodyPr>
          <a:lstStyle/>
          <a:p>
            <a:r>
              <a:rPr lang="en-US" sz="2800" dirty="0"/>
              <a:t>=</a:t>
            </a:r>
          </a:p>
        </p:txBody>
      </p:sp>
      <p:pic>
        <p:nvPicPr>
          <p:cNvPr id="13" name="Picture 1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739540" y="1248019"/>
            <a:ext cx="1977349" cy="4699686"/>
          </a:xfrm>
          <a:prstGeom prst="rect">
            <a:avLst/>
          </a:prstGeom>
        </p:spPr>
      </p:pic>
      <p:sp>
        <p:nvSpPr>
          <p:cNvPr id="14" name="Rectangle 13"/>
          <p:cNvSpPr/>
          <p:nvPr/>
        </p:nvSpPr>
        <p:spPr>
          <a:xfrm>
            <a:off x="7182557" y="1044222"/>
            <a:ext cx="522110" cy="6773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Arrow Connector 14"/>
          <p:cNvCxnSpPr>
            <a:endCxn id="11" idx="0"/>
          </p:cNvCxnSpPr>
          <p:nvPr/>
        </p:nvCxnSpPr>
        <p:spPr>
          <a:xfrm>
            <a:off x="7478648" y="1740221"/>
            <a:ext cx="565893" cy="17493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753842" y="5670174"/>
            <a:ext cx="1859414" cy="1187826"/>
          </a:xfrm>
          <a:prstGeom prst="rect">
            <a:avLst/>
          </a:prstGeom>
        </p:spPr>
      </p:pic>
      <p:sp>
        <p:nvSpPr>
          <p:cNvPr id="17" name="Rectangle 16"/>
          <p:cNvSpPr/>
          <p:nvPr/>
        </p:nvSpPr>
        <p:spPr>
          <a:xfrm>
            <a:off x="8452050" y="3021871"/>
            <a:ext cx="691949" cy="4232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8" name="Straight Arrow Connector 17"/>
          <p:cNvCxnSpPr/>
          <p:nvPr/>
        </p:nvCxnSpPr>
        <p:spPr>
          <a:xfrm flipH="1">
            <a:off x="6584973" y="3433409"/>
            <a:ext cx="1857904" cy="241044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503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urbineBlades_lowResolution.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914400"/>
            <a:ext cx="8805955" cy="4953000"/>
          </a:xfrm>
          <a:prstGeom prst="rect">
            <a:avLst/>
          </a:prstGeom>
        </p:spPr>
      </p:pic>
    </p:spTree>
    <p:extLst>
      <p:ext uri="{BB962C8B-B14F-4D97-AF65-F5344CB8AC3E}">
        <p14:creationId xmlns:p14="http://schemas.microsoft.com/office/powerpoint/2010/main" val="41492070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3" cstate="print">
            <a:extLst>
              <a:ext uri="{28A0092B-C50C-407E-A947-70E740481C1C}">
                <a14:useLocalDpi xmlns:a14="http://schemas.microsoft.com/office/drawing/2010/main"/>
              </a:ext>
            </a:extLst>
          </a:blip>
          <a:srcRect l="10961" t="5980" r="50385" b="8493"/>
          <a:stretch/>
        </p:blipFill>
        <p:spPr>
          <a:xfrm>
            <a:off x="869949" y="838200"/>
            <a:ext cx="1111251" cy="1317652"/>
          </a:xfrm>
          <a:prstGeom prst="rect">
            <a:avLst/>
          </a:prstGeom>
        </p:spPr>
      </p:pic>
      <p:sp>
        <p:nvSpPr>
          <p:cNvPr id="2" name="Content Placeholder 1"/>
          <p:cNvSpPr>
            <a:spLocks noGrp="1"/>
          </p:cNvSpPr>
          <p:nvPr>
            <p:ph idx="1"/>
          </p:nvPr>
        </p:nvSpPr>
        <p:spPr>
          <a:xfrm>
            <a:off x="3276600" y="800249"/>
            <a:ext cx="5911290" cy="2895600"/>
          </a:xfrm>
        </p:spPr>
        <p:txBody>
          <a:bodyPr/>
          <a:lstStyle/>
          <a:p>
            <a:pPr marL="0">
              <a:spcBef>
                <a:spcPts val="0"/>
              </a:spcBef>
              <a:buNone/>
            </a:pPr>
            <a:r>
              <a:rPr lang="en-US" sz="1800" dirty="0">
                <a:solidFill>
                  <a:srgbClr val="106636"/>
                </a:solidFill>
                <a:latin typeface="+mj-lt"/>
              </a:rPr>
              <a:t>Scientific Achievement</a:t>
            </a:r>
          </a:p>
          <a:p>
            <a:pPr marL="238125" lvl="1" indent="0">
              <a:spcBef>
                <a:spcPts val="0"/>
              </a:spcBef>
              <a:buNone/>
            </a:pPr>
            <a:r>
              <a:rPr lang="en-US" sz="1600" b="1" dirty="0">
                <a:solidFill>
                  <a:schemeClr val="tx1"/>
                </a:solidFill>
                <a:latin typeface="+mn-lt"/>
              </a:rPr>
              <a:t>Employed neutron tomography to measure the properties of soot cake layer thickness and subsequently density during a sequential regeneration.  Identified key parameters that will aid understanding of the fuel-consuming regeneration process.</a:t>
            </a:r>
          </a:p>
        </p:txBody>
      </p:sp>
      <p:sp>
        <p:nvSpPr>
          <p:cNvPr id="3" name="Title 2"/>
          <p:cNvSpPr>
            <a:spLocks noGrp="1"/>
          </p:cNvSpPr>
          <p:nvPr>
            <p:ph type="title"/>
          </p:nvPr>
        </p:nvSpPr>
        <p:spPr>
          <a:xfrm>
            <a:off x="0" y="0"/>
            <a:ext cx="9144000" cy="728133"/>
          </a:xfrm>
        </p:spPr>
        <p:txBody>
          <a:bodyPr/>
          <a:lstStyle/>
          <a:p>
            <a:r>
              <a:rPr lang="en-US" b="1" dirty="0"/>
              <a:t>Neutron Computed Tomography Characterizes Particulate Properties During Regeneration</a:t>
            </a:r>
          </a:p>
        </p:txBody>
      </p:sp>
      <p:sp>
        <p:nvSpPr>
          <p:cNvPr id="7" name="TextBox 133"/>
          <p:cNvSpPr txBox="1"/>
          <p:nvPr/>
        </p:nvSpPr>
        <p:spPr>
          <a:xfrm>
            <a:off x="0" y="4572000"/>
            <a:ext cx="3200400" cy="769441"/>
          </a:xfrm>
          <a:prstGeom prst="rect">
            <a:avLst/>
          </a:prstGeom>
          <a:noFill/>
        </p:spPr>
        <p:txBody>
          <a:bodyPr wrap="square" rtlCol="0">
            <a:spAutoFit/>
          </a:bodyPr>
          <a:lstStyle/>
          <a:p>
            <a:pPr marL="0" lvl="1" algn="just" fontAlgn="auto">
              <a:spcBef>
                <a:spcPts val="0"/>
              </a:spcBef>
              <a:spcAft>
                <a:spcPts val="0"/>
              </a:spcAft>
            </a:pPr>
            <a:r>
              <a:rPr lang="en-US" sz="1100" b="1" dirty="0">
                <a:solidFill>
                  <a:srgbClr val="106636"/>
                </a:solidFill>
                <a:latin typeface="Calibri"/>
                <a:cs typeface="+mn-cs"/>
              </a:rPr>
              <a:t>Work performed at the High Flux Isotope Reactor Imaging (CG1D) </a:t>
            </a:r>
            <a:r>
              <a:rPr lang="en-US" sz="1100" b="1" dirty="0" err="1">
                <a:solidFill>
                  <a:srgbClr val="106636"/>
                </a:solidFill>
                <a:latin typeface="Calibri"/>
                <a:cs typeface="+mn-cs"/>
              </a:rPr>
              <a:t>beamline</a:t>
            </a:r>
            <a:r>
              <a:rPr lang="en-US" sz="1100" b="1" dirty="0">
                <a:solidFill>
                  <a:srgbClr val="106636"/>
                </a:solidFill>
                <a:latin typeface="Calibri"/>
                <a:cs typeface="+mn-cs"/>
              </a:rPr>
              <a:t> was supported by Scientific User Facilities Division, Office of Basic Energy Sciences, US Department of Energy. </a:t>
            </a:r>
          </a:p>
        </p:txBody>
      </p:sp>
      <p:sp>
        <p:nvSpPr>
          <p:cNvPr id="8" name="TextBox 7"/>
          <p:cNvSpPr txBox="1"/>
          <p:nvPr/>
        </p:nvSpPr>
        <p:spPr>
          <a:xfrm>
            <a:off x="3283229" y="2248049"/>
            <a:ext cx="5867400" cy="3924151"/>
          </a:xfrm>
          <a:prstGeom prst="rect">
            <a:avLst/>
          </a:prstGeom>
          <a:noFill/>
        </p:spPr>
        <p:txBody>
          <a:bodyPr wrap="square" rtlCol="0">
            <a:spAutoFit/>
          </a:bodyPr>
          <a:lstStyle/>
          <a:p>
            <a:pPr fontAlgn="auto">
              <a:spcBef>
                <a:spcPts val="0"/>
              </a:spcBef>
              <a:spcAft>
                <a:spcPts val="0"/>
              </a:spcAft>
            </a:pPr>
            <a:r>
              <a:rPr lang="en-US" b="1" dirty="0">
                <a:solidFill>
                  <a:srgbClr val="106636"/>
                </a:solidFill>
                <a:latin typeface="Calibri"/>
                <a:cs typeface="+mn-cs"/>
              </a:rPr>
              <a:t>Significance and Impact</a:t>
            </a:r>
          </a:p>
          <a:p>
            <a:pPr marL="238125" lvl="1" fontAlgn="auto">
              <a:spcBef>
                <a:spcPts val="0"/>
              </a:spcBef>
              <a:spcAft>
                <a:spcPts val="0"/>
              </a:spcAft>
            </a:pPr>
            <a:r>
              <a:rPr lang="en-US" sz="1600" b="1" dirty="0">
                <a:solidFill>
                  <a:prstClr val="black"/>
                </a:solidFill>
                <a:latin typeface="Calibri"/>
                <a:cs typeface="+mn-cs"/>
              </a:rPr>
              <a:t>Understanding the regeneration progression of DPFs is  important in improving the efficiency of the process and to understand the correlation between pressure drop and soot level.  The results from this work can directly provide model parameters to industry so they can better predict the level soot/particulate in the DPFs.</a:t>
            </a:r>
          </a:p>
          <a:p>
            <a:pPr marL="238125" lvl="1" fontAlgn="auto">
              <a:spcBef>
                <a:spcPts val="0"/>
              </a:spcBef>
              <a:spcAft>
                <a:spcPts val="0"/>
              </a:spcAft>
            </a:pPr>
            <a:endParaRPr lang="en-US" sz="500" dirty="0">
              <a:solidFill>
                <a:prstClr val="black"/>
              </a:solidFill>
              <a:latin typeface="Calibri"/>
              <a:cs typeface="+mn-cs"/>
            </a:endParaRPr>
          </a:p>
          <a:p>
            <a:pPr fontAlgn="auto">
              <a:spcBef>
                <a:spcPts val="0"/>
              </a:spcBef>
              <a:spcAft>
                <a:spcPts val="0"/>
              </a:spcAft>
            </a:pPr>
            <a:r>
              <a:rPr lang="en-US" b="1" dirty="0">
                <a:solidFill>
                  <a:srgbClr val="106636"/>
                </a:solidFill>
                <a:latin typeface="Calibri"/>
                <a:cs typeface="+mn-cs"/>
              </a:rPr>
              <a:t>Research Details</a:t>
            </a:r>
          </a:p>
          <a:p>
            <a:pPr marL="511175" lvl="1" indent="-285750" fontAlgn="auto">
              <a:spcBef>
                <a:spcPts val="0"/>
              </a:spcBef>
              <a:spcAft>
                <a:spcPts val="0"/>
              </a:spcAft>
              <a:buFont typeface="Arial" panose="020B0604020202020204" pitchFamily="34" charset="0"/>
              <a:buChar char="•"/>
            </a:pPr>
            <a:r>
              <a:rPr lang="en-US" sz="1400" dirty="0">
                <a:solidFill>
                  <a:prstClr val="black"/>
                </a:solidFill>
                <a:latin typeface="Calibri"/>
                <a:cs typeface="+mn-cs"/>
              </a:rPr>
              <a:t>DPFs were filled to different levels (3, 5  and 7 g/L) using diesel engine</a:t>
            </a:r>
          </a:p>
          <a:p>
            <a:pPr marL="511175" lvl="1" indent="-285750" fontAlgn="auto">
              <a:spcBef>
                <a:spcPts val="0"/>
              </a:spcBef>
              <a:spcAft>
                <a:spcPts val="0"/>
              </a:spcAft>
              <a:buFont typeface="Arial" panose="020B0604020202020204" pitchFamily="34" charset="0"/>
              <a:buChar char="•"/>
            </a:pPr>
            <a:r>
              <a:rPr lang="en-US" sz="1400" dirty="0">
                <a:solidFill>
                  <a:prstClr val="black"/>
                </a:solidFill>
                <a:latin typeface="Calibri"/>
                <a:cs typeface="+mn-cs"/>
              </a:rPr>
              <a:t>Full DPFs analyzed with neutron tomography to determine the soot cake thickness and packing density</a:t>
            </a:r>
          </a:p>
          <a:p>
            <a:pPr marL="511175" lvl="1" indent="-285750" fontAlgn="auto">
              <a:spcBef>
                <a:spcPts val="0"/>
              </a:spcBef>
              <a:spcAft>
                <a:spcPts val="0"/>
              </a:spcAft>
              <a:buFont typeface="Arial" panose="020B0604020202020204" pitchFamily="34" charset="0"/>
              <a:buChar char="•"/>
            </a:pPr>
            <a:r>
              <a:rPr lang="en-US" sz="1400" dirty="0">
                <a:solidFill>
                  <a:prstClr val="black"/>
                </a:solidFill>
                <a:latin typeface="Calibri"/>
                <a:cs typeface="+mn-cs"/>
              </a:rPr>
              <a:t>Soot cake density, thickness and axial profile measured during sequential regeneration</a:t>
            </a:r>
          </a:p>
          <a:p>
            <a:pPr marL="511175" lvl="1" indent="-285750" fontAlgn="auto">
              <a:spcBef>
                <a:spcPts val="0"/>
              </a:spcBef>
              <a:spcAft>
                <a:spcPts val="0"/>
              </a:spcAft>
              <a:buFont typeface="Arial" panose="020B0604020202020204" pitchFamily="34" charset="0"/>
              <a:buChar char="•"/>
            </a:pPr>
            <a:r>
              <a:rPr lang="en-US" sz="1400" dirty="0">
                <a:solidFill>
                  <a:prstClr val="black"/>
                </a:solidFill>
                <a:latin typeface="Calibri"/>
                <a:cs typeface="+mn-cs"/>
              </a:rPr>
              <a:t>Highest soot cake density observed during initial 20% regeneration; layer then loses density, porosity increases and channels open up</a:t>
            </a:r>
          </a:p>
          <a:p>
            <a:pPr marL="511175" lvl="1" indent="-285750" fontAlgn="auto">
              <a:spcBef>
                <a:spcPts val="0"/>
              </a:spcBef>
              <a:spcAft>
                <a:spcPts val="0"/>
              </a:spcAft>
              <a:buFont typeface="Arial" panose="020B0604020202020204" pitchFamily="34" charset="0"/>
              <a:buChar char="•"/>
            </a:pPr>
            <a:r>
              <a:rPr lang="en-US" sz="1400" dirty="0">
                <a:solidFill>
                  <a:prstClr val="black"/>
                </a:solidFill>
                <a:latin typeface="Calibri"/>
                <a:cs typeface="+mn-cs"/>
              </a:rPr>
              <a:t>Different soot loading displayed same behavior during regeneration</a:t>
            </a:r>
          </a:p>
        </p:txBody>
      </p:sp>
      <p:sp>
        <p:nvSpPr>
          <p:cNvPr id="5" name="TextBox 4"/>
          <p:cNvSpPr txBox="1"/>
          <p:nvPr/>
        </p:nvSpPr>
        <p:spPr>
          <a:xfrm>
            <a:off x="-12701" y="5432792"/>
            <a:ext cx="3363341" cy="815608"/>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a:cs typeface="+mn-cs"/>
              </a:rPr>
              <a:t>T. J. Toops, H. Bilheux, S. </a:t>
            </a:r>
            <a:r>
              <a:rPr lang="en-US" sz="900" dirty="0" err="1">
                <a:solidFill>
                  <a:prstClr val="black"/>
                </a:solidFill>
                <a:latin typeface="Calibri"/>
                <a:cs typeface="+mn-cs"/>
              </a:rPr>
              <a:t>Voisin</a:t>
            </a:r>
            <a:r>
              <a:rPr lang="en-US" sz="900" dirty="0">
                <a:solidFill>
                  <a:prstClr val="black"/>
                </a:solidFill>
                <a:latin typeface="Calibri"/>
                <a:cs typeface="+mn-cs"/>
              </a:rPr>
              <a:t>, J. </a:t>
            </a:r>
            <a:r>
              <a:rPr lang="en-US" sz="900" dirty="0" err="1">
                <a:solidFill>
                  <a:prstClr val="black"/>
                </a:solidFill>
                <a:latin typeface="Calibri"/>
                <a:cs typeface="+mn-cs"/>
              </a:rPr>
              <a:t>Gregor</a:t>
            </a:r>
            <a:r>
              <a:rPr lang="en-US" sz="900" dirty="0">
                <a:solidFill>
                  <a:prstClr val="black"/>
                </a:solidFill>
                <a:latin typeface="Calibri"/>
                <a:cs typeface="+mn-cs"/>
              </a:rPr>
              <a:t>, L. Walker, A. </a:t>
            </a:r>
            <a:r>
              <a:rPr lang="en-US" sz="900" dirty="0" err="1">
                <a:solidFill>
                  <a:prstClr val="black"/>
                </a:solidFill>
                <a:latin typeface="Calibri"/>
                <a:cs typeface="+mn-cs"/>
              </a:rPr>
              <a:t>Strzelec</a:t>
            </a:r>
            <a:r>
              <a:rPr lang="en-US" sz="900" dirty="0">
                <a:solidFill>
                  <a:prstClr val="black"/>
                </a:solidFill>
                <a:latin typeface="Calibri"/>
                <a:cs typeface="+mn-cs"/>
              </a:rPr>
              <a:t>, C. E. A. Finney, J. A. Pihl, Nuclear Instruments and Methods in Physics Research Section A 729 (2013) 581-588.</a:t>
            </a:r>
          </a:p>
          <a:p>
            <a:pPr fontAlgn="auto">
              <a:spcBef>
                <a:spcPts val="0"/>
              </a:spcBef>
              <a:spcAft>
                <a:spcPts val="0"/>
              </a:spcAft>
            </a:pPr>
            <a:endParaRPr lang="en-US" sz="200" dirty="0">
              <a:solidFill>
                <a:prstClr val="black"/>
              </a:solidFill>
              <a:latin typeface="Calibri"/>
              <a:cs typeface="+mn-cs"/>
            </a:endParaRPr>
          </a:p>
          <a:p>
            <a:pPr fontAlgn="auto">
              <a:spcBef>
                <a:spcPts val="0"/>
              </a:spcBef>
              <a:spcAft>
                <a:spcPts val="0"/>
              </a:spcAft>
            </a:pPr>
            <a:r>
              <a:rPr lang="en-US" sz="900" dirty="0">
                <a:solidFill>
                  <a:prstClr val="black"/>
                </a:solidFill>
                <a:latin typeface="Calibri"/>
                <a:cs typeface="+mn-cs"/>
              </a:rPr>
              <a:t>T. J. Toops, J. A. Pihl, C. E. A. Finney, J. </a:t>
            </a:r>
            <a:r>
              <a:rPr lang="en-US" sz="900" dirty="0" err="1">
                <a:solidFill>
                  <a:prstClr val="black"/>
                </a:solidFill>
                <a:latin typeface="Calibri"/>
                <a:cs typeface="+mn-cs"/>
              </a:rPr>
              <a:t>Gregor</a:t>
            </a:r>
            <a:r>
              <a:rPr lang="en-US" sz="900" dirty="0">
                <a:solidFill>
                  <a:prstClr val="black"/>
                </a:solidFill>
                <a:latin typeface="Calibri"/>
                <a:cs typeface="+mn-cs"/>
              </a:rPr>
              <a:t>, H. Bilheux, Emission Control Science and Technology 1:1 (2015) 24-31.</a:t>
            </a:r>
          </a:p>
        </p:txBody>
      </p:sp>
      <p:sp>
        <p:nvSpPr>
          <p:cNvPr id="17" name="TextBox 16"/>
          <p:cNvSpPr txBox="1"/>
          <p:nvPr/>
        </p:nvSpPr>
        <p:spPr>
          <a:xfrm>
            <a:off x="25358" y="3886200"/>
            <a:ext cx="3325282" cy="553998"/>
          </a:xfrm>
          <a:prstGeom prst="rect">
            <a:avLst/>
          </a:prstGeom>
          <a:noFill/>
        </p:spPr>
        <p:txBody>
          <a:bodyPr wrap="square" rtlCol="0">
            <a:spAutoFit/>
          </a:bodyPr>
          <a:lstStyle/>
          <a:p>
            <a:pPr fontAlgn="auto">
              <a:spcBef>
                <a:spcPts val="0"/>
              </a:spcBef>
              <a:spcAft>
                <a:spcPts val="0"/>
              </a:spcAft>
            </a:pPr>
            <a:r>
              <a:rPr lang="en-US" sz="1000" dirty="0">
                <a:solidFill>
                  <a:prstClr val="black"/>
                </a:solidFill>
                <a:latin typeface="Calibri"/>
                <a:cs typeface="+mn-cs"/>
              </a:rPr>
              <a:t>DPFs collect soot during engine operation, leading to soot cake.  During regeneration soot cake properties change significantly as identified in neutron imaging campaign. </a:t>
            </a:r>
          </a:p>
        </p:txBody>
      </p:sp>
      <p:grpSp>
        <p:nvGrpSpPr>
          <p:cNvPr id="6" name="Group 5"/>
          <p:cNvGrpSpPr/>
          <p:nvPr/>
        </p:nvGrpSpPr>
        <p:grpSpPr>
          <a:xfrm>
            <a:off x="76200" y="1580025"/>
            <a:ext cx="3200400" cy="2382375"/>
            <a:chOff x="76200" y="1828800"/>
            <a:chExt cx="3200400" cy="2382375"/>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2133600"/>
              <a:ext cx="3122040" cy="207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68326" t="7208" r="6777" b="66604"/>
            <a:stretch/>
          </p:blipFill>
          <p:spPr bwMode="auto">
            <a:xfrm>
              <a:off x="721782" y="3171602"/>
              <a:ext cx="76200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05000" y="1828800"/>
              <a:ext cx="1371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37" name="TextBox 133"/>
          <p:cNvSpPr txBox="1"/>
          <p:nvPr/>
        </p:nvSpPr>
        <p:spPr>
          <a:xfrm>
            <a:off x="1837" y="762000"/>
            <a:ext cx="1217363" cy="900246"/>
          </a:xfrm>
          <a:prstGeom prst="rect">
            <a:avLst/>
          </a:prstGeom>
          <a:noFill/>
        </p:spPr>
        <p:txBody>
          <a:bodyPr wrap="square" rtlCol="0">
            <a:spAutoFit/>
          </a:bodyPr>
          <a:lstStyle/>
          <a:p>
            <a:pPr marL="0" lvl="1" fontAlgn="auto">
              <a:spcBef>
                <a:spcPts val="0"/>
              </a:spcBef>
              <a:spcAft>
                <a:spcPts val="0"/>
              </a:spcAft>
            </a:pPr>
            <a:r>
              <a:rPr lang="en-US" sz="1050" b="1" dirty="0">
                <a:solidFill>
                  <a:srgbClr val="106636"/>
                </a:solidFill>
                <a:latin typeface="Calibri"/>
                <a:cs typeface="+mn-cs"/>
              </a:rPr>
              <a:t>Diesel particulate filters (DPF) </a:t>
            </a:r>
            <a:br>
              <a:rPr lang="en-US" sz="1050" b="1" dirty="0">
                <a:solidFill>
                  <a:srgbClr val="106636"/>
                </a:solidFill>
                <a:latin typeface="Calibri"/>
                <a:cs typeface="+mn-cs"/>
              </a:rPr>
            </a:br>
            <a:r>
              <a:rPr lang="en-US" sz="1050" b="1" dirty="0">
                <a:solidFill>
                  <a:srgbClr val="106636"/>
                </a:solidFill>
                <a:latin typeface="Calibri"/>
                <a:cs typeface="+mn-cs"/>
              </a:rPr>
              <a:t>clean exhaust</a:t>
            </a:r>
            <a:br>
              <a:rPr lang="en-US" sz="1050" b="1" dirty="0">
                <a:solidFill>
                  <a:srgbClr val="106636"/>
                </a:solidFill>
                <a:latin typeface="Calibri"/>
                <a:cs typeface="+mn-cs"/>
              </a:rPr>
            </a:br>
            <a:r>
              <a:rPr lang="en-US" sz="1050" b="1" dirty="0">
                <a:solidFill>
                  <a:srgbClr val="106636"/>
                </a:solidFill>
                <a:latin typeface="Calibri"/>
                <a:cs typeface="+mn-cs"/>
              </a:rPr>
              <a:t>and reduce </a:t>
            </a:r>
            <a:br>
              <a:rPr lang="en-US" sz="1050" b="1" dirty="0">
                <a:solidFill>
                  <a:srgbClr val="106636"/>
                </a:solidFill>
                <a:latin typeface="Calibri"/>
                <a:cs typeface="+mn-cs"/>
              </a:rPr>
            </a:br>
            <a:r>
              <a:rPr lang="en-US" sz="1050" b="1" dirty="0">
                <a:solidFill>
                  <a:srgbClr val="106636"/>
                </a:solidFill>
                <a:latin typeface="Calibri"/>
                <a:cs typeface="+mn-cs"/>
              </a:rPr>
              <a:t>pollution  </a:t>
            </a:r>
          </a:p>
        </p:txBody>
      </p:sp>
      <p:pic>
        <p:nvPicPr>
          <p:cNvPr id="38"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10383" r="10639" b="8166"/>
          <a:stretch/>
        </p:blipFill>
        <p:spPr bwMode="auto">
          <a:xfrm>
            <a:off x="1970105" y="840053"/>
            <a:ext cx="1274746" cy="163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02779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6"/>
          <p:cNvSpPr>
            <a:spLocks noGrp="1"/>
          </p:cNvSpPr>
          <p:nvPr>
            <p:ph type="title"/>
          </p:nvPr>
        </p:nvSpPr>
        <p:spPr>
          <a:xfrm>
            <a:off x="228600" y="152400"/>
            <a:ext cx="8763000" cy="720197"/>
          </a:xfrm>
        </p:spPr>
        <p:txBody>
          <a:bodyPr/>
          <a:lstStyle/>
          <a:p>
            <a:r>
              <a:rPr lang="en-US" sz="2400" b="1" dirty="0"/>
              <a:t>Non-destructive neutron imaging being employed to investigate automotive devices and functionality</a:t>
            </a:r>
          </a:p>
        </p:txBody>
      </p:sp>
      <p:sp>
        <p:nvSpPr>
          <p:cNvPr id="21" name="Title 1"/>
          <p:cNvSpPr txBox="1">
            <a:spLocks/>
          </p:cNvSpPr>
          <p:nvPr/>
        </p:nvSpPr>
        <p:spPr bwMode="auto">
          <a:xfrm>
            <a:off x="4203458" y="1039945"/>
            <a:ext cx="4483341" cy="5127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1600" b="1" i="1" u="none" strike="noStrike" kern="1200" cap="none" spc="0" normalizeH="0" baseline="0" noProof="0" dirty="0">
                <a:ln>
                  <a:noFill/>
                </a:ln>
                <a:effectLst/>
                <a:uLnTx/>
                <a:uFillTx/>
                <a:latin typeface="+mj-lt"/>
                <a:cs typeface="ＭＳ Ｐゴシック" pitchFamily="-97" charset="-128"/>
              </a:rPr>
              <a:t>Cross-sectional</a:t>
            </a:r>
            <a:r>
              <a:rPr kumimoji="0" lang="en-US" sz="1600" b="1" i="1" u="none" strike="noStrike" kern="1200" cap="none" spc="0" normalizeH="0" noProof="0" dirty="0">
                <a:ln>
                  <a:noFill/>
                </a:ln>
                <a:effectLst/>
                <a:uLnTx/>
                <a:uFillTx/>
                <a:latin typeface="+mj-lt"/>
                <a:cs typeface="ＭＳ Ｐゴシック" pitchFamily="-97" charset="-128"/>
              </a:rPr>
              <a:t> photograph (left) and equivalent neutron radiograph (right)</a:t>
            </a:r>
            <a:endParaRPr kumimoji="0" lang="en-US" sz="800" b="1" i="1" u="none" strike="noStrike" kern="1200" cap="none" spc="0" normalizeH="0" baseline="0" noProof="0" dirty="0">
              <a:ln>
                <a:noFill/>
              </a:ln>
              <a:effectLst/>
              <a:uLnTx/>
              <a:uFillTx/>
              <a:latin typeface="+mj-lt"/>
              <a:cs typeface="Arial" charset="0"/>
            </a:endParaRPr>
          </a:p>
        </p:txBody>
      </p:sp>
      <p:sp>
        <p:nvSpPr>
          <p:cNvPr id="23" name="Content Placeholder 27"/>
          <p:cNvSpPr txBox="1">
            <a:spLocks/>
          </p:cNvSpPr>
          <p:nvPr/>
        </p:nvSpPr>
        <p:spPr bwMode="auto">
          <a:xfrm>
            <a:off x="339193" y="1039944"/>
            <a:ext cx="3864266" cy="35948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230188" indent="-230188" algn="l" rtl="0" eaLnBrk="0" fontAlgn="base" hangingPunct="0">
              <a:lnSpc>
                <a:spcPct val="90000"/>
              </a:lnSpc>
              <a:spcBef>
                <a:spcPts val="1400"/>
              </a:spcBef>
              <a:spcAft>
                <a:spcPct val="0"/>
              </a:spcAft>
              <a:buClr>
                <a:srgbClr val="006C3A"/>
              </a:buClr>
              <a:buFont typeface="Arial" charset="0"/>
              <a:buChar char="•"/>
              <a:defRPr sz="2800" b="1" kern="1200">
                <a:solidFill>
                  <a:schemeClr val="tx1"/>
                </a:solidFill>
                <a:latin typeface="Arial Narrow" pitchFamily="34" charset="0"/>
                <a:ea typeface="MS PGothic" pitchFamily="34" charset="-128"/>
                <a:cs typeface="ＭＳ Ｐゴシック" pitchFamily="-97" charset="-128"/>
              </a:defRPr>
            </a:lvl1pPr>
            <a:lvl2pPr marL="625475" indent="-279400" algn="l" rtl="0" eaLnBrk="0" fontAlgn="base" hangingPunct="0">
              <a:lnSpc>
                <a:spcPct val="90000"/>
              </a:lnSpc>
              <a:spcBef>
                <a:spcPts val="800"/>
              </a:spcBef>
              <a:spcAft>
                <a:spcPct val="0"/>
              </a:spcAft>
              <a:buClr>
                <a:srgbClr val="006C3A"/>
              </a:buClr>
              <a:buFont typeface="Arial" charset="0"/>
              <a:buChar char="–"/>
              <a:defRPr sz="2400" b="1" kern="1200">
                <a:solidFill>
                  <a:schemeClr val="tx1"/>
                </a:solidFill>
                <a:latin typeface="Arial Narrow" pitchFamily="34" charset="0"/>
                <a:ea typeface="MS PGothic" pitchFamily="34" charset="-128"/>
                <a:cs typeface="ＭＳ Ｐゴシック"/>
              </a:defRPr>
            </a:lvl2pPr>
            <a:lvl3pPr marL="914400" indent="-230188" algn="l" rtl="0" eaLnBrk="0" fontAlgn="base" hangingPunct="0">
              <a:lnSpc>
                <a:spcPct val="90000"/>
              </a:lnSpc>
              <a:spcBef>
                <a:spcPts val="800"/>
              </a:spcBef>
              <a:spcAft>
                <a:spcPct val="0"/>
              </a:spcAft>
              <a:buClr>
                <a:srgbClr val="006C3A"/>
              </a:buClr>
              <a:buFont typeface="Arial" charset="0"/>
              <a:buChar char="•"/>
              <a:defRPr sz="2000" b="1" kern="1200">
                <a:solidFill>
                  <a:schemeClr val="tx1"/>
                </a:solidFill>
                <a:latin typeface="Arial Narrow" pitchFamily="34" charset="0"/>
                <a:ea typeface="MS PGothic" pitchFamily="34" charset="-128"/>
                <a:cs typeface="ＭＳ Ｐゴシック"/>
              </a:defRPr>
            </a:lvl3pPr>
            <a:lvl4pPr marL="1144588" indent="-173038" algn="l" rtl="0" eaLnBrk="0" fontAlgn="base" hangingPunct="0">
              <a:lnSpc>
                <a:spcPct val="90000"/>
              </a:lnSpc>
              <a:spcBef>
                <a:spcPts val="800"/>
              </a:spcBef>
              <a:spcAft>
                <a:spcPct val="0"/>
              </a:spcAft>
              <a:buClr>
                <a:srgbClr val="006C3A"/>
              </a:buClr>
              <a:buFont typeface="Arial" charset="0"/>
              <a:buChar char="–"/>
              <a:defRPr b="1" kern="1200">
                <a:solidFill>
                  <a:schemeClr val="tx1"/>
                </a:solidFill>
                <a:latin typeface="Arial Narrow" pitchFamily="34" charset="0"/>
                <a:ea typeface="MS PGothic" pitchFamily="34" charset="-128"/>
                <a:cs typeface="ＭＳ Ｐゴシック"/>
              </a:defRPr>
            </a:lvl4pPr>
            <a:lvl5pPr marL="1482725" indent="-222250" algn="l" rtl="0" eaLnBrk="0" fontAlgn="base" hangingPunct="0">
              <a:lnSpc>
                <a:spcPct val="90000"/>
              </a:lnSpc>
              <a:spcBef>
                <a:spcPts val="600"/>
              </a:spcBef>
              <a:spcAft>
                <a:spcPct val="0"/>
              </a:spcAft>
              <a:buClr>
                <a:srgbClr val="006C3A"/>
              </a:buClr>
              <a:buFont typeface="Arial" charset="0"/>
              <a:buChar char="»"/>
              <a:defRPr b="1" kern="1200">
                <a:solidFill>
                  <a:schemeClr val="tx1"/>
                </a:solidFill>
                <a:latin typeface="Arial Narrow" pitchFamily="34" charset="0"/>
                <a:ea typeface="MS PGothic" pitchFamily="34"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sz="1800" dirty="0">
                <a:latin typeface="+mj-lt"/>
                <a:cs typeface="Arial" pitchFamily="34" charset="0"/>
              </a:rPr>
              <a:t>Unique and powerful neutron capabilities available at ORNL</a:t>
            </a:r>
          </a:p>
          <a:p>
            <a:pPr>
              <a:spcBef>
                <a:spcPts val="600"/>
              </a:spcBef>
            </a:pPr>
            <a:r>
              <a:rPr lang="en-US" sz="1800" dirty="0">
                <a:latin typeface="+mj-lt"/>
                <a:cs typeface="Arial" pitchFamily="34" charset="0"/>
              </a:rPr>
              <a:t>Neutron imaging is a non-destructive technique and analytical tool</a:t>
            </a:r>
          </a:p>
          <a:p>
            <a:pPr lvl="1">
              <a:spcBef>
                <a:spcPts val="600"/>
              </a:spcBef>
            </a:pPr>
            <a:r>
              <a:rPr lang="en-US" sz="1400" dirty="0">
                <a:latin typeface="+mj-lt"/>
                <a:cs typeface="Arial" pitchFamily="34" charset="0"/>
              </a:rPr>
              <a:t>Particulate distributions </a:t>
            </a:r>
          </a:p>
          <a:p>
            <a:pPr lvl="1">
              <a:spcBef>
                <a:spcPts val="600"/>
              </a:spcBef>
            </a:pPr>
            <a:r>
              <a:rPr lang="en-US" sz="1400" dirty="0">
                <a:latin typeface="+mj-lt"/>
                <a:cs typeface="Arial" pitchFamily="34" charset="0"/>
              </a:rPr>
              <a:t>Quantification possible</a:t>
            </a:r>
          </a:p>
          <a:p>
            <a:pPr lvl="1">
              <a:spcBef>
                <a:spcPts val="600"/>
              </a:spcBef>
            </a:pPr>
            <a:r>
              <a:rPr lang="en-US" sz="1400" dirty="0">
                <a:latin typeface="+mj-lt"/>
                <a:cs typeface="Arial" pitchFamily="34" charset="0"/>
              </a:rPr>
              <a:t>Average distribution and depth for 3 particulate loadings (3, 5, 7 g/L)</a:t>
            </a:r>
          </a:p>
          <a:p>
            <a:pPr>
              <a:spcBef>
                <a:spcPts val="600"/>
              </a:spcBef>
            </a:pPr>
            <a:r>
              <a:rPr lang="en-US" sz="1800" dirty="0">
                <a:latin typeface="+mj-lt"/>
                <a:cs typeface="Arial" pitchFamily="34" charset="0"/>
              </a:rPr>
              <a:t>Intra-fuel injector flow patterns</a:t>
            </a:r>
          </a:p>
          <a:p>
            <a:pPr lvl="1">
              <a:spcBef>
                <a:spcPts val="600"/>
              </a:spcBef>
            </a:pPr>
            <a:r>
              <a:rPr lang="en-US" sz="1400" dirty="0">
                <a:latin typeface="+mj-lt"/>
                <a:cs typeface="Arial" pitchFamily="34" charset="0"/>
              </a:rPr>
              <a:t>More sensitive to fuel the metal</a:t>
            </a:r>
          </a:p>
          <a:p>
            <a:pPr>
              <a:spcBef>
                <a:spcPts val="600"/>
              </a:spcBef>
            </a:pPr>
            <a:r>
              <a:rPr lang="en-US" sz="1800" dirty="0">
                <a:latin typeface="+mj-lt"/>
                <a:cs typeface="Arial" pitchFamily="34" charset="0"/>
              </a:rPr>
              <a:t>Sophisticated image processing allows device tomography</a:t>
            </a:r>
          </a:p>
        </p:txBody>
      </p:sp>
      <p:pic>
        <p:nvPicPr>
          <p:cNvPr id="17"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4724400"/>
            <a:ext cx="3124200" cy="215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9955" t="29658" r="8034" b="28769"/>
          <a:stretch/>
        </p:blipFill>
        <p:spPr bwMode="auto">
          <a:xfrm rot="5400000">
            <a:off x="3217551" y="3640449"/>
            <a:ext cx="2403043" cy="1218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956622" y="3124200"/>
            <a:ext cx="4187378"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334000" y="1524000"/>
            <a:ext cx="1457120" cy="1447800"/>
          </a:xfrm>
          <a:prstGeom prst="rect">
            <a:avLst/>
          </a:prstGeom>
        </p:spPr>
      </p:pic>
      <p:pic>
        <p:nvPicPr>
          <p:cNvPr id="12" name="Picture 4"/>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781800" y="1524000"/>
            <a:ext cx="143096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a:off x="8382000" y="1524000"/>
            <a:ext cx="0" cy="14478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382000" y="1981200"/>
            <a:ext cx="762000" cy="307777"/>
          </a:xfrm>
          <a:prstGeom prst="rect">
            <a:avLst/>
          </a:prstGeom>
          <a:noFill/>
        </p:spPr>
        <p:txBody>
          <a:bodyPr wrap="square" rtlCol="0">
            <a:spAutoFit/>
          </a:bodyPr>
          <a:lstStyle/>
          <a:p>
            <a:r>
              <a:rPr lang="en-US" sz="1400" dirty="0"/>
              <a:t>1 inch</a:t>
            </a:r>
          </a:p>
        </p:txBody>
      </p:sp>
      <p:sp>
        <p:nvSpPr>
          <p:cNvPr id="13" name="TextBox 12"/>
          <p:cNvSpPr txBox="1"/>
          <p:nvPr/>
        </p:nvSpPr>
        <p:spPr>
          <a:xfrm>
            <a:off x="2133600" y="6424375"/>
            <a:ext cx="6984080" cy="400110"/>
          </a:xfrm>
          <a:prstGeom prst="rect">
            <a:avLst/>
          </a:prstGeom>
          <a:noFill/>
        </p:spPr>
        <p:txBody>
          <a:bodyPr wrap="square" rtlCol="0">
            <a:spAutoFit/>
          </a:bodyPr>
          <a:lstStyle/>
          <a:p>
            <a:pPr algn="ctr"/>
            <a:r>
              <a:rPr lang="en-US" sz="2000" dirty="0">
                <a:solidFill>
                  <a:srgbClr val="000000"/>
                </a:solidFill>
              </a:rPr>
              <a:t>T. </a:t>
            </a:r>
            <a:r>
              <a:rPr lang="en-US" sz="2000" dirty="0" err="1">
                <a:solidFill>
                  <a:srgbClr val="000000"/>
                </a:solidFill>
              </a:rPr>
              <a:t>Toops</a:t>
            </a:r>
            <a:r>
              <a:rPr lang="en-US" sz="2000" dirty="0">
                <a:solidFill>
                  <a:srgbClr val="000000"/>
                </a:solidFill>
              </a:rPr>
              <a:t> (PI), S. </a:t>
            </a:r>
            <a:r>
              <a:rPr lang="en-US" sz="2000" dirty="0" err="1">
                <a:solidFill>
                  <a:srgbClr val="000000"/>
                </a:solidFill>
              </a:rPr>
              <a:t>Voisin</a:t>
            </a:r>
            <a:r>
              <a:rPr lang="en-US" sz="2000" dirty="0">
                <a:solidFill>
                  <a:srgbClr val="000000"/>
                </a:solidFill>
              </a:rPr>
              <a:t>, C. Finney, J. </a:t>
            </a:r>
            <a:r>
              <a:rPr lang="en-US" sz="2000" dirty="0" err="1">
                <a:solidFill>
                  <a:srgbClr val="000000"/>
                </a:solidFill>
              </a:rPr>
              <a:t>Gregor</a:t>
            </a:r>
            <a:r>
              <a:rPr lang="en-US" sz="2000" dirty="0">
                <a:solidFill>
                  <a:srgbClr val="000000"/>
                </a:solidFill>
              </a:rPr>
              <a:t>, H. Bilheux</a:t>
            </a:r>
          </a:p>
        </p:txBody>
      </p:sp>
      <p:pic>
        <p:nvPicPr>
          <p:cNvPr id="2" name="Picture 1"/>
          <p:cNvPicPr>
            <a:picLocks noChangeAspect="1"/>
          </p:cNvPicPr>
          <p:nvPr/>
        </p:nvPicPr>
        <p:blipFill>
          <a:blip r:embed="rId8"/>
          <a:stretch>
            <a:fillRect/>
          </a:stretch>
        </p:blipFill>
        <p:spPr>
          <a:xfrm>
            <a:off x="2895600" y="2743200"/>
            <a:ext cx="3175000" cy="3187700"/>
          </a:xfrm>
          <a:prstGeom prst="rect">
            <a:avLst/>
          </a:prstGeom>
        </p:spPr>
      </p:pic>
    </p:spTree>
    <p:extLst>
      <p:ext uri="{BB962C8B-B14F-4D97-AF65-F5344CB8AC3E}">
        <p14:creationId xmlns:p14="http://schemas.microsoft.com/office/powerpoint/2010/main" val="34662170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BatteryOneBottom_G1.png"/>
          <p:cNvPicPr>
            <a:picLocks noGrp="1" noChangeAspect="1"/>
          </p:cNvPicPr>
          <p:nvPr>
            <p:ph sz="half" idx="12"/>
          </p:nvPr>
        </p:nvPicPr>
        <p:blipFill>
          <a:blip r:embed="rId3" cstate="print">
            <a:extLst>
              <a:ext uri="{28A0092B-C50C-407E-A947-70E740481C1C}">
                <a14:useLocalDpi xmlns:a14="http://schemas.microsoft.com/office/drawing/2010/main"/>
              </a:ext>
            </a:extLst>
          </a:blip>
          <a:srcRect t="5770"/>
          <a:stretch>
            <a:fillRect/>
          </a:stretch>
        </p:blipFill>
        <p:spPr>
          <a:xfrm>
            <a:off x="2971800" y="609600"/>
            <a:ext cx="3886200" cy="3495524"/>
          </a:xfrm>
        </p:spPr>
      </p:pic>
      <p:sp>
        <p:nvSpPr>
          <p:cNvPr id="4" name="Title 3"/>
          <p:cNvSpPr>
            <a:spLocks noGrp="1"/>
          </p:cNvSpPr>
          <p:nvPr>
            <p:ph type="title"/>
          </p:nvPr>
        </p:nvSpPr>
        <p:spPr>
          <a:xfrm>
            <a:off x="111124" y="177800"/>
            <a:ext cx="8804275" cy="722762"/>
          </a:xfrm>
        </p:spPr>
        <p:txBody>
          <a:bodyPr/>
          <a:lstStyle/>
          <a:p>
            <a:r>
              <a:rPr lang="en-US" sz="2400" dirty="0"/>
              <a:t>Comparison of Li Distribution as a function of </a:t>
            </a:r>
            <a:r>
              <a:rPr lang="en-US" sz="2400" b="1" u="sng" dirty="0"/>
              <a:t>depth</a:t>
            </a:r>
            <a:r>
              <a:rPr lang="en-US" sz="2400" dirty="0"/>
              <a:t> of battery</a:t>
            </a:r>
          </a:p>
        </p:txBody>
      </p:sp>
      <p:pic>
        <p:nvPicPr>
          <p:cNvPr id="18" name="Picture 2" descr="G:\LDRD Reveiw\Neutrons\3D_battery.ti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2000" y="1828765"/>
            <a:ext cx="1676400" cy="926103"/>
          </a:xfrm>
          <a:prstGeom prst="rect">
            <a:avLst/>
          </a:prstGeom>
          <a:noFill/>
          <a:ln w="9525">
            <a:noFill/>
            <a:miter lim="800000"/>
            <a:headEnd/>
            <a:tailEnd/>
          </a:ln>
        </p:spPr>
      </p:pic>
      <p:pic>
        <p:nvPicPr>
          <p:cNvPr id="19" name="Picture 18" descr="LiAir1.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6876216">
            <a:off x="7144776" y="2122479"/>
            <a:ext cx="1217413" cy="1412334"/>
          </a:xfrm>
          <a:prstGeom prst="rect">
            <a:avLst/>
          </a:prstGeom>
        </p:spPr>
      </p:pic>
      <p:sp>
        <p:nvSpPr>
          <p:cNvPr id="20" name="TextBox 19"/>
          <p:cNvSpPr txBox="1"/>
          <p:nvPr/>
        </p:nvSpPr>
        <p:spPr>
          <a:xfrm>
            <a:off x="228600" y="5574268"/>
            <a:ext cx="2209800" cy="369332"/>
          </a:xfrm>
          <a:prstGeom prst="rect">
            <a:avLst/>
          </a:prstGeom>
          <a:noFill/>
        </p:spPr>
        <p:txBody>
          <a:bodyPr wrap="square" rtlCol="0">
            <a:spAutoFit/>
          </a:bodyPr>
          <a:lstStyle/>
          <a:p>
            <a:r>
              <a:rPr lang="en-US" dirty="0"/>
              <a:t>	Control 	</a:t>
            </a:r>
          </a:p>
        </p:txBody>
      </p:sp>
      <p:pic>
        <p:nvPicPr>
          <p:cNvPr id="21" name="Picture 3" descr="\\yuki-new\h2b\h2b\Data_Analysis\2010\2010 Battery\Cycle429\B_July6G1.png"/>
          <p:cNvPicPr>
            <a:picLocks noChangeAspect="1" noChangeArrowheads="1"/>
          </p:cNvPicPr>
          <p:nvPr/>
        </p:nvPicPr>
        <p:blipFill>
          <a:blip r:embed="rId6" cstate="print">
            <a:extLst>
              <a:ext uri="{28A0092B-C50C-407E-A947-70E740481C1C}">
                <a14:useLocalDpi xmlns:a14="http://schemas.microsoft.com/office/drawing/2010/main"/>
              </a:ext>
            </a:extLst>
          </a:blip>
          <a:srcRect l="11429" t="5510" r="11428"/>
          <a:stretch>
            <a:fillRect/>
          </a:stretch>
        </p:blipFill>
        <p:spPr bwMode="auto">
          <a:xfrm>
            <a:off x="0" y="2602468"/>
            <a:ext cx="3234961" cy="2971800"/>
          </a:xfrm>
          <a:prstGeom prst="rect">
            <a:avLst/>
          </a:prstGeom>
          <a:noFill/>
        </p:spPr>
      </p:pic>
      <p:pic>
        <p:nvPicPr>
          <p:cNvPr id="8" name="Picture 7" descr="BatteryTwoTop_G1b.png"/>
          <p:cNvPicPr>
            <a:picLocks noChangeAspect="1"/>
          </p:cNvPicPr>
          <p:nvPr/>
        </p:nvPicPr>
        <p:blipFill>
          <a:blip r:embed="rId7" cstate="print">
            <a:extLst>
              <a:ext uri="{28A0092B-C50C-407E-A947-70E740481C1C}">
                <a14:useLocalDpi xmlns:a14="http://schemas.microsoft.com/office/drawing/2010/main"/>
              </a:ext>
            </a:extLst>
          </a:blip>
          <a:srcRect l="11430" t="5715" r="8572"/>
          <a:stretch>
            <a:fillRect/>
          </a:stretch>
        </p:blipFill>
        <p:spPr>
          <a:xfrm>
            <a:off x="5782044" y="3886200"/>
            <a:ext cx="3361955" cy="2971800"/>
          </a:xfrm>
          <a:prstGeom prst="rect">
            <a:avLst/>
          </a:prstGeom>
        </p:spPr>
      </p:pic>
      <p:sp>
        <p:nvSpPr>
          <p:cNvPr id="9" name="TextBox 8"/>
          <p:cNvSpPr txBox="1"/>
          <p:nvPr/>
        </p:nvSpPr>
        <p:spPr>
          <a:xfrm>
            <a:off x="5943600" y="1524000"/>
            <a:ext cx="2514600" cy="369332"/>
          </a:xfrm>
          <a:prstGeom prst="rect">
            <a:avLst/>
          </a:prstGeom>
          <a:noFill/>
        </p:spPr>
        <p:txBody>
          <a:bodyPr wrap="square" rtlCol="0">
            <a:spAutoFit/>
          </a:bodyPr>
          <a:lstStyle/>
          <a:p>
            <a:r>
              <a:rPr lang="en-US" dirty="0"/>
              <a:t>Li-Air (no catalyst)</a:t>
            </a:r>
          </a:p>
        </p:txBody>
      </p:sp>
      <p:sp>
        <p:nvSpPr>
          <p:cNvPr id="10" name="TextBox 9"/>
          <p:cNvSpPr txBox="1"/>
          <p:nvPr/>
        </p:nvSpPr>
        <p:spPr>
          <a:xfrm>
            <a:off x="3810000" y="6096000"/>
            <a:ext cx="2514600" cy="369332"/>
          </a:xfrm>
          <a:prstGeom prst="rect">
            <a:avLst/>
          </a:prstGeom>
          <a:noFill/>
        </p:spPr>
        <p:txBody>
          <a:bodyPr wrap="square" rtlCol="0">
            <a:spAutoFit/>
          </a:bodyPr>
          <a:lstStyle/>
          <a:p>
            <a:r>
              <a:rPr lang="en-US" dirty="0"/>
              <a:t>Li-Air (with catalyst)</a:t>
            </a:r>
          </a:p>
        </p:txBody>
      </p:sp>
      <p:sp>
        <p:nvSpPr>
          <p:cNvPr id="11" name="TextBox 10"/>
          <p:cNvSpPr txBox="1"/>
          <p:nvPr/>
        </p:nvSpPr>
        <p:spPr>
          <a:xfrm>
            <a:off x="152400" y="6019800"/>
            <a:ext cx="3962400" cy="276999"/>
          </a:xfrm>
          <a:prstGeom prst="rect">
            <a:avLst/>
          </a:prstGeom>
          <a:noFill/>
        </p:spPr>
        <p:txBody>
          <a:bodyPr wrap="square" rtlCol="0">
            <a:spAutoFit/>
          </a:bodyPr>
          <a:lstStyle/>
          <a:p>
            <a:r>
              <a:rPr lang="en-US" sz="1200" dirty="0"/>
              <a:t>Nanda et al., Journal of Physical Chemistry C, 2012.</a:t>
            </a:r>
          </a:p>
        </p:txBody>
      </p:sp>
    </p:spTree>
    <p:extLst>
      <p:ext uri="{BB962C8B-B14F-4D97-AF65-F5344CB8AC3E}">
        <p14:creationId xmlns:p14="http://schemas.microsoft.com/office/powerpoint/2010/main" val="954496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txBox="1">
            <a:spLocks/>
          </p:cNvSpPr>
          <p:nvPr/>
        </p:nvSpPr>
        <p:spPr bwMode="auto">
          <a:xfrm>
            <a:off x="0" y="76200"/>
            <a:ext cx="9144000" cy="9417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tx2"/>
                </a:solidFill>
                <a:effectLst/>
                <a:uLnTx/>
                <a:uFillTx/>
                <a:latin typeface="Arial Black"/>
                <a:ea typeface="+mj-ea"/>
                <a:cs typeface="Arial Black"/>
              </a:rPr>
              <a:t>Neutron Imaging Provides the Basis for Developing Models</a:t>
            </a:r>
          </a:p>
        </p:txBody>
      </p:sp>
      <p:grpSp>
        <p:nvGrpSpPr>
          <p:cNvPr id="21" name="Group 8"/>
          <p:cNvGrpSpPr>
            <a:grpSpLocks noChangeAspect="1"/>
          </p:cNvGrpSpPr>
          <p:nvPr/>
        </p:nvGrpSpPr>
        <p:grpSpPr bwMode="auto">
          <a:xfrm>
            <a:off x="4041" y="1295400"/>
            <a:ext cx="2891559" cy="4572000"/>
            <a:chOff x="186431" y="581261"/>
            <a:chExt cx="3049411" cy="5240168"/>
          </a:xfrm>
        </p:grpSpPr>
        <p:sp>
          <p:nvSpPr>
            <p:cNvPr id="22" name="TextBox 21"/>
            <p:cNvSpPr txBox="1"/>
            <p:nvPr/>
          </p:nvSpPr>
          <p:spPr>
            <a:xfrm>
              <a:off x="751551" y="581261"/>
              <a:ext cx="1701763" cy="483555"/>
            </a:xfrm>
            <a:prstGeom prst="rect">
              <a:avLst/>
            </a:prstGeom>
            <a:noFill/>
          </p:spPr>
          <p:txBody>
            <a:bodyPr>
              <a:spAutoFit/>
            </a:bodyPr>
            <a:lstStyle/>
            <a:p>
              <a:pPr algn="ctr">
                <a:defRPr/>
              </a:pPr>
              <a:r>
                <a:rPr lang="en-US" sz="1000" b="1" dirty="0">
                  <a:solidFill>
                    <a:srgbClr val="C00000"/>
                  </a:solidFill>
                  <a:latin typeface="Arial"/>
                  <a:cs typeface="Arial"/>
                </a:rPr>
                <a:t>Neutron image</a:t>
              </a:r>
              <a:endParaRPr lang="en-US" sz="1000" b="1" strike="sngStrike" dirty="0">
                <a:solidFill>
                  <a:srgbClr val="C00000"/>
                </a:solidFill>
                <a:latin typeface="Arial"/>
                <a:cs typeface="Arial"/>
              </a:endParaRPr>
            </a:p>
            <a:p>
              <a:pPr algn="ctr">
                <a:defRPr/>
              </a:pPr>
              <a:r>
                <a:rPr lang="en-US" sz="1000" b="1" dirty="0">
                  <a:solidFill>
                    <a:srgbClr val="C00000"/>
                  </a:solidFill>
                  <a:latin typeface="Arial"/>
                  <a:cs typeface="Arial"/>
                </a:rPr>
                <a:t>Li- air cathode</a:t>
              </a:r>
            </a:p>
          </p:txBody>
        </p:sp>
        <p:pic>
          <p:nvPicPr>
            <p:cNvPr id="24" name="Picture 2"/>
            <p:cNvPicPr>
              <a:picLocks noChangeAspect="1" noChangeArrowheads="1"/>
            </p:cNvPicPr>
            <p:nvPr/>
          </p:nvPicPr>
          <p:blipFill>
            <a:blip r:embed="rId3" cstate="print"/>
            <a:srcRect/>
            <a:stretch>
              <a:fillRect/>
            </a:stretch>
          </p:blipFill>
          <p:spPr bwMode="auto">
            <a:xfrm>
              <a:off x="186431" y="1034093"/>
              <a:ext cx="3049411" cy="2286000"/>
            </a:xfrm>
            <a:prstGeom prst="rect">
              <a:avLst/>
            </a:prstGeom>
            <a:noFill/>
            <a:ln w="9525">
              <a:noFill/>
              <a:miter lim="800000"/>
              <a:headEnd/>
              <a:tailEnd/>
            </a:ln>
          </p:spPr>
        </p:pic>
        <p:pic>
          <p:nvPicPr>
            <p:cNvPr id="25" name="Picture 2"/>
            <p:cNvPicPr>
              <a:picLocks noChangeAspect="1" noChangeArrowheads="1"/>
            </p:cNvPicPr>
            <p:nvPr/>
          </p:nvPicPr>
          <p:blipFill>
            <a:blip r:embed="rId4" cstate="print"/>
            <a:srcRect/>
            <a:stretch>
              <a:fillRect/>
            </a:stretch>
          </p:blipFill>
          <p:spPr bwMode="auto">
            <a:xfrm>
              <a:off x="624757" y="3809749"/>
              <a:ext cx="1941533" cy="2011680"/>
            </a:xfrm>
            <a:prstGeom prst="rect">
              <a:avLst/>
            </a:prstGeom>
            <a:noFill/>
            <a:ln w="9525">
              <a:noFill/>
              <a:miter lim="800000"/>
              <a:headEnd/>
              <a:tailEnd/>
            </a:ln>
          </p:spPr>
        </p:pic>
        <p:sp>
          <p:nvSpPr>
            <p:cNvPr id="26" name="TextBox 17"/>
            <p:cNvSpPr txBox="1">
              <a:spLocks noChangeArrowheads="1"/>
            </p:cNvSpPr>
            <p:nvPr/>
          </p:nvSpPr>
          <p:spPr bwMode="auto">
            <a:xfrm>
              <a:off x="623014" y="3273025"/>
              <a:ext cx="1909544" cy="483555"/>
            </a:xfrm>
            <a:prstGeom prst="rect">
              <a:avLst/>
            </a:prstGeom>
            <a:noFill/>
            <a:ln w="9525">
              <a:noFill/>
              <a:miter lim="800000"/>
              <a:headEnd/>
              <a:tailEnd/>
            </a:ln>
          </p:spPr>
          <p:txBody>
            <a:bodyPr>
              <a:spAutoFit/>
            </a:bodyPr>
            <a:lstStyle/>
            <a:p>
              <a:pPr algn="ctr"/>
              <a:r>
                <a:rPr lang="en-US" sz="1000" b="1">
                  <a:solidFill>
                    <a:srgbClr val="C00000"/>
                  </a:solidFill>
                  <a:cs typeface="Arial" charset="0"/>
                </a:rPr>
                <a:t>3D model</a:t>
              </a:r>
            </a:p>
            <a:p>
              <a:pPr algn="ctr"/>
              <a:r>
                <a:rPr lang="en-US" sz="1000" b="1">
                  <a:solidFill>
                    <a:srgbClr val="C00000"/>
                  </a:solidFill>
                  <a:cs typeface="Arial" charset="0"/>
                </a:rPr>
                <a:t>Li-air cathode </a:t>
              </a:r>
            </a:p>
          </p:txBody>
        </p:sp>
      </p:grpSp>
      <p:sp>
        <p:nvSpPr>
          <p:cNvPr id="29" name="Subtitle 2"/>
          <p:cNvSpPr txBox="1">
            <a:spLocks/>
          </p:cNvSpPr>
          <p:nvPr/>
        </p:nvSpPr>
        <p:spPr bwMode="auto">
          <a:xfrm>
            <a:off x="3048000" y="1390650"/>
            <a:ext cx="5791200" cy="3486150"/>
          </a:xfrm>
          <a:prstGeom prst="rect">
            <a:avLst/>
          </a:prstGeom>
          <a:noFill/>
          <a:ln w="9525">
            <a:noFill/>
            <a:miter lim="800000"/>
            <a:headEnd/>
            <a:tailEnd/>
          </a:ln>
        </p:spPr>
        <p:txBody>
          <a:bodyPr/>
          <a:lstStyle/>
          <a:p>
            <a:pPr marL="136525" indent="-136525">
              <a:spcBef>
                <a:spcPts val="338"/>
              </a:spcBef>
              <a:buFont typeface="Arial" charset="0"/>
              <a:buChar char="•"/>
            </a:pPr>
            <a:r>
              <a:rPr lang="en-US" sz="1600" b="1" dirty="0">
                <a:latin typeface="Arial Narrow"/>
                <a:cs typeface="Arial Narrow"/>
              </a:rPr>
              <a:t>Reaction phase 3 dimensional modeling was used to predict results and compare with measurements</a:t>
            </a:r>
          </a:p>
          <a:p>
            <a:pPr marL="136525" indent="-136525">
              <a:spcBef>
                <a:spcPts val="338"/>
              </a:spcBef>
              <a:buFont typeface="Arial" charset="0"/>
              <a:buChar char="•"/>
            </a:pPr>
            <a:endParaRPr lang="en-US" sz="1600" b="1" dirty="0">
              <a:latin typeface="Arial Narrow"/>
              <a:cs typeface="Arial Narrow"/>
            </a:endParaRPr>
          </a:p>
          <a:p>
            <a:pPr marL="136525" indent="-136525">
              <a:spcBef>
                <a:spcPts val="338"/>
              </a:spcBef>
              <a:buFont typeface="Arial" charset="0"/>
              <a:buChar char="•"/>
            </a:pPr>
            <a:r>
              <a:rPr lang="en-US" sz="1600" b="1" dirty="0">
                <a:latin typeface="Arial Narrow"/>
                <a:cs typeface="Arial Narrow"/>
              </a:rPr>
              <a:t>Spatiotemporal reaction phase three-dimensional modeling of the electrodes also predicted a non-uniform lithium product distribution, confirming the neutron imaging result.  </a:t>
            </a:r>
          </a:p>
          <a:p>
            <a:pPr marL="136525" indent="-136525">
              <a:spcBef>
                <a:spcPts val="338"/>
              </a:spcBef>
              <a:buFont typeface="Arial" charset="0"/>
              <a:buChar char="•"/>
            </a:pPr>
            <a:endParaRPr lang="en-US" sz="1600" b="1" dirty="0">
              <a:latin typeface="Arial Narrow"/>
              <a:cs typeface="Arial Narrow"/>
            </a:endParaRPr>
          </a:p>
          <a:p>
            <a:pPr marL="136525" indent="-136525">
              <a:spcBef>
                <a:spcPts val="338"/>
              </a:spcBef>
              <a:buFont typeface="Arial" charset="0"/>
              <a:buChar char="•"/>
            </a:pPr>
            <a:r>
              <a:rPr lang="en-US" sz="1600" b="1" dirty="0">
                <a:latin typeface="Arial Narrow"/>
                <a:cs typeface="Arial Narrow"/>
              </a:rPr>
              <a:t>Need to match resolution of neutron imaging capabilities to further improve feedback to modeling tools</a:t>
            </a:r>
          </a:p>
          <a:p>
            <a:pPr marL="136525" indent="-136525">
              <a:spcBef>
                <a:spcPts val="338"/>
              </a:spcBef>
              <a:buFont typeface="Arial" charset="0"/>
              <a:buChar char="•"/>
            </a:pPr>
            <a:endParaRPr lang="en-US" sz="1600" b="1" dirty="0">
              <a:latin typeface="Arial Narrow"/>
              <a:cs typeface="Arial Narrow"/>
            </a:endParaRPr>
          </a:p>
        </p:txBody>
      </p:sp>
      <p:sp>
        <p:nvSpPr>
          <p:cNvPr id="30" name="TextBox 2"/>
          <p:cNvSpPr txBox="1">
            <a:spLocks noChangeArrowheads="1"/>
          </p:cNvSpPr>
          <p:nvPr/>
        </p:nvSpPr>
        <p:spPr bwMode="auto">
          <a:xfrm>
            <a:off x="0" y="914400"/>
            <a:ext cx="9144000" cy="461665"/>
          </a:xfrm>
          <a:prstGeom prst="rect">
            <a:avLst/>
          </a:prstGeom>
          <a:noFill/>
          <a:ln w="9525">
            <a:noFill/>
            <a:miter lim="800000"/>
            <a:headEnd/>
            <a:tailEnd/>
          </a:ln>
        </p:spPr>
        <p:txBody>
          <a:bodyPr>
            <a:spAutoFit/>
          </a:bodyPr>
          <a:lstStyle/>
          <a:p>
            <a:r>
              <a:rPr lang="en-US" sz="2400" dirty="0">
                <a:latin typeface="Arial Narrow"/>
                <a:cs typeface="Arial Narrow"/>
              </a:rPr>
              <a:t>   Non-uniform lithium distribution may limit </a:t>
            </a:r>
            <a:r>
              <a:rPr lang="en-US" sz="2400" dirty="0" err="1">
                <a:latin typeface="Arial Narrow"/>
                <a:cs typeface="Arial Narrow"/>
              </a:rPr>
              <a:t>rechargeability</a:t>
            </a:r>
            <a:endParaRPr lang="en-US" sz="2400" dirty="0">
              <a:latin typeface="Arial Narrow"/>
              <a:cs typeface="Arial Narrow"/>
            </a:endParaRPr>
          </a:p>
        </p:txBody>
      </p:sp>
      <p:pic>
        <p:nvPicPr>
          <p:cNvPr id="2" name="Picture 1"/>
          <p:cNvPicPr>
            <a:picLocks noChangeAspect="1"/>
          </p:cNvPicPr>
          <p:nvPr/>
        </p:nvPicPr>
        <p:blipFill>
          <a:blip r:embed="rId5" cstate="print"/>
          <a:stretch>
            <a:fillRect/>
          </a:stretch>
        </p:blipFill>
        <p:spPr>
          <a:xfrm>
            <a:off x="2438400" y="3880112"/>
            <a:ext cx="6677891" cy="2051513"/>
          </a:xfrm>
          <a:prstGeom prst="rect">
            <a:avLst/>
          </a:prstGeom>
        </p:spPr>
      </p:pic>
    </p:spTree>
    <p:extLst>
      <p:ext uri="{BB962C8B-B14F-4D97-AF65-F5344CB8AC3E}">
        <p14:creationId xmlns:p14="http://schemas.microsoft.com/office/powerpoint/2010/main" val="381525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50" y="153988"/>
            <a:ext cx="7137400" cy="504825"/>
          </a:xfrm>
        </p:spPr>
        <p:txBody>
          <a:bodyPr/>
          <a:lstStyle/>
          <a:p>
            <a:r>
              <a:rPr lang="en-US" dirty="0"/>
              <a:t>Imaging throughout </a:t>
            </a:r>
            <a:r>
              <a:rPr lang="en-US" sz="3200" dirty="0"/>
              <a:t>Nobel Prize </a:t>
            </a:r>
            <a:r>
              <a:rPr lang="en-US" dirty="0"/>
              <a:t>history</a:t>
            </a:r>
          </a:p>
        </p:txBody>
      </p:sp>
      <p:sp>
        <p:nvSpPr>
          <p:cNvPr id="3" name="Content Placeholder 2"/>
          <p:cNvSpPr>
            <a:spLocks noGrp="1"/>
          </p:cNvSpPr>
          <p:nvPr>
            <p:ph idx="1"/>
          </p:nvPr>
        </p:nvSpPr>
        <p:spPr>
          <a:xfrm>
            <a:off x="115390" y="1178817"/>
            <a:ext cx="8952410" cy="5518927"/>
          </a:xfrm>
        </p:spPr>
        <p:txBody>
          <a:bodyPr/>
          <a:lstStyle/>
          <a:p>
            <a:r>
              <a:rPr lang="en-US" sz="2400" dirty="0"/>
              <a:t>1901: Roentgen, FIRST Nobel Prize in </a:t>
            </a:r>
            <a:r>
              <a:rPr lang="en-US" sz="2400" u="sng" dirty="0"/>
              <a:t>Physics</a:t>
            </a:r>
            <a:r>
              <a:rPr lang="en-US" sz="2400" dirty="0"/>
              <a:t>,</a:t>
            </a:r>
            <a:r>
              <a:rPr lang="en-US" sz="2400" dirty="0">
                <a:solidFill>
                  <a:srgbClr val="FF0000"/>
                </a:solidFill>
              </a:rPr>
              <a:t/>
            </a:r>
            <a:br>
              <a:rPr lang="en-US" sz="2400" dirty="0">
                <a:solidFill>
                  <a:srgbClr val="FF0000"/>
                </a:solidFill>
              </a:rPr>
            </a:br>
            <a:r>
              <a:rPr lang="en-US" sz="2400" dirty="0">
                <a:solidFill>
                  <a:srgbClr val="FF0000"/>
                </a:solidFill>
              </a:rPr>
              <a:t>Discovery of X-rays</a:t>
            </a:r>
          </a:p>
          <a:p>
            <a:r>
              <a:rPr lang="en-US" sz="2400" dirty="0"/>
              <a:t>1979: Cormack  and Hounsfield, Nobel Prize</a:t>
            </a:r>
            <a:br>
              <a:rPr lang="en-US" sz="2400" dirty="0"/>
            </a:br>
            <a:r>
              <a:rPr lang="en-US" sz="2400" dirty="0"/>
              <a:t>in </a:t>
            </a:r>
            <a:r>
              <a:rPr lang="en-US" sz="2400" u="sng" dirty="0"/>
              <a:t>Medicine</a:t>
            </a:r>
            <a:r>
              <a:rPr lang="en-US" sz="2400" dirty="0"/>
              <a:t>, </a:t>
            </a:r>
            <a:r>
              <a:rPr lang="en-US" sz="2400" dirty="0">
                <a:solidFill>
                  <a:srgbClr val="FF0000"/>
                </a:solidFill>
              </a:rPr>
              <a:t>Computed Tomography (CT)</a:t>
            </a:r>
          </a:p>
          <a:p>
            <a:r>
              <a:rPr lang="en-US" sz="2400" dirty="0"/>
              <a:t>1986: Ruska, Binnig, Rohrer, Nobel Prize in </a:t>
            </a:r>
            <a:r>
              <a:rPr lang="en-US" sz="2400" u="sng" dirty="0"/>
              <a:t>Physics</a:t>
            </a:r>
            <a:r>
              <a:rPr lang="en-US" sz="2400" dirty="0"/>
              <a:t>, </a:t>
            </a:r>
            <a:br>
              <a:rPr lang="en-US" sz="2400" dirty="0"/>
            </a:br>
            <a:r>
              <a:rPr lang="en-US" sz="2400" dirty="0">
                <a:solidFill>
                  <a:srgbClr val="FF0000"/>
                </a:solidFill>
              </a:rPr>
              <a:t>Electron </a:t>
            </a:r>
            <a:r>
              <a:rPr lang="en-US" sz="2400" dirty="0" err="1">
                <a:solidFill>
                  <a:srgbClr val="FF0000"/>
                </a:solidFill>
              </a:rPr>
              <a:t>Miscroscopy</a:t>
            </a:r>
            <a:endParaRPr lang="en-US" sz="2400" dirty="0">
              <a:solidFill>
                <a:srgbClr val="FF0000"/>
              </a:solidFill>
            </a:endParaRPr>
          </a:p>
          <a:p>
            <a:r>
              <a:rPr lang="en-US" sz="2400" dirty="0"/>
              <a:t>2003: </a:t>
            </a:r>
            <a:r>
              <a:rPr lang="en-US" sz="2400" dirty="0" err="1"/>
              <a:t>Lauterbur</a:t>
            </a:r>
            <a:r>
              <a:rPr lang="en-US" sz="2400" dirty="0"/>
              <a:t> and Mansfield, Nobel Prize in </a:t>
            </a:r>
            <a:r>
              <a:rPr lang="en-US" sz="2400" u="sng" dirty="0"/>
              <a:t>Medicine</a:t>
            </a:r>
            <a:r>
              <a:rPr lang="en-US" sz="2400" dirty="0"/>
              <a:t>, </a:t>
            </a:r>
            <a:r>
              <a:rPr lang="en-US" sz="2400" dirty="0">
                <a:solidFill>
                  <a:srgbClr val="FF0000"/>
                </a:solidFill>
              </a:rPr>
              <a:t>Magnetic Resonance Imaging (MRI)</a:t>
            </a:r>
          </a:p>
          <a:p>
            <a:r>
              <a:rPr lang="en-US" sz="2400" dirty="0"/>
              <a:t>2009: Boyle and Smith, Nobel Prize in </a:t>
            </a:r>
            <a:r>
              <a:rPr lang="en-US" sz="2400" u="sng" dirty="0"/>
              <a:t>Physics</a:t>
            </a:r>
            <a:r>
              <a:rPr lang="en-US" sz="2400" dirty="0"/>
              <a:t>,</a:t>
            </a:r>
            <a:br>
              <a:rPr lang="en-US" sz="2400" dirty="0"/>
            </a:br>
            <a:r>
              <a:rPr lang="en-US" sz="2400" dirty="0">
                <a:solidFill>
                  <a:srgbClr val="FF0000"/>
                </a:solidFill>
              </a:rPr>
              <a:t>Imaging semi-conductor circuit, the CCD</a:t>
            </a:r>
            <a:r>
              <a:rPr lang="en-US" sz="2400" dirty="0">
                <a:solidFill>
                  <a:schemeClr val="tx1"/>
                </a:solidFill>
              </a:rPr>
              <a:t>*</a:t>
            </a:r>
            <a:r>
              <a:rPr lang="en-US" sz="2400" dirty="0">
                <a:solidFill>
                  <a:srgbClr val="FF0000"/>
                </a:solidFill>
              </a:rPr>
              <a:t> sensor</a:t>
            </a:r>
            <a:br>
              <a:rPr lang="en-US" sz="2400" dirty="0">
                <a:solidFill>
                  <a:srgbClr val="FF0000"/>
                </a:solidFill>
              </a:rPr>
            </a:br>
            <a:endParaRPr lang="en-US" sz="2400" dirty="0">
              <a:solidFill>
                <a:srgbClr val="FF0000"/>
              </a:solidFill>
            </a:endParaRPr>
          </a:p>
          <a:p>
            <a:r>
              <a:rPr lang="en-US" sz="1800" dirty="0"/>
              <a:t>(*) Charge-Coupled Device</a:t>
            </a:r>
          </a:p>
          <a:p>
            <a:endParaRPr 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76600" y="762000"/>
            <a:ext cx="5911290" cy="2895600"/>
          </a:xfrm>
        </p:spPr>
        <p:txBody>
          <a:bodyPr/>
          <a:lstStyle/>
          <a:p>
            <a:pPr marL="0">
              <a:spcBef>
                <a:spcPts val="0"/>
              </a:spcBef>
              <a:buNone/>
            </a:pPr>
            <a:r>
              <a:rPr lang="en-US" sz="1800" dirty="0">
                <a:solidFill>
                  <a:srgbClr val="106636"/>
                </a:solidFill>
                <a:latin typeface="+mj-lt"/>
              </a:rPr>
              <a:t>Scientific Achievement</a:t>
            </a:r>
          </a:p>
          <a:p>
            <a:pPr marL="238125" lvl="1" indent="0">
              <a:spcBef>
                <a:spcPts val="0"/>
              </a:spcBef>
              <a:buNone/>
            </a:pPr>
            <a:r>
              <a:rPr lang="en-US" sz="1600" b="1" dirty="0">
                <a:solidFill>
                  <a:schemeClr val="tx1"/>
                </a:solidFill>
                <a:latin typeface="+mn-lt"/>
              </a:rPr>
              <a:t>Spontaneous imbibition of liquids into gas-filled fractures in variably-saturated porous media is important in a variety of engineering and geological contexts. Dynamic neutron radiography was applied to directly quantify this phenomenon in terms of sorptivity and dispersion coefficients. </a:t>
            </a:r>
            <a:endParaRPr lang="en-US" sz="1600" b="1" dirty="0">
              <a:solidFill>
                <a:srgbClr val="FF0000"/>
              </a:solidFill>
              <a:latin typeface="+mn-lt"/>
            </a:endParaRPr>
          </a:p>
        </p:txBody>
      </p:sp>
      <p:sp>
        <p:nvSpPr>
          <p:cNvPr id="3" name="Title 2"/>
          <p:cNvSpPr>
            <a:spLocks noGrp="1"/>
          </p:cNvSpPr>
          <p:nvPr>
            <p:ph type="title"/>
          </p:nvPr>
        </p:nvSpPr>
        <p:spPr>
          <a:xfrm>
            <a:off x="0" y="0"/>
            <a:ext cx="9144000" cy="728133"/>
          </a:xfrm>
        </p:spPr>
        <p:txBody>
          <a:bodyPr/>
          <a:lstStyle/>
          <a:p>
            <a:r>
              <a:rPr lang="en-US" b="1" dirty="0"/>
              <a:t>Rapid Imbibition of Water in Fractures within Unsaturated Sedimentary Rock</a:t>
            </a:r>
          </a:p>
        </p:txBody>
      </p:sp>
      <p:sp>
        <p:nvSpPr>
          <p:cNvPr id="7" name="TextBox 133"/>
          <p:cNvSpPr txBox="1"/>
          <p:nvPr/>
        </p:nvSpPr>
        <p:spPr>
          <a:xfrm>
            <a:off x="76200" y="4716959"/>
            <a:ext cx="3200400" cy="769441"/>
          </a:xfrm>
          <a:prstGeom prst="rect">
            <a:avLst/>
          </a:prstGeom>
          <a:noFill/>
        </p:spPr>
        <p:txBody>
          <a:bodyPr wrap="square" rtlCol="0">
            <a:spAutoFit/>
          </a:bodyPr>
          <a:lstStyle/>
          <a:p>
            <a:pPr marL="0" lvl="1" algn="just" fontAlgn="auto">
              <a:spcBef>
                <a:spcPts val="0"/>
              </a:spcBef>
              <a:spcAft>
                <a:spcPts val="0"/>
              </a:spcAft>
            </a:pPr>
            <a:r>
              <a:rPr lang="en-US" sz="1100" b="1" dirty="0">
                <a:solidFill>
                  <a:srgbClr val="106636"/>
                </a:solidFill>
                <a:latin typeface="Calibri"/>
                <a:cs typeface="+mn-cs"/>
              </a:rPr>
              <a:t>Work performed at the High Flux Isotope Reactor Imaging beam line (CG1D) was supported by the Scientific User Facilities Division, Office of Basic Energy Sciences, U.S. Department of Energy. </a:t>
            </a:r>
          </a:p>
        </p:txBody>
      </p:sp>
      <p:sp>
        <p:nvSpPr>
          <p:cNvPr id="8" name="TextBox 7"/>
          <p:cNvSpPr txBox="1"/>
          <p:nvPr/>
        </p:nvSpPr>
        <p:spPr>
          <a:xfrm>
            <a:off x="3283229" y="2362200"/>
            <a:ext cx="5867400" cy="3462486"/>
          </a:xfrm>
          <a:prstGeom prst="rect">
            <a:avLst/>
          </a:prstGeom>
          <a:noFill/>
        </p:spPr>
        <p:txBody>
          <a:bodyPr wrap="square" rtlCol="0">
            <a:spAutoFit/>
          </a:bodyPr>
          <a:lstStyle/>
          <a:p>
            <a:pPr fontAlgn="auto">
              <a:spcBef>
                <a:spcPts val="0"/>
              </a:spcBef>
              <a:spcAft>
                <a:spcPts val="0"/>
              </a:spcAft>
            </a:pPr>
            <a:r>
              <a:rPr lang="en-US" b="1" dirty="0">
                <a:solidFill>
                  <a:srgbClr val="106636"/>
                </a:solidFill>
                <a:latin typeface="Calibri"/>
                <a:cs typeface="+mn-cs"/>
              </a:rPr>
              <a:t>Significance and Impact</a:t>
            </a:r>
          </a:p>
          <a:p>
            <a:pPr marL="238125" lvl="1" fontAlgn="auto">
              <a:spcBef>
                <a:spcPts val="0"/>
              </a:spcBef>
              <a:spcAft>
                <a:spcPts val="0"/>
              </a:spcAft>
            </a:pPr>
            <a:r>
              <a:rPr lang="en-US" sz="1600" b="1" dirty="0">
                <a:solidFill>
                  <a:prstClr val="black"/>
                </a:solidFill>
                <a:latin typeface="Calibri"/>
                <a:cs typeface="+mn-cs"/>
              </a:rPr>
              <a:t>The theory derived describes rapid early-time water movement into air-filled fractures in sedimentary rock. Both theory and observations indicate that fractures significantly increase spontaneous imbibition and dispersion of the wetting front in unsaturated sedimentary rocks. Capillary action appears to be supplemented by surface spreading on rough fracture faces. The findings can be applied in modeling hydraulic fracturing.   </a:t>
            </a:r>
          </a:p>
          <a:p>
            <a:pPr marL="238125" lvl="1" fontAlgn="auto">
              <a:spcBef>
                <a:spcPts val="0"/>
              </a:spcBef>
              <a:spcAft>
                <a:spcPts val="0"/>
              </a:spcAft>
            </a:pPr>
            <a:endParaRPr lang="en-US" sz="500" dirty="0">
              <a:solidFill>
                <a:prstClr val="black"/>
              </a:solidFill>
              <a:latin typeface="Calibri"/>
              <a:cs typeface="+mn-cs"/>
            </a:endParaRPr>
          </a:p>
          <a:p>
            <a:pPr fontAlgn="auto">
              <a:spcBef>
                <a:spcPts val="0"/>
              </a:spcBef>
              <a:spcAft>
                <a:spcPts val="0"/>
              </a:spcAft>
            </a:pPr>
            <a:r>
              <a:rPr lang="en-US" b="1" dirty="0">
                <a:solidFill>
                  <a:srgbClr val="106636"/>
                </a:solidFill>
                <a:latin typeface="Calibri"/>
                <a:cs typeface="+mn-cs"/>
              </a:rPr>
              <a:t>Research Details</a:t>
            </a:r>
          </a:p>
          <a:p>
            <a:pPr marL="230188" lvl="1" indent="-4763" fontAlgn="auto">
              <a:spcBef>
                <a:spcPts val="0"/>
              </a:spcBef>
              <a:spcAft>
                <a:spcPts val="0"/>
              </a:spcAft>
            </a:pPr>
            <a:r>
              <a:rPr lang="en-US" sz="1600" b="1" dirty="0">
                <a:solidFill>
                  <a:prstClr val="black"/>
                </a:solidFill>
                <a:latin typeface="Calibri"/>
                <a:cs typeface="+mn-cs"/>
              </a:rPr>
              <a:t>Imbibition into unsaturated Berea sandstone cores was controlled with a </a:t>
            </a:r>
            <a:r>
              <a:rPr lang="en-US" sz="1600" b="1" dirty="0" err="1">
                <a:solidFill>
                  <a:prstClr val="black"/>
                </a:solidFill>
                <a:latin typeface="Calibri"/>
                <a:cs typeface="+mn-cs"/>
              </a:rPr>
              <a:t>Mariotte</a:t>
            </a:r>
            <a:r>
              <a:rPr lang="en-US" sz="1600" b="1" dirty="0">
                <a:solidFill>
                  <a:prstClr val="black"/>
                </a:solidFill>
                <a:latin typeface="Calibri"/>
                <a:cs typeface="+mn-cs"/>
              </a:rPr>
              <a:t> bottle setup. Images were collected using dynamic neutron radiography and analyzed using </a:t>
            </a:r>
            <a:r>
              <a:rPr lang="en-US" sz="1600" b="1" dirty="0" err="1">
                <a:solidFill>
                  <a:prstClr val="black"/>
                </a:solidFill>
                <a:latin typeface="Calibri"/>
                <a:cs typeface="+mn-cs"/>
              </a:rPr>
              <a:t>ImageJ</a:t>
            </a:r>
            <a:r>
              <a:rPr lang="en-US" sz="1600" b="1" dirty="0">
                <a:solidFill>
                  <a:prstClr val="black"/>
                </a:solidFill>
                <a:latin typeface="Calibri"/>
                <a:cs typeface="+mn-cs"/>
              </a:rPr>
              <a:t>. </a:t>
            </a:r>
          </a:p>
          <a:p>
            <a:pPr marL="406400" lvl="1" indent="-180975" fontAlgn="auto">
              <a:spcBef>
                <a:spcPts val="0"/>
              </a:spcBef>
              <a:spcAft>
                <a:spcPts val="0"/>
              </a:spcAft>
            </a:pPr>
            <a:endParaRPr lang="en-US" dirty="0">
              <a:solidFill>
                <a:prstClr val="black"/>
              </a:solidFill>
              <a:latin typeface="Calibri"/>
              <a:cs typeface="+mn-cs"/>
            </a:endParaRPr>
          </a:p>
        </p:txBody>
      </p:sp>
      <p:sp>
        <p:nvSpPr>
          <p:cNvPr id="5" name="TextBox 4"/>
          <p:cNvSpPr txBox="1"/>
          <p:nvPr/>
        </p:nvSpPr>
        <p:spPr>
          <a:xfrm>
            <a:off x="0" y="5486400"/>
            <a:ext cx="8991600" cy="738664"/>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cs typeface="+mn-cs"/>
              </a:rPr>
              <a:t>Cheng C. -L., Perfect E., Donnelly B., </a:t>
            </a:r>
            <a:r>
              <a:rPr lang="en-US" sz="1400" dirty="0" err="1">
                <a:solidFill>
                  <a:prstClr val="black"/>
                </a:solidFill>
                <a:latin typeface="Calibri"/>
                <a:cs typeface="+mn-cs"/>
              </a:rPr>
              <a:t>Bilheux</a:t>
            </a:r>
            <a:r>
              <a:rPr lang="en-US" sz="1400" dirty="0">
                <a:solidFill>
                  <a:prstClr val="black"/>
                </a:solidFill>
                <a:latin typeface="Calibri"/>
                <a:cs typeface="+mn-cs"/>
              </a:rPr>
              <a:t> H. Z., </a:t>
            </a:r>
            <a:r>
              <a:rPr lang="en-US" sz="1400" dirty="0" err="1">
                <a:solidFill>
                  <a:prstClr val="black"/>
                </a:solidFill>
                <a:latin typeface="Calibri"/>
                <a:cs typeface="+mn-cs"/>
              </a:rPr>
              <a:t>Tremsin</a:t>
            </a:r>
            <a:r>
              <a:rPr lang="en-US" sz="1400" dirty="0">
                <a:solidFill>
                  <a:prstClr val="black"/>
                </a:solidFill>
                <a:latin typeface="Calibri"/>
                <a:cs typeface="+mn-cs"/>
              </a:rPr>
              <a:t> A. S., McKay L. D., </a:t>
            </a:r>
            <a:r>
              <a:rPr lang="en-US" sz="1400" dirty="0" err="1">
                <a:solidFill>
                  <a:prstClr val="black"/>
                </a:solidFill>
                <a:latin typeface="Calibri"/>
                <a:cs typeface="+mn-cs"/>
              </a:rPr>
              <a:t>DiStefano</a:t>
            </a:r>
            <a:r>
              <a:rPr lang="en-US" sz="1400" dirty="0">
                <a:solidFill>
                  <a:prstClr val="black"/>
                </a:solidFill>
                <a:latin typeface="Calibri"/>
                <a:cs typeface="+mn-cs"/>
              </a:rPr>
              <a:t> V. H., </a:t>
            </a:r>
            <a:r>
              <a:rPr lang="en-US" sz="1400" dirty="0" err="1">
                <a:solidFill>
                  <a:prstClr val="black"/>
                </a:solidFill>
                <a:latin typeface="Calibri"/>
                <a:cs typeface="+mn-cs"/>
              </a:rPr>
              <a:t>Cai</a:t>
            </a:r>
            <a:r>
              <a:rPr lang="en-US" sz="1400" dirty="0">
                <a:solidFill>
                  <a:prstClr val="black"/>
                </a:solidFill>
                <a:latin typeface="Calibri"/>
                <a:cs typeface="+mn-cs"/>
              </a:rPr>
              <a:t> J. C., </a:t>
            </a:r>
            <a:r>
              <a:rPr lang="en-US" sz="1400" dirty="0" err="1">
                <a:solidFill>
                  <a:prstClr val="black"/>
                </a:solidFill>
                <a:latin typeface="Calibri"/>
                <a:cs typeface="+mn-cs"/>
              </a:rPr>
              <a:t>Santodonato</a:t>
            </a:r>
            <a:r>
              <a:rPr lang="en-US" sz="1400" dirty="0">
                <a:solidFill>
                  <a:prstClr val="black"/>
                </a:solidFill>
                <a:latin typeface="Calibri"/>
                <a:cs typeface="+mn-cs"/>
              </a:rPr>
              <a:t> L. J., Rapid imbibition of water in fractures within unsaturated sedimentary rock. 2015. Advances in Water Resources, Volume 77, Pages 82–89 &lt;http://dx.doi.org/10.1016/j.advwatres.2015.01.010&gt;</a:t>
            </a:r>
          </a:p>
        </p:txBody>
      </p:sp>
      <p:sp>
        <p:nvSpPr>
          <p:cNvPr id="17" name="TextBox 16"/>
          <p:cNvSpPr txBox="1"/>
          <p:nvPr/>
        </p:nvSpPr>
        <p:spPr>
          <a:xfrm>
            <a:off x="152400" y="3632537"/>
            <a:ext cx="1752600" cy="1015663"/>
          </a:xfrm>
          <a:prstGeom prst="rect">
            <a:avLst/>
          </a:prstGeom>
          <a:noFill/>
        </p:spPr>
        <p:txBody>
          <a:bodyPr wrap="square" rtlCol="0">
            <a:spAutoFit/>
          </a:bodyPr>
          <a:lstStyle/>
          <a:p>
            <a:pPr fontAlgn="auto">
              <a:spcBef>
                <a:spcPts val="0"/>
              </a:spcBef>
              <a:spcAft>
                <a:spcPts val="0"/>
              </a:spcAft>
            </a:pPr>
            <a:r>
              <a:rPr lang="en-US" sz="1000" dirty="0">
                <a:solidFill>
                  <a:prstClr val="black"/>
                </a:solidFill>
                <a:latin typeface="Calibri"/>
                <a:cs typeface="+mn-cs"/>
              </a:rPr>
              <a:t>Time sequence of neutron radiographs showing the rapid uptake of water into a longitudinal, air-filled fracture zone in Berea sandstone (~50 </a:t>
            </a:r>
            <a:r>
              <a:rPr lang="en-US" sz="1000" dirty="0" err="1">
                <a:solidFill>
                  <a:prstClr val="black"/>
                </a:solidFill>
                <a:latin typeface="Calibri"/>
                <a:cs typeface="+mn-cs"/>
              </a:rPr>
              <a:t>mD</a:t>
            </a:r>
            <a:r>
              <a:rPr lang="en-US" sz="1000" dirty="0">
                <a:solidFill>
                  <a:prstClr val="black"/>
                </a:solidFill>
                <a:latin typeface="Calibri"/>
                <a:cs typeface="+mn-cs"/>
              </a:rPr>
              <a:t>). FOV is ~</a:t>
            </a:r>
            <a:r>
              <a:rPr lang="nn-NO" sz="1000" dirty="0">
                <a:solidFill>
                  <a:prstClr val="black"/>
                </a:solidFill>
                <a:latin typeface="Calibri"/>
                <a:cs typeface="+mn-cs"/>
              </a:rPr>
              <a:t>28 x 28 mm</a:t>
            </a:r>
            <a:r>
              <a:rPr lang="nn-NO" sz="1000" baseline="30000" dirty="0">
                <a:solidFill>
                  <a:prstClr val="black"/>
                </a:solidFill>
                <a:latin typeface="Calibri"/>
                <a:cs typeface="+mn-cs"/>
              </a:rPr>
              <a:t>2</a:t>
            </a:r>
            <a:r>
              <a:rPr lang="nn-NO" sz="1000" dirty="0">
                <a:solidFill>
                  <a:prstClr val="black"/>
                </a:solidFill>
                <a:latin typeface="Calibri"/>
                <a:cs typeface="+mn-cs"/>
              </a:rPr>
              <a:t>.</a:t>
            </a:r>
            <a:endParaRPr lang="en-US" sz="1000" dirty="0">
              <a:solidFill>
                <a:prstClr val="black"/>
              </a:solidFill>
              <a:latin typeface="Calibri"/>
              <a:cs typeface="+mn-cs"/>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36634" r="35930"/>
          <a:stretch/>
        </p:blipFill>
        <p:spPr bwMode="auto">
          <a:xfrm>
            <a:off x="1971782" y="863637"/>
            <a:ext cx="1304818" cy="3853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4598" y="863637"/>
            <a:ext cx="1731414" cy="2719052"/>
          </a:xfrm>
          <a:prstGeom prst="rect">
            <a:avLst/>
          </a:prstGeom>
          <a:noFill/>
        </p:spPr>
      </p:pic>
      <p:sp>
        <p:nvSpPr>
          <p:cNvPr id="11" name="Rectangle 10"/>
          <p:cNvSpPr>
            <a:spLocks noChangeAspect="1"/>
          </p:cNvSpPr>
          <p:nvPr/>
        </p:nvSpPr>
        <p:spPr>
          <a:xfrm>
            <a:off x="408712" y="2006030"/>
            <a:ext cx="1170940" cy="1119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9898495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228600" y="0"/>
            <a:ext cx="8229600" cy="5770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600" b="0" i="0" u="none" strike="noStrike" kern="1200" cap="none" spc="0" normalizeH="0" baseline="0" noProof="0" dirty="0">
                <a:ln>
                  <a:noFill/>
                </a:ln>
                <a:solidFill>
                  <a:schemeClr val="tx2"/>
                </a:solidFill>
                <a:effectLst/>
                <a:uLnTx/>
                <a:uFillTx/>
                <a:latin typeface="Arial Black" pitchFamily="34" charset="0"/>
                <a:ea typeface="ＭＳ Ｐゴシック"/>
                <a:cs typeface="ＭＳ Ｐゴシック"/>
              </a:rPr>
              <a:t>Significance</a:t>
            </a:r>
          </a:p>
        </p:txBody>
      </p:sp>
      <p:sp>
        <p:nvSpPr>
          <p:cNvPr id="4" name="Rectangle 3"/>
          <p:cNvSpPr txBox="1">
            <a:spLocks noChangeArrowheads="1"/>
          </p:cNvSpPr>
          <p:nvPr/>
        </p:nvSpPr>
        <p:spPr>
          <a:xfrm>
            <a:off x="0" y="762000"/>
            <a:ext cx="8001000" cy="4433888"/>
          </a:xfrm>
          <a:prstGeom prst="rect">
            <a:avLst/>
          </a:prstGeom>
          <a:noFill/>
          <a:ln>
            <a:noFill/>
          </a:ln>
        </p:spPr>
        <p:txBody>
          <a:bodyPr/>
          <a:lstStyle/>
          <a:p>
            <a:pPr marL="230188" lvl="0" indent="-230188">
              <a:lnSpc>
                <a:spcPct val="90000"/>
              </a:lnSpc>
              <a:spcBef>
                <a:spcPts val="1400"/>
              </a:spcBef>
              <a:buClr>
                <a:schemeClr val="tx1"/>
              </a:buClr>
              <a:buFont typeface="Arial" pitchFamily="34" charset="0"/>
              <a:buChar char="•"/>
              <a:defRPr/>
            </a:pPr>
            <a:r>
              <a:rPr lang="en-US" sz="2400" dirty="0">
                <a:latin typeface="Arial Narrow" pitchFamily="34" charset="0"/>
                <a:ea typeface="ＭＳ Ｐゴシック"/>
                <a:cs typeface="ＭＳ Ｐゴシック"/>
              </a:rPr>
              <a:t>Water in porous media</a:t>
            </a:r>
          </a:p>
          <a:p>
            <a:pPr marL="625475" lvl="1" indent="-279400">
              <a:lnSpc>
                <a:spcPct val="90000"/>
              </a:lnSpc>
              <a:spcBef>
                <a:spcPts val="800"/>
              </a:spcBef>
              <a:buClr>
                <a:schemeClr val="tx1"/>
              </a:buClr>
              <a:buFont typeface="Arial" charset="0"/>
              <a:buChar char="–"/>
              <a:defRPr/>
            </a:pPr>
            <a:r>
              <a:rPr lang="en-US" sz="2400" dirty="0">
                <a:latin typeface="Arial Narrow" pitchFamily="34" charset="0"/>
                <a:ea typeface="ＭＳ Ｐゴシック"/>
              </a:rPr>
              <a:t>agricultural crop production</a:t>
            </a:r>
          </a:p>
          <a:p>
            <a:pPr marL="625475" marR="0" lvl="1" indent="-279400" algn="l" defTabSz="914400" rtl="0" eaLnBrk="1" fontAlgn="base" latinLnBrk="0" hangingPunct="1">
              <a:lnSpc>
                <a:spcPct val="90000"/>
              </a:lnSpc>
              <a:spcBef>
                <a:spcPts val="800"/>
              </a:spcBef>
              <a:spcAft>
                <a:spcPct val="0"/>
              </a:spcAft>
              <a:buClr>
                <a:schemeClr val="tx1"/>
              </a:buClr>
              <a:buSzTx/>
              <a:buFont typeface="Arial" charset="0"/>
              <a:buChar char="–"/>
              <a:tabLst/>
              <a:defRPr/>
            </a:pPr>
            <a:r>
              <a:rPr kumimoji="0" lang="en-US" sz="2400" b="0" i="0" u="none" strike="noStrike" kern="1200" cap="none" spc="0" normalizeH="0" baseline="0" noProof="0" dirty="0">
                <a:ln>
                  <a:noFill/>
                </a:ln>
                <a:solidFill>
                  <a:schemeClr val="tx1"/>
                </a:solidFill>
                <a:effectLst/>
                <a:uLnTx/>
                <a:uFillTx/>
                <a:latin typeface="Arial Narrow" pitchFamily="34" charset="0"/>
                <a:ea typeface="ＭＳ Ｐゴシック"/>
                <a:cs typeface="+mn-cs"/>
              </a:rPr>
              <a:t>infiltration &amp; aquifer recharge</a:t>
            </a:r>
          </a:p>
          <a:p>
            <a:pPr marL="625475" marR="0" lvl="1" indent="-279400" algn="l" defTabSz="914400" rtl="0" eaLnBrk="1" fontAlgn="base" latinLnBrk="0" hangingPunct="1">
              <a:lnSpc>
                <a:spcPct val="90000"/>
              </a:lnSpc>
              <a:spcBef>
                <a:spcPts val="800"/>
              </a:spcBef>
              <a:spcAft>
                <a:spcPct val="0"/>
              </a:spcAft>
              <a:buClr>
                <a:schemeClr val="tx1"/>
              </a:buClr>
              <a:buSzTx/>
              <a:buFont typeface="Arial" charset="0"/>
              <a:buChar char="–"/>
              <a:tabLst/>
              <a:defRPr/>
            </a:pPr>
            <a:r>
              <a:rPr kumimoji="0" lang="en-US" sz="2400" b="0" i="0" u="none" strike="noStrike" kern="1200" cap="none" spc="0" normalizeH="0" baseline="0" noProof="0" dirty="0">
                <a:ln>
                  <a:noFill/>
                </a:ln>
                <a:solidFill>
                  <a:schemeClr val="tx1"/>
                </a:solidFill>
                <a:effectLst/>
                <a:uLnTx/>
                <a:uFillTx/>
                <a:latin typeface="Arial Narrow" pitchFamily="34" charset="0"/>
                <a:ea typeface="ＭＳ Ｐゴシック"/>
                <a:cs typeface="+mn-cs"/>
              </a:rPr>
              <a:t>remediation of contaminated soils</a:t>
            </a:r>
          </a:p>
          <a:p>
            <a:pPr marL="625475" marR="0" lvl="1" indent="-279400" algn="l" defTabSz="914400" rtl="0" eaLnBrk="1" fontAlgn="base" latinLnBrk="0" hangingPunct="1">
              <a:lnSpc>
                <a:spcPct val="90000"/>
              </a:lnSpc>
              <a:spcBef>
                <a:spcPts val="800"/>
              </a:spcBef>
              <a:spcAft>
                <a:spcPct val="0"/>
              </a:spcAft>
              <a:buClr>
                <a:schemeClr val="tx1"/>
              </a:buClr>
              <a:buSzTx/>
              <a:buFont typeface="Arial" charset="0"/>
              <a:buChar char="–"/>
              <a:tabLst/>
              <a:defRPr/>
            </a:pPr>
            <a:r>
              <a:rPr kumimoji="0" lang="en-US" sz="2400" b="0" i="0" u="none" strike="noStrike" kern="1200" cap="none" spc="0" normalizeH="0" baseline="0" noProof="0" dirty="0">
                <a:ln>
                  <a:noFill/>
                </a:ln>
                <a:solidFill>
                  <a:schemeClr val="tx1"/>
                </a:solidFill>
                <a:effectLst/>
                <a:uLnTx/>
                <a:uFillTx/>
                <a:latin typeface="Arial Narrow" pitchFamily="34" charset="0"/>
                <a:ea typeface="ＭＳ Ｐゴシック"/>
                <a:cs typeface="+mn-cs"/>
              </a:rPr>
              <a:t>subsurface carbon sequestration </a:t>
            </a:r>
          </a:p>
          <a:p>
            <a:pPr marL="625475" marR="0" lvl="1" indent="-279400" algn="l" defTabSz="914400" rtl="0" eaLnBrk="1" fontAlgn="base" latinLnBrk="0" hangingPunct="1">
              <a:lnSpc>
                <a:spcPct val="90000"/>
              </a:lnSpc>
              <a:spcBef>
                <a:spcPts val="800"/>
              </a:spcBef>
              <a:spcAft>
                <a:spcPct val="0"/>
              </a:spcAft>
              <a:buClr>
                <a:schemeClr val="tx1"/>
              </a:buClr>
              <a:buSzTx/>
              <a:buFont typeface="Arial" charset="0"/>
              <a:buChar char="–"/>
              <a:tabLst/>
              <a:defRPr/>
            </a:pPr>
            <a:r>
              <a:rPr kumimoji="0" lang="en-US" sz="2400" b="0" i="0" u="none" strike="noStrike" kern="1200" cap="none" spc="0" normalizeH="0" baseline="0" noProof="0" dirty="0">
                <a:ln>
                  <a:noFill/>
                </a:ln>
                <a:solidFill>
                  <a:schemeClr val="tx1"/>
                </a:solidFill>
                <a:effectLst/>
                <a:uLnTx/>
                <a:uFillTx/>
                <a:latin typeface="Arial Narrow" pitchFamily="34" charset="0"/>
                <a:ea typeface="ＭＳ Ｐゴシック"/>
                <a:cs typeface="+mn-cs"/>
              </a:rPr>
              <a:t>enhanced oil recovery</a:t>
            </a:r>
          </a:p>
          <a:p>
            <a:pPr marL="168275" indent="-279400">
              <a:lnSpc>
                <a:spcPct val="90000"/>
              </a:lnSpc>
              <a:spcBef>
                <a:spcPts val="800"/>
              </a:spcBef>
              <a:buClr>
                <a:srgbClr val="006C3A"/>
              </a:buClr>
              <a:buFont typeface="Arial" pitchFamily="34" charset="0"/>
              <a:buChar char="•"/>
              <a:defRPr/>
            </a:pPr>
            <a:endParaRPr lang="en-US" sz="2400" dirty="0">
              <a:latin typeface="Arial Narrow" pitchFamily="34" charset="0"/>
              <a:ea typeface="ＭＳ Ｐゴシック"/>
              <a:cs typeface="ＭＳ Ｐゴシック"/>
            </a:endParaRPr>
          </a:p>
          <a:p>
            <a:pPr marL="625475" marR="0" lvl="1" indent="-279400" algn="l" defTabSz="914400" rtl="0" eaLnBrk="1" fontAlgn="base" latinLnBrk="0" hangingPunct="1">
              <a:lnSpc>
                <a:spcPct val="90000"/>
              </a:lnSpc>
              <a:spcBef>
                <a:spcPts val="800"/>
              </a:spcBef>
              <a:spcAft>
                <a:spcPct val="0"/>
              </a:spcAft>
              <a:buClr>
                <a:srgbClr val="006C3A"/>
              </a:buClr>
              <a:buSzTx/>
              <a:buFont typeface="Arial" charset="0"/>
              <a:buChar char="–"/>
              <a:tabLst/>
              <a:defRPr/>
            </a:pPr>
            <a:endParaRPr kumimoji="0" lang="en-US" sz="2400" b="0" i="0" u="none" strike="noStrike" kern="1200" cap="none" spc="0" normalizeH="0" baseline="0" noProof="0" dirty="0">
              <a:ln>
                <a:noFill/>
              </a:ln>
              <a:solidFill>
                <a:schemeClr val="tx1"/>
              </a:solidFill>
              <a:effectLst/>
              <a:uLnTx/>
              <a:uFillTx/>
              <a:latin typeface="Arial Narrow" pitchFamily="34" charset="0"/>
              <a:ea typeface="ＭＳ Ｐゴシック"/>
              <a:cs typeface="+mn-cs"/>
            </a:endParaRPr>
          </a:p>
          <a:p>
            <a:pPr marL="625475" marR="0" lvl="1" indent="-279400" algn="l" defTabSz="914400" rtl="0" eaLnBrk="1" fontAlgn="base" latinLnBrk="0" hangingPunct="1">
              <a:lnSpc>
                <a:spcPct val="90000"/>
              </a:lnSpc>
              <a:spcBef>
                <a:spcPts val="800"/>
              </a:spcBef>
              <a:spcAft>
                <a:spcPct val="0"/>
              </a:spcAft>
              <a:buClr>
                <a:srgbClr val="006C3A"/>
              </a:buClr>
              <a:buSzTx/>
              <a:buFont typeface="Arial" charset="0"/>
              <a:buChar char="–"/>
              <a:tabLst/>
              <a:defRPr/>
            </a:pPr>
            <a:endParaRPr kumimoji="0" lang="en-US" sz="2400" b="0" i="0" u="none" strike="noStrike" kern="1200" cap="none" spc="0" normalizeH="0" baseline="0" noProof="0" dirty="0">
              <a:ln>
                <a:noFill/>
              </a:ln>
              <a:solidFill>
                <a:schemeClr val="tx1"/>
              </a:solidFill>
              <a:effectLst/>
              <a:uLnTx/>
              <a:uFillTx/>
              <a:latin typeface="Arial Narrow" pitchFamily="34" charset="0"/>
              <a:ea typeface="ＭＳ Ｐゴシック"/>
              <a:cs typeface="+mn-cs"/>
            </a:endParaRPr>
          </a:p>
          <a:p>
            <a:pPr marL="625475" marR="0" lvl="1" indent="-279400" algn="l" defTabSz="914400" rtl="0" eaLnBrk="1" fontAlgn="base" latinLnBrk="0" hangingPunct="1">
              <a:lnSpc>
                <a:spcPct val="90000"/>
              </a:lnSpc>
              <a:spcBef>
                <a:spcPts val="800"/>
              </a:spcBef>
              <a:spcAft>
                <a:spcPct val="0"/>
              </a:spcAft>
              <a:buClr>
                <a:srgbClr val="006C3A"/>
              </a:buClr>
              <a:buSzTx/>
              <a:buFont typeface="Arial" charset="0"/>
              <a:buChar char="–"/>
              <a:tabLst/>
              <a:defRPr/>
            </a:pPr>
            <a:endParaRPr kumimoji="0" lang="en-US" sz="2400" b="0" i="0" u="none" strike="noStrike" kern="1200" cap="none" spc="0" normalizeH="0" baseline="0" noProof="0" dirty="0">
              <a:ln>
                <a:noFill/>
              </a:ln>
              <a:solidFill>
                <a:schemeClr val="tx1"/>
              </a:solidFill>
              <a:effectLst/>
              <a:uLnTx/>
              <a:uFillTx/>
              <a:latin typeface="Arial Narrow" pitchFamily="34" charset="0"/>
              <a:ea typeface="ＭＳ Ｐゴシック"/>
              <a:cs typeface="+mn-cs"/>
            </a:endParaRPr>
          </a:p>
          <a:p>
            <a:pPr marL="625475" marR="0" lvl="1" indent="-279400" algn="l" defTabSz="914400" rtl="0" eaLnBrk="1" fontAlgn="base" latinLnBrk="0" hangingPunct="1">
              <a:lnSpc>
                <a:spcPct val="90000"/>
              </a:lnSpc>
              <a:spcBef>
                <a:spcPts val="800"/>
              </a:spcBef>
              <a:spcAft>
                <a:spcPct val="0"/>
              </a:spcAft>
              <a:buClr>
                <a:srgbClr val="006C3A"/>
              </a:buClr>
              <a:buSzTx/>
              <a:buFont typeface="Arial" charset="0"/>
              <a:buChar char="–"/>
              <a:tabLst/>
              <a:defRPr/>
            </a:pPr>
            <a:endParaRPr kumimoji="0" lang="en-US" sz="2400" b="1" i="0" u="none" strike="noStrike" kern="1200" cap="none" spc="0" normalizeH="0" baseline="0" noProof="0" dirty="0">
              <a:ln>
                <a:noFill/>
              </a:ln>
              <a:solidFill>
                <a:schemeClr val="tx1"/>
              </a:solidFill>
              <a:effectLst/>
              <a:uLnTx/>
              <a:uFillTx/>
              <a:latin typeface="Arial Narrow" pitchFamily="34" charset="0"/>
              <a:ea typeface="ＭＳ Ｐゴシック"/>
              <a:cs typeface="+mn-cs"/>
            </a:endParaRPr>
          </a:p>
          <a:p>
            <a:pPr marL="230188" marR="0" lvl="0" indent="-230188" algn="l" defTabSz="914400" rtl="0" eaLnBrk="1" fontAlgn="base" latinLnBrk="0" hangingPunct="1">
              <a:lnSpc>
                <a:spcPct val="90000"/>
              </a:lnSpc>
              <a:spcBef>
                <a:spcPts val="1400"/>
              </a:spcBef>
              <a:spcAft>
                <a:spcPct val="0"/>
              </a:spcAft>
              <a:buClr>
                <a:srgbClr val="006C3A"/>
              </a:buClr>
              <a:buSzTx/>
              <a:buFont typeface="Arial" charset="0"/>
              <a:buChar char="•"/>
              <a:tabLst/>
              <a:defRPr/>
            </a:pPr>
            <a:endParaRPr kumimoji="0" lang="en-US" sz="2800" b="1" i="0" u="none" strike="noStrike" kern="1200" cap="none" spc="0" normalizeH="0" baseline="0" noProof="0" dirty="0">
              <a:ln>
                <a:noFill/>
              </a:ln>
              <a:solidFill>
                <a:schemeClr val="tx1"/>
              </a:solidFill>
              <a:effectLst/>
              <a:uLnTx/>
              <a:uFillTx/>
              <a:latin typeface="Arial Narrow" pitchFamily="34" charset="0"/>
              <a:ea typeface="ＭＳ Ｐゴシック"/>
              <a:cs typeface="ＭＳ Ｐゴシック"/>
            </a:endParaRPr>
          </a:p>
        </p:txBody>
      </p:sp>
      <p:pic>
        <p:nvPicPr>
          <p:cNvPr id="5" name="Picture 4"/>
          <p:cNvPicPr>
            <a:picLocks noChangeAspect="1" noChangeArrowheads="1"/>
          </p:cNvPicPr>
          <p:nvPr/>
        </p:nvPicPr>
        <p:blipFill>
          <a:blip r:embed="rId3" cstate="print"/>
          <a:srcRect/>
          <a:stretch>
            <a:fillRect/>
          </a:stretch>
        </p:blipFill>
        <p:spPr bwMode="auto">
          <a:xfrm>
            <a:off x="4876800" y="3886200"/>
            <a:ext cx="4038600" cy="2743200"/>
          </a:xfrm>
          <a:prstGeom prst="rect">
            <a:avLst/>
          </a:prstGeom>
          <a:noFill/>
          <a:ln w="6350">
            <a:solidFill>
              <a:schemeClr val="tx1"/>
            </a:solidFill>
            <a:miter lim="800000"/>
            <a:headEnd/>
            <a:tailEnd/>
          </a:ln>
        </p:spPr>
      </p:pic>
      <p:pic>
        <p:nvPicPr>
          <p:cNvPr id="6" name="Picture 5" descr="img_humedad_2"/>
          <p:cNvPicPr>
            <a:picLocks noChangeAspect="1" noChangeArrowheads="1"/>
          </p:cNvPicPr>
          <p:nvPr/>
        </p:nvPicPr>
        <p:blipFill>
          <a:blip r:embed="rId4" cstate="print"/>
          <a:srcRect/>
          <a:stretch>
            <a:fillRect/>
          </a:stretch>
        </p:blipFill>
        <p:spPr bwMode="auto">
          <a:xfrm>
            <a:off x="4876800" y="685800"/>
            <a:ext cx="4038600" cy="3096322"/>
          </a:xfrm>
          <a:prstGeom prst="rect">
            <a:avLst/>
          </a:prstGeom>
          <a:noFill/>
          <a:ln w="6350">
            <a:solidFill>
              <a:schemeClr val="tx1"/>
            </a:solidFill>
            <a:miter lim="800000"/>
            <a:headEnd/>
            <a:tailEnd/>
          </a:ln>
        </p:spPr>
      </p:pic>
      <p:grpSp>
        <p:nvGrpSpPr>
          <p:cNvPr id="7" name="Group 9"/>
          <p:cNvGrpSpPr>
            <a:grpSpLocks/>
          </p:cNvGrpSpPr>
          <p:nvPr/>
        </p:nvGrpSpPr>
        <p:grpSpPr bwMode="auto">
          <a:xfrm>
            <a:off x="457200" y="3886200"/>
            <a:ext cx="4191000" cy="2743200"/>
            <a:chOff x="3888" y="2544"/>
            <a:chExt cx="1851" cy="1350"/>
          </a:xfrm>
        </p:grpSpPr>
        <p:pic>
          <p:nvPicPr>
            <p:cNvPr id="8" name="Picture 6" descr="plumes"/>
            <p:cNvPicPr>
              <a:picLocks noChangeAspect="1" noChangeArrowheads="1"/>
            </p:cNvPicPr>
            <p:nvPr/>
          </p:nvPicPr>
          <p:blipFill>
            <a:blip r:embed="rId5" cstate="print"/>
            <a:srcRect/>
            <a:stretch>
              <a:fillRect/>
            </a:stretch>
          </p:blipFill>
          <p:spPr bwMode="auto">
            <a:xfrm>
              <a:off x="3888" y="2544"/>
              <a:ext cx="1851" cy="1350"/>
            </a:xfrm>
            <a:prstGeom prst="rect">
              <a:avLst/>
            </a:prstGeom>
            <a:noFill/>
            <a:ln w="9525">
              <a:noFill/>
              <a:miter lim="800000"/>
              <a:headEnd/>
              <a:tailEnd/>
            </a:ln>
          </p:spPr>
        </p:pic>
        <p:sp>
          <p:nvSpPr>
            <p:cNvPr id="9" name="Rectangle 8"/>
            <p:cNvSpPr>
              <a:spLocks noChangeArrowheads="1"/>
            </p:cNvSpPr>
            <p:nvPr/>
          </p:nvSpPr>
          <p:spPr bwMode="auto">
            <a:xfrm>
              <a:off x="5280" y="3702"/>
              <a:ext cx="240" cy="48"/>
            </a:xfrm>
            <a:prstGeom prst="rect">
              <a:avLst/>
            </a:prstGeom>
            <a:solidFill>
              <a:srgbClr val="FFFFFF"/>
            </a:solidFill>
            <a:ln w="9525">
              <a:solidFill>
                <a:srgbClr val="FFFFFF"/>
              </a:solidFill>
              <a:miter lim="800000"/>
              <a:headEnd/>
              <a:tailEnd/>
            </a:ln>
          </p:spPr>
          <p:txBody>
            <a:bodyPr wrap="none" anchor="ctr"/>
            <a:lstStyle/>
            <a:p>
              <a:endParaRPr lang="en-US">
                <a:ea typeface="ＭＳ Ｐゴシック"/>
                <a:cs typeface="ＭＳ Ｐゴシック"/>
              </a:endParaRPr>
            </a:p>
          </p:txBody>
        </p:sp>
      </p:grpSp>
      <p:sp>
        <p:nvSpPr>
          <p:cNvPr id="11" name="Rectangle 10"/>
          <p:cNvSpPr>
            <a:spLocks noChangeArrowheads="1"/>
          </p:cNvSpPr>
          <p:nvPr/>
        </p:nvSpPr>
        <p:spPr bwMode="auto">
          <a:xfrm>
            <a:off x="2286000" y="6248400"/>
            <a:ext cx="2195513" cy="336550"/>
          </a:xfrm>
          <a:prstGeom prst="rect">
            <a:avLst/>
          </a:prstGeom>
          <a:noFill/>
          <a:ln w="9525">
            <a:noFill/>
            <a:miter lim="800000"/>
            <a:headEnd/>
            <a:tailEnd/>
          </a:ln>
        </p:spPr>
        <p:txBody>
          <a:bodyPr wrap="none">
            <a:spAutoFit/>
          </a:bodyPr>
          <a:lstStyle/>
          <a:p>
            <a:r>
              <a:rPr lang="en-US" sz="1600" dirty="0">
                <a:solidFill>
                  <a:schemeClr val="bg1"/>
                </a:solidFill>
              </a:rPr>
              <a:t>Contaminant transport</a:t>
            </a:r>
          </a:p>
        </p:txBody>
      </p:sp>
      <p:sp>
        <p:nvSpPr>
          <p:cNvPr id="12" name="Rectangle 11"/>
          <p:cNvSpPr>
            <a:spLocks noChangeArrowheads="1"/>
          </p:cNvSpPr>
          <p:nvPr/>
        </p:nvSpPr>
        <p:spPr bwMode="auto">
          <a:xfrm>
            <a:off x="5791200" y="6324600"/>
            <a:ext cx="1843088" cy="336550"/>
          </a:xfrm>
          <a:prstGeom prst="rect">
            <a:avLst/>
          </a:prstGeom>
          <a:noFill/>
          <a:ln w="9525">
            <a:noFill/>
            <a:miter lim="800000"/>
            <a:headEnd/>
            <a:tailEnd/>
          </a:ln>
        </p:spPr>
        <p:txBody>
          <a:bodyPr wrap="none">
            <a:spAutoFit/>
          </a:bodyPr>
          <a:lstStyle/>
          <a:p>
            <a:r>
              <a:rPr lang="en-US" sz="1600" dirty="0">
                <a:solidFill>
                  <a:schemeClr val="bg1"/>
                </a:solidFill>
              </a:rPr>
              <a:t>CO</a:t>
            </a:r>
            <a:r>
              <a:rPr lang="en-US" sz="1600" baseline="-25000" dirty="0">
                <a:solidFill>
                  <a:schemeClr val="bg1"/>
                </a:solidFill>
              </a:rPr>
              <a:t>2</a:t>
            </a:r>
            <a:r>
              <a:rPr lang="en-US" sz="1600" dirty="0">
                <a:solidFill>
                  <a:schemeClr val="bg1"/>
                </a:solidFill>
              </a:rPr>
              <a:t> sequestration</a:t>
            </a:r>
          </a:p>
        </p:txBody>
      </p:sp>
      <p:sp>
        <p:nvSpPr>
          <p:cNvPr id="13" name="Rectangle 12"/>
          <p:cNvSpPr/>
          <p:nvPr/>
        </p:nvSpPr>
        <p:spPr>
          <a:xfrm>
            <a:off x="6324600" y="3429000"/>
            <a:ext cx="2569934" cy="369332"/>
          </a:xfrm>
          <a:prstGeom prst="rect">
            <a:avLst/>
          </a:prstGeom>
        </p:spPr>
        <p:txBody>
          <a:bodyPr wrap="none">
            <a:spAutoFit/>
          </a:bodyPr>
          <a:lstStyle/>
          <a:p>
            <a:r>
              <a:rPr lang="en-US" dirty="0">
                <a:solidFill>
                  <a:schemeClr val="bg1"/>
                </a:solidFill>
              </a:rPr>
              <a:t>Plant-soil-water system</a:t>
            </a:r>
          </a:p>
        </p:txBody>
      </p:sp>
    </p:spTree>
    <p:extLst>
      <p:ext uri="{BB962C8B-B14F-4D97-AF65-F5344CB8AC3E}">
        <p14:creationId xmlns:p14="http://schemas.microsoft.com/office/powerpoint/2010/main" val="554495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1124" y="152400"/>
            <a:ext cx="8499475" cy="496290"/>
          </a:xfrm>
        </p:spPr>
        <p:txBody>
          <a:bodyPr/>
          <a:lstStyle/>
          <a:p>
            <a:r>
              <a:rPr lang="en-US" dirty="0">
                <a:solidFill>
                  <a:srgbClr val="006600"/>
                </a:solidFill>
              </a:rPr>
              <a:t>Neutron Radiography of Roots at CG1-D</a:t>
            </a:r>
          </a:p>
        </p:txBody>
      </p:sp>
      <p:pic>
        <p:nvPicPr>
          <p:cNvPr id="4" name="Picture 4" descr="dry_panorama"/>
          <p:cNvPicPr>
            <a:picLocks noChangeAspect="1" noChangeArrowheads="1"/>
          </p:cNvPicPr>
          <p:nvPr/>
        </p:nvPicPr>
        <p:blipFill>
          <a:blip r:embed="rId3" cstate="print"/>
          <a:stretch>
            <a:fillRect/>
          </a:stretch>
        </p:blipFill>
        <p:spPr bwMode="auto">
          <a:xfrm>
            <a:off x="2895600" y="609600"/>
            <a:ext cx="6476999" cy="4129087"/>
          </a:xfrm>
          <a:prstGeom prst="rect">
            <a:avLst/>
          </a:prstGeom>
          <a:noFill/>
        </p:spPr>
      </p:pic>
      <p:sp>
        <p:nvSpPr>
          <p:cNvPr id="7" name="Text Box 5"/>
          <p:cNvSpPr txBox="1">
            <a:spLocks noChangeArrowheads="1"/>
          </p:cNvSpPr>
          <p:nvPr/>
        </p:nvSpPr>
        <p:spPr bwMode="auto">
          <a:xfrm>
            <a:off x="228600" y="4800600"/>
            <a:ext cx="8534400" cy="1569660"/>
          </a:xfrm>
          <a:prstGeom prst="rect">
            <a:avLst/>
          </a:prstGeom>
          <a:noFill/>
          <a:ln w="9525">
            <a:noFill/>
            <a:miter lim="800000"/>
            <a:headEnd/>
            <a:tailEnd/>
          </a:ln>
          <a:effectLst/>
        </p:spPr>
        <p:txBody>
          <a:bodyPr wrap="square">
            <a:spAutoFit/>
          </a:bodyPr>
          <a:lstStyle/>
          <a:p>
            <a:pPr>
              <a:buFont typeface="Arial" pitchFamily="34" charset="0"/>
              <a:buChar char="•"/>
            </a:pPr>
            <a:r>
              <a:rPr lang="en-US" sz="2400" dirty="0">
                <a:latin typeface="Arial Narrow" pitchFamily="34" charset="0"/>
                <a:cs typeface="Arial" pitchFamily="34" charset="0"/>
              </a:rPr>
              <a:t>Water injected into root zone at base</a:t>
            </a:r>
          </a:p>
          <a:p>
            <a:pPr>
              <a:buFont typeface="Arial" pitchFamily="34" charset="0"/>
              <a:buChar char="•"/>
            </a:pPr>
            <a:r>
              <a:rPr lang="en-US" sz="2400" dirty="0">
                <a:latin typeface="Arial Narrow" pitchFamily="34" charset="0"/>
                <a:cs typeface="Arial" pitchFamily="34" charset="0"/>
              </a:rPr>
              <a:t>Unidentified </a:t>
            </a:r>
            <a:r>
              <a:rPr lang="en-US" sz="2400" dirty="0" err="1">
                <a:latin typeface="Arial Narrow" pitchFamily="34" charset="0"/>
                <a:cs typeface="Arial" pitchFamily="34" charset="0"/>
              </a:rPr>
              <a:t>endophyte</a:t>
            </a:r>
            <a:r>
              <a:rPr lang="en-US" sz="2400" dirty="0">
                <a:latin typeface="Arial Narrow" pitchFamily="34" charset="0"/>
                <a:cs typeface="Arial" pitchFamily="34" charset="0"/>
              </a:rPr>
              <a:t> (symbiotic) or decomposer fungi visible near roots of </a:t>
            </a:r>
            <a:r>
              <a:rPr lang="en-US" sz="2400" dirty="0" err="1">
                <a:latin typeface="Arial Narrow" pitchFamily="34" charset="0"/>
                <a:cs typeface="Arial" pitchFamily="34" charset="0"/>
              </a:rPr>
              <a:t>switchgrass</a:t>
            </a:r>
            <a:r>
              <a:rPr lang="en-US" sz="2400" dirty="0">
                <a:latin typeface="Arial Narrow" pitchFamily="34" charset="0"/>
                <a:cs typeface="Arial" pitchFamily="34" charset="0"/>
              </a:rPr>
              <a:t> (left), revealing substantial hydration of the </a:t>
            </a:r>
            <a:r>
              <a:rPr lang="en-US" sz="2400" dirty="0" err="1">
                <a:latin typeface="Arial Narrow" pitchFamily="34" charset="0"/>
                <a:cs typeface="Arial" pitchFamily="34" charset="0"/>
              </a:rPr>
              <a:t>rhizosphere</a:t>
            </a:r>
            <a:endParaRPr lang="en-US" sz="2400" dirty="0">
              <a:latin typeface="Arial Narrow" pitchFamily="34" charset="0"/>
              <a:cs typeface="Arial" pitchFamily="34" charset="0"/>
            </a:endParaRPr>
          </a:p>
          <a:p>
            <a:pPr>
              <a:buFont typeface="Arial" pitchFamily="34" charset="0"/>
              <a:buChar char="•"/>
            </a:pPr>
            <a:r>
              <a:rPr lang="en-US" sz="2400" dirty="0">
                <a:latin typeface="Arial Narrow" pitchFamily="34" charset="0"/>
                <a:cs typeface="Arial" pitchFamily="34" charset="0"/>
              </a:rPr>
              <a:t>Both fine and coarse roots are readily visible</a:t>
            </a:r>
          </a:p>
        </p:txBody>
      </p:sp>
      <p:sp>
        <p:nvSpPr>
          <p:cNvPr id="9" name="Rectangle 8"/>
          <p:cNvSpPr/>
          <p:nvPr/>
        </p:nvSpPr>
        <p:spPr>
          <a:xfrm>
            <a:off x="5029200" y="3733800"/>
            <a:ext cx="4572000" cy="369332"/>
          </a:xfrm>
          <a:prstGeom prst="rect">
            <a:avLst/>
          </a:prstGeom>
        </p:spPr>
        <p:txBody>
          <a:bodyPr>
            <a:spAutoFit/>
          </a:bodyPr>
          <a:lstStyle/>
          <a:p>
            <a:r>
              <a:rPr lang="en-US" dirty="0" err="1">
                <a:solidFill>
                  <a:schemeClr val="bg1"/>
                </a:solidFill>
              </a:rPr>
              <a:t>Switchgrass</a:t>
            </a:r>
            <a:r>
              <a:rPr lang="en-US" dirty="0">
                <a:solidFill>
                  <a:schemeClr val="bg1"/>
                </a:solidFill>
              </a:rPr>
              <a:t> and Maize</a:t>
            </a:r>
          </a:p>
        </p:txBody>
      </p:sp>
      <p:pic>
        <p:nvPicPr>
          <p:cNvPr id="11" name="Picture 10" descr="IMG_0369.jpg"/>
          <p:cNvPicPr>
            <a:picLocks noChangeAspect="1"/>
          </p:cNvPicPr>
          <p:nvPr/>
        </p:nvPicPr>
        <p:blipFill>
          <a:blip r:embed="rId4" cstate="print"/>
          <a:stretch>
            <a:fillRect/>
          </a:stretch>
        </p:blipFill>
        <p:spPr>
          <a:xfrm>
            <a:off x="762000" y="685800"/>
            <a:ext cx="2971800" cy="3962400"/>
          </a:xfrm>
          <a:prstGeom prst="rect">
            <a:avLst/>
          </a:prstGeom>
        </p:spPr>
      </p:pic>
      <p:sp>
        <p:nvSpPr>
          <p:cNvPr id="12" name="Rectangle 11"/>
          <p:cNvSpPr/>
          <p:nvPr/>
        </p:nvSpPr>
        <p:spPr>
          <a:xfrm>
            <a:off x="990600" y="3810000"/>
            <a:ext cx="2287870" cy="369332"/>
          </a:xfrm>
          <a:prstGeom prst="rect">
            <a:avLst/>
          </a:prstGeom>
        </p:spPr>
        <p:txBody>
          <a:bodyPr wrap="none">
            <a:spAutoFit/>
          </a:bodyPr>
          <a:lstStyle/>
          <a:p>
            <a:r>
              <a:rPr lang="en-US" dirty="0">
                <a:solidFill>
                  <a:srgbClr val="FFFF00"/>
                </a:solidFill>
              </a:rPr>
              <a:t>Plants in Al chamber</a:t>
            </a:r>
          </a:p>
        </p:txBody>
      </p:sp>
    </p:spTree>
    <p:extLst>
      <p:ext uri="{BB962C8B-B14F-4D97-AF65-F5344CB8AC3E}">
        <p14:creationId xmlns:p14="http://schemas.microsoft.com/office/powerpoint/2010/main" val="38652307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1125" y="152400"/>
            <a:ext cx="8229600" cy="880369"/>
          </a:xfrm>
        </p:spPr>
        <p:txBody>
          <a:bodyPr/>
          <a:lstStyle/>
          <a:p>
            <a:r>
              <a:rPr lang="en-US" dirty="0">
                <a:solidFill>
                  <a:srgbClr val="006600"/>
                </a:solidFill>
              </a:rPr>
              <a:t>Changes in Soil and Root Water Content using Neutron Radiography</a:t>
            </a:r>
          </a:p>
        </p:txBody>
      </p:sp>
      <p:pic>
        <p:nvPicPr>
          <p:cNvPr id="114690" name="Picture 2"/>
          <p:cNvPicPr>
            <a:picLocks noChangeAspect="1" noChangeArrowheads="1"/>
          </p:cNvPicPr>
          <p:nvPr/>
        </p:nvPicPr>
        <p:blipFill>
          <a:blip r:embed="rId3" cstate="print"/>
          <a:srcRect/>
          <a:stretch>
            <a:fillRect/>
          </a:stretch>
        </p:blipFill>
        <p:spPr bwMode="auto">
          <a:xfrm>
            <a:off x="685800" y="1371600"/>
            <a:ext cx="7543800" cy="4572000"/>
          </a:xfrm>
          <a:prstGeom prst="rect">
            <a:avLst/>
          </a:prstGeom>
          <a:noFill/>
          <a:ln w="9525">
            <a:noFill/>
            <a:miter lim="800000"/>
            <a:headEnd/>
            <a:tailEnd/>
          </a:ln>
          <a:effectLst/>
        </p:spPr>
      </p:pic>
      <p:sp>
        <p:nvSpPr>
          <p:cNvPr id="4" name="Oval 11"/>
          <p:cNvSpPr>
            <a:spLocks noChangeArrowheads="1"/>
          </p:cNvSpPr>
          <p:nvPr/>
        </p:nvSpPr>
        <p:spPr bwMode="auto">
          <a:xfrm>
            <a:off x="1371600" y="2895600"/>
            <a:ext cx="228600" cy="228600"/>
          </a:xfrm>
          <a:prstGeom prst="ellipse">
            <a:avLst/>
          </a:prstGeom>
          <a:solidFill>
            <a:srgbClr val="FFFFFF">
              <a:alpha val="0"/>
            </a:srgbClr>
          </a:solidFill>
          <a:ln w="6350">
            <a:solidFill>
              <a:srgbClr val="FF0000"/>
            </a:solidFill>
            <a:round/>
            <a:headEnd/>
            <a:tailEnd/>
          </a:ln>
        </p:spPr>
        <p:txBody>
          <a:bodyPr/>
          <a:lstStyle/>
          <a:p>
            <a:endParaRPr lang="en-US"/>
          </a:p>
        </p:txBody>
      </p:sp>
      <p:sp>
        <p:nvSpPr>
          <p:cNvPr id="5" name="Oval 11"/>
          <p:cNvSpPr>
            <a:spLocks noChangeArrowheads="1"/>
          </p:cNvSpPr>
          <p:nvPr/>
        </p:nvSpPr>
        <p:spPr bwMode="auto">
          <a:xfrm>
            <a:off x="3886200" y="2895600"/>
            <a:ext cx="228600" cy="228600"/>
          </a:xfrm>
          <a:prstGeom prst="ellipse">
            <a:avLst/>
          </a:prstGeom>
          <a:solidFill>
            <a:srgbClr val="FFFFFF">
              <a:alpha val="0"/>
            </a:srgbClr>
          </a:solidFill>
          <a:ln w="6350">
            <a:solidFill>
              <a:srgbClr val="FF0000"/>
            </a:solidFill>
            <a:round/>
            <a:headEnd/>
            <a:tailEnd/>
          </a:ln>
        </p:spPr>
        <p:txBody>
          <a:bodyPr/>
          <a:lstStyle/>
          <a:p>
            <a:endParaRPr lang="en-US"/>
          </a:p>
        </p:txBody>
      </p:sp>
      <p:sp>
        <p:nvSpPr>
          <p:cNvPr id="7" name="Oval 11"/>
          <p:cNvSpPr>
            <a:spLocks noChangeArrowheads="1"/>
          </p:cNvSpPr>
          <p:nvPr/>
        </p:nvSpPr>
        <p:spPr bwMode="auto">
          <a:xfrm>
            <a:off x="6477000" y="2895600"/>
            <a:ext cx="228600" cy="228600"/>
          </a:xfrm>
          <a:prstGeom prst="ellipse">
            <a:avLst/>
          </a:prstGeom>
          <a:solidFill>
            <a:srgbClr val="FFFFFF">
              <a:alpha val="0"/>
            </a:srgbClr>
          </a:solidFill>
          <a:ln w="6350">
            <a:solidFill>
              <a:srgbClr val="FF0000"/>
            </a:solidFill>
            <a:round/>
            <a:headEnd/>
            <a:tailEnd/>
          </a:ln>
        </p:spPr>
        <p:txBody>
          <a:bodyPr/>
          <a:lstStyle/>
          <a:p>
            <a:endParaRPr lang="en-US"/>
          </a:p>
        </p:txBody>
      </p:sp>
      <p:sp>
        <p:nvSpPr>
          <p:cNvPr id="8" name="Line 13"/>
          <p:cNvSpPr>
            <a:spLocks noChangeShapeType="1"/>
          </p:cNvSpPr>
          <p:nvPr/>
        </p:nvSpPr>
        <p:spPr bwMode="auto">
          <a:xfrm>
            <a:off x="6400800" y="1524000"/>
            <a:ext cx="366713" cy="411163"/>
          </a:xfrm>
          <a:prstGeom prst="line">
            <a:avLst/>
          </a:prstGeom>
          <a:noFill/>
          <a:ln w="9525">
            <a:solidFill>
              <a:srgbClr val="0000FF"/>
            </a:solidFill>
            <a:round/>
            <a:headEnd/>
            <a:tailEnd type="triangle" w="med" len="med"/>
          </a:ln>
        </p:spPr>
        <p:txBody>
          <a:bodyPr/>
          <a:lstStyle/>
          <a:p>
            <a:endParaRPr lang="en-US"/>
          </a:p>
        </p:txBody>
      </p:sp>
      <p:sp>
        <p:nvSpPr>
          <p:cNvPr id="9" name="Line 12"/>
          <p:cNvSpPr>
            <a:spLocks noChangeShapeType="1"/>
          </p:cNvSpPr>
          <p:nvPr/>
        </p:nvSpPr>
        <p:spPr bwMode="auto">
          <a:xfrm flipH="1">
            <a:off x="6400800" y="1524000"/>
            <a:ext cx="1588" cy="671513"/>
          </a:xfrm>
          <a:prstGeom prst="line">
            <a:avLst/>
          </a:prstGeom>
          <a:noFill/>
          <a:ln w="9525">
            <a:solidFill>
              <a:srgbClr val="0000FF"/>
            </a:solidFill>
            <a:round/>
            <a:headEnd/>
            <a:tailEnd type="triangle" w="med" len="med"/>
          </a:ln>
        </p:spPr>
        <p:txBody>
          <a:bodyPr/>
          <a:lstStyle/>
          <a:p>
            <a:endParaRPr lang="en-US"/>
          </a:p>
        </p:txBody>
      </p:sp>
    </p:spTree>
    <p:extLst>
      <p:ext uri="{BB962C8B-B14F-4D97-AF65-F5344CB8AC3E}">
        <p14:creationId xmlns:p14="http://schemas.microsoft.com/office/powerpoint/2010/main" val="14974138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Water Uptake by Roots and Stem</a:t>
            </a:r>
          </a:p>
        </p:txBody>
      </p:sp>
      <p:sp>
        <p:nvSpPr>
          <p:cNvPr id="22" name="Rectangle 21"/>
          <p:cNvSpPr/>
          <p:nvPr/>
        </p:nvSpPr>
        <p:spPr>
          <a:xfrm>
            <a:off x="0" y="4343400"/>
            <a:ext cx="9144000" cy="1077218"/>
          </a:xfrm>
          <a:prstGeom prst="rect">
            <a:avLst/>
          </a:prstGeom>
        </p:spPr>
        <p:txBody>
          <a:bodyPr wrap="square">
            <a:spAutoFit/>
          </a:bodyPr>
          <a:lstStyle/>
          <a:p>
            <a:r>
              <a:rPr lang="en-US" sz="1600" dirty="0"/>
              <a:t>10-d old maize seedling (A) aluminum sample chamber; (B) neutron radiograph at ~70 µm pixel resolution illustrating roots distribution (0.2-1.6 mm); C) 3D </a:t>
            </a:r>
            <a:r>
              <a:rPr lang="en-US" sz="1600" dirty="0" err="1"/>
              <a:t>tomographic</a:t>
            </a:r>
            <a:r>
              <a:rPr lang="en-US" sz="1600" dirty="0"/>
              <a:t> reconstruction; (D) Timing of water uptake by plant components highlighted in (B) illustrating impact of solar radiation on rate of water flux in stem and ~0.5 mm first and second order roots.</a:t>
            </a:r>
          </a:p>
        </p:txBody>
      </p:sp>
      <p:sp>
        <p:nvSpPr>
          <p:cNvPr id="23" name="Rectangle 22"/>
          <p:cNvSpPr/>
          <p:nvPr/>
        </p:nvSpPr>
        <p:spPr>
          <a:xfrm>
            <a:off x="0" y="5562600"/>
            <a:ext cx="8458200" cy="830997"/>
          </a:xfrm>
          <a:prstGeom prst="rect">
            <a:avLst/>
          </a:prstGeom>
        </p:spPr>
        <p:txBody>
          <a:bodyPr wrap="square">
            <a:spAutoFit/>
          </a:bodyPr>
          <a:lstStyle/>
          <a:p>
            <a:pPr>
              <a:buFont typeface="Wingdings" pitchFamily="2" charset="2"/>
              <a:buChar char="Ø"/>
            </a:pPr>
            <a:r>
              <a:rPr lang="en-US" sz="2000" dirty="0"/>
              <a:t> </a:t>
            </a:r>
            <a:r>
              <a:rPr lang="en-US" sz="2400" dirty="0"/>
              <a:t>This study provides direct evidence for root-mediated hydraulic redistribution of soil water to rehydrate drier roots</a:t>
            </a:r>
          </a:p>
        </p:txBody>
      </p:sp>
      <p:pic>
        <p:nvPicPr>
          <p:cNvPr id="218114" name="Picture 2"/>
          <p:cNvPicPr>
            <a:picLocks noChangeAspect="1" noChangeArrowheads="1"/>
          </p:cNvPicPr>
          <p:nvPr/>
        </p:nvPicPr>
        <p:blipFill>
          <a:blip r:embed="rId3" cstate="print"/>
          <a:srcRect/>
          <a:stretch>
            <a:fillRect/>
          </a:stretch>
        </p:blipFill>
        <p:spPr bwMode="auto">
          <a:xfrm>
            <a:off x="-1" y="685800"/>
            <a:ext cx="11986089" cy="3634623"/>
          </a:xfrm>
          <a:prstGeom prst="rect">
            <a:avLst/>
          </a:prstGeom>
          <a:noFill/>
          <a:ln w="9525">
            <a:noFill/>
            <a:miter lim="800000"/>
            <a:headEnd/>
            <a:tailEnd/>
          </a:ln>
          <a:effectLst/>
        </p:spPr>
      </p:pic>
    </p:spTree>
    <p:extLst>
      <p:ext uri="{BB962C8B-B14F-4D97-AF65-F5344CB8AC3E}">
        <p14:creationId xmlns:p14="http://schemas.microsoft.com/office/powerpoint/2010/main" val="1859572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4" y="177800"/>
            <a:ext cx="8804275" cy="888705"/>
          </a:xfrm>
        </p:spPr>
        <p:txBody>
          <a:bodyPr/>
          <a:lstStyle/>
          <a:p>
            <a:r>
              <a:rPr lang="en-US" dirty="0"/>
              <a:t>Ancient Craft Skills meet Modern Characterization</a:t>
            </a:r>
          </a:p>
        </p:txBody>
      </p:sp>
      <p:sp>
        <p:nvSpPr>
          <p:cNvPr id="4" name="TextBox 3"/>
          <p:cNvSpPr txBox="1"/>
          <p:nvPr/>
        </p:nvSpPr>
        <p:spPr>
          <a:xfrm>
            <a:off x="152400" y="6107668"/>
            <a:ext cx="8534400" cy="369332"/>
          </a:xfrm>
          <a:prstGeom prst="rect">
            <a:avLst/>
          </a:prstGeom>
          <a:noFill/>
        </p:spPr>
        <p:txBody>
          <a:bodyPr wrap="square" rtlCol="0">
            <a:spAutoFit/>
          </a:bodyPr>
          <a:lstStyle/>
          <a:p>
            <a:r>
              <a:rPr lang="en-US" b="1" dirty="0">
                <a:latin typeface="Nyala" pitchFamily="2" charset="0"/>
              </a:rPr>
              <a:t>K. </a:t>
            </a:r>
            <a:r>
              <a:rPr lang="en-US" b="1" dirty="0" err="1">
                <a:latin typeface="Nyala" pitchFamily="2" charset="0"/>
              </a:rPr>
              <a:t>Ryzewski</a:t>
            </a:r>
            <a:r>
              <a:rPr lang="en-US" b="1" dirty="0">
                <a:latin typeface="Nyala" pitchFamily="2" charset="0"/>
              </a:rPr>
              <a:t> (PI), S. </a:t>
            </a:r>
            <a:r>
              <a:rPr lang="en-US" b="1" dirty="0" err="1">
                <a:latin typeface="Nyala" pitchFamily="2" charset="0"/>
              </a:rPr>
              <a:t>Herringer</a:t>
            </a:r>
            <a:r>
              <a:rPr lang="en-US" b="1" dirty="0">
                <a:latin typeface="Nyala" pitchFamily="2" charset="0"/>
              </a:rPr>
              <a:t>, H. Z. Bilheux, J.-C. Bilheux, B. Sheldon</a:t>
            </a:r>
          </a:p>
        </p:txBody>
      </p:sp>
      <p:pic>
        <p:nvPicPr>
          <p:cNvPr id="5" name="Picture 4"/>
          <p:cNvPicPr>
            <a:picLocks noChangeAspect="1"/>
          </p:cNvPicPr>
          <p:nvPr/>
        </p:nvPicPr>
        <p:blipFill>
          <a:blip r:embed="rId3"/>
          <a:stretch>
            <a:fillRect/>
          </a:stretch>
        </p:blipFill>
        <p:spPr>
          <a:xfrm>
            <a:off x="152401" y="1273538"/>
            <a:ext cx="3124200" cy="4670062"/>
          </a:xfrm>
          <a:prstGeom prst="rect">
            <a:avLst/>
          </a:prstGeom>
        </p:spPr>
      </p:pic>
      <p:pic>
        <p:nvPicPr>
          <p:cNvPr id="6" name="Picture 5"/>
          <p:cNvPicPr>
            <a:picLocks noChangeAspect="1"/>
          </p:cNvPicPr>
          <p:nvPr/>
        </p:nvPicPr>
        <p:blipFill>
          <a:blip r:embed="rId4"/>
          <a:stretch>
            <a:fillRect/>
          </a:stretch>
        </p:blipFill>
        <p:spPr>
          <a:xfrm>
            <a:off x="3352800" y="1066800"/>
            <a:ext cx="2901950" cy="4803228"/>
          </a:xfrm>
          <a:prstGeom prst="rect">
            <a:avLst/>
          </a:prstGeom>
        </p:spPr>
      </p:pic>
      <p:pic>
        <p:nvPicPr>
          <p:cNvPr id="7" name="Picture 6"/>
          <p:cNvPicPr>
            <a:picLocks noChangeAspect="1"/>
          </p:cNvPicPr>
          <p:nvPr/>
        </p:nvPicPr>
        <p:blipFill>
          <a:blip r:embed="rId5"/>
          <a:stretch>
            <a:fillRect/>
          </a:stretch>
        </p:blipFill>
        <p:spPr>
          <a:xfrm>
            <a:off x="6248400" y="1219200"/>
            <a:ext cx="2565612" cy="4724400"/>
          </a:xfrm>
          <a:prstGeom prst="rect">
            <a:avLst/>
          </a:prstGeom>
        </p:spPr>
      </p:pic>
    </p:spTree>
    <p:extLst>
      <p:ext uri="{BB962C8B-B14F-4D97-AF65-F5344CB8AC3E}">
        <p14:creationId xmlns:p14="http://schemas.microsoft.com/office/powerpoint/2010/main" val="22183409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496290"/>
          </a:xfrm>
        </p:spPr>
        <p:txBody>
          <a:bodyPr/>
          <a:lstStyle/>
          <a:p>
            <a:r>
              <a:rPr lang="en-US" dirty="0"/>
              <a:t>Thank you</a:t>
            </a:r>
          </a:p>
        </p:txBody>
      </p:sp>
      <p:pic>
        <p:nvPicPr>
          <p:cNvPr id="4" name="Picture 3" descr="P1000309.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4000" y="590550"/>
            <a:ext cx="3581400" cy="2686050"/>
          </a:xfrm>
          <a:prstGeom prst="rect">
            <a:avLst/>
          </a:prstGeom>
        </p:spPr>
      </p:pic>
      <p:pic>
        <p:nvPicPr>
          <p:cNvPr id="5" name="Picture 4"/>
          <p:cNvPicPr>
            <a:picLocks noChangeAspect="1"/>
          </p:cNvPicPr>
          <p:nvPr/>
        </p:nvPicPr>
        <p:blipFill>
          <a:blip r:embed="rId4" cstate="print"/>
          <a:stretch>
            <a:fillRect/>
          </a:stretch>
        </p:blipFill>
        <p:spPr>
          <a:xfrm>
            <a:off x="152400" y="3429000"/>
            <a:ext cx="8585075" cy="2819400"/>
          </a:xfrm>
          <a:prstGeom prst="rect">
            <a:avLst/>
          </a:prstGeom>
        </p:spPr>
      </p:pic>
      <p:pic>
        <p:nvPicPr>
          <p:cNvPr id="6" name="Picture 5" descr="dog.fly.thru.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37470681" y="7696200"/>
            <a:ext cx="6496719" cy="11388895"/>
          </a:xfrm>
          <a:prstGeom prst="rect">
            <a:avLst/>
          </a:prstGeom>
        </p:spPr>
      </p:pic>
      <p:pic>
        <p:nvPicPr>
          <p:cNvPr id="7" name="Picture 6" descr="dog.fly.thru.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37623081" y="7848600"/>
            <a:ext cx="6496719" cy="11388895"/>
          </a:xfrm>
          <a:prstGeom prst="rect">
            <a:avLst/>
          </a:prstGeom>
        </p:spPr>
      </p:pic>
      <p:pic>
        <p:nvPicPr>
          <p:cNvPr id="8" name="Picture 7" descr="dog.fly.thru.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37775481" y="8001000"/>
            <a:ext cx="6496719" cy="11388895"/>
          </a:xfrm>
          <a:prstGeom prst="rect">
            <a:avLst/>
          </a:prstGeom>
        </p:spPr>
      </p:pic>
      <p:pic>
        <p:nvPicPr>
          <p:cNvPr id="9" name="Picture 8" descr="dog2.original.jpg"/>
          <p:cNvPicPr>
            <a:picLocks noChangeAspect="1"/>
          </p:cNvPicPr>
          <p:nvPr/>
        </p:nvPicPr>
        <p:blipFill>
          <a:blip r:embed="rId6" cstate="print">
            <a:lum bright="2000"/>
          </a:blip>
          <a:stretch>
            <a:fillRect/>
          </a:stretch>
        </p:blipFill>
        <p:spPr>
          <a:xfrm>
            <a:off x="30480000" y="3473700"/>
            <a:ext cx="1520070" cy="3689100"/>
          </a:xfrm>
          <a:prstGeom prst="rect">
            <a:avLst/>
          </a:prstGeom>
          <a:ln w="12700">
            <a:solidFill>
              <a:srgbClr val="E4980A"/>
            </a:solidFill>
          </a:ln>
        </p:spPr>
      </p:pic>
      <p:pic>
        <p:nvPicPr>
          <p:cNvPr id="11" name="Picture 10" descr="dog2.original.jpg"/>
          <p:cNvPicPr>
            <a:picLocks noChangeAspect="1"/>
          </p:cNvPicPr>
          <p:nvPr/>
        </p:nvPicPr>
        <p:blipFill>
          <a:blip r:embed="rId6" cstate="print">
            <a:lum bright="2000"/>
          </a:blip>
          <a:stretch>
            <a:fillRect/>
          </a:stretch>
        </p:blipFill>
        <p:spPr>
          <a:xfrm>
            <a:off x="30632400" y="3626100"/>
            <a:ext cx="1520070" cy="3689100"/>
          </a:xfrm>
          <a:prstGeom prst="rect">
            <a:avLst/>
          </a:prstGeom>
          <a:ln w="12700">
            <a:solidFill>
              <a:srgbClr val="E4980A"/>
            </a:solidFill>
          </a:ln>
        </p:spPr>
      </p:pic>
      <p:sp>
        <p:nvSpPr>
          <p:cNvPr id="3" name="TextBox 2"/>
          <p:cNvSpPr txBox="1"/>
          <p:nvPr/>
        </p:nvSpPr>
        <p:spPr>
          <a:xfrm>
            <a:off x="381000" y="1524000"/>
            <a:ext cx="4038600" cy="1200329"/>
          </a:xfrm>
          <a:prstGeom prst="rect">
            <a:avLst/>
          </a:prstGeom>
          <a:noFill/>
        </p:spPr>
        <p:txBody>
          <a:bodyPr wrap="square" rtlCol="0">
            <a:spAutoFit/>
          </a:bodyPr>
          <a:lstStyle/>
          <a:p>
            <a:r>
              <a:rPr lang="en-US" dirty="0"/>
              <a:t>Courtesy of</a:t>
            </a:r>
          </a:p>
          <a:p>
            <a:r>
              <a:rPr lang="en-US" dirty="0" err="1"/>
              <a:t>Krysta</a:t>
            </a:r>
            <a:r>
              <a:rPr lang="en-US" dirty="0"/>
              <a:t> </a:t>
            </a:r>
            <a:r>
              <a:rPr lang="en-US" dirty="0" err="1"/>
              <a:t>Ryzewski</a:t>
            </a:r>
            <a:r>
              <a:rPr lang="en-US" dirty="0"/>
              <a:t>, Wayne University</a:t>
            </a:r>
          </a:p>
          <a:p>
            <a:r>
              <a:rPr lang="en-US" dirty="0"/>
              <a:t>Susan </a:t>
            </a:r>
            <a:r>
              <a:rPr lang="en-US" dirty="0" err="1"/>
              <a:t>Herringer</a:t>
            </a:r>
            <a:r>
              <a:rPr lang="en-US" dirty="0"/>
              <a:t>, Brian Sheldon, Brown University</a:t>
            </a:r>
          </a:p>
        </p:txBody>
      </p:sp>
    </p:spTree>
    <p:extLst>
      <p:ext uri="{BB962C8B-B14F-4D97-AF65-F5344CB8AC3E}">
        <p14:creationId xmlns:p14="http://schemas.microsoft.com/office/powerpoint/2010/main" val="2609753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imaging?</a:t>
            </a:r>
          </a:p>
        </p:txBody>
      </p:sp>
      <p:sp>
        <p:nvSpPr>
          <p:cNvPr id="3" name="Content Placeholder 2"/>
          <p:cNvSpPr>
            <a:spLocks noGrp="1"/>
          </p:cNvSpPr>
          <p:nvPr>
            <p:ph idx="1"/>
          </p:nvPr>
        </p:nvSpPr>
        <p:spPr>
          <a:xfrm>
            <a:off x="120649" y="587100"/>
            <a:ext cx="9023351" cy="6002669"/>
          </a:xfrm>
        </p:spPr>
        <p:txBody>
          <a:bodyPr/>
          <a:lstStyle/>
          <a:p>
            <a:r>
              <a:rPr lang="en-US" dirty="0">
                <a:solidFill>
                  <a:schemeClr val="tx2"/>
                </a:solidFill>
              </a:rPr>
              <a:t>Imaging</a:t>
            </a:r>
            <a:r>
              <a:rPr lang="en-US" dirty="0"/>
              <a:t> is the visual representation of an object: </a:t>
            </a:r>
            <a:r>
              <a:rPr lang="en-US" b="0" dirty="0"/>
              <a:t>photography, cinematography, medical imaging, X-ray imaging, thermal imaging, molecular imaging, neutron imaging, etc.</a:t>
            </a:r>
          </a:p>
          <a:p>
            <a:endParaRPr lang="en-US" dirty="0"/>
          </a:p>
          <a:p>
            <a:endParaRPr lang="en-US" dirty="0"/>
          </a:p>
          <a:p>
            <a:endParaRPr lang="en-US" dirty="0"/>
          </a:p>
          <a:p>
            <a:endParaRPr lang="en-US" dirty="0">
              <a:solidFill>
                <a:srgbClr val="01673E"/>
              </a:solidFill>
            </a:endParaRPr>
          </a:p>
          <a:p>
            <a:endParaRPr lang="en-US" dirty="0">
              <a:solidFill>
                <a:srgbClr val="01673E"/>
              </a:solidFill>
            </a:endParaRPr>
          </a:p>
          <a:p>
            <a:endParaRPr lang="en-US" dirty="0">
              <a:solidFill>
                <a:srgbClr val="01673E"/>
              </a:solidFill>
            </a:endParaRPr>
          </a:p>
          <a:p>
            <a:r>
              <a:rPr lang="en-US" dirty="0">
                <a:solidFill>
                  <a:srgbClr val="01673E"/>
                </a:solidFill>
              </a:rPr>
              <a:t>Digital Imaging </a:t>
            </a:r>
            <a:r>
              <a:rPr lang="en-US" dirty="0"/>
              <a:t>is a field of computer science covering images that can be stored on a computer as </a:t>
            </a:r>
            <a:r>
              <a:rPr lang="en-US" i="1" dirty="0"/>
              <a:t>bit-mapped </a:t>
            </a:r>
            <a:r>
              <a:rPr lang="en-US" dirty="0"/>
              <a:t>images</a:t>
            </a:r>
          </a:p>
        </p:txBody>
      </p:sp>
      <p:pic>
        <p:nvPicPr>
          <p:cNvPr id="719874" name="Picture 2" descr="MRI scan of a normal living human brain"/>
          <p:cNvPicPr>
            <a:picLocks noChangeAspect="1" noChangeArrowheads="1"/>
          </p:cNvPicPr>
          <p:nvPr/>
        </p:nvPicPr>
        <p:blipFill>
          <a:blip r:embed="rId3" cstate="print"/>
          <a:srcRect/>
          <a:stretch>
            <a:fillRect/>
          </a:stretch>
        </p:blipFill>
        <p:spPr bwMode="auto">
          <a:xfrm>
            <a:off x="4660895" y="1783347"/>
            <a:ext cx="2001093" cy="1866517"/>
          </a:xfrm>
          <a:prstGeom prst="rect">
            <a:avLst/>
          </a:prstGeom>
          <a:noFill/>
        </p:spPr>
      </p:pic>
      <p:pic>
        <p:nvPicPr>
          <p:cNvPr id="721921" name="Picture 1"/>
          <p:cNvPicPr>
            <a:picLocks noChangeAspect="1" noChangeArrowheads="1"/>
          </p:cNvPicPr>
          <p:nvPr/>
        </p:nvPicPr>
        <p:blipFill>
          <a:blip r:embed="rId4" cstate="print"/>
          <a:srcRect/>
          <a:stretch>
            <a:fillRect/>
          </a:stretch>
        </p:blipFill>
        <p:spPr bwMode="auto">
          <a:xfrm>
            <a:off x="2686848" y="1798199"/>
            <a:ext cx="1895473" cy="1895473"/>
          </a:xfrm>
          <a:prstGeom prst="rect">
            <a:avLst/>
          </a:prstGeom>
          <a:noFill/>
          <a:ln w="9525">
            <a:noFill/>
            <a:miter lim="800000"/>
            <a:headEnd/>
            <a:tailEnd/>
          </a:ln>
        </p:spPr>
      </p:pic>
      <p:pic>
        <p:nvPicPr>
          <p:cNvPr id="6" name="Picture 3"/>
          <p:cNvPicPr>
            <a:picLocks noChangeAspect="1" noChangeArrowheads="1"/>
          </p:cNvPicPr>
          <p:nvPr/>
        </p:nvPicPr>
        <p:blipFill>
          <a:blip r:embed="rId5" cstate="print"/>
          <a:srcRect/>
          <a:stretch>
            <a:fillRect/>
          </a:stretch>
        </p:blipFill>
        <p:spPr bwMode="auto">
          <a:xfrm>
            <a:off x="578760" y="2060845"/>
            <a:ext cx="2023971" cy="2963917"/>
          </a:xfrm>
          <a:prstGeom prst="rect">
            <a:avLst/>
          </a:prstGeom>
          <a:noFill/>
          <a:ln w="9525">
            <a:noFill/>
            <a:miter lim="800000"/>
            <a:headEnd/>
            <a:tailEnd/>
          </a:ln>
        </p:spPr>
      </p:pic>
      <p:pic>
        <p:nvPicPr>
          <p:cNvPr id="5" name="Picture 4" descr="BIT-MAP.gi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13075" y="3709404"/>
            <a:ext cx="4927600" cy="1511300"/>
          </a:xfrm>
          <a:prstGeom prst="rect">
            <a:avLst/>
          </a:prstGeom>
        </p:spPr>
      </p:pic>
    </p:spTree>
    <p:extLst>
      <p:ext uri="{BB962C8B-B14F-4D97-AF65-F5344CB8AC3E}">
        <p14:creationId xmlns:p14="http://schemas.microsoft.com/office/powerpoint/2010/main" val="526129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neutron imaging measurements</a:t>
            </a:r>
          </a:p>
        </p:txBody>
      </p:sp>
      <p:sp>
        <p:nvSpPr>
          <p:cNvPr id="3" name="Content Placeholder 2"/>
          <p:cNvSpPr>
            <a:spLocks noGrp="1"/>
          </p:cNvSpPr>
          <p:nvPr>
            <p:ph idx="1"/>
          </p:nvPr>
        </p:nvSpPr>
        <p:spPr>
          <a:xfrm>
            <a:off x="120649" y="818094"/>
            <a:ext cx="8802633" cy="5696944"/>
          </a:xfrm>
        </p:spPr>
        <p:txBody>
          <a:bodyPr/>
          <a:lstStyle/>
          <a:p>
            <a:r>
              <a:rPr lang="en-US" sz="2400" dirty="0"/>
              <a:t>Neutron Imaging started in the mid 1930’s but only during the past 30 years has it come to the forefront of non-destructive testing</a:t>
            </a:r>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World class dedicated imaging user facilities such as NIST, PSI, HZB, FRM-II and at many worldwide universities</a:t>
            </a:r>
          </a:p>
          <a:p>
            <a:r>
              <a:rPr lang="en-US" sz="2400" dirty="0"/>
              <a:t>World conferences and workshops being held regularly</a:t>
            </a:r>
          </a:p>
          <a:p>
            <a:r>
              <a:rPr lang="en-US" sz="2400" dirty="0"/>
              <a:t>Growing worldwide user community</a:t>
            </a:r>
          </a:p>
        </p:txBody>
      </p:sp>
      <p:pic>
        <p:nvPicPr>
          <p:cNvPr id="22530" name="Picture 2"/>
          <p:cNvPicPr>
            <a:picLocks noChangeAspect="1" noChangeArrowheads="1"/>
          </p:cNvPicPr>
          <p:nvPr/>
        </p:nvPicPr>
        <p:blipFill>
          <a:blip r:embed="rId3" cstate="print"/>
          <a:srcRect/>
          <a:stretch>
            <a:fillRect/>
          </a:stretch>
        </p:blipFill>
        <p:spPr bwMode="auto">
          <a:xfrm>
            <a:off x="533400" y="1676400"/>
            <a:ext cx="3191380" cy="3057525"/>
          </a:xfrm>
          <a:prstGeom prst="rect">
            <a:avLst/>
          </a:prstGeom>
          <a:noFill/>
          <a:ln w="9525">
            <a:noFill/>
            <a:miter lim="800000"/>
            <a:headEnd/>
            <a:tailEnd/>
          </a:ln>
        </p:spPr>
      </p:pic>
      <p:sp>
        <p:nvSpPr>
          <p:cNvPr id="7" name="TextBox 6"/>
          <p:cNvSpPr txBox="1"/>
          <p:nvPr/>
        </p:nvSpPr>
        <p:spPr>
          <a:xfrm>
            <a:off x="3810000" y="1905000"/>
            <a:ext cx="5105400" cy="2031325"/>
          </a:xfrm>
          <a:prstGeom prst="rect">
            <a:avLst/>
          </a:prstGeom>
          <a:noFill/>
        </p:spPr>
        <p:txBody>
          <a:bodyPr wrap="square" rtlCol="0">
            <a:spAutoFit/>
          </a:bodyPr>
          <a:lstStyle/>
          <a:p>
            <a:r>
              <a:rPr lang="en-US" sz="1400" dirty="0"/>
              <a:t>Discovery of neutron in 1932 by Chadwick </a:t>
            </a:r>
          </a:p>
          <a:p>
            <a:endParaRPr lang="en-US" sz="1400" dirty="0"/>
          </a:p>
          <a:p>
            <a:r>
              <a:rPr lang="en-US" sz="1400" dirty="0"/>
              <a:t>First neutron radiograph in 1935</a:t>
            </a:r>
          </a:p>
          <a:p>
            <a:endParaRPr lang="en-US" sz="1400" dirty="0"/>
          </a:p>
          <a:p>
            <a:r>
              <a:rPr lang="en-US" sz="1400" dirty="0"/>
              <a:t>Left to right: Pressure gauge with metal </a:t>
            </a:r>
            <a:r>
              <a:rPr lang="en-US" sz="1400" dirty="0" err="1"/>
              <a:t>backplate</a:t>
            </a:r>
            <a:r>
              <a:rPr lang="en-US" sz="1400" dirty="0"/>
              <a:t>; fire hydrant and test tubes filled with H2O</a:t>
            </a:r>
          </a:p>
          <a:p>
            <a:r>
              <a:rPr lang="en-US" sz="1400" dirty="0"/>
              <a:t>and D2O imaged with gamma-rays (top) and neutrons (bottom)</a:t>
            </a:r>
          </a:p>
          <a:p>
            <a:r>
              <a:rPr lang="en-US" sz="1400" i="1" dirty="0">
                <a:solidFill>
                  <a:schemeClr val="accent1"/>
                </a:solidFill>
              </a:rPr>
              <a:t>[ </a:t>
            </a:r>
            <a:r>
              <a:rPr lang="en-US" sz="1400" i="1" dirty="0" err="1">
                <a:solidFill>
                  <a:schemeClr val="accent1"/>
                </a:solidFill>
              </a:rPr>
              <a:t>Kallman</a:t>
            </a:r>
            <a:r>
              <a:rPr lang="en-US" sz="1400" i="1" dirty="0">
                <a:solidFill>
                  <a:schemeClr val="accent1"/>
                </a:solidFill>
              </a:rPr>
              <a:t> and Kuhn, Research 1, 254 (1947)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888705"/>
          </a:xfrm>
        </p:spPr>
        <p:txBody>
          <a:bodyPr/>
          <a:lstStyle/>
          <a:p>
            <a:r>
              <a:rPr lang="en-US" dirty="0"/>
              <a:t>Multiple scattering and low detector spatial resolution</a:t>
            </a:r>
          </a:p>
        </p:txBody>
      </p:sp>
      <p:pic>
        <p:nvPicPr>
          <p:cNvPr id="4" name="Picture 3"/>
          <p:cNvPicPr>
            <a:picLocks noChangeAspect="1"/>
          </p:cNvPicPr>
          <p:nvPr/>
        </p:nvPicPr>
        <p:blipFill>
          <a:blip r:embed="rId3"/>
          <a:stretch>
            <a:fillRect/>
          </a:stretch>
        </p:blipFill>
        <p:spPr>
          <a:xfrm>
            <a:off x="1676400" y="1231900"/>
            <a:ext cx="5778500" cy="4381500"/>
          </a:xfrm>
          <a:prstGeom prst="rect">
            <a:avLst/>
          </a:prstGeom>
        </p:spPr>
      </p:pic>
      <p:sp>
        <p:nvSpPr>
          <p:cNvPr id="5" name="TextBox 4"/>
          <p:cNvSpPr txBox="1"/>
          <p:nvPr/>
        </p:nvSpPr>
        <p:spPr>
          <a:xfrm>
            <a:off x="2209800" y="5867400"/>
            <a:ext cx="5291495" cy="369332"/>
          </a:xfrm>
          <a:prstGeom prst="rect">
            <a:avLst/>
          </a:prstGeom>
          <a:noFill/>
        </p:spPr>
        <p:txBody>
          <a:bodyPr wrap="none" rtlCol="0">
            <a:spAutoFit/>
          </a:bodyPr>
          <a:lstStyle/>
          <a:p>
            <a:r>
              <a:rPr lang="fr-FR" i="1" dirty="0">
                <a:solidFill>
                  <a:schemeClr val="accent1"/>
                </a:solidFill>
              </a:rPr>
              <a:t>[ J. Anderson et al., Br. J. </a:t>
            </a:r>
            <a:r>
              <a:rPr lang="fr-FR" i="1" dirty="0" err="1">
                <a:solidFill>
                  <a:schemeClr val="accent1"/>
                </a:solidFill>
              </a:rPr>
              <a:t>Radiol</a:t>
            </a:r>
            <a:r>
              <a:rPr lang="fr-FR" i="1" dirty="0">
                <a:solidFill>
                  <a:schemeClr val="accent1"/>
                </a:solidFill>
              </a:rPr>
              <a:t>. 37, 957 (1964) ]</a:t>
            </a:r>
            <a:endParaRPr lang="en-US" i="1" dirty="0">
              <a:solidFill>
                <a:schemeClr val="accent1"/>
              </a:solidFill>
            </a:endParaRPr>
          </a:p>
        </p:txBody>
      </p:sp>
    </p:spTree>
    <p:extLst>
      <p:ext uri="{BB962C8B-B14F-4D97-AF65-F5344CB8AC3E}">
        <p14:creationId xmlns:p14="http://schemas.microsoft.com/office/powerpoint/2010/main" val="318321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4" y="177800"/>
            <a:ext cx="8728075" cy="888705"/>
          </a:xfrm>
        </p:spPr>
        <p:txBody>
          <a:bodyPr/>
          <a:lstStyle/>
          <a:p>
            <a:r>
              <a:rPr lang="en-US" dirty="0"/>
              <a:t>Today: Comparison microscopy/</a:t>
            </a:r>
            <a:r>
              <a:rPr lang="en-US" dirty="0" err="1"/>
              <a:t>microCT</a:t>
            </a:r>
            <a:r>
              <a:rPr lang="en-US" dirty="0"/>
              <a:t> and neutron radiography</a:t>
            </a:r>
          </a:p>
        </p:txBody>
      </p:sp>
      <p:sp>
        <p:nvSpPr>
          <p:cNvPr id="4" name="Content Placeholder 3"/>
          <p:cNvSpPr>
            <a:spLocks noGrp="1"/>
          </p:cNvSpPr>
          <p:nvPr>
            <p:ph sz="half" idx="2"/>
          </p:nvPr>
        </p:nvSpPr>
        <p:spPr>
          <a:xfrm>
            <a:off x="178130" y="5628904"/>
            <a:ext cx="8172120" cy="674764"/>
          </a:xfrm>
        </p:spPr>
        <p:txBody>
          <a:bodyPr/>
          <a:lstStyle/>
          <a:p>
            <a:r>
              <a:rPr lang="en-US" sz="2000" dirty="0"/>
              <a:t>92% of the pixel intensities agreement between histological and  neutron</a:t>
            </a:r>
          </a:p>
        </p:txBody>
      </p:sp>
      <p:pic>
        <p:nvPicPr>
          <p:cNvPr id="6" name="Picture 5"/>
          <p:cNvPicPr/>
          <p:nvPr/>
        </p:nvPicPr>
        <p:blipFill rotWithShape="1">
          <a:blip r:embed="rId3" cstate="print">
            <a:extLst>
              <a:ext uri="{28A0092B-C50C-407E-A947-70E740481C1C}">
                <a14:useLocalDpi xmlns:a14="http://schemas.microsoft.com/office/drawing/2010/main"/>
              </a:ext>
            </a:extLst>
          </a:blip>
          <a:srcRect t="9464"/>
          <a:stretch/>
        </p:blipFill>
        <p:spPr bwMode="auto">
          <a:xfrm>
            <a:off x="0" y="1269999"/>
            <a:ext cx="9144000" cy="4228275"/>
          </a:xfrm>
          <a:prstGeom prst="rect">
            <a:avLst/>
          </a:prstGeom>
          <a:noFill/>
          <a:ln w="9525">
            <a:noFill/>
            <a:miter lim="800000"/>
            <a:headEnd/>
            <a:tailEnd/>
          </a:ln>
        </p:spPr>
      </p:pic>
      <p:sp>
        <p:nvSpPr>
          <p:cNvPr id="3" name="TextBox 2"/>
          <p:cNvSpPr txBox="1"/>
          <p:nvPr/>
        </p:nvSpPr>
        <p:spPr>
          <a:xfrm>
            <a:off x="2438400" y="6172200"/>
            <a:ext cx="3810000" cy="646331"/>
          </a:xfrm>
          <a:prstGeom prst="rect">
            <a:avLst/>
          </a:prstGeom>
          <a:noFill/>
        </p:spPr>
        <p:txBody>
          <a:bodyPr wrap="square" rtlCol="0">
            <a:spAutoFit/>
          </a:bodyPr>
          <a:lstStyle/>
          <a:p>
            <a:r>
              <a:rPr lang="en-US" dirty="0" err="1">
                <a:solidFill>
                  <a:schemeClr val="accent1"/>
                </a:solidFill>
              </a:rPr>
              <a:t>Watkin</a:t>
            </a:r>
            <a:r>
              <a:rPr lang="en-US" dirty="0">
                <a:solidFill>
                  <a:schemeClr val="accent1"/>
                </a:solidFill>
              </a:rPr>
              <a:t>, K. et al., Neutron Imaging and Applications, Springer, 2009.</a:t>
            </a:r>
          </a:p>
        </p:txBody>
      </p:sp>
    </p:spTree>
    <p:extLst>
      <p:ext uri="{BB962C8B-B14F-4D97-AF65-F5344CB8AC3E}">
        <p14:creationId xmlns:p14="http://schemas.microsoft.com/office/powerpoint/2010/main" val="4071736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11124" y="177800"/>
            <a:ext cx="8880475" cy="461665"/>
          </a:xfrm>
        </p:spPr>
        <p:txBody>
          <a:bodyPr/>
          <a:lstStyle/>
          <a:p>
            <a:pPr eaLnBrk="1" hangingPunct="1"/>
            <a:r>
              <a:rPr lang="en-US" sz="2800" dirty="0"/>
              <a:t>Attenuation-based neutron imaging</a:t>
            </a:r>
          </a:p>
        </p:txBody>
      </p:sp>
      <p:sp>
        <p:nvSpPr>
          <p:cNvPr id="7157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5779" name="Rectangle 3"/>
          <p:cNvSpPr>
            <a:spLocks noChangeArrowheads="1"/>
          </p:cNvSpPr>
          <p:nvPr/>
        </p:nvSpPr>
        <p:spPr bwMode="auto">
          <a:xfrm>
            <a:off x="0" y="228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ea typeface="Times New Roman" pitchFamily="18" charset="0"/>
                <a:cs typeface="Arial" pitchFamily="34" charset="0"/>
              </a:rPr>
              <a:t> </a:t>
            </a:r>
            <a:r>
              <a:rPr kumimoji="0" lang="en-US" sz="900" b="0" i="0" u="none" strike="noStrike" cap="none" normalizeH="0" baseline="0">
                <a:ln>
                  <a:noFill/>
                </a:ln>
                <a:solidFill>
                  <a:schemeClr val="tx1"/>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1578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578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578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 name="Object 7"/>
          <p:cNvGraphicFramePr>
            <a:graphicFrameLocks noChangeAspect="1"/>
          </p:cNvGraphicFramePr>
          <p:nvPr/>
        </p:nvGraphicFramePr>
        <p:xfrm>
          <a:off x="393700" y="4445000"/>
          <a:ext cx="3808413" cy="762000"/>
        </p:xfrm>
        <a:graphic>
          <a:graphicData uri="http://schemas.openxmlformats.org/presentationml/2006/ole">
            <mc:AlternateContent xmlns:mc="http://schemas.openxmlformats.org/markup-compatibility/2006">
              <mc:Choice xmlns:v="urn:schemas-microsoft-com:vml" Requires="v">
                <p:oleObj spid="_x0000_s23674" name="Equation" r:id="rId4" imgW="1180800" imgH="241200" progId="Equation.3">
                  <p:embed/>
                </p:oleObj>
              </mc:Choice>
              <mc:Fallback>
                <p:oleObj name="Equation" r:id="rId4" imgW="1180800" imgH="2412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700" y="4445000"/>
                        <a:ext cx="3808413"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8"/>
          <p:cNvSpPr/>
          <p:nvPr/>
        </p:nvSpPr>
        <p:spPr>
          <a:xfrm>
            <a:off x="0" y="3736405"/>
            <a:ext cx="9144000" cy="646331"/>
          </a:xfrm>
          <a:prstGeom prst="rect">
            <a:avLst/>
          </a:prstGeom>
        </p:spPr>
        <p:txBody>
          <a:bodyPr wrap="square">
            <a:spAutoFit/>
          </a:bodyPr>
          <a:lstStyle/>
          <a:p>
            <a:r>
              <a:rPr lang="en-US" dirty="0"/>
              <a:t>Beam attenuation caused by a </a:t>
            </a:r>
            <a:r>
              <a:rPr lang="en-US" b="1" dirty="0"/>
              <a:t>homogeneous uniformly </a:t>
            </a:r>
            <a:r>
              <a:rPr lang="en-US" dirty="0"/>
              <a:t>thick sample composed of a </a:t>
            </a:r>
            <a:r>
              <a:rPr lang="en-US" b="1" dirty="0"/>
              <a:t>single isotope </a:t>
            </a:r>
            <a:r>
              <a:rPr lang="en-US" dirty="0"/>
              <a:t>is given by</a:t>
            </a:r>
          </a:p>
        </p:txBody>
      </p:sp>
      <p:sp>
        <p:nvSpPr>
          <p:cNvPr id="715786"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15785" name="Object 9"/>
          <p:cNvGraphicFramePr>
            <a:graphicFrameLocks noChangeAspect="1"/>
          </p:cNvGraphicFramePr>
          <p:nvPr/>
        </p:nvGraphicFramePr>
        <p:xfrm>
          <a:off x="5202624" y="4382801"/>
          <a:ext cx="2443655" cy="793320"/>
        </p:xfrm>
        <a:graphic>
          <a:graphicData uri="http://schemas.openxmlformats.org/presentationml/2006/ole">
            <mc:AlternateContent xmlns:mc="http://schemas.openxmlformats.org/markup-compatibility/2006">
              <mc:Choice xmlns:v="urn:schemas-microsoft-com:vml" Requires="v">
                <p:oleObj spid="_x0000_s23675" name="Equation" r:id="rId6" imgW="1193295" imgH="406216" progId="Equation.3">
                  <p:embed/>
                </p:oleObj>
              </mc:Choice>
              <mc:Fallback>
                <p:oleObj name="Equation" r:id="rId6" imgW="1193295" imgH="406216"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2624" y="4382801"/>
                        <a:ext cx="2443655" cy="7933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20"/>
          <p:cNvSpPr/>
          <p:nvPr/>
        </p:nvSpPr>
        <p:spPr>
          <a:xfrm>
            <a:off x="5181600" y="5105400"/>
            <a:ext cx="3752950" cy="369332"/>
          </a:xfrm>
          <a:prstGeom prst="rect">
            <a:avLst/>
          </a:prstGeom>
        </p:spPr>
        <p:txBody>
          <a:bodyPr wrap="none">
            <a:spAutoFit/>
          </a:bodyPr>
          <a:lstStyle/>
          <a:p>
            <a:r>
              <a:rPr lang="en-US" b="1" i="1" dirty="0">
                <a:solidFill>
                  <a:schemeClr val="tx2"/>
                </a:solidFill>
                <a:sym typeface="Symbol"/>
              </a:rPr>
              <a:t></a:t>
            </a:r>
            <a:r>
              <a:rPr lang="en-US" b="1" i="1" baseline="-25000" dirty="0">
                <a:solidFill>
                  <a:schemeClr val="tx2"/>
                </a:solidFill>
              </a:rPr>
              <a:t>t</a:t>
            </a:r>
            <a:r>
              <a:rPr lang="en-US" b="1" dirty="0">
                <a:solidFill>
                  <a:schemeClr val="tx2"/>
                </a:solidFill>
              </a:rPr>
              <a:t>(</a:t>
            </a:r>
            <a:r>
              <a:rPr lang="en-US" b="1" i="1" dirty="0">
                <a:solidFill>
                  <a:schemeClr val="tx2"/>
                </a:solidFill>
                <a:sym typeface="Symbol"/>
              </a:rPr>
              <a:t></a:t>
            </a:r>
            <a:r>
              <a:rPr lang="en-US" b="1" dirty="0">
                <a:solidFill>
                  <a:schemeClr val="tx2"/>
                </a:solidFill>
              </a:rPr>
              <a:t>) = scattering and absorption</a:t>
            </a:r>
          </a:p>
        </p:txBody>
      </p:sp>
      <p:sp>
        <p:nvSpPr>
          <p:cNvPr id="22" name="Rectangle 21"/>
          <p:cNvSpPr/>
          <p:nvPr/>
        </p:nvSpPr>
        <p:spPr>
          <a:xfrm>
            <a:off x="0" y="5407586"/>
            <a:ext cx="7709338" cy="369332"/>
          </a:xfrm>
          <a:prstGeom prst="rect">
            <a:avLst/>
          </a:prstGeom>
        </p:spPr>
        <p:txBody>
          <a:bodyPr wrap="square">
            <a:spAutoFit/>
          </a:bodyPr>
          <a:lstStyle/>
          <a:p>
            <a:r>
              <a:rPr lang="en-US" i="1" dirty="0">
                <a:sym typeface="Symbol"/>
              </a:rPr>
              <a:t></a:t>
            </a:r>
            <a:r>
              <a:rPr lang="en-US" dirty="0"/>
              <a:t> is the attenuation coefficient and </a:t>
            </a:r>
            <a:r>
              <a:rPr lang="en-US" dirty="0">
                <a:sym typeface="Symbol"/>
              </a:rPr>
              <a:t></a:t>
            </a:r>
            <a:r>
              <a:rPr lang="en-US" i="1" dirty="0"/>
              <a:t>x</a:t>
            </a:r>
            <a:r>
              <a:rPr lang="en-US" dirty="0"/>
              <a:t> is the thickness of the sample</a:t>
            </a:r>
          </a:p>
        </p:txBody>
      </p:sp>
      <p:sp>
        <p:nvSpPr>
          <p:cNvPr id="23" name="Rectangle 22"/>
          <p:cNvSpPr/>
          <p:nvPr/>
        </p:nvSpPr>
        <p:spPr>
          <a:xfrm>
            <a:off x="-1" y="5800621"/>
            <a:ext cx="8529145" cy="646331"/>
          </a:xfrm>
          <a:prstGeom prst="rect">
            <a:avLst/>
          </a:prstGeom>
        </p:spPr>
        <p:txBody>
          <a:bodyPr wrap="square">
            <a:spAutoFit/>
          </a:bodyPr>
          <a:lstStyle/>
          <a:p>
            <a:r>
              <a:rPr lang="en-US" i="1" dirty="0">
                <a:sym typeface="Symbol"/>
              </a:rPr>
              <a:t></a:t>
            </a:r>
            <a:r>
              <a:rPr lang="en-US" i="1" baseline="-25000" dirty="0"/>
              <a:t>t</a:t>
            </a:r>
            <a:r>
              <a:rPr lang="en-US" dirty="0"/>
              <a:t>(</a:t>
            </a:r>
            <a:r>
              <a:rPr lang="en-US" i="1" dirty="0">
                <a:sym typeface="Symbol"/>
              </a:rPr>
              <a:t></a:t>
            </a:r>
            <a:r>
              <a:rPr lang="en-US" dirty="0"/>
              <a:t>) is the material’s total cross section for neutrons, </a:t>
            </a:r>
            <a:r>
              <a:rPr lang="en-US" i="1" dirty="0">
                <a:sym typeface="Symbol"/>
              </a:rPr>
              <a:t></a:t>
            </a:r>
            <a:r>
              <a:rPr lang="en-US" dirty="0"/>
              <a:t> is its density, </a:t>
            </a:r>
            <a:r>
              <a:rPr lang="en-US" i="1" dirty="0"/>
              <a:t>N</a:t>
            </a:r>
            <a:r>
              <a:rPr lang="en-US" i="1" baseline="-25000" dirty="0"/>
              <a:t>A</a:t>
            </a:r>
            <a:r>
              <a:rPr lang="en-US" dirty="0"/>
              <a:t> is Avogadro’s number, and </a:t>
            </a:r>
            <a:r>
              <a:rPr lang="en-US" i="1" dirty="0"/>
              <a:t>M</a:t>
            </a:r>
            <a:r>
              <a:rPr lang="en-US" dirty="0"/>
              <a:t> is the molar mass.</a:t>
            </a:r>
          </a:p>
        </p:txBody>
      </p:sp>
      <p:pic>
        <p:nvPicPr>
          <p:cNvPr id="29700" name="Picture 4"/>
          <p:cNvPicPr>
            <a:picLocks noChangeAspect="1" noChangeArrowheads="1"/>
          </p:cNvPicPr>
          <p:nvPr/>
        </p:nvPicPr>
        <p:blipFill>
          <a:blip r:embed="rId8" cstate="print"/>
          <a:srcRect/>
          <a:stretch>
            <a:fillRect/>
          </a:stretch>
        </p:blipFill>
        <p:spPr bwMode="auto">
          <a:xfrm>
            <a:off x="304800" y="609600"/>
            <a:ext cx="5495925" cy="3181350"/>
          </a:xfrm>
          <a:prstGeom prst="rect">
            <a:avLst/>
          </a:prstGeom>
          <a:noFill/>
          <a:ln w="9525">
            <a:noFill/>
            <a:miter lim="800000"/>
            <a:headEnd/>
            <a:tailEnd/>
          </a:ln>
        </p:spPr>
      </p:pic>
      <p:sp>
        <p:nvSpPr>
          <p:cNvPr id="20" name="TextBox 19"/>
          <p:cNvSpPr txBox="1"/>
          <p:nvPr/>
        </p:nvSpPr>
        <p:spPr>
          <a:xfrm>
            <a:off x="7620000" y="457200"/>
            <a:ext cx="1371600" cy="646331"/>
          </a:xfrm>
          <a:prstGeom prst="rect">
            <a:avLst/>
          </a:prstGeom>
          <a:noFill/>
        </p:spPr>
        <p:txBody>
          <a:bodyPr wrap="square" rtlCol="0">
            <a:spAutoFit/>
          </a:bodyPr>
          <a:lstStyle/>
          <a:p>
            <a:r>
              <a:rPr lang="en-US" dirty="0"/>
              <a:t>Neutron </a:t>
            </a:r>
          </a:p>
          <a:p>
            <a:r>
              <a:rPr lang="en-US" dirty="0"/>
              <a:t>Radiograph</a:t>
            </a:r>
          </a:p>
        </p:txBody>
      </p:sp>
      <p:cxnSp>
        <p:nvCxnSpPr>
          <p:cNvPr id="26" name="Straight Arrow Connector 25"/>
          <p:cNvCxnSpPr/>
          <p:nvPr/>
        </p:nvCxnSpPr>
        <p:spPr>
          <a:xfrm rot="5400000" flipH="1" flipV="1">
            <a:off x="10820400" y="1752600"/>
            <a:ext cx="158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5" name="Picture 11" descr="\\yuki-new\h2b\h2b\Photos\P1000256.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rot="16200000">
            <a:off x="6218070" y="1249530"/>
            <a:ext cx="1335544" cy="1274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descr="Kidney_Muscle_1mmthick_300s.jpg"/>
          <p:cNvPicPr/>
          <p:nvPr/>
        </p:nvPicPr>
        <p:blipFill>
          <a:blip r:embed="rId10" cstate="print">
            <a:extLst>
              <a:ext uri="{28A0092B-C50C-407E-A947-70E740481C1C}">
                <a14:useLocalDpi xmlns:a14="http://schemas.microsoft.com/office/drawing/2010/main"/>
              </a:ext>
            </a:extLst>
          </a:blip>
          <a:stretch>
            <a:fillRect/>
          </a:stretch>
        </p:blipFill>
        <p:spPr>
          <a:xfrm>
            <a:off x="7696200" y="1219200"/>
            <a:ext cx="1066800" cy="1322279"/>
          </a:xfrm>
          <a:prstGeom prst="rect">
            <a:avLst/>
          </a:prstGeom>
        </p:spPr>
      </p:pic>
      <p:sp>
        <p:nvSpPr>
          <p:cNvPr id="32" name="TextBox 31"/>
          <p:cNvSpPr txBox="1"/>
          <p:nvPr/>
        </p:nvSpPr>
        <p:spPr>
          <a:xfrm>
            <a:off x="6248400" y="621268"/>
            <a:ext cx="1371600" cy="369332"/>
          </a:xfrm>
          <a:prstGeom prst="rect">
            <a:avLst/>
          </a:prstGeom>
          <a:noFill/>
        </p:spPr>
        <p:txBody>
          <a:bodyPr wrap="square" rtlCol="0">
            <a:spAutoFit/>
          </a:bodyPr>
          <a:lstStyle/>
          <a:p>
            <a:r>
              <a:rPr lang="en-US" dirty="0"/>
              <a:t>Photograph</a:t>
            </a:r>
          </a:p>
        </p:txBody>
      </p:sp>
    </p:spTree>
    <p:extLst>
      <p:ext uri="{BB962C8B-B14F-4D97-AF65-F5344CB8AC3E}">
        <p14:creationId xmlns:p14="http://schemas.microsoft.com/office/powerpoint/2010/main" val="3958371238"/>
      </p:ext>
    </p:extLst>
  </p:cSld>
  <p:clrMapOvr>
    <a:masterClrMapping/>
  </p:clrMapOvr>
</p:sld>
</file>

<file path=ppt/theme/theme1.xml><?xml version="1.0" encoding="utf-8"?>
<a:theme xmlns:a="http://schemas.openxmlformats.org/drawingml/2006/main" name="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6090</TotalTime>
  <Words>3738</Words>
  <Application>Microsoft Macintosh PowerPoint</Application>
  <PresentationFormat>On-screen Show (4:3)</PresentationFormat>
  <Paragraphs>569</Paragraphs>
  <Slides>46</Slides>
  <Notes>43</Notes>
  <HiddenSlides>0</HiddenSlides>
  <MMClips>2</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46</vt:i4>
      </vt:variant>
    </vt:vector>
  </HeadingPairs>
  <TitlesOfParts>
    <vt:vector size="50" baseType="lpstr">
      <vt:lpstr>Default Theme</vt:lpstr>
      <vt:lpstr>14_Office Theme</vt:lpstr>
      <vt:lpstr>15_Office Theme</vt:lpstr>
      <vt:lpstr>Equation</vt:lpstr>
      <vt:lpstr>Introduction to Neutron Radiography and Computed Tomography</vt:lpstr>
      <vt:lpstr>Neutrons Measure Structure</vt:lpstr>
      <vt:lpstr>Neutron sensitivity</vt:lpstr>
      <vt:lpstr>Imaging throughout Nobel Prize history</vt:lpstr>
      <vt:lpstr>What is imaging?</vt:lpstr>
      <vt:lpstr>Early neutron imaging measurements</vt:lpstr>
      <vt:lpstr>Multiple scattering and low detector spatial resolution</vt:lpstr>
      <vt:lpstr>Today: Comparison microscopy/microCT and neutron radiography</vt:lpstr>
      <vt:lpstr>Attenuation-based neutron imaging</vt:lpstr>
      <vt:lpstr>Detection of “imaging” neutrons</vt:lpstr>
      <vt:lpstr>Detection of “imaging” neutrons (cont’d)</vt:lpstr>
      <vt:lpstr>Example: Cu, Zn and Al</vt:lpstr>
      <vt:lpstr>CG-1D Neutron Imaging Facility</vt:lpstr>
      <vt:lpstr>HFIR Neutron Imaging Facility (CG-1D)</vt:lpstr>
      <vt:lpstr>The CG-1D detector suite and respective common applications</vt:lpstr>
      <vt:lpstr>CG-1D polychromatic beam</vt:lpstr>
      <vt:lpstr>Use of Diffusers</vt:lpstr>
      <vt:lpstr>Sample stage for nCT</vt:lpstr>
      <vt:lpstr>Data Normalization for Imaging</vt:lpstr>
      <vt:lpstr>Computed/Computerized Tomography (FBP)</vt:lpstr>
      <vt:lpstr>Computed/Computerized Tomography (CT)</vt:lpstr>
      <vt:lpstr>Conventional Neutron Imaging Techniques at steady-state sources</vt:lpstr>
      <vt:lpstr>Neutron Imaging Techniques at pulsed sources</vt:lpstr>
      <vt:lpstr>Neutron imaging techniques</vt:lpstr>
      <vt:lpstr>Bragg Edge Imaging</vt:lpstr>
      <vt:lpstr>Propagation-based Neutron Phase Imaging</vt:lpstr>
      <vt:lpstr>Phase Radiography using Grating Interferometry</vt:lpstr>
      <vt:lpstr>Stroboscopic imaging</vt:lpstr>
      <vt:lpstr>Polarized neutron imaging</vt:lpstr>
      <vt:lpstr>Polarized neutron imaging</vt:lpstr>
      <vt:lpstr>PowerPoint Presentation</vt:lpstr>
      <vt:lpstr>Applications at a glance</vt:lpstr>
      <vt:lpstr>Materials Research, Energy and Engineering Applications</vt:lpstr>
      <vt:lpstr>Neutron Computed Tomography (CT) maps distortion and defects in AM parts </vt:lpstr>
      <vt:lpstr>PowerPoint Presentation</vt:lpstr>
      <vt:lpstr>Neutron Computed Tomography Characterizes Particulate Properties During Regeneration</vt:lpstr>
      <vt:lpstr>Non-destructive neutron imaging being employed to investigate automotive devices and functionality</vt:lpstr>
      <vt:lpstr>Comparison of Li Distribution as a function of depth of battery</vt:lpstr>
      <vt:lpstr>PowerPoint Presentation</vt:lpstr>
      <vt:lpstr>Rapid Imbibition of Water in Fractures within Unsaturated Sedimentary Rock</vt:lpstr>
      <vt:lpstr>PowerPoint Presentation</vt:lpstr>
      <vt:lpstr>Neutron Radiography of Roots at CG1-D</vt:lpstr>
      <vt:lpstr>Changes in Soil and Root Water Content using Neutron Radiography</vt:lpstr>
      <vt:lpstr>Water Uptake by Roots and Stem</vt:lpstr>
      <vt:lpstr>Ancient Craft Skills meet Modern Characterization</vt:lpstr>
      <vt:lpstr>Thank you</vt:lpstr>
    </vt:vector>
  </TitlesOfParts>
  <Company>ORNL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Donna Jo Roy</dc:creator>
  <cp:lastModifiedBy>Chakoumakos, Bryan C.</cp:lastModifiedBy>
  <cp:revision>619</cp:revision>
  <dcterms:created xsi:type="dcterms:W3CDTF">2008-12-10T13:33:36Z</dcterms:created>
  <dcterms:modified xsi:type="dcterms:W3CDTF">2016-08-03T17:35:22Z</dcterms:modified>
</cp:coreProperties>
</file>