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337" r:id="rId3"/>
    <p:sldId id="338" r:id="rId4"/>
    <p:sldId id="339" r:id="rId5"/>
    <p:sldId id="340" r:id="rId6"/>
    <p:sldId id="343" r:id="rId7"/>
    <p:sldId id="344" r:id="rId8"/>
    <p:sldId id="373" r:id="rId9"/>
    <p:sldId id="345" r:id="rId10"/>
    <p:sldId id="341" r:id="rId11"/>
    <p:sldId id="352" r:id="rId12"/>
    <p:sldId id="353" r:id="rId13"/>
    <p:sldId id="354" r:id="rId14"/>
    <p:sldId id="384" r:id="rId15"/>
    <p:sldId id="346" r:id="rId16"/>
    <p:sldId id="347" r:id="rId17"/>
    <p:sldId id="367" r:id="rId18"/>
    <p:sldId id="365" r:id="rId19"/>
    <p:sldId id="366" r:id="rId20"/>
    <p:sldId id="368" r:id="rId21"/>
    <p:sldId id="370" r:id="rId22"/>
    <p:sldId id="371" r:id="rId23"/>
    <p:sldId id="348" r:id="rId24"/>
    <p:sldId id="383" r:id="rId25"/>
    <p:sldId id="380" r:id="rId26"/>
    <p:sldId id="381" r:id="rId27"/>
    <p:sldId id="382" r:id="rId28"/>
    <p:sldId id="349" r:id="rId29"/>
    <p:sldId id="350" r:id="rId30"/>
    <p:sldId id="374" r:id="rId31"/>
    <p:sldId id="403" r:id="rId32"/>
    <p:sldId id="360" r:id="rId33"/>
    <p:sldId id="385" r:id="rId34"/>
    <p:sldId id="399" r:id="rId35"/>
    <p:sldId id="401" r:id="rId36"/>
    <p:sldId id="361" r:id="rId37"/>
    <p:sldId id="355" r:id="rId38"/>
    <p:sldId id="356" r:id="rId39"/>
    <p:sldId id="357" r:id="rId40"/>
    <p:sldId id="358" r:id="rId41"/>
    <p:sldId id="363" r:id="rId42"/>
    <p:sldId id="359" r:id="rId43"/>
    <p:sldId id="364" r:id="rId44"/>
    <p:sldId id="362" r:id="rId45"/>
    <p:sldId id="372" r:id="rId46"/>
    <p:sldId id="377" r:id="rId47"/>
    <p:sldId id="342" r:id="rId48"/>
    <p:sldId id="402" r:id="rId49"/>
    <p:sldId id="375" r:id="rId50"/>
    <p:sldId id="376" r:id="rId51"/>
    <p:sldId id="317" r:id="rId5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A1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009"/>
    <p:restoredTop sz="92949"/>
  </p:normalViewPr>
  <p:slideViewPr>
    <p:cSldViewPr>
      <p:cViewPr varScale="1">
        <p:scale>
          <a:sx n="59" d="100"/>
          <a:sy n="59" d="100"/>
        </p:scale>
        <p:origin x="392" y="192"/>
      </p:cViewPr>
      <p:guideLst>
        <p:guide orient="horz" pos="2160"/>
        <p:guide pos="2880"/>
      </p:guideLst>
    </p:cSldViewPr>
  </p:slideViewPr>
  <p:outlineViewPr>
    <p:cViewPr>
      <p:scale>
        <a:sx n="25" d="100"/>
        <a:sy n="25" d="100"/>
      </p:scale>
      <p:origin x="0" y="70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D11EBEE-C1AE-C448-9E5A-2D787D3EB7F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42893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6E7272E1-ED16-C84A-A7B5-E0516CB2AD7A}" type="slidenum">
              <a:rPr lang="en-US" altLang="en-US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69308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D87D427-8D46-1444-BF33-69A9E37A6A67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816927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19D65-F31D-FA4C-9220-951E6B5F69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636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2F659F-FDC7-4448-82E3-B13B889893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3368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749FC-0341-6246-A994-8D3C67B49C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2520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72C543-BD6E-1C41-A5E4-1E8453DCFED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7747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31862D-9FBD-7D4B-A2C2-1811655876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238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E347B3-4519-234B-891C-2C2EBF151B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9885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77BBD4-7A54-DC42-84DB-591E9A9E0D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760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ECF00-9015-4243-995F-85C992A69F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65166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CF07B4-9551-C640-BA74-DDC59609D3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9641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B04926-6593-E645-851F-E495B70AD3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52023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C456DC-7ADA-314D-83BD-6CA5CEC9BD6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0490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F0094D8D-19FA-0843-B943-8A77CC2C39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31" name="Group 13"/>
          <p:cNvGrpSpPr>
            <a:grpSpLocks/>
          </p:cNvGrpSpPr>
          <p:nvPr userDrawn="1"/>
        </p:nvGrpSpPr>
        <p:grpSpPr bwMode="auto">
          <a:xfrm>
            <a:off x="0" y="6248400"/>
            <a:ext cx="9144000" cy="609600"/>
            <a:chOff x="0" y="3936"/>
            <a:chExt cx="5760" cy="384"/>
          </a:xfrm>
        </p:grpSpPr>
        <p:pic>
          <p:nvPicPr>
            <p:cNvPr id="1032" name="Picture 14" descr="fountain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0" y="3980"/>
              <a:ext cx="480" cy="3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3" name="Picture 15" descr="wcrest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36"/>
              <a:ext cx="239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40" name="Text Box 16"/>
            <p:cNvSpPr txBox="1">
              <a:spLocks noChangeArrowheads="1"/>
            </p:cNvSpPr>
            <p:nvPr/>
          </p:nvSpPr>
          <p:spPr bwMode="auto">
            <a:xfrm>
              <a:off x="288" y="4108"/>
              <a:ext cx="499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r>
                <a:rPr lang="en-US" altLang="en-US" sz="1600" b="1" i="1" smtClean="0">
                  <a:solidFill>
                    <a:srgbClr val="CC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charset="0"/>
                </a:rPr>
                <a:t>University of Wisconsin-Madison</a:t>
              </a:r>
              <a:r>
                <a:rPr lang="en-US" altLang="en-US" sz="1600" smtClean="0">
                  <a:latin typeface="Times New Roman" charset="0"/>
                </a:rPr>
                <a:t>                   </a:t>
              </a:r>
              <a:r>
                <a:rPr lang="en-US" altLang="en-US" sz="1500" b="1" i="1" smtClean="0">
                  <a:solidFill>
                    <a:srgbClr val="8F8F8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Times New Roman" charset="0"/>
                </a:rPr>
                <a:t>Department of Materials Science and Engineering</a:t>
              </a:r>
            </a:p>
          </p:txBody>
        </p:sp>
        <p:sp>
          <p:nvSpPr>
            <p:cNvPr id="1035" name="Line 17"/>
            <p:cNvSpPr>
              <a:spLocks noChangeShapeType="1"/>
            </p:cNvSpPr>
            <p:nvPr/>
          </p:nvSpPr>
          <p:spPr bwMode="auto">
            <a:xfrm>
              <a:off x="288" y="4128"/>
              <a:ext cx="2352" cy="0"/>
            </a:xfrm>
            <a:prstGeom prst="line">
              <a:avLst/>
            </a:prstGeom>
            <a:noFill/>
            <a:ln w="19050">
              <a:solidFill>
                <a:srgbClr val="8F8F8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6" name="Line 18"/>
            <p:cNvSpPr>
              <a:spLocks noChangeShapeType="1"/>
            </p:cNvSpPr>
            <p:nvPr/>
          </p:nvSpPr>
          <p:spPr bwMode="auto">
            <a:xfrm>
              <a:off x="2640" y="4128"/>
              <a:ext cx="2640" cy="0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4" Type="http://schemas.openxmlformats.org/officeDocument/2006/relationships/image" Target="../media/image6.wmf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4" Type="http://schemas.openxmlformats.org/officeDocument/2006/relationships/image" Target="../media/image45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Relationship Id="rId3" Type="http://schemas.openxmlformats.org/officeDocument/2006/relationships/image" Target="../media/image52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32"/>
          <p:cNvSpPr txBox="1">
            <a:spLocks noChangeArrowheads="1"/>
          </p:cNvSpPr>
          <p:nvPr/>
        </p:nvSpPr>
        <p:spPr bwMode="auto">
          <a:xfrm>
            <a:off x="9890125" y="57515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4338" name="Rectangle 34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charset="-128"/>
              </a:rPr>
              <a:t>Time-resolved scattering</a:t>
            </a:r>
            <a:endParaRPr lang="en-US" altLang="en-US" i="1">
              <a:ea typeface="ＭＳ Ｐゴシック" charset="-128"/>
            </a:endParaRPr>
          </a:p>
        </p:txBody>
      </p:sp>
      <p:sp>
        <p:nvSpPr>
          <p:cNvPr id="14339" name="Rectangle 35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2971800"/>
            <a:ext cx="6400800" cy="1752600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ＭＳ Ｐゴシック" charset="-128"/>
              </a:rPr>
              <a:t>Paul G. Evans</a:t>
            </a:r>
          </a:p>
          <a:p>
            <a:pPr eaLnBrk="1" hangingPunct="1"/>
            <a:r>
              <a:rPr lang="en-US" altLang="en-US" dirty="0" err="1">
                <a:ea typeface="ＭＳ Ｐゴシック" charset="-128"/>
              </a:rPr>
              <a:t>pgevans@wisc.edu</a:t>
            </a:r>
            <a:endParaRPr lang="en-US" altLang="en-US" dirty="0">
              <a:ea typeface="ＭＳ Ｐゴシック" charset="-128"/>
            </a:endParaRPr>
          </a:p>
          <a:p>
            <a:pPr eaLnBrk="1" hangingPunct="1"/>
            <a:endParaRPr lang="en-US" altLang="en-US" dirty="0">
              <a:ea typeface="ＭＳ Ｐゴシック" charset="-128"/>
            </a:endParaRPr>
          </a:p>
          <a:p>
            <a:pPr eaLnBrk="1" hangingPunct="1"/>
            <a:r>
              <a:rPr lang="en-US" altLang="en-US" smtClean="0">
                <a:ea typeface="ＭＳ Ｐゴシック" charset="-128"/>
              </a:rPr>
              <a:t>August 11, 2016</a:t>
            </a:r>
            <a:endParaRPr lang="en-US" altLang="en-US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106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Key Parameters and Sources of Short-Duration X-ray Pulses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200">
                <a:ea typeface="ＭＳ Ｐゴシック" charset="-128"/>
              </a:rPr>
              <a:t>Experimental design parameters: pulse duration, x-ray photon energy, repetition rate, photons per pulse</a:t>
            </a:r>
          </a:p>
          <a:p>
            <a:r>
              <a:rPr lang="en-US" altLang="en-US" sz="2200" b="1">
                <a:ea typeface="ＭＳ Ｐゴシック" charset="-128"/>
              </a:rPr>
              <a:t>Synchrotron light sources</a:t>
            </a:r>
          </a:p>
          <a:p>
            <a:pPr lvl="1"/>
            <a:r>
              <a:rPr lang="en-US" altLang="en-US" sz="2200">
                <a:ea typeface="ＭＳ Ｐゴシック" charset="-128"/>
              </a:rPr>
              <a:t>40-100 ps duration, 100 eV-50 keV, MHz-GHz repetition rates, 10</a:t>
            </a:r>
            <a:r>
              <a:rPr lang="en-US" altLang="en-US" sz="2200" baseline="30000">
                <a:ea typeface="ＭＳ Ｐゴシック" charset="-128"/>
              </a:rPr>
              <a:t>3</a:t>
            </a:r>
            <a:r>
              <a:rPr lang="en-US" altLang="en-US" sz="2200">
                <a:ea typeface="ＭＳ Ｐゴシック" charset="-128"/>
              </a:rPr>
              <a:t>-10</a:t>
            </a:r>
            <a:r>
              <a:rPr lang="en-US" altLang="en-US" sz="2200" baseline="30000">
                <a:ea typeface="ＭＳ Ｐゴシック" charset="-128"/>
              </a:rPr>
              <a:t>7</a:t>
            </a:r>
            <a:r>
              <a:rPr lang="en-US" altLang="en-US" sz="2200">
                <a:ea typeface="ＭＳ Ｐゴシック" charset="-128"/>
              </a:rPr>
              <a:t> photons/pulse </a:t>
            </a:r>
          </a:p>
          <a:p>
            <a:pPr lvl="1"/>
            <a:r>
              <a:rPr lang="en-US" altLang="en-US" sz="2200">
                <a:ea typeface="ＭＳ Ｐゴシック" charset="-128"/>
              </a:rPr>
              <a:t>(*) Also laser slicing sources, etc. for niche applications with short durations but very low flux.</a:t>
            </a:r>
          </a:p>
          <a:p>
            <a:r>
              <a:rPr lang="en-US" altLang="en-US" sz="2200" b="1">
                <a:ea typeface="ＭＳ Ｐゴシック" charset="-128"/>
              </a:rPr>
              <a:t>Free electron lasers</a:t>
            </a:r>
          </a:p>
          <a:p>
            <a:pPr lvl="1"/>
            <a:r>
              <a:rPr lang="en-US" altLang="en-US" sz="2200">
                <a:ea typeface="ＭＳ Ｐゴシック" charset="-128"/>
              </a:rPr>
              <a:t>LCLS ~100 Hz repetition rate, 800 eV-8 keV, 2 fs, &gt;10</a:t>
            </a:r>
            <a:r>
              <a:rPr lang="en-US" altLang="en-US" sz="2200" baseline="30000">
                <a:ea typeface="ＭＳ Ｐゴシック" charset="-128"/>
              </a:rPr>
              <a:t>10</a:t>
            </a:r>
            <a:r>
              <a:rPr lang="en-US" altLang="en-US" sz="2200">
                <a:ea typeface="ＭＳ Ｐゴシック" charset="-128"/>
              </a:rPr>
              <a:t> photons/pulse</a:t>
            </a:r>
          </a:p>
          <a:p>
            <a:pPr lvl="1"/>
            <a:r>
              <a:rPr lang="en-US" altLang="en-US" sz="2200">
                <a:ea typeface="ＭＳ Ｐゴシック" charset="-128"/>
              </a:rPr>
              <a:t>European XFEL: similar, but with ~30 kHz repetition rate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3" y="228600"/>
            <a:ext cx="8601075" cy="598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6553200" y="621030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D. Tiede (ANL)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Experimental Strategies 1: Diffraction from Thin Films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>
          <a:xfrm>
            <a:off x="304800" y="1863725"/>
            <a:ext cx="4044950" cy="4525963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Excite sample with a short transient, e.g. a laser pulse</a:t>
            </a:r>
          </a:p>
          <a:p>
            <a:r>
              <a:rPr lang="en-US" altLang="en-US">
                <a:ea typeface="ＭＳ Ｐゴシック" charset="-128"/>
              </a:rPr>
              <a:t>Repeat diffraction experiment at a series of times.</a:t>
            </a:r>
          </a:p>
        </p:txBody>
      </p:sp>
      <p:grpSp>
        <p:nvGrpSpPr>
          <p:cNvPr id="25603" name="Group 5"/>
          <p:cNvGrpSpPr>
            <a:grpSpLocks/>
          </p:cNvGrpSpPr>
          <p:nvPr/>
        </p:nvGrpSpPr>
        <p:grpSpPr bwMode="auto">
          <a:xfrm>
            <a:off x="4505325" y="2097088"/>
            <a:ext cx="3276600" cy="2528887"/>
            <a:chOff x="4502070" y="994611"/>
            <a:chExt cx="4641930" cy="3581400"/>
          </a:xfrm>
        </p:grpSpPr>
        <p:pic>
          <p:nvPicPr>
            <p:cNvPr id="2560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2452"/>
            <a:stretch>
              <a:fillRect/>
            </a:stretch>
          </p:blipFill>
          <p:spPr bwMode="auto">
            <a:xfrm>
              <a:off x="4502070" y="994611"/>
              <a:ext cx="4641930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4502070" y="1142993"/>
              <a:ext cx="375583" cy="37994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25604" name="TextBox 6"/>
          <p:cNvSpPr txBox="1">
            <a:spLocks noChangeArrowheads="1"/>
          </p:cNvSpPr>
          <p:nvPr/>
        </p:nvSpPr>
        <p:spPr bwMode="auto">
          <a:xfrm>
            <a:off x="4997450" y="4862513"/>
            <a:ext cx="3733800" cy="147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H. Wen </a:t>
            </a:r>
            <a:r>
              <a:rPr lang="en-US" altLang="en-US" sz="1800" i="1"/>
              <a:t>et al.</a:t>
            </a:r>
            <a:r>
              <a:rPr lang="en-US" altLang="en-US" sz="1800"/>
              <a:t>, Laser-driven strain in BiFeO</a:t>
            </a:r>
            <a:r>
              <a:rPr lang="en-US" altLang="en-US" sz="1800" baseline="-25000"/>
              <a:t>3</a:t>
            </a:r>
            <a:r>
              <a:rPr lang="en-US" altLang="en-US" sz="1800"/>
              <a:t> thin flims, </a:t>
            </a:r>
            <a:r>
              <a:rPr lang="hu-HU" altLang="en-US" sz="1800"/>
              <a:t>Phys. Rev. Lett. </a:t>
            </a:r>
            <a:r>
              <a:rPr lang="hu-HU" altLang="en-US" sz="1800" b="1"/>
              <a:t>110</a:t>
            </a:r>
            <a:r>
              <a:rPr lang="hu-HU" altLang="en-US" sz="1800"/>
              <a:t>, 037601 (2013) </a:t>
            </a:r>
            <a:r>
              <a:rPr lang="en-US" altLang="en-US" sz="1800"/>
              <a:t>and </a:t>
            </a:r>
            <a:r>
              <a:rPr lang="hu-HU" altLang="en-US" sz="1800"/>
              <a:t>Phys. Rev. Lett. </a:t>
            </a:r>
            <a:r>
              <a:rPr lang="hu-HU" altLang="en-US" sz="1800" b="1"/>
              <a:t>112</a:t>
            </a:r>
            <a:r>
              <a:rPr lang="hu-HU" altLang="en-US" sz="1800"/>
              <a:t>, 097602 (2014).</a:t>
            </a:r>
            <a:endParaRPr lang="en-US" alt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>
          <a:xfrm>
            <a:off x="457200" y="23813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Experimental Strategies 2: Solution Scattering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347788"/>
            <a:ext cx="6881813" cy="498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6553200" y="621030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D. Tiede (ANL)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Ultrafast Spectroscopy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>
          <a:xfrm>
            <a:off x="457200" y="4419600"/>
            <a:ext cx="8229600" cy="1724025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X-ray absortion spectroscopy in solution.</a:t>
            </a:r>
          </a:p>
          <a:p>
            <a:r>
              <a:rPr lang="en-US" altLang="en-US">
                <a:ea typeface="ＭＳ Ｐゴシック" charset="-128"/>
              </a:rPr>
              <a:t>Picosecond resolution using streak camera detector.</a:t>
            </a:r>
          </a:p>
        </p:txBody>
      </p:sp>
      <p:sp>
        <p:nvSpPr>
          <p:cNvPr id="27651" name="TextBox 1"/>
          <p:cNvSpPr txBox="1">
            <a:spLocks noChangeArrowheads="1"/>
          </p:cNvSpPr>
          <p:nvPr/>
        </p:nvSpPr>
        <p:spPr bwMode="auto">
          <a:xfrm>
            <a:off x="990600" y="6143625"/>
            <a:ext cx="5951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/>
              <a:t>B. Ahr </a:t>
            </a:r>
            <a:r>
              <a:rPr lang="en-US" altLang="en-US" sz="1800" i="1"/>
              <a:t>et al</a:t>
            </a:r>
            <a:r>
              <a:rPr lang="en-US" altLang="en-US" sz="1800"/>
              <a:t>., Phys. Chem. Chem. Phys. </a:t>
            </a:r>
            <a:r>
              <a:rPr lang="en-US" altLang="en-US" sz="1800" b="1"/>
              <a:t>13</a:t>
            </a:r>
            <a:r>
              <a:rPr lang="en-US" altLang="en-US" sz="1800"/>
              <a:t>, 5590 (2011).</a:t>
            </a:r>
          </a:p>
        </p:txBody>
      </p:sp>
      <p:pic>
        <p:nvPicPr>
          <p:cNvPr id="2765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344805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438" y="1781175"/>
            <a:ext cx="5461000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Examples of Experiments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Condensed Matter and Materials Science</a:t>
            </a:r>
          </a:p>
          <a:p>
            <a:pPr marL="514350" indent="-514350">
              <a:buFontTx/>
              <a:buAutoNum type="arabicPeriod"/>
            </a:pPr>
            <a:endParaRPr lang="en-US" altLang="en-US">
              <a:ea typeface="ＭＳ Ｐゴシック" charset="-128"/>
            </a:endParaRPr>
          </a:p>
          <a:p>
            <a:pPr marL="514350" indent="-514350">
              <a:buFontTx/>
              <a:buAutoNum type="arabicPeriod"/>
            </a:pPr>
            <a:r>
              <a:rPr lang="en-US" altLang="en-US">
                <a:ea typeface="ＭＳ Ｐゴシック" charset="-128"/>
              </a:rPr>
              <a:t>Chemical Transformations</a:t>
            </a:r>
          </a:p>
          <a:p>
            <a:pPr marL="514350" indent="-514350">
              <a:buFontTx/>
              <a:buAutoNum type="arabicPeriod"/>
            </a:pPr>
            <a:endParaRPr lang="en-US" altLang="en-US">
              <a:ea typeface="ＭＳ Ｐゴシック" charset="-128"/>
            </a:endParaRPr>
          </a:p>
          <a:p>
            <a:pPr marL="514350" indent="-514350">
              <a:buFontTx/>
              <a:buAutoNum type="arabicPeriod"/>
            </a:pPr>
            <a:r>
              <a:rPr lang="en-US" altLang="en-US">
                <a:ea typeface="ＭＳ Ｐゴシック" charset="-128"/>
              </a:rPr>
              <a:t>Biological Molecules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1" t="9959" r="46133" b="13219"/>
          <a:stretch>
            <a:fillRect/>
          </a:stretch>
        </p:blipFill>
        <p:spPr bwMode="auto">
          <a:xfrm>
            <a:off x="6553200" y="1600200"/>
            <a:ext cx="1841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Title 4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altLang="en-US" sz="3600" b="1" i="1">
                <a:ea typeface="ＭＳ Ｐゴシック" charset="-128"/>
              </a:rPr>
              <a:t>Example 1: Dynamics in artificial ferroelectrics: ferroelectric/dielectric superlattices</a:t>
            </a:r>
          </a:p>
        </p:txBody>
      </p:sp>
      <p:sp>
        <p:nvSpPr>
          <p:cNvPr id="29699" name="TextBox 53"/>
          <p:cNvSpPr txBox="1">
            <a:spLocks noChangeArrowheads="1"/>
          </p:cNvSpPr>
          <p:nvPr/>
        </p:nvSpPr>
        <p:spPr bwMode="auto">
          <a:xfrm>
            <a:off x="5943600" y="4953000"/>
            <a:ext cx="2971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Electronic properties arise from the E-field driven reconfiguration of domains.</a:t>
            </a:r>
          </a:p>
        </p:txBody>
      </p:sp>
      <p:sp>
        <p:nvSpPr>
          <p:cNvPr id="29700" name="TextBox 54"/>
          <p:cNvSpPr txBox="1">
            <a:spLocks noChangeArrowheads="1"/>
          </p:cNvSpPr>
          <p:nvPr/>
        </p:nvSpPr>
        <p:spPr bwMode="auto">
          <a:xfrm>
            <a:off x="457200" y="5867400"/>
            <a:ext cx="8686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Probing ultrafast </a:t>
            </a:r>
            <a:r>
              <a:rPr lang="en-US" altLang="en-US" sz="1800" i="1"/>
              <a:t>structural</a:t>
            </a:r>
            <a:r>
              <a:rPr lang="en-US" altLang="en-US" sz="1800"/>
              <a:t> dynamics is crucial. Future sources will provide insight into the mechanism of switching and the field-distorted structure of the superlattice.</a:t>
            </a:r>
          </a:p>
        </p:txBody>
      </p:sp>
      <p:grpSp>
        <p:nvGrpSpPr>
          <p:cNvPr id="29701" name="Group 50"/>
          <p:cNvGrpSpPr>
            <a:grpSpLocks/>
          </p:cNvGrpSpPr>
          <p:nvPr/>
        </p:nvGrpSpPr>
        <p:grpSpPr bwMode="auto">
          <a:xfrm>
            <a:off x="0" y="1874838"/>
            <a:ext cx="6477000" cy="3921125"/>
            <a:chOff x="0" y="1725613"/>
            <a:chExt cx="6477000" cy="3920933"/>
          </a:xfrm>
        </p:grpSpPr>
        <p:grpSp>
          <p:nvGrpSpPr>
            <p:cNvPr id="29702" name="Group 7"/>
            <p:cNvGrpSpPr>
              <a:grpSpLocks/>
            </p:cNvGrpSpPr>
            <p:nvPr/>
          </p:nvGrpSpPr>
          <p:grpSpPr bwMode="auto">
            <a:xfrm>
              <a:off x="3048000" y="3200400"/>
              <a:ext cx="2636838" cy="2133600"/>
              <a:chOff x="838200" y="2057400"/>
              <a:chExt cx="3810000" cy="3083042"/>
            </a:xfrm>
          </p:grpSpPr>
          <p:pic>
            <p:nvPicPr>
              <p:cNvPr id="29742" name="Picture 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437"/>
              <a:stretch>
                <a:fillRect/>
              </a:stretch>
            </p:blipFill>
            <p:spPr bwMode="auto">
              <a:xfrm>
                <a:off x="914400" y="2057400"/>
                <a:ext cx="3733800" cy="30830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" name="Rectangle 5"/>
              <p:cNvSpPr/>
              <p:nvPr/>
            </p:nvSpPr>
            <p:spPr>
              <a:xfrm>
                <a:off x="838200" y="2286678"/>
                <a:ext cx="305076" cy="3050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838200" y="3885470"/>
                <a:ext cx="305076" cy="3050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grpSp>
          <p:nvGrpSpPr>
            <p:cNvPr id="29703" name="Group 25"/>
            <p:cNvGrpSpPr>
              <a:grpSpLocks/>
            </p:cNvGrpSpPr>
            <p:nvPr/>
          </p:nvGrpSpPr>
          <p:grpSpPr bwMode="auto">
            <a:xfrm>
              <a:off x="3200400" y="2133600"/>
              <a:ext cx="2133600" cy="990600"/>
              <a:chOff x="3352800" y="2743200"/>
              <a:chExt cx="2133600" cy="990600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3352800" y="2895572"/>
                <a:ext cx="304800" cy="68576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3657600" y="2895572"/>
                <a:ext cx="304800" cy="68576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3962400" y="2895572"/>
                <a:ext cx="304800" cy="68576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267200" y="2895572"/>
                <a:ext cx="304800" cy="68576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4572000" y="2895572"/>
                <a:ext cx="304800" cy="68576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4876800" y="2895572"/>
                <a:ext cx="304800" cy="68576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5181600" y="2895572"/>
                <a:ext cx="304800" cy="685766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3352800" y="2743180"/>
                <a:ext cx="2133600" cy="15239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>
                <a:off x="3352800" y="3581339"/>
                <a:ext cx="2133600" cy="152392"/>
              </a:xfrm>
              <a:prstGeom prst="rec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 rot="5400000" flipH="1" flipV="1">
                <a:off x="3277405" y="3199563"/>
                <a:ext cx="457177" cy="158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rot="5400000" flipH="1" flipV="1">
                <a:off x="3887005" y="3199563"/>
                <a:ext cx="457177" cy="158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/>
              <p:nvPr/>
            </p:nvCxnSpPr>
            <p:spPr>
              <a:xfrm rot="5400000" flipH="1" flipV="1">
                <a:off x="4496605" y="3199563"/>
                <a:ext cx="457177" cy="158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5106205" y="3199563"/>
                <a:ext cx="457177" cy="1588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 rot="16200000" flipH="1">
                <a:off x="3580618" y="3275760"/>
                <a:ext cx="457177" cy="158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rot="16200000" flipH="1">
                <a:off x="4190218" y="3275760"/>
                <a:ext cx="457177" cy="158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rot="16200000" flipH="1">
                <a:off x="4799818" y="3275760"/>
                <a:ext cx="457177" cy="158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704" name="Group 44"/>
            <p:cNvGrpSpPr>
              <a:grpSpLocks/>
            </p:cNvGrpSpPr>
            <p:nvPr/>
          </p:nvGrpSpPr>
          <p:grpSpPr bwMode="auto">
            <a:xfrm>
              <a:off x="1143000" y="1725613"/>
              <a:ext cx="1549400" cy="3608387"/>
              <a:chOff x="592137" y="2182812"/>
              <a:chExt cx="1549400" cy="3608388"/>
            </a:xfrm>
          </p:grpSpPr>
          <p:sp>
            <p:nvSpPr>
              <p:cNvPr id="28" name="Text Box 21"/>
              <p:cNvSpPr txBox="1">
                <a:spLocks noChangeArrowheads="1"/>
              </p:cNvSpPr>
              <p:nvPr/>
            </p:nvSpPr>
            <p:spPr bwMode="auto">
              <a:xfrm>
                <a:off x="600075" y="4651254"/>
                <a:ext cx="503237" cy="307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ko-KR" sz="1400" smtClean="0">
                    <a:solidFill>
                      <a:srgbClr val="C092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SrO</a:t>
                </a:r>
              </a:p>
            </p:txBody>
          </p:sp>
          <p:sp>
            <p:nvSpPr>
              <p:cNvPr id="29" name="Text Box 22"/>
              <p:cNvSpPr txBox="1">
                <a:spLocks noChangeArrowheads="1"/>
              </p:cNvSpPr>
              <p:nvPr/>
            </p:nvSpPr>
            <p:spPr bwMode="auto">
              <a:xfrm>
                <a:off x="592137" y="2433625"/>
                <a:ext cx="544513" cy="307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ko-KR" sz="1400" smtClean="0">
                    <a:solidFill>
                      <a:srgbClr val="1E464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PbO</a:t>
                </a:r>
              </a:p>
            </p:txBody>
          </p:sp>
          <p:sp>
            <p:nvSpPr>
              <p:cNvPr id="32" name="Text Box 28"/>
              <p:cNvSpPr txBox="1">
                <a:spLocks noChangeArrowheads="1"/>
              </p:cNvSpPr>
              <p:nvPr/>
            </p:nvSpPr>
            <p:spPr bwMode="auto">
              <a:xfrm>
                <a:off x="600075" y="5483063"/>
                <a:ext cx="503237" cy="307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ko-KR" sz="1400" smtClean="0">
                    <a:solidFill>
                      <a:srgbClr val="C092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SrO</a:t>
                </a:r>
              </a:p>
            </p:txBody>
          </p:sp>
          <p:sp>
            <p:nvSpPr>
              <p:cNvPr id="33" name="Text Box 29"/>
              <p:cNvSpPr txBox="1">
                <a:spLocks noChangeArrowheads="1"/>
              </p:cNvSpPr>
              <p:nvPr/>
            </p:nvSpPr>
            <p:spPr bwMode="auto">
              <a:xfrm>
                <a:off x="1606550" y="2736822"/>
                <a:ext cx="534987" cy="304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ko-KR" sz="140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TiO</a:t>
                </a:r>
                <a:r>
                  <a:rPr lang="en-US" altLang="ko-KR" sz="1400" baseline="-2500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2</a:t>
                </a:r>
              </a:p>
            </p:txBody>
          </p:sp>
          <p:sp>
            <p:nvSpPr>
              <p:cNvPr id="34" name="Text Box 30"/>
              <p:cNvSpPr txBox="1">
                <a:spLocks noChangeArrowheads="1"/>
              </p:cNvSpPr>
              <p:nvPr/>
            </p:nvSpPr>
            <p:spPr bwMode="auto">
              <a:xfrm>
                <a:off x="1606550" y="3287658"/>
                <a:ext cx="534987" cy="306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ko-KR" sz="140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TiO</a:t>
                </a:r>
                <a:r>
                  <a:rPr lang="en-US" altLang="ko-KR" sz="1400" baseline="-2500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2</a:t>
                </a:r>
              </a:p>
            </p:txBody>
          </p:sp>
          <p:sp>
            <p:nvSpPr>
              <p:cNvPr id="35" name="Text Box 31"/>
              <p:cNvSpPr txBox="1">
                <a:spLocks noChangeArrowheads="1"/>
              </p:cNvSpPr>
              <p:nvPr/>
            </p:nvSpPr>
            <p:spPr bwMode="auto">
              <a:xfrm>
                <a:off x="1606550" y="4397266"/>
                <a:ext cx="534987" cy="304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ko-KR" sz="140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TiO</a:t>
                </a:r>
                <a:r>
                  <a:rPr lang="en-US" altLang="ko-KR" sz="1400" baseline="-2500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2</a:t>
                </a:r>
              </a:p>
            </p:txBody>
          </p:sp>
          <p:sp>
            <p:nvSpPr>
              <p:cNvPr id="36" name="Text Box 32"/>
              <p:cNvSpPr txBox="1">
                <a:spLocks noChangeArrowheads="1"/>
              </p:cNvSpPr>
              <p:nvPr/>
            </p:nvSpPr>
            <p:spPr bwMode="auto">
              <a:xfrm>
                <a:off x="1606550" y="3841668"/>
                <a:ext cx="534987" cy="303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ko-KR" sz="140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TiO</a:t>
                </a:r>
                <a:r>
                  <a:rPr lang="en-US" altLang="ko-KR" sz="1400" baseline="-2500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2</a:t>
                </a:r>
              </a:p>
            </p:txBody>
          </p:sp>
          <p:sp>
            <p:nvSpPr>
              <p:cNvPr id="37" name="Text Box 33"/>
              <p:cNvSpPr txBox="1">
                <a:spLocks noChangeArrowheads="1"/>
              </p:cNvSpPr>
              <p:nvPr/>
            </p:nvSpPr>
            <p:spPr bwMode="auto">
              <a:xfrm>
                <a:off x="1603375" y="4954452"/>
                <a:ext cx="534987" cy="304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ko-KR" sz="140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TiO</a:t>
                </a:r>
                <a:r>
                  <a:rPr lang="en-US" altLang="ko-KR" sz="1400" baseline="-2500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2</a:t>
                </a:r>
              </a:p>
            </p:txBody>
          </p:sp>
          <p:sp>
            <p:nvSpPr>
              <p:cNvPr id="38" name="Text Box 71"/>
              <p:cNvSpPr txBox="1">
                <a:spLocks noChangeArrowheads="1"/>
              </p:cNvSpPr>
              <p:nvPr/>
            </p:nvSpPr>
            <p:spPr bwMode="auto">
              <a:xfrm>
                <a:off x="1606550" y="2182812"/>
                <a:ext cx="534987" cy="304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ko-KR" sz="140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TiO</a:t>
                </a:r>
                <a:r>
                  <a:rPr lang="en-US" altLang="ko-KR" sz="1400" baseline="-2500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2</a:t>
                </a:r>
              </a:p>
            </p:txBody>
          </p:sp>
          <p:pic>
            <p:nvPicPr>
              <p:cNvPr id="29721" name="Picture 90" descr="!JYJo paper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66800" y="2362200"/>
                <a:ext cx="654050" cy="32940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 Box 33"/>
              <p:cNvSpPr txBox="1">
                <a:spLocks noChangeArrowheads="1"/>
              </p:cNvSpPr>
              <p:nvPr/>
            </p:nvSpPr>
            <p:spPr bwMode="auto">
              <a:xfrm>
                <a:off x="1603375" y="5467189"/>
                <a:ext cx="534987" cy="303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ko-KR" sz="140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TiO</a:t>
                </a:r>
                <a:r>
                  <a:rPr lang="en-US" altLang="ko-KR" sz="1400" baseline="-2500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2</a:t>
                </a:r>
              </a:p>
            </p:txBody>
          </p:sp>
          <p:sp>
            <p:nvSpPr>
              <p:cNvPr id="41" name="Text Box 24"/>
              <p:cNvSpPr txBox="1">
                <a:spLocks noChangeArrowheads="1"/>
              </p:cNvSpPr>
              <p:nvPr/>
            </p:nvSpPr>
            <p:spPr bwMode="auto">
              <a:xfrm>
                <a:off x="615950" y="4114705"/>
                <a:ext cx="755650" cy="3079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defRPr/>
                </a:pPr>
                <a:r>
                  <a:rPr lang="en-US" altLang="ko-KR" sz="1400" smtClean="0">
                    <a:solidFill>
                      <a:srgbClr val="1E464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Helvetica" charset="0"/>
                    <a:ea typeface="MS PGothic" charset="-128"/>
                  </a:rPr>
                  <a:t>PbO</a:t>
                </a:r>
              </a:p>
            </p:txBody>
          </p:sp>
          <p:sp>
            <p:nvSpPr>
              <p:cNvPr id="29724" name="TextBox 41"/>
              <p:cNvSpPr txBox="1">
                <a:spLocks noChangeArrowheads="1"/>
              </p:cNvSpPr>
              <p:nvPr/>
            </p:nvSpPr>
            <p:spPr bwMode="auto">
              <a:xfrm rot="-5400000">
                <a:off x="594211" y="5044589"/>
                <a:ext cx="49244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…</a:t>
                </a:r>
              </a:p>
            </p:txBody>
          </p:sp>
          <p:sp>
            <p:nvSpPr>
              <p:cNvPr id="29725" name="TextBox 42"/>
              <p:cNvSpPr txBox="1">
                <a:spLocks noChangeArrowheads="1"/>
              </p:cNvSpPr>
              <p:nvPr/>
            </p:nvSpPr>
            <p:spPr bwMode="auto">
              <a:xfrm rot="-5400000">
                <a:off x="594211" y="3215789"/>
                <a:ext cx="49244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  <a:ea typeface="ＭＳ Ｐゴシック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2400"/>
                  <a:t>…</a:t>
                </a:r>
              </a:p>
            </p:txBody>
          </p:sp>
        </p:grpSp>
        <p:sp>
          <p:nvSpPr>
            <p:cNvPr id="29705" name="TextBox 43"/>
            <p:cNvSpPr txBox="1">
              <a:spLocks noChangeArrowheads="1"/>
            </p:cNvSpPr>
            <p:nvPr/>
          </p:nvSpPr>
          <p:spPr bwMode="auto">
            <a:xfrm>
              <a:off x="0" y="2590800"/>
              <a:ext cx="1403350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PbTiO</a:t>
              </a:r>
              <a:r>
                <a:rPr lang="en-US" altLang="en-US" sz="1800" baseline="-25000"/>
                <a:t>3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12 unit cells</a:t>
              </a:r>
            </a:p>
          </p:txBody>
        </p:sp>
        <p:sp>
          <p:nvSpPr>
            <p:cNvPr id="29706" name="TextBox 45"/>
            <p:cNvSpPr txBox="1">
              <a:spLocks noChangeArrowheads="1"/>
            </p:cNvSpPr>
            <p:nvPr/>
          </p:nvSpPr>
          <p:spPr bwMode="auto">
            <a:xfrm>
              <a:off x="0" y="4495800"/>
              <a:ext cx="1274763" cy="6461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SrTiO</a:t>
              </a:r>
              <a:r>
                <a:rPr lang="en-US" altLang="en-US" sz="1800" baseline="-25000"/>
                <a:t>3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3 unit cells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238500" y="2512974"/>
              <a:ext cx="76200" cy="30478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cxnSp>
          <p:nvCxnSpPr>
            <p:cNvPr id="49" name="Straight Connector 48"/>
            <p:cNvCxnSpPr>
              <a:endCxn id="47" idx="0"/>
            </p:cNvCxnSpPr>
            <p:nvPr/>
          </p:nvCxnSpPr>
          <p:spPr>
            <a:xfrm rot="16200000" flipH="1">
              <a:off x="2643998" y="1851797"/>
              <a:ext cx="674655" cy="62865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5400000">
              <a:off x="1775679" y="3705906"/>
              <a:ext cx="2443042" cy="6604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710" name="TextBox 52"/>
            <p:cNvSpPr txBox="1">
              <a:spLocks noChangeArrowheads="1"/>
            </p:cNvSpPr>
            <p:nvPr/>
          </p:nvSpPr>
          <p:spPr bwMode="auto">
            <a:xfrm>
              <a:off x="3048000" y="1725613"/>
              <a:ext cx="3429000" cy="3385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600"/>
                <a:t>Self-organized nm-scale domains</a:t>
              </a:r>
            </a:p>
          </p:txBody>
        </p:sp>
        <p:sp>
          <p:nvSpPr>
            <p:cNvPr id="29711" name="TextBox 47"/>
            <p:cNvSpPr txBox="1">
              <a:spLocks noChangeArrowheads="1"/>
            </p:cNvSpPr>
            <p:nvPr/>
          </p:nvSpPr>
          <p:spPr bwMode="auto">
            <a:xfrm>
              <a:off x="154954" y="5338785"/>
              <a:ext cx="4290149" cy="307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J. Y. Jo, </a:t>
              </a:r>
              <a:r>
                <a:rPr lang="en-US" altLang="en-US" sz="1400" i="1"/>
                <a:t>et al</a:t>
              </a:r>
              <a:r>
                <a:rPr lang="en-US" altLang="en-US" sz="1400"/>
                <a:t>., </a:t>
              </a:r>
              <a:r>
                <a:rPr lang="hu-HU" altLang="en-US" sz="1400"/>
                <a:t>Phys. Rev. Lett. </a:t>
              </a:r>
              <a:r>
                <a:rPr lang="hu-HU" altLang="en-US" sz="1400" b="1"/>
                <a:t>107</a:t>
              </a:r>
              <a:r>
                <a:rPr lang="hu-HU" altLang="en-US" sz="1400"/>
                <a:t>, 055501 (2011). </a:t>
              </a:r>
              <a:endParaRPr lang="en-US" altLang="en-US" sz="1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Time-Resolved Diffraction:</a:t>
            </a:r>
            <a:br>
              <a:rPr lang="en-US" altLang="en-US">
                <a:ea typeface="ＭＳ Ｐゴシック" charset="-128"/>
              </a:rPr>
            </a:br>
            <a:r>
              <a:rPr lang="en-US" altLang="en-US">
                <a:ea typeface="ＭＳ Ｐゴシック" charset="-128"/>
              </a:rPr>
              <a:t>SrTiO</a:t>
            </a:r>
            <a:r>
              <a:rPr lang="en-US" altLang="en-US" baseline="-25000">
                <a:ea typeface="ＭＳ Ｐゴシック" charset="-128"/>
              </a:rPr>
              <a:t>3</a:t>
            </a:r>
            <a:r>
              <a:rPr lang="en-US" altLang="en-US">
                <a:ea typeface="ＭＳ Ｐゴシック" charset="-128"/>
              </a:rPr>
              <a:t>/PbTiO</a:t>
            </a:r>
            <a:r>
              <a:rPr lang="en-US" altLang="en-US" baseline="-25000">
                <a:ea typeface="ＭＳ Ｐゴシック" charset="-128"/>
              </a:rPr>
              <a:t>3</a:t>
            </a:r>
            <a:endParaRPr lang="en-US" altLang="en-US">
              <a:ea typeface="ＭＳ Ｐゴシック" charset="-128"/>
            </a:endParaRPr>
          </a:p>
        </p:txBody>
      </p:sp>
      <p:pic>
        <p:nvPicPr>
          <p:cNvPr id="3072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b="48868"/>
          <a:stretch>
            <a:fillRect/>
          </a:stretch>
        </p:blipFill>
        <p:spPr bwMode="auto">
          <a:xfrm>
            <a:off x="914400" y="1752600"/>
            <a:ext cx="7162800" cy="446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31746" name="Picture 24" descr="C:\Users\evans\Desktop\IMG_1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04800"/>
            <a:ext cx="6578600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38200" y="5562600"/>
            <a:ext cx="79248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 err="1">
                <a:latin typeface="+mj-lt"/>
                <a:ea typeface="+mn-ea"/>
              </a:rPr>
              <a:t>Nanodiffraction</a:t>
            </a:r>
            <a:r>
              <a:rPr lang="en-US" dirty="0">
                <a:latin typeface="+mj-lt"/>
                <a:ea typeface="+mn-ea"/>
              </a:rPr>
              <a:t> at APS sector 7: 100 nm spot size, ~100 </a:t>
            </a:r>
            <a:r>
              <a:rPr lang="en-US" dirty="0" err="1">
                <a:latin typeface="+mj-lt"/>
                <a:ea typeface="+mn-ea"/>
              </a:rPr>
              <a:t>ps</a:t>
            </a:r>
            <a:r>
              <a:rPr lang="en-US" dirty="0">
                <a:latin typeface="+mj-lt"/>
                <a:ea typeface="+mn-ea"/>
              </a:rPr>
              <a:t> time resolution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Domains</a:t>
            </a: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990600"/>
            <a:ext cx="5688012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2771" name="Group 17"/>
          <p:cNvGrpSpPr>
            <a:grpSpLocks/>
          </p:cNvGrpSpPr>
          <p:nvPr/>
        </p:nvGrpSpPr>
        <p:grpSpPr bwMode="auto">
          <a:xfrm>
            <a:off x="0" y="2057400"/>
            <a:ext cx="3578225" cy="3124200"/>
            <a:chOff x="152400" y="3962400"/>
            <a:chExt cx="2659232" cy="2321626"/>
          </a:xfrm>
        </p:grpSpPr>
        <p:pic>
          <p:nvPicPr>
            <p:cNvPr id="32778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83" t="72134" r="7831" b="5624"/>
            <a:stretch>
              <a:fillRect/>
            </a:stretch>
          </p:blipFill>
          <p:spPr bwMode="auto">
            <a:xfrm>
              <a:off x="226323" y="3962400"/>
              <a:ext cx="2585309" cy="23216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152400" y="5748448"/>
              <a:ext cx="458936" cy="4223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grpSp>
        <p:nvGrpSpPr>
          <p:cNvPr id="32772" name="Group 11"/>
          <p:cNvGrpSpPr>
            <a:grpSpLocks/>
          </p:cNvGrpSpPr>
          <p:nvPr/>
        </p:nvGrpSpPr>
        <p:grpSpPr bwMode="auto">
          <a:xfrm>
            <a:off x="3048000" y="3429000"/>
            <a:ext cx="5649913" cy="3124200"/>
            <a:chOff x="1600200" y="4114800"/>
            <a:chExt cx="2514600" cy="1390650"/>
          </a:xfrm>
        </p:grpSpPr>
        <p:pic>
          <p:nvPicPr>
            <p:cNvPr id="32774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727" r="29637"/>
            <a:stretch>
              <a:fillRect/>
            </a:stretch>
          </p:blipFill>
          <p:spPr bwMode="auto">
            <a:xfrm>
              <a:off x="1600200" y="4220308"/>
              <a:ext cx="2454215" cy="12851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057336" y="4114800"/>
              <a:ext cx="228921" cy="152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313812" y="4267432"/>
              <a:ext cx="202072" cy="1392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62186" y="4114800"/>
              <a:ext cx="152614" cy="91438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57200" y="5867400"/>
            <a:ext cx="3429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dirty="0" err="1">
                <a:latin typeface="+mj-lt"/>
                <a:ea typeface="+mn-ea"/>
              </a:rPr>
              <a:t>Zubko</a:t>
            </a:r>
            <a:r>
              <a:rPr lang="en-US" dirty="0">
                <a:latin typeface="+mj-lt"/>
                <a:ea typeface="+mn-ea"/>
              </a:rPr>
              <a:t>, </a:t>
            </a:r>
            <a:r>
              <a:rPr lang="en-US" i="1" dirty="0">
                <a:latin typeface="+mj-lt"/>
                <a:ea typeface="+mn-ea"/>
              </a:rPr>
              <a:t>et al</a:t>
            </a:r>
            <a:r>
              <a:rPr lang="en-US" dirty="0">
                <a:latin typeface="+mj-lt"/>
                <a:ea typeface="+mn-ea"/>
              </a:rPr>
              <a:t>., Phys. Rev. </a:t>
            </a:r>
            <a:r>
              <a:rPr lang="en-US" dirty="0" err="1">
                <a:latin typeface="+mj-lt"/>
                <a:ea typeface="+mn-ea"/>
              </a:rPr>
              <a:t>Lett</a:t>
            </a:r>
            <a:r>
              <a:rPr lang="en-US" dirty="0">
                <a:latin typeface="+mj-lt"/>
                <a:ea typeface="+mn-ea"/>
              </a:rPr>
              <a:t>. </a:t>
            </a:r>
            <a:r>
              <a:rPr lang="en-US" b="1" dirty="0">
                <a:latin typeface="+mj-lt"/>
                <a:ea typeface="+mn-ea"/>
              </a:rPr>
              <a:t>104</a:t>
            </a:r>
            <a:r>
              <a:rPr lang="en-US" dirty="0">
                <a:latin typeface="+mj-lt"/>
                <a:ea typeface="+mn-ea"/>
              </a:rPr>
              <a:t>, 187601 (2010)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1" name="Group 23"/>
          <p:cNvGrpSpPr>
            <a:grpSpLocks/>
          </p:cNvGrpSpPr>
          <p:nvPr/>
        </p:nvGrpSpPr>
        <p:grpSpPr bwMode="auto">
          <a:xfrm>
            <a:off x="65088" y="1752600"/>
            <a:ext cx="9274175" cy="3886200"/>
            <a:chOff x="0" y="1600200"/>
            <a:chExt cx="9274632" cy="3886200"/>
          </a:xfrm>
        </p:grpSpPr>
        <p:pic>
          <p:nvPicPr>
            <p:cNvPr id="15363" name="Picture 4" descr="New Fi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05000"/>
              <a:ext cx="7651750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64" name="Group 12"/>
            <p:cNvGrpSpPr>
              <a:grpSpLocks/>
            </p:cNvGrpSpPr>
            <p:nvPr/>
          </p:nvGrpSpPr>
          <p:grpSpPr bwMode="auto">
            <a:xfrm>
              <a:off x="7544172" y="1600200"/>
              <a:ext cx="1723200" cy="923330"/>
              <a:chOff x="7544172" y="1712686"/>
              <a:chExt cx="1723200" cy="923330"/>
            </a:xfrm>
          </p:grpSpPr>
          <p:sp>
            <p:nvSpPr>
              <p:cNvPr id="7" name="Right Brace 6"/>
              <p:cNvSpPr/>
              <p:nvPr/>
            </p:nvSpPr>
            <p:spPr>
              <a:xfrm>
                <a:off x="7544172" y="1828574"/>
                <a:ext cx="228611" cy="762000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4118" name="TextBox 9"/>
              <p:cNvSpPr txBox="1">
                <a:spLocks noChangeArrowheads="1"/>
              </p:cNvSpPr>
              <p:nvPr/>
            </p:nvSpPr>
            <p:spPr bwMode="auto">
              <a:xfrm>
                <a:off x="7841049" y="1712686"/>
                <a:ext cx="1425645" cy="923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>
                    <a:latin typeface="+mj-lt"/>
                    <a:ea typeface="+mn-ea"/>
                  </a:rPr>
                  <a:t>Atomic, molecular physics</a:t>
                </a:r>
              </a:p>
            </p:txBody>
          </p:sp>
        </p:grpSp>
        <p:grpSp>
          <p:nvGrpSpPr>
            <p:cNvPr id="15365" name="Group 11"/>
            <p:cNvGrpSpPr>
              <a:grpSpLocks/>
            </p:cNvGrpSpPr>
            <p:nvPr/>
          </p:nvGrpSpPr>
          <p:grpSpPr bwMode="auto">
            <a:xfrm>
              <a:off x="7544172" y="2595563"/>
              <a:ext cx="1723200" cy="1219200"/>
              <a:chOff x="7544172" y="2595563"/>
              <a:chExt cx="1723200" cy="1219200"/>
            </a:xfrm>
          </p:grpSpPr>
          <p:sp>
            <p:nvSpPr>
              <p:cNvPr id="8" name="Right Brace 7"/>
              <p:cNvSpPr/>
              <p:nvPr/>
            </p:nvSpPr>
            <p:spPr>
              <a:xfrm>
                <a:off x="7544172" y="2595563"/>
                <a:ext cx="228611" cy="1219200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4116" name="TextBox 10"/>
              <p:cNvSpPr txBox="1">
                <a:spLocks noChangeArrowheads="1"/>
              </p:cNvSpPr>
              <p:nvPr/>
            </p:nvSpPr>
            <p:spPr bwMode="auto">
              <a:xfrm>
                <a:off x="7841049" y="2743200"/>
                <a:ext cx="1425645" cy="923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dirty="0">
                    <a:latin typeface="+mj-lt"/>
                    <a:ea typeface="+mn-ea"/>
                  </a:rPr>
                  <a:t>Chemistry, chemical physics</a:t>
                </a:r>
              </a:p>
            </p:txBody>
          </p:sp>
        </p:grpSp>
        <p:grpSp>
          <p:nvGrpSpPr>
            <p:cNvPr id="15366" name="Group 15"/>
            <p:cNvGrpSpPr>
              <a:grpSpLocks/>
            </p:cNvGrpSpPr>
            <p:nvPr/>
          </p:nvGrpSpPr>
          <p:grpSpPr bwMode="auto">
            <a:xfrm>
              <a:off x="7544172" y="3877270"/>
              <a:ext cx="1730460" cy="923330"/>
              <a:chOff x="7544172" y="3810000"/>
              <a:chExt cx="1730460" cy="923330"/>
            </a:xfrm>
          </p:grpSpPr>
          <p:sp>
            <p:nvSpPr>
              <p:cNvPr id="9" name="Right Brace 8"/>
              <p:cNvSpPr/>
              <p:nvPr/>
            </p:nvSpPr>
            <p:spPr>
              <a:xfrm>
                <a:off x="7544172" y="3852268"/>
                <a:ext cx="228611" cy="838200"/>
              </a:xfrm>
              <a:prstGeom prst="rightBrac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  <p:sp>
            <p:nvSpPr>
              <p:cNvPr id="4114" name="TextBox 14"/>
              <p:cNvSpPr txBox="1">
                <a:spLocks noChangeArrowheads="1"/>
              </p:cNvSpPr>
              <p:nvPr/>
            </p:nvSpPr>
            <p:spPr bwMode="auto">
              <a:xfrm>
                <a:off x="7848987" y="3809405"/>
                <a:ext cx="1425645" cy="923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>
                    <a:latin typeface="+mj-lt"/>
                    <a:ea typeface="+mn-ea"/>
                  </a:rPr>
                  <a:t>Condensed matter, materials</a:t>
                </a:r>
              </a:p>
            </p:txBody>
          </p:sp>
        </p:grpSp>
        <p:sp>
          <p:nvSpPr>
            <p:cNvPr id="4106" name="TextBox 16"/>
            <p:cNvSpPr txBox="1">
              <a:spLocks noChangeArrowheads="1"/>
            </p:cNvSpPr>
            <p:nvPr/>
          </p:nvSpPr>
          <p:spPr bwMode="auto">
            <a:xfrm>
              <a:off x="3276761" y="5105400"/>
              <a:ext cx="1425645" cy="3698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en-US">
                  <a:latin typeface="+mj-lt"/>
                  <a:ea typeface="+mn-ea"/>
                </a:rPr>
                <a:t>Time (s)</a:t>
              </a:r>
            </a:p>
          </p:txBody>
        </p:sp>
        <p:grpSp>
          <p:nvGrpSpPr>
            <p:cNvPr id="15368" name="Group 21"/>
            <p:cNvGrpSpPr>
              <a:grpSpLocks/>
            </p:cNvGrpSpPr>
            <p:nvPr/>
          </p:nvGrpSpPr>
          <p:grpSpPr bwMode="auto">
            <a:xfrm>
              <a:off x="0" y="4953000"/>
              <a:ext cx="8665032" cy="369332"/>
              <a:chOff x="0" y="4953000"/>
              <a:chExt cx="8665032" cy="369332"/>
            </a:xfrm>
          </p:grpSpPr>
          <p:sp>
            <p:nvSpPr>
              <p:cNvPr id="4109" name="TextBox 17"/>
              <p:cNvSpPr txBox="1">
                <a:spLocks noChangeArrowheads="1"/>
              </p:cNvSpPr>
              <p:nvPr/>
            </p:nvSpPr>
            <p:spPr bwMode="auto">
              <a:xfrm>
                <a:off x="0" y="4953000"/>
                <a:ext cx="1425645" cy="3698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dirty="0">
                    <a:latin typeface="+mj-lt"/>
                    <a:ea typeface="+mn-ea"/>
                  </a:rPr>
                  <a:t>10</a:t>
                </a:r>
                <a:r>
                  <a:rPr lang="en-US" baseline="30000" dirty="0">
                    <a:latin typeface="+mj-lt"/>
                    <a:ea typeface="+mn-ea"/>
                  </a:rPr>
                  <a:t>-15</a:t>
                </a:r>
                <a:endParaRPr lang="en-US" dirty="0">
                  <a:latin typeface="+mj-lt"/>
                  <a:ea typeface="+mn-ea"/>
                </a:endParaRPr>
              </a:p>
            </p:txBody>
          </p:sp>
          <p:sp>
            <p:nvSpPr>
              <p:cNvPr id="4110" name="TextBox 18"/>
              <p:cNvSpPr txBox="1">
                <a:spLocks noChangeArrowheads="1"/>
              </p:cNvSpPr>
              <p:nvPr/>
            </p:nvSpPr>
            <p:spPr bwMode="auto">
              <a:xfrm>
                <a:off x="2133705" y="4953000"/>
                <a:ext cx="685834" cy="3698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 dirty="0">
                    <a:latin typeface="+mj-lt"/>
                    <a:ea typeface="+mn-ea"/>
                  </a:rPr>
                  <a:t>10</a:t>
                </a:r>
                <a:r>
                  <a:rPr lang="en-US" baseline="30000" dirty="0">
                    <a:latin typeface="+mj-lt"/>
                    <a:ea typeface="+mn-ea"/>
                  </a:rPr>
                  <a:t>-12</a:t>
                </a:r>
                <a:endParaRPr lang="en-US" dirty="0">
                  <a:latin typeface="+mj-lt"/>
                  <a:ea typeface="+mn-ea"/>
                </a:endParaRPr>
              </a:p>
            </p:txBody>
          </p:sp>
          <p:sp>
            <p:nvSpPr>
              <p:cNvPr id="4111" name="TextBox 19"/>
              <p:cNvSpPr txBox="1">
                <a:spLocks noChangeArrowheads="1"/>
              </p:cNvSpPr>
              <p:nvPr/>
            </p:nvSpPr>
            <p:spPr bwMode="auto">
              <a:xfrm>
                <a:off x="4877040" y="4953000"/>
                <a:ext cx="1425645" cy="3698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>
                    <a:latin typeface="+mj-lt"/>
                    <a:ea typeface="+mn-ea"/>
                  </a:rPr>
                  <a:t>10</a:t>
                </a:r>
                <a:r>
                  <a:rPr lang="en-US" baseline="30000">
                    <a:latin typeface="+mj-lt"/>
                    <a:ea typeface="+mn-ea"/>
                  </a:rPr>
                  <a:t>-9</a:t>
                </a:r>
                <a:endParaRPr lang="en-US">
                  <a:latin typeface="+mj-lt"/>
                  <a:ea typeface="+mn-ea"/>
                </a:endParaRPr>
              </a:p>
            </p:txBody>
          </p:sp>
          <p:sp>
            <p:nvSpPr>
              <p:cNvPr id="4112" name="TextBox 20"/>
              <p:cNvSpPr txBox="1">
                <a:spLocks noChangeArrowheads="1"/>
              </p:cNvSpPr>
              <p:nvPr/>
            </p:nvSpPr>
            <p:spPr bwMode="auto">
              <a:xfrm>
                <a:off x="7239357" y="4953000"/>
                <a:ext cx="1425645" cy="369888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eaLnBrk="1" hangingPunct="1">
                  <a:defRPr/>
                </a:pPr>
                <a:r>
                  <a:rPr lang="en-US">
                    <a:latin typeface="+mj-lt"/>
                    <a:ea typeface="+mn-ea"/>
                  </a:rPr>
                  <a:t>10</a:t>
                </a:r>
                <a:r>
                  <a:rPr lang="en-US" baseline="30000">
                    <a:latin typeface="+mj-lt"/>
                    <a:ea typeface="+mn-ea"/>
                  </a:rPr>
                  <a:t>-6</a:t>
                </a:r>
                <a:endParaRPr lang="en-US">
                  <a:latin typeface="+mj-lt"/>
                  <a:ea typeface="+mn-ea"/>
                </a:endParaRPr>
              </a:p>
            </p:txBody>
          </p:sp>
        </p:grpSp>
      </p:grpSp>
      <p:sp>
        <p:nvSpPr>
          <p:cNvPr id="15362" name="Title 23"/>
          <p:cNvSpPr>
            <a:spLocks noGrp="1"/>
          </p:cNvSpPr>
          <p:nvPr>
            <p:ph type="title"/>
          </p:nvPr>
        </p:nvSpPr>
        <p:spPr>
          <a:xfrm>
            <a:off x="685800" y="533400"/>
            <a:ext cx="7772400" cy="1143000"/>
          </a:xfrm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Motivations: Timescales of Dynamical Processes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93" name="Group 3"/>
          <p:cNvGrpSpPr>
            <a:grpSpLocks/>
          </p:cNvGrpSpPr>
          <p:nvPr/>
        </p:nvGrpSpPr>
        <p:grpSpPr bwMode="auto">
          <a:xfrm>
            <a:off x="1887538" y="1143000"/>
            <a:ext cx="6037262" cy="4811713"/>
            <a:chOff x="228600" y="2057400"/>
            <a:chExt cx="4876481" cy="3886200"/>
          </a:xfrm>
        </p:grpSpPr>
        <p:pic>
          <p:nvPicPr>
            <p:cNvPr id="33796" name="Picture 2" descr="X:\pgevans\manuscripts\2010-2011\superlattice dynamics\figures\Fig1_0412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6744"/>
            <a:stretch>
              <a:fillRect/>
            </a:stretch>
          </p:blipFill>
          <p:spPr bwMode="auto">
            <a:xfrm>
              <a:off x="228600" y="2057400"/>
              <a:ext cx="4647896" cy="3886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/>
            <p:nvPr/>
          </p:nvSpPr>
          <p:spPr>
            <a:xfrm>
              <a:off x="228600" y="2362552"/>
              <a:ext cx="305181" cy="38079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228600" y="4419122"/>
              <a:ext cx="228244" cy="2295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799900" y="2743351"/>
              <a:ext cx="305181" cy="3051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/>
          <a:lstStyle/>
          <a:p>
            <a:r>
              <a:rPr lang="en-US" altLang="en-US" sz="3000">
                <a:ea typeface="ＭＳ Ｐゴシック" charset="-128"/>
              </a:rPr>
              <a:t>Domain Diffuse Scattering in 12(PbTiO</a:t>
            </a:r>
            <a:r>
              <a:rPr lang="en-US" altLang="en-US" sz="3000" baseline="-25000">
                <a:ea typeface="ＭＳ Ｐゴシック" charset="-128"/>
              </a:rPr>
              <a:t>3</a:t>
            </a:r>
            <a:r>
              <a:rPr lang="en-US" altLang="en-US" sz="3000">
                <a:ea typeface="ＭＳ Ｐゴシック" charset="-128"/>
              </a:rPr>
              <a:t>)/3(SrTiO</a:t>
            </a:r>
            <a:r>
              <a:rPr lang="en-US" altLang="en-US" sz="3000" baseline="-25000">
                <a:ea typeface="ＭＳ Ｐゴシック" charset="-128"/>
              </a:rPr>
              <a:t>3</a:t>
            </a:r>
            <a:r>
              <a:rPr lang="en-US" altLang="en-US" sz="3000">
                <a:ea typeface="ＭＳ Ｐゴシック" charset="-128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67200" y="5715000"/>
            <a:ext cx="4210050" cy="8302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j-lt"/>
                <a:ea typeface="+mn-ea"/>
              </a:rPr>
              <a:t>Domain period  9.5 nm</a:t>
            </a:r>
          </a:p>
          <a:p>
            <a:pPr eaLnBrk="1" hangingPunct="1">
              <a:defRPr/>
            </a:pPr>
            <a:r>
              <a:rPr lang="en-US" dirty="0">
                <a:latin typeface="+mj-lt"/>
                <a:ea typeface="+mn-ea"/>
              </a:rPr>
              <a:t>Coherence length only 20 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altLang="en-US" sz="3000">
                <a:ea typeface="ＭＳ Ｐゴシック" charset="-128"/>
              </a:rPr>
              <a:t>No Piezoelectric Expansion within Domains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>
          <a:xfrm>
            <a:off x="3941763" y="2365375"/>
            <a:ext cx="4953000" cy="609600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>
                <a:ea typeface="ＭＳ Ｐゴシック" charset="-128"/>
              </a:rPr>
              <a:t>Domain wavevectors</a:t>
            </a:r>
          </a:p>
        </p:txBody>
      </p:sp>
      <p:grpSp>
        <p:nvGrpSpPr>
          <p:cNvPr id="34819" name="Group 15"/>
          <p:cNvGrpSpPr>
            <a:grpSpLocks/>
          </p:cNvGrpSpPr>
          <p:nvPr/>
        </p:nvGrpSpPr>
        <p:grpSpPr bwMode="auto">
          <a:xfrm>
            <a:off x="3352800" y="2895600"/>
            <a:ext cx="3770313" cy="3581400"/>
            <a:chOff x="3962400" y="1447800"/>
            <a:chExt cx="4924425" cy="4676775"/>
          </a:xfrm>
        </p:grpSpPr>
        <p:pic>
          <p:nvPicPr>
            <p:cNvPr id="34827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800" y="1600200"/>
              <a:ext cx="4772025" cy="452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4115835" y="1447800"/>
              <a:ext cx="684236" cy="45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3962400" y="3504254"/>
              <a:ext cx="686310" cy="4581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7162800" y="5029200"/>
            <a:ext cx="1298575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j-lt"/>
                <a:ea typeface="+mn-ea"/>
              </a:rPr>
              <a:t>In-plane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086600" y="3505200"/>
            <a:ext cx="18970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>
                <a:latin typeface="+mj-lt"/>
                <a:ea typeface="+mn-ea"/>
              </a:rPr>
              <a:t>Out-of-plane</a:t>
            </a:r>
          </a:p>
        </p:txBody>
      </p:sp>
      <p:grpSp>
        <p:nvGrpSpPr>
          <p:cNvPr id="34822" name="Group 2"/>
          <p:cNvGrpSpPr>
            <a:grpSpLocks/>
          </p:cNvGrpSpPr>
          <p:nvPr/>
        </p:nvGrpSpPr>
        <p:grpSpPr bwMode="auto">
          <a:xfrm>
            <a:off x="228600" y="1066800"/>
            <a:ext cx="3616325" cy="2998788"/>
            <a:chOff x="228600" y="1066800"/>
            <a:chExt cx="3615532" cy="2998788"/>
          </a:xfrm>
        </p:grpSpPr>
        <p:grpSp>
          <p:nvGrpSpPr>
            <p:cNvPr id="34823" name="Group 8"/>
            <p:cNvGrpSpPr>
              <a:grpSpLocks/>
            </p:cNvGrpSpPr>
            <p:nvPr/>
          </p:nvGrpSpPr>
          <p:grpSpPr bwMode="auto">
            <a:xfrm>
              <a:off x="228600" y="1066800"/>
              <a:ext cx="3429000" cy="2998788"/>
              <a:chOff x="304800" y="1828800"/>
              <a:chExt cx="4648200" cy="4064578"/>
            </a:xfrm>
          </p:grpSpPr>
          <p:pic>
            <p:nvPicPr>
              <p:cNvPr id="34825" name="Picture 2" descr="X:\pgevans\manuscripts\2010-2011\superlattice dynamics\figures\Fig2_0412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7369"/>
              <a:stretch>
                <a:fillRect/>
              </a:stretch>
            </p:blipFill>
            <p:spPr bwMode="auto">
              <a:xfrm>
                <a:off x="381000" y="1828800"/>
                <a:ext cx="4572000" cy="40645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Rectangle 7"/>
              <p:cNvSpPr/>
              <p:nvPr/>
            </p:nvSpPr>
            <p:spPr>
              <a:xfrm>
                <a:off x="304800" y="2134343"/>
                <a:ext cx="327024" cy="3937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2" name="Rectangle 1"/>
            <p:cNvSpPr/>
            <p:nvPr/>
          </p:nvSpPr>
          <p:spPr>
            <a:xfrm>
              <a:off x="3563207" y="2359025"/>
              <a:ext cx="280925" cy="455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altLang="en-US" sz="3000">
                <a:ea typeface="ＭＳ Ｐゴシック" charset="-128"/>
              </a:rPr>
              <a:t>Proposed Switching Mechanism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752600"/>
            <a:ext cx="8610600" cy="215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8913" y="5029200"/>
            <a:ext cx="8897937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b="1" dirty="0">
                <a:latin typeface="+mj-lt"/>
                <a:ea typeface="+mn-ea"/>
              </a:rPr>
              <a:t>Challenges: </a:t>
            </a:r>
            <a:r>
              <a:rPr lang="en-US" dirty="0">
                <a:latin typeface="+mj-lt"/>
                <a:ea typeface="+mn-ea"/>
              </a:rPr>
              <a:t>2D (or 3D) imaging of domains? During switching?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19200"/>
            <a:ext cx="44196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0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sz="3600" b="1" i="1">
                <a:ea typeface="ＭＳ Ｐゴシック" charset="-128"/>
              </a:rPr>
              <a:t>Timescales for Structural Phase Transitions</a:t>
            </a:r>
          </a:p>
        </p:txBody>
      </p:sp>
      <p:sp>
        <p:nvSpPr>
          <p:cNvPr id="37891" name="Text Placeholder 4"/>
          <p:cNvSpPr>
            <a:spLocks noGrp="1"/>
          </p:cNvSpPr>
          <p:nvPr>
            <p:ph type="body" idx="4294967295"/>
          </p:nvPr>
        </p:nvSpPr>
        <p:spPr>
          <a:xfrm>
            <a:off x="0" y="1676400"/>
            <a:ext cx="4572000" cy="4114800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Strain drives a transition between rhombohedral-like and tetragonal-like phases – and causes huge distortion.</a:t>
            </a:r>
          </a:p>
          <a:p>
            <a:r>
              <a:rPr lang="en-US" altLang="en-US" sz="2400">
                <a:ea typeface="ＭＳ Ｐゴシック" charset="-128"/>
              </a:rPr>
              <a:t>What are the dynamics of these structural transitions? Expect that it proceeds at the sound velocity, ~1 nm/ps.</a:t>
            </a:r>
          </a:p>
          <a:p>
            <a:r>
              <a:rPr lang="en-US" altLang="en-US" sz="2400">
                <a:ea typeface="ＭＳ Ｐゴシック" charset="-128"/>
              </a:rPr>
              <a:t>Pump with THz radiation, probe with X-ray pulses.</a:t>
            </a:r>
          </a:p>
        </p:txBody>
      </p:sp>
      <p:sp>
        <p:nvSpPr>
          <p:cNvPr id="37892" name="TextBox 5"/>
          <p:cNvSpPr txBox="1">
            <a:spLocks noChangeArrowheads="1"/>
          </p:cNvSpPr>
          <p:nvPr/>
        </p:nvSpPr>
        <p:spPr bwMode="auto">
          <a:xfrm>
            <a:off x="4318000" y="5867400"/>
            <a:ext cx="4848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/>
              <a:t>“Morphotropic” phase boundary in BiFeO</a:t>
            </a:r>
            <a:r>
              <a:rPr lang="en-US" altLang="en-US" sz="1800" b="1" i="1" baseline="-25000"/>
              <a:t>3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5486400" y="4648200"/>
            <a:ext cx="2209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R. J. Zeches, </a:t>
            </a:r>
            <a:r>
              <a:rPr lang="en-US" altLang="en-US" sz="1400" i="1"/>
              <a:t>et al</a:t>
            </a:r>
            <a:r>
              <a:rPr lang="en-US" altLang="en-US" sz="1400"/>
              <a:t>., Science </a:t>
            </a:r>
            <a:r>
              <a:rPr lang="en-US" altLang="en-US" sz="1400" b="1"/>
              <a:t>326</a:t>
            </a:r>
            <a:r>
              <a:rPr lang="en-US" altLang="en-US" sz="1400"/>
              <a:t>, 977 (2009).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490538" y="-42863"/>
            <a:ext cx="8429625" cy="995363"/>
          </a:xfrm>
        </p:spPr>
        <p:txBody>
          <a:bodyPr/>
          <a:lstStyle/>
          <a:p>
            <a:r>
              <a:rPr lang="en-US" altLang="en-US" sz="4000">
                <a:solidFill>
                  <a:schemeClr val="tx1"/>
                </a:solidFill>
                <a:ea typeface="ＭＳ Ｐゴシック" charset="-128"/>
              </a:rPr>
              <a:t>Ultrafast Optical Excitation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1041400" y="6086475"/>
            <a:ext cx="7662863" cy="4937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sz="2400" dirty="0">
                <a:latin typeface="+mj-lt"/>
                <a:ea typeface="ＭＳ Ｐゴシック" charset="0"/>
                <a:cs typeface="Times New Roman" pitchFamily="18" charset="0"/>
              </a:rPr>
              <a:t>Synchronize femtosecond laser with x-ray pulses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288088" y="1087438"/>
            <a:ext cx="3160712" cy="27511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dirty="0">
                <a:latin typeface="+mj-lt"/>
                <a:ea typeface="ＭＳ Ｐゴシック" charset="0"/>
                <a:cs typeface="Times New Roman" pitchFamily="18" charset="0"/>
              </a:rPr>
              <a:t>Laser specs:</a:t>
            </a:r>
            <a:br>
              <a:rPr lang="en-US" dirty="0">
                <a:latin typeface="+mj-lt"/>
                <a:ea typeface="ＭＳ Ｐゴシック" charset="0"/>
                <a:cs typeface="Times New Roman" pitchFamily="18" charset="0"/>
              </a:rPr>
            </a:br>
            <a:r>
              <a:rPr lang="en-US" dirty="0">
                <a:latin typeface="+mj-lt"/>
                <a:ea typeface="ＭＳ Ｐゴシック" charset="0"/>
                <a:cs typeface="Times New Roman" pitchFamily="18" charset="0"/>
              </a:rPr>
              <a:t>400 nm (above bandgap)</a:t>
            </a:r>
          </a:p>
          <a:p>
            <a:pPr>
              <a:lnSpc>
                <a:spcPct val="120000"/>
              </a:lnSpc>
              <a:defRPr/>
            </a:pPr>
            <a:r>
              <a:rPr lang="en-US" dirty="0">
                <a:latin typeface="+mj-lt"/>
                <a:ea typeface="ＭＳ Ｐゴシック" charset="0"/>
                <a:cs typeface="Times New Roman" pitchFamily="18" charset="0"/>
              </a:rPr>
              <a:t>50 </a:t>
            </a:r>
            <a:r>
              <a:rPr lang="en-US" dirty="0" err="1">
                <a:latin typeface="+mj-lt"/>
                <a:ea typeface="ＭＳ Ｐゴシック" charset="0"/>
                <a:cs typeface="Times New Roman" pitchFamily="18" charset="0"/>
              </a:rPr>
              <a:t>fs</a:t>
            </a:r>
            <a:r>
              <a:rPr lang="en-US" dirty="0">
                <a:latin typeface="+mj-lt"/>
                <a:ea typeface="ＭＳ Ｐゴシック" charset="0"/>
                <a:cs typeface="Times New Roman" pitchFamily="18" charset="0"/>
              </a:rPr>
              <a:t> duration</a:t>
            </a:r>
          </a:p>
          <a:p>
            <a:pPr>
              <a:lnSpc>
                <a:spcPct val="120000"/>
              </a:lnSpc>
              <a:defRPr/>
            </a:pPr>
            <a:r>
              <a:rPr lang="en-US" dirty="0">
                <a:latin typeface="+mj-lt"/>
                <a:ea typeface="ＭＳ Ｐゴシック" charset="0"/>
                <a:cs typeface="Times New Roman" pitchFamily="18" charset="0"/>
              </a:rPr>
              <a:t>5 kHz repetition</a:t>
            </a:r>
          </a:p>
          <a:p>
            <a:pPr>
              <a:lnSpc>
                <a:spcPct val="120000"/>
              </a:lnSpc>
              <a:defRPr/>
            </a:pPr>
            <a:r>
              <a:rPr lang="en-US" dirty="0">
                <a:latin typeface="+mj-lt"/>
                <a:ea typeface="ＭＳ Ｐゴシック" charset="0"/>
                <a:cs typeface="Times New Roman" pitchFamily="18" charset="0"/>
              </a:rPr>
              <a:t>2.5 W max power</a:t>
            </a:r>
          </a:p>
        </p:txBody>
      </p:sp>
      <p:pic>
        <p:nvPicPr>
          <p:cNvPr id="38916" name="Picture 3" descr="TXRM 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538" y="1181100"/>
            <a:ext cx="7715250" cy="473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56155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350"/>
            <a:ext cx="8431213" cy="995363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000" dirty="0" smtClean="0">
                <a:solidFill>
                  <a:schemeClr val="tx1"/>
                </a:solidFill>
              </a:rPr>
              <a:t>Ultrafast Strain Generation in BiFeO</a:t>
            </a:r>
            <a:r>
              <a:rPr lang="en-US" sz="4000" baseline="-25000" dirty="0" smtClean="0">
                <a:solidFill>
                  <a:schemeClr val="tx1"/>
                </a:solidFill>
              </a:rPr>
              <a:t>3</a:t>
            </a:r>
            <a:endParaRPr lang="en-US" sz="4000" baseline="-25000" dirty="0">
              <a:solidFill>
                <a:schemeClr val="tx1"/>
              </a:solidFill>
            </a:endParaRPr>
          </a:p>
        </p:txBody>
      </p:sp>
      <p:sp>
        <p:nvSpPr>
          <p:cNvPr id="39938" name="TextBox 9"/>
          <p:cNvSpPr txBox="1">
            <a:spLocks noChangeArrowheads="1"/>
          </p:cNvSpPr>
          <p:nvPr/>
        </p:nvSpPr>
        <p:spPr bwMode="auto">
          <a:xfrm>
            <a:off x="217488" y="4868863"/>
            <a:ext cx="86709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000"/>
              <a:t>½% strain develops within 100 ps, relaxes in several ns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000"/>
              <a:t>Minor thermal contribution to the peak strain, important at long times </a:t>
            </a:r>
          </a:p>
          <a:p>
            <a:pPr>
              <a:lnSpc>
                <a:spcPct val="120000"/>
              </a:lnSpc>
              <a:spcBef>
                <a:spcPct val="0"/>
              </a:spcBef>
            </a:pPr>
            <a:r>
              <a:rPr lang="en-US" altLang="en-US" sz="2000"/>
              <a:t>Electronic contribution at short times, relaxation agrees with carrier recombination</a:t>
            </a:r>
          </a:p>
        </p:txBody>
      </p:sp>
      <p:sp>
        <p:nvSpPr>
          <p:cNvPr id="39939" name="Rectangle 8"/>
          <p:cNvSpPr>
            <a:spLocks noChangeArrowheads="1"/>
          </p:cNvSpPr>
          <p:nvPr/>
        </p:nvSpPr>
        <p:spPr bwMode="auto">
          <a:xfrm>
            <a:off x="6559550" y="2590800"/>
            <a:ext cx="25527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en-US" sz="1600"/>
              <a:t>H. Wen</a:t>
            </a:r>
            <a:r>
              <a:rPr lang="nb-NO" altLang="en-US" sz="1600" i="1"/>
              <a:t> et al.</a:t>
            </a:r>
            <a:r>
              <a:rPr lang="nb-NO" altLang="en-US" sz="1600"/>
              <a:t>, Phys. Rev. Lett. </a:t>
            </a:r>
            <a:r>
              <a:rPr lang="nb-NO" altLang="en-US" sz="1600" b="1"/>
              <a:t>110</a:t>
            </a:r>
            <a:r>
              <a:rPr lang="nb-NO" altLang="en-US" sz="1600"/>
              <a:t>, 037601 (2013).</a:t>
            </a:r>
          </a:p>
          <a:p>
            <a:pPr>
              <a:spcBef>
                <a:spcPct val="0"/>
              </a:spcBef>
              <a:buFontTx/>
              <a:buNone/>
            </a:pPr>
            <a:endParaRPr lang="nb-NO" altLang="en-US" sz="1600"/>
          </a:p>
          <a:p>
            <a:pPr>
              <a:spcBef>
                <a:spcPct val="0"/>
              </a:spcBef>
              <a:buFontTx/>
              <a:buNone/>
            </a:pPr>
            <a:endParaRPr lang="nb-NO" altLang="en-US" sz="1600"/>
          </a:p>
        </p:txBody>
      </p:sp>
      <p:pic>
        <p:nvPicPr>
          <p:cNvPr id="39940" name="Picture 10" descr="strain rela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3" y="850900"/>
            <a:ext cx="6069012" cy="397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43971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409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4096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90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>
          <a:xfrm>
            <a:off x="685800" y="85725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(Nearly) Instantantaneous Stress Generation</a:t>
            </a:r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>
          <a:xfrm>
            <a:off x="665163" y="5280025"/>
            <a:ext cx="7772400" cy="696913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Strain consistent with elastic response to instantaneous stress.</a:t>
            </a:r>
          </a:p>
        </p:txBody>
      </p:sp>
      <p:pic>
        <p:nvPicPr>
          <p:cNvPr id="4198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56" t="6883" r="2142" b="1418"/>
          <a:stretch>
            <a:fillRect/>
          </a:stretch>
        </p:blipFill>
        <p:spPr bwMode="auto">
          <a:xfrm>
            <a:off x="0" y="1208088"/>
            <a:ext cx="4987925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650875" y="6059488"/>
            <a:ext cx="68580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b-NO" altLang="en-US" sz="1800"/>
              <a:t>D. Schick </a:t>
            </a:r>
            <a:r>
              <a:rPr lang="nb-NO" altLang="en-US" sz="1800" i="1"/>
              <a:t>et al</a:t>
            </a:r>
            <a:r>
              <a:rPr lang="nb-NO" altLang="en-US" sz="1800"/>
              <a:t>., </a:t>
            </a:r>
            <a:r>
              <a:rPr lang="hu-HU" altLang="en-US" sz="1800"/>
              <a:t>Phys. Rev. Lett. </a:t>
            </a:r>
            <a:r>
              <a:rPr lang="hu-HU" altLang="en-US" sz="1800" b="1"/>
              <a:t>112</a:t>
            </a:r>
            <a:r>
              <a:rPr lang="hu-HU" altLang="en-US" sz="1800"/>
              <a:t>, 097602 (2014).</a:t>
            </a:r>
            <a:endParaRPr lang="en-US" altLang="en-US" sz="1800"/>
          </a:p>
        </p:txBody>
      </p:sp>
      <p:pic>
        <p:nvPicPr>
          <p:cNvPr id="41989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313" y="1965325"/>
            <a:ext cx="331152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Example 2: Ultrafast Mechanics</a:t>
            </a:r>
          </a:p>
        </p:txBody>
      </p:sp>
      <p:sp>
        <p:nvSpPr>
          <p:cNvPr id="43010" name="Rectangle 5"/>
          <p:cNvSpPr>
            <a:spLocks noChangeArrowheads="1"/>
          </p:cNvSpPr>
          <p:nvPr/>
        </p:nvSpPr>
        <p:spPr bwMode="auto">
          <a:xfrm>
            <a:off x="4267200" y="1371600"/>
            <a:ext cx="39624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/>
              <a:t>4.5 GHz NEMS resonator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Rinaldi </a:t>
            </a:r>
            <a:r>
              <a:rPr lang="en-US" altLang="en-US" sz="1800" i="1"/>
              <a:t>et al</a:t>
            </a:r>
            <a:r>
              <a:rPr lang="en-US" altLang="en-US" sz="1800"/>
              <a:t>., IEEE Trans. on Ultrasonics, Ferroelectrics, and Freq. Control </a:t>
            </a:r>
            <a:r>
              <a:rPr lang="en-US" altLang="en-US" sz="1800" b="1"/>
              <a:t>57</a:t>
            </a:r>
            <a:r>
              <a:rPr lang="en-US" altLang="en-US" sz="1800"/>
              <a:t>, 38 (2010).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3011" name="TextBox 7"/>
          <p:cNvSpPr txBox="1">
            <a:spLocks noChangeArrowheads="1"/>
          </p:cNvSpPr>
          <p:nvPr/>
        </p:nvSpPr>
        <p:spPr bwMode="auto">
          <a:xfrm>
            <a:off x="3429000" y="2971800"/>
            <a:ext cx="4572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 i="1"/>
              <a:t>11 GHz whispering gallery mode resonator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M. Tomes and T. Carmon, Phys. Rev. Lett. </a:t>
            </a:r>
            <a:r>
              <a:rPr lang="en-US" altLang="en-US" sz="1800" b="1"/>
              <a:t>102</a:t>
            </a:r>
            <a:r>
              <a:rPr lang="en-US" altLang="en-US" sz="1800"/>
              <a:t>, 113601 (2009).</a:t>
            </a:r>
            <a:endParaRPr lang="en-US" altLang="en-US" sz="1800" b="1" i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 b="1" i="1" baseline="30000"/>
          </a:p>
        </p:txBody>
      </p:sp>
      <p:grpSp>
        <p:nvGrpSpPr>
          <p:cNvPr id="43012" name="Group 15"/>
          <p:cNvGrpSpPr>
            <a:grpSpLocks/>
          </p:cNvGrpSpPr>
          <p:nvPr/>
        </p:nvGrpSpPr>
        <p:grpSpPr bwMode="auto">
          <a:xfrm>
            <a:off x="1524000" y="1295400"/>
            <a:ext cx="2781300" cy="1438275"/>
            <a:chOff x="38100" y="1381125"/>
            <a:chExt cx="4152900" cy="2352675"/>
          </a:xfrm>
        </p:grpSpPr>
        <p:pic>
          <p:nvPicPr>
            <p:cNvPr id="43016" name="Picture 3" descr="C:\Users\evans\Desktop\mechanical vibration images.t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5190" b="51724"/>
            <a:stretch>
              <a:fillRect/>
            </a:stretch>
          </p:blipFill>
          <p:spPr bwMode="auto">
            <a:xfrm>
              <a:off x="228600" y="1600200"/>
              <a:ext cx="3962400" cy="2133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38100" y="1381125"/>
              <a:ext cx="533336" cy="5323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pic>
        <p:nvPicPr>
          <p:cNvPr id="43013" name="Picture 3" descr="C:\Users\evans\Desktop\mechanical vibration images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6" t="50215" r="57312"/>
          <a:stretch>
            <a:fillRect/>
          </a:stretch>
        </p:blipFill>
        <p:spPr bwMode="auto">
          <a:xfrm>
            <a:off x="1676400" y="2819400"/>
            <a:ext cx="1752600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16"/>
          <p:cNvSpPr txBox="1">
            <a:spLocks noChangeArrowheads="1"/>
          </p:cNvSpPr>
          <p:nvPr/>
        </p:nvSpPr>
        <p:spPr bwMode="auto">
          <a:xfrm>
            <a:off x="377825" y="4572000"/>
            <a:ext cx="7546975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  High </a:t>
            </a:r>
            <a:r>
              <a:rPr lang="en-US" altLang="en-US" sz="1800" b="1" i="1"/>
              <a:t>Q</a:t>
            </a:r>
            <a:r>
              <a:rPr lang="en-US" altLang="en-US" sz="1800" b="1"/>
              <a:t> and high frequency are desirable but highly challenging in materials and device design.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  What are the mechanical modes?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b="1"/>
              <a:t>  Where does nonlinearity come from?  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 b="1"/>
          </a:p>
        </p:txBody>
      </p:sp>
      <p:sp>
        <p:nvSpPr>
          <p:cNvPr id="43015" name="Rectangle 10"/>
          <p:cNvSpPr>
            <a:spLocks noChangeArrowheads="1"/>
          </p:cNvSpPr>
          <p:nvPr/>
        </p:nvSpPr>
        <p:spPr bwMode="auto">
          <a:xfrm>
            <a:off x="533400" y="5791200"/>
            <a:ext cx="8424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/>
              <a:t>100 ps is not fast enough to capture the relevant effects.</a:t>
            </a:r>
            <a:endParaRPr lang="en-US" altLang="en-US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033" name="Group 12"/>
          <p:cNvGrpSpPr>
            <a:grpSpLocks/>
          </p:cNvGrpSpPr>
          <p:nvPr/>
        </p:nvGrpSpPr>
        <p:grpSpPr bwMode="auto">
          <a:xfrm>
            <a:off x="5851525" y="1524000"/>
            <a:ext cx="3292475" cy="4595813"/>
            <a:chOff x="4267200" y="1676400"/>
            <a:chExt cx="3292944" cy="4595099"/>
          </a:xfrm>
        </p:grpSpPr>
        <p:pic>
          <p:nvPicPr>
            <p:cNvPr id="44040" name="Picture 5" descr="diffmap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1676400"/>
              <a:ext cx="2743200" cy="2309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1" name="Picture 6" descr="diffmap2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7200" y="3962400"/>
              <a:ext cx="2743200" cy="23090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53" name="TextBox 8"/>
            <p:cNvSpPr txBox="1">
              <a:spLocks noChangeArrowheads="1"/>
            </p:cNvSpPr>
            <p:nvPr/>
          </p:nvSpPr>
          <p:spPr bwMode="auto">
            <a:xfrm>
              <a:off x="6172471" y="2646212"/>
              <a:ext cx="1201909" cy="369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latin typeface="+mj-lt"/>
                  <a:ea typeface="+mn-ea"/>
                </a:rPr>
                <a:t>Time zero</a:t>
              </a:r>
            </a:p>
          </p:txBody>
        </p:sp>
        <p:sp>
          <p:nvSpPr>
            <p:cNvPr id="2054" name="TextBox 9"/>
            <p:cNvSpPr txBox="1">
              <a:spLocks noChangeArrowheads="1"/>
            </p:cNvSpPr>
            <p:nvPr/>
          </p:nvSpPr>
          <p:spPr bwMode="auto">
            <a:xfrm>
              <a:off x="6172471" y="4931857"/>
              <a:ext cx="1387673" cy="369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dirty="0">
                  <a:latin typeface="+mj-lt"/>
                  <a:ea typeface="+mn-ea"/>
                </a:rPr>
                <a:t>Time +50ps</a:t>
              </a:r>
            </a:p>
          </p:txBody>
        </p:sp>
      </p:grpSp>
      <p:sp>
        <p:nvSpPr>
          <p:cNvPr id="44034" name="Title 10"/>
          <p:cNvSpPr>
            <a:spLocks noGrp="1"/>
          </p:cNvSpPr>
          <p:nvPr>
            <p:ph type="title"/>
          </p:nvPr>
        </p:nvSpPr>
        <p:spPr>
          <a:xfrm>
            <a:off x="0" y="274638"/>
            <a:ext cx="8915400" cy="1143000"/>
          </a:xfrm>
        </p:spPr>
        <p:txBody>
          <a:bodyPr/>
          <a:lstStyle/>
          <a:p>
            <a:r>
              <a:rPr lang="en-US" altLang="en-US" sz="4000">
                <a:ea typeface="ＭＳ Ｐゴシック" charset="-128"/>
              </a:rPr>
              <a:t>Ultrafast Coherent Diffraction Imaging of Strained Nanostructures</a:t>
            </a:r>
          </a:p>
        </p:txBody>
      </p:sp>
      <p:pic>
        <p:nvPicPr>
          <p:cNvPr id="44035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" t="3098" r="5910" b="55737"/>
          <a:stretch>
            <a:fillRect/>
          </a:stretch>
        </p:blipFill>
        <p:spPr bwMode="auto">
          <a:xfrm>
            <a:off x="304800" y="1981200"/>
            <a:ext cx="398462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3" descr="pp1109-120-0-db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" t="16438" r="47514" b="19302"/>
          <a:stretch>
            <a:fillRect/>
          </a:stretch>
        </p:blipFill>
        <p:spPr bwMode="auto">
          <a:xfrm>
            <a:off x="3505200" y="3200400"/>
            <a:ext cx="2819400" cy="32766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TextBox 8"/>
          <p:cNvSpPr txBox="1">
            <a:spLocks noChangeArrowheads="1"/>
          </p:cNvSpPr>
          <p:nvPr/>
        </p:nvSpPr>
        <p:spPr bwMode="auto">
          <a:xfrm>
            <a:off x="3505200" y="6096000"/>
            <a:ext cx="12874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FF00"/>
                </a:solidFill>
              </a:rPr>
              <a:t>(002) peak</a:t>
            </a:r>
          </a:p>
        </p:txBody>
      </p:sp>
      <p:sp>
        <p:nvSpPr>
          <p:cNvPr id="44038" name="TextBox 15"/>
          <p:cNvSpPr txBox="1">
            <a:spLocks noChangeArrowheads="1"/>
          </p:cNvSpPr>
          <p:nvPr/>
        </p:nvSpPr>
        <p:spPr bwMode="auto">
          <a:xfrm>
            <a:off x="609600" y="4114800"/>
            <a:ext cx="2667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 Ni-capped ZnO nanorod coherent diffraction</a:t>
            </a:r>
          </a:p>
        </p:txBody>
      </p:sp>
      <p:sp>
        <p:nvSpPr>
          <p:cNvPr id="44039" name="TextBox 1"/>
          <p:cNvSpPr txBox="1">
            <a:spLocks noChangeArrowheads="1"/>
          </p:cNvSpPr>
          <p:nvPr/>
        </p:nvSpPr>
        <p:spPr bwMode="auto">
          <a:xfrm>
            <a:off x="609600" y="5943600"/>
            <a:ext cx="18510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R. Harder (ANL)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68"/>
          <a:stretch>
            <a:fillRect/>
          </a:stretch>
        </p:blipFill>
        <p:spPr bwMode="auto">
          <a:xfrm>
            <a:off x="5181600" y="1143000"/>
            <a:ext cx="2728913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22" t="24290" r="17247" b="55029"/>
          <a:stretch>
            <a:fillRect/>
          </a:stretch>
        </p:blipFill>
        <p:spPr bwMode="auto">
          <a:xfrm>
            <a:off x="7696200" y="1066800"/>
            <a:ext cx="1104900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Rectangle 2"/>
          <p:cNvSpPr>
            <a:spLocks noGrp="1" noChangeArrowheads="1"/>
          </p:cNvSpPr>
          <p:nvPr>
            <p:ph type="title"/>
          </p:nvPr>
        </p:nvSpPr>
        <p:spPr>
          <a:xfrm>
            <a:off x="-228600" y="0"/>
            <a:ext cx="93726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charset="-128"/>
              </a:rPr>
              <a:t>Examples of Dynamical Phenomena in Condensed Matter 1</a:t>
            </a:r>
          </a:p>
        </p:txBody>
      </p:sp>
      <p:grpSp>
        <p:nvGrpSpPr>
          <p:cNvPr id="16388" name="Group 8"/>
          <p:cNvGrpSpPr>
            <a:grpSpLocks/>
          </p:cNvGrpSpPr>
          <p:nvPr/>
        </p:nvGrpSpPr>
        <p:grpSpPr bwMode="auto">
          <a:xfrm>
            <a:off x="1905000" y="2667000"/>
            <a:ext cx="3325813" cy="1765300"/>
            <a:chOff x="4038600" y="1295400"/>
            <a:chExt cx="4164013" cy="2209800"/>
          </a:xfrm>
        </p:grpSpPr>
        <p:pic>
          <p:nvPicPr>
            <p:cNvPr id="16396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448"/>
            <a:stretch>
              <a:fillRect/>
            </a:stretch>
          </p:blipFill>
          <p:spPr bwMode="auto">
            <a:xfrm>
              <a:off x="4038600" y="1295400"/>
              <a:ext cx="4164013" cy="2181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799850" y="3276669"/>
              <a:ext cx="381618" cy="2285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>
                <a:latin typeface="+mj-lt"/>
              </a:endParaRPr>
            </a:p>
          </p:txBody>
        </p:sp>
      </p:grpSp>
      <p:sp>
        <p:nvSpPr>
          <p:cNvPr id="9222" name="TextBox 9"/>
          <p:cNvSpPr txBox="1">
            <a:spLocks noChangeArrowheads="1"/>
          </p:cNvSpPr>
          <p:nvPr/>
        </p:nvSpPr>
        <p:spPr bwMode="auto">
          <a:xfrm>
            <a:off x="5334000" y="3200400"/>
            <a:ext cx="3429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i="1">
                <a:solidFill>
                  <a:srgbClr val="0A1AB6"/>
                </a:solidFill>
                <a:latin typeface="+mj-lt"/>
                <a:ea typeface="+mn-ea"/>
              </a:rPr>
              <a:t>GHz Mechanical Materials and Devices</a:t>
            </a:r>
          </a:p>
        </p:txBody>
      </p:sp>
      <p:sp>
        <p:nvSpPr>
          <p:cNvPr id="9223" name="TextBox 13"/>
          <p:cNvSpPr txBox="1">
            <a:spLocks noChangeArrowheads="1"/>
          </p:cNvSpPr>
          <p:nvPr/>
        </p:nvSpPr>
        <p:spPr bwMode="auto">
          <a:xfrm>
            <a:off x="0" y="1143000"/>
            <a:ext cx="6096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i="1" dirty="0">
                <a:solidFill>
                  <a:srgbClr val="0A1AB6"/>
                </a:solidFill>
                <a:latin typeface="+mj-lt"/>
                <a:ea typeface="+mn-ea"/>
              </a:rPr>
              <a:t>Fundamental Excitations </a:t>
            </a:r>
          </a:p>
          <a:p>
            <a:pPr eaLnBrk="1" hangingPunct="1">
              <a:defRPr/>
            </a:pPr>
            <a:r>
              <a:rPr lang="en-US" b="1" i="1" dirty="0">
                <a:latin typeface="+mj-lt"/>
                <a:ea typeface="+mn-ea"/>
              </a:rPr>
              <a:t>- Structure and Dynamics of Excitons in Organic Semiconductors</a:t>
            </a:r>
            <a:endParaRPr lang="en-US" dirty="0">
              <a:latin typeface="+mj-lt"/>
              <a:ea typeface="+mn-ea"/>
            </a:endParaRPr>
          </a:p>
          <a:p>
            <a:pPr eaLnBrk="1" hangingPunct="1">
              <a:defRPr/>
            </a:pPr>
            <a:r>
              <a:rPr lang="en-US" b="1" i="1" dirty="0">
                <a:latin typeface="+mj-lt"/>
                <a:ea typeface="+mn-ea"/>
              </a:rPr>
              <a:t>- Phonon Generation and Dynamics</a:t>
            </a:r>
          </a:p>
        </p:txBody>
      </p:sp>
      <p:sp>
        <p:nvSpPr>
          <p:cNvPr id="9224" name="TextBox 14"/>
          <p:cNvSpPr txBox="1">
            <a:spLocks noChangeArrowheads="1"/>
          </p:cNvSpPr>
          <p:nvPr/>
        </p:nvSpPr>
        <p:spPr bwMode="auto">
          <a:xfrm>
            <a:off x="381000" y="5105400"/>
            <a:ext cx="3352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i="1">
                <a:solidFill>
                  <a:srgbClr val="0A1AB6"/>
                </a:solidFill>
                <a:latin typeface="+mj-lt"/>
                <a:ea typeface="+mn-ea"/>
              </a:rPr>
              <a:t>THz Electronics and THz Properties of Materials</a:t>
            </a:r>
          </a:p>
        </p:txBody>
      </p:sp>
      <p:pic>
        <p:nvPicPr>
          <p:cNvPr id="16392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648200"/>
            <a:ext cx="3362325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Rectangle 11"/>
          <p:cNvSpPr>
            <a:spLocks noChangeArrowheads="1"/>
          </p:cNvSpPr>
          <p:nvPr/>
        </p:nvSpPr>
        <p:spPr bwMode="auto">
          <a:xfrm>
            <a:off x="7543800" y="1828800"/>
            <a:ext cx="1600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 dirty="0" err="1">
                <a:latin typeface="+mj-lt"/>
                <a:ea typeface="+mn-ea"/>
              </a:rPr>
              <a:t>Marciniak</a:t>
            </a:r>
            <a:r>
              <a:rPr lang="en-US" sz="1400" dirty="0">
                <a:latin typeface="+mj-lt"/>
                <a:ea typeface="+mn-ea"/>
              </a:rPr>
              <a:t> </a:t>
            </a:r>
            <a:r>
              <a:rPr lang="en-US" sz="1400" i="1" dirty="0">
                <a:latin typeface="+mj-lt"/>
                <a:ea typeface="+mn-ea"/>
              </a:rPr>
              <a:t>et al</a:t>
            </a:r>
            <a:r>
              <a:rPr lang="en-US" sz="1400" dirty="0">
                <a:latin typeface="+mj-lt"/>
                <a:ea typeface="+mn-ea"/>
              </a:rPr>
              <a:t>., Phys. Rev. </a:t>
            </a:r>
            <a:r>
              <a:rPr lang="en-US" sz="1400" dirty="0" err="1">
                <a:latin typeface="+mj-lt"/>
                <a:ea typeface="+mn-ea"/>
              </a:rPr>
              <a:t>Lett</a:t>
            </a:r>
            <a:r>
              <a:rPr lang="en-US" sz="1400" dirty="0">
                <a:latin typeface="+mj-lt"/>
                <a:ea typeface="+mn-ea"/>
              </a:rPr>
              <a:t>. </a:t>
            </a:r>
            <a:r>
              <a:rPr lang="en-US" sz="1400" b="1" dirty="0">
                <a:latin typeface="+mj-lt"/>
                <a:ea typeface="+mn-ea"/>
              </a:rPr>
              <a:t>99</a:t>
            </a:r>
            <a:r>
              <a:rPr lang="en-US" sz="1400" dirty="0">
                <a:latin typeface="+mj-lt"/>
                <a:ea typeface="+mn-ea"/>
              </a:rPr>
              <a:t>, 176402 (2007).</a:t>
            </a:r>
          </a:p>
        </p:txBody>
      </p:sp>
      <p:sp>
        <p:nvSpPr>
          <p:cNvPr id="9227" name="Rectangle 13"/>
          <p:cNvSpPr>
            <a:spLocks noChangeArrowheads="1"/>
          </p:cNvSpPr>
          <p:nvPr/>
        </p:nvSpPr>
        <p:spPr bwMode="auto">
          <a:xfrm>
            <a:off x="0" y="2895600"/>
            <a:ext cx="1905000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>
                <a:latin typeface="+mj-lt"/>
                <a:ea typeface="+mn-ea"/>
              </a:rPr>
              <a:t>Rinaldi</a:t>
            </a:r>
            <a:r>
              <a:rPr lang="en-US" sz="1400" dirty="0">
                <a:latin typeface="+mj-lt"/>
                <a:ea typeface="+mn-ea"/>
              </a:rPr>
              <a:t> </a:t>
            </a:r>
            <a:r>
              <a:rPr lang="en-US" sz="1400" i="1" dirty="0">
                <a:latin typeface="+mj-lt"/>
                <a:ea typeface="+mn-ea"/>
              </a:rPr>
              <a:t>et al</a:t>
            </a:r>
            <a:r>
              <a:rPr lang="en-US" sz="1400" dirty="0">
                <a:latin typeface="+mj-lt"/>
                <a:ea typeface="+mn-ea"/>
              </a:rPr>
              <a:t>., IEEE Trans. on </a:t>
            </a:r>
            <a:r>
              <a:rPr lang="en-US" sz="1400" dirty="0" err="1">
                <a:latin typeface="+mj-lt"/>
                <a:ea typeface="+mn-ea"/>
              </a:rPr>
              <a:t>Ultrasonics</a:t>
            </a:r>
            <a:r>
              <a:rPr lang="en-US" sz="1400" dirty="0">
                <a:latin typeface="+mj-lt"/>
                <a:ea typeface="+mn-ea"/>
              </a:rPr>
              <a:t>, Ferroelectrics, and Freq. Control </a:t>
            </a:r>
            <a:r>
              <a:rPr lang="en-US" sz="1400" b="1" dirty="0">
                <a:latin typeface="+mj-lt"/>
                <a:ea typeface="+mn-ea"/>
              </a:rPr>
              <a:t>57</a:t>
            </a:r>
            <a:r>
              <a:rPr lang="en-US" sz="1400" dirty="0">
                <a:latin typeface="+mj-lt"/>
                <a:ea typeface="+mn-ea"/>
              </a:rPr>
              <a:t>, 38 (2010).</a:t>
            </a:r>
          </a:p>
        </p:txBody>
      </p:sp>
      <p:sp>
        <p:nvSpPr>
          <p:cNvPr id="9228" name="Rectangle 14"/>
          <p:cNvSpPr>
            <a:spLocks noChangeArrowheads="1"/>
          </p:cNvSpPr>
          <p:nvPr/>
        </p:nvSpPr>
        <p:spPr bwMode="auto">
          <a:xfrm>
            <a:off x="6934200" y="5029200"/>
            <a:ext cx="16002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>
                <a:latin typeface="+mj-lt"/>
                <a:ea typeface="+mn-ea"/>
              </a:rPr>
              <a:t>B. Ferguson and X.-C. Zhang, Nature Mater. </a:t>
            </a:r>
            <a:r>
              <a:rPr lang="en-US" sz="1400" b="1">
                <a:latin typeface="+mj-lt"/>
                <a:ea typeface="+mn-ea"/>
              </a:rPr>
              <a:t>1</a:t>
            </a:r>
            <a:r>
              <a:rPr lang="en-US" sz="1400">
                <a:latin typeface="+mj-lt"/>
                <a:ea typeface="+mn-ea"/>
              </a:rPr>
              <a:t>, 26 (2002).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46038" y="63500"/>
            <a:ext cx="92964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Acoustic Modes of Nanocrystals</a:t>
            </a: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4505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06475"/>
            <a:ext cx="2743200" cy="260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650" y="1389063"/>
            <a:ext cx="5183188" cy="183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681413"/>
            <a:ext cx="588327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Box 6"/>
          <p:cNvSpPr txBox="1">
            <a:spLocks noChangeArrowheads="1"/>
          </p:cNvSpPr>
          <p:nvPr/>
        </p:nvSpPr>
        <p:spPr bwMode="auto">
          <a:xfrm>
            <a:off x="533400" y="6126163"/>
            <a:ext cx="44037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J. N. Clark </a:t>
            </a:r>
            <a:r>
              <a:rPr lang="en-US" altLang="en-US" sz="1800" i="1"/>
              <a:t>et al</a:t>
            </a:r>
            <a:r>
              <a:rPr lang="en-US" altLang="en-US" sz="1800"/>
              <a:t>., Science </a:t>
            </a:r>
            <a:r>
              <a:rPr lang="en-US" altLang="en-US" sz="1800" b="1"/>
              <a:t>341</a:t>
            </a:r>
            <a:r>
              <a:rPr lang="en-US" altLang="en-US" sz="1800"/>
              <a:t>, 56 (2013).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46038" y="63500"/>
            <a:ext cx="9296400" cy="1143000"/>
          </a:xfrm>
        </p:spPr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Imaging Phase Transformations</a:t>
            </a:r>
            <a:endParaRPr lang="en-US" altLang="en-US" dirty="0">
              <a:ea typeface="ＭＳ Ｐゴシック" charset="-128"/>
            </a:endParaRPr>
          </a:p>
        </p:txBody>
      </p:sp>
      <p:sp>
        <p:nvSpPr>
          <p:cNvPr id="45058" name="Content Placeholder 2"/>
          <p:cNvSpPr>
            <a:spLocks noGrp="1"/>
          </p:cNvSpPr>
          <p:nvPr>
            <p:ph idx="1"/>
          </p:nvPr>
        </p:nvSpPr>
        <p:spPr>
          <a:xfrm>
            <a:off x="524907" y="1348552"/>
            <a:ext cx="3733800" cy="4525963"/>
          </a:xfrm>
        </p:spPr>
        <p:txBody>
          <a:bodyPr/>
          <a:lstStyle/>
          <a:p>
            <a:r>
              <a:rPr lang="en-US" altLang="en-US" sz="1800" dirty="0" smtClean="0">
                <a:ea typeface="ＭＳ Ｐゴシック" charset="-128"/>
              </a:rPr>
              <a:t>VO</a:t>
            </a:r>
            <a:r>
              <a:rPr lang="en-US" altLang="en-US" sz="1800" baseline="-25000" dirty="0" smtClean="0">
                <a:ea typeface="ＭＳ Ｐゴシック" charset="-128"/>
              </a:rPr>
              <a:t>2</a:t>
            </a:r>
            <a:r>
              <a:rPr lang="en-US" altLang="en-US" sz="1800" dirty="0" smtClean="0">
                <a:ea typeface="ＭＳ Ｐゴシック" charset="-128"/>
              </a:rPr>
              <a:t> low-temperature insulating </a:t>
            </a:r>
            <a:r>
              <a:rPr lang="en-US" altLang="en-US" sz="1800" dirty="0" err="1" smtClean="0">
                <a:ea typeface="ＭＳ Ｐゴシック" charset="-128"/>
              </a:rPr>
              <a:t>monoclininc</a:t>
            </a:r>
            <a:r>
              <a:rPr lang="en-US" altLang="en-US" sz="1800" dirty="0" smtClean="0">
                <a:ea typeface="ＭＳ Ｐゴシック" charset="-128"/>
              </a:rPr>
              <a:t> phase, high temperature metallic rutile phase</a:t>
            </a:r>
            <a:endParaRPr lang="en-US" altLang="en-US" sz="1800" baseline="-25000" dirty="0">
              <a:ea typeface="ＭＳ Ｐゴシック" charset="-128"/>
            </a:endParaRPr>
          </a:p>
        </p:txBody>
      </p:sp>
      <p:sp>
        <p:nvSpPr>
          <p:cNvPr id="8" name="TextBox 6"/>
          <p:cNvSpPr txBox="1">
            <a:spLocks noChangeArrowheads="1"/>
          </p:cNvSpPr>
          <p:nvPr/>
        </p:nvSpPr>
        <p:spPr bwMode="auto">
          <a:xfrm>
            <a:off x="533400" y="6126163"/>
            <a:ext cx="47589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 smtClean="0"/>
              <a:t>Y. Zhu </a:t>
            </a:r>
            <a:r>
              <a:rPr lang="en-US" altLang="en-US" sz="1800" i="1" dirty="0" smtClean="0"/>
              <a:t>et </a:t>
            </a:r>
            <a:r>
              <a:rPr lang="en-US" altLang="en-US" sz="1800" i="1" dirty="0"/>
              <a:t>al</a:t>
            </a:r>
            <a:r>
              <a:rPr lang="en-US" altLang="en-US" sz="1800" dirty="0"/>
              <a:t>., </a:t>
            </a:r>
            <a:r>
              <a:rPr lang="en-US" altLang="en-US" sz="1800" dirty="0" smtClean="0"/>
              <a:t>Scientific Rep. </a:t>
            </a:r>
            <a:r>
              <a:rPr lang="en-US" altLang="en-US" sz="1800" b="1" dirty="0" smtClean="0"/>
              <a:t>6</a:t>
            </a:r>
            <a:r>
              <a:rPr lang="en-US" altLang="en-US" sz="1800" dirty="0" smtClean="0"/>
              <a:t>, 21999 (2016).</a:t>
            </a:r>
            <a:endParaRPr lang="en-US" altLang="en-US" sz="1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46" y="2751672"/>
            <a:ext cx="2339799" cy="240570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429140" y="1267433"/>
            <a:ext cx="4344746" cy="2792927"/>
            <a:chOff x="2818054" y="1206500"/>
            <a:chExt cx="6025711" cy="38735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12865" y="1206500"/>
              <a:ext cx="5930900" cy="3873500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2818054" y="1206500"/>
              <a:ext cx="610946" cy="3610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808873" y="4065613"/>
            <a:ext cx="2737040" cy="1918498"/>
            <a:chOff x="2808873" y="4065613"/>
            <a:chExt cx="2737040" cy="191849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107513" y="4096579"/>
              <a:ext cx="2438400" cy="1887532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2808873" y="4065613"/>
              <a:ext cx="440513" cy="2603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5309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0" y="6096000"/>
            <a:ext cx="9144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pic>
        <p:nvPicPr>
          <p:cNvPr id="46082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463" y="6370638"/>
            <a:ext cx="3538537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41" descr="InPDec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286000"/>
            <a:ext cx="1743075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6084" name="Group 15"/>
          <p:cNvGrpSpPr>
            <a:grpSpLocks/>
          </p:cNvGrpSpPr>
          <p:nvPr/>
        </p:nvGrpSpPr>
        <p:grpSpPr bwMode="auto">
          <a:xfrm>
            <a:off x="4964113" y="2036763"/>
            <a:ext cx="1422400" cy="1911350"/>
            <a:chOff x="624" y="1143"/>
            <a:chExt cx="1679" cy="2256"/>
          </a:xfrm>
        </p:grpSpPr>
        <p:pic>
          <p:nvPicPr>
            <p:cNvPr id="46096" name="Picture 3" descr="Dispersio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82" r="34773"/>
            <a:stretch>
              <a:fillRect/>
            </a:stretch>
          </p:blipFill>
          <p:spPr bwMode="auto">
            <a:xfrm>
              <a:off x="624" y="1143"/>
              <a:ext cx="1679" cy="2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6097" name="Line 4"/>
            <p:cNvSpPr>
              <a:spLocks noChangeShapeType="1"/>
            </p:cNvSpPr>
            <p:nvPr/>
          </p:nvSpPr>
          <p:spPr bwMode="auto">
            <a:xfrm flipH="1">
              <a:off x="1103" y="1377"/>
              <a:ext cx="495" cy="859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98" name="Line 5"/>
            <p:cNvSpPr>
              <a:spLocks noChangeShapeType="1"/>
            </p:cNvSpPr>
            <p:nvPr/>
          </p:nvSpPr>
          <p:spPr bwMode="auto">
            <a:xfrm>
              <a:off x="1682" y="1377"/>
              <a:ext cx="372" cy="74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99" name="Line 6"/>
            <p:cNvSpPr>
              <a:spLocks noChangeShapeType="1"/>
            </p:cNvSpPr>
            <p:nvPr/>
          </p:nvSpPr>
          <p:spPr bwMode="auto">
            <a:xfrm flipH="1">
              <a:off x="937" y="2348"/>
              <a:ext cx="125" cy="336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00" name="Line 7"/>
            <p:cNvSpPr>
              <a:spLocks noChangeShapeType="1"/>
            </p:cNvSpPr>
            <p:nvPr/>
          </p:nvSpPr>
          <p:spPr bwMode="auto">
            <a:xfrm>
              <a:off x="1144" y="2310"/>
              <a:ext cx="538" cy="337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01" name="Line 8"/>
            <p:cNvSpPr>
              <a:spLocks noChangeShapeType="1"/>
            </p:cNvSpPr>
            <p:nvPr/>
          </p:nvSpPr>
          <p:spPr bwMode="auto">
            <a:xfrm flipH="1">
              <a:off x="1392" y="2722"/>
              <a:ext cx="290" cy="261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02" name="Line 9"/>
            <p:cNvSpPr>
              <a:spLocks noChangeShapeType="1"/>
            </p:cNvSpPr>
            <p:nvPr/>
          </p:nvSpPr>
          <p:spPr bwMode="auto">
            <a:xfrm flipH="1">
              <a:off x="1682" y="2722"/>
              <a:ext cx="82" cy="224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6085" name="Rectangle 10"/>
          <p:cNvSpPr>
            <a:spLocks/>
          </p:cNvSpPr>
          <p:nvPr/>
        </p:nvSpPr>
        <p:spPr bwMode="auto">
          <a:xfrm>
            <a:off x="5246688" y="2532063"/>
            <a:ext cx="41275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40639" bIns="0">
            <a:spAutoFit/>
          </a:bodyPr>
          <a:lstStyle>
            <a:lvl1pPr marL="39688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endParaRPr lang="en-US" altLang="en-US" sz="2000"/>
          </a:p>
        </p:txBody>
      </p:sp>
      <p:sp>
        <p:nvSpPr>
          <p:cNvPr id="46086" name="Rectangle 21"/>
          <p:cNvSpPr>
            <a:spLocks noChangeArrowheads="1"/>
          </p:cNvSpPr>
          <p:nvPr/>
        </p:nvSpPr>
        <p:spPr bwMode="auto">
          <a:xfrm>
            <a:off x="609600" y="4572000"/>
            <a:ext cx="76200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ea typeface="MS PGothic" charset="-128"/>
              </a:rPr>
              <a:t>Phonon-phonon, electron-phonon interactions</a:t>
            </a:r>
            <a:endParaRPr lang="en-US" altLang="en-US" sz="2400" b="1"/>
          </a:p>
          <a:p>
            <a:pPr eaLnBrk="1" hangingPunct="1">
              <a:spcBef>
                <a:spcPct val="0"/>
              </a:spcBef>
            </a:pPr>
            <a:r>
              <a:rPr lang="en-US" altLang="en-US" sz="2400" b="1"/>
              <a:t>Time-domain </a:t>
            </a:r>
            <a:r>
              <a:rPr lang="en-US" altLang="en-US" sz="2400"/>
              <a:t>often necessary to access these non-equilibrium states</a:t>
            </a:r>
            <a:endParaRPr lang="en-US" altLang="en-US" sz="2400">
              <a:solidFill>
                <a:srgbClr val="000000"/>
              </a:solidFill>
              <a:ea typeface="MS PGothic" charset="-128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400">
                <a:solidFill>
                  <a:srgbClr val="000000"/>
                </a:solidFill>
                <a:ea typeface="MS PGothic" charset="-128"/>
              </a:rPr>
              <a:t>Future sources will match x-ray scattering to the natural timescale of these interactions. </a:t>
            </a:r>
            <a:endParaRPr lang="en-US" altLang="en-US" sz="2400">
              <a:solidFill>
                <a:srgbClr val="000000"/>
              </a:solidFill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solidFill>
                <a:srgbClr val="000000"/>
              </a:solidFill>
            </a:endParaRPr>
          </a:p>
        </p:txBody>
      </p:sp>
      <p:sp>
        <p:nvSpPr>
          <p:cNvPr id="46087" name="TextBox 60"/>
          <p:cNvSpPr txBox="1">
            <a:spLocks noChangeArrowheads="1"/>
          </p:cNvSpPr>
          <p:nvPr/>
        </p:nvSpPr>
        <p:spPr bwMode="auto">
          <a:xfrm>
            <a:off x="4602163" y="3962400"/>
            <a:ext cx="454183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/>
              <a:t>Nonthermal distributions, anharmonic decay</a:t>
            </a:r>
          </a:p>
        </p:txBody>
      </p:sp>
      <p:sp>
        <p:nvSpPr>
          <p:cNvPr id="46088" name="Title 34"/>
          <p:cNvSpPr>
            <a:spLocks noGrp="1"/>
          </p:cNvSpPr>
          <p:nvPr>
            <p:ph type="ctrTitle"/>
          </p:nvPr>
        </p:nvSpPr>
        <p:spPr>
          <a:xfrm>
            <a:off x="0" y="0"/>
            <a:ext cx="9296400" cy="1470025"/>
          </a:xfrm>
        </p:spPr>
        <p:txBody>
          <a:bodyPr/>
          <a:lstStyle/>
          <a:p>
            <a:r>
              <a:rPr lang="en-US" altLang="en-US" sz="3000" b="1" i="1">
                <a:ea typeface="ＭＳ Ｐゴシック" charset="-128"/>
              </a:rPr>
              <a:t>Example 3: Tracking phonons in time and momentum</a:t>
            </a:r>
          </a:p>
        </p:txBody>
      </p:sp>
      <p:grpSp>
        <p:nvGrpSpPr>
          <p:cNvPr id="46089" name="Group 36"/>
          <p:cNvGrpSpPr>
            <a:grpSpLocks/>
          </p:cNvGrpSpPr>
          <p:nvPr/>
        </p:nvGrpSpPr>
        <p:grpSpPr bwMode="auto">
          <a:xfrm>
            <a:off x="0" y="1524000"/>
            <a:ext cx="4622800" cy="2657475"/>
            <a:chOff x="0" y="2286000"/>
            <a:chExt cx="4622800" cy="2656760"/>
          </a:xfrm>
        </p:grpSpPr>
        <p:grpSp>
          <p:nvGrpSpPr>
            <p:cNvPr id="46092" name="Group 35"/>
            <p:cNvGrpSpPr>
              <a:grpSpLocks/>
            </p:cNvGrpSpPr>
            <p:nvPr/>
          </p:nvGrpSpPr>
          <p:grpSpPr bwMode="auto">
            <a:xfrm>
              <a:off x="0" y="2286000"/>
              <a:ext cx="4622800" cy="2209800"/>
              <a:chOff x="381000" y="1905000"/>
              <a:chExt cx="4622800" cy="2209800"/>
            </a:xfrm>
          </p:grpSpPr>
          <p:pic>
            <p:nvPicPr>
              <p:cNvPr id="46094" name="Picture 7" descr="diffuseSetup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882" r="6593" b="49403"/>
              <a:stretch>
                <a:fillRect/>
              </a:stretch>
            </p:blipFill>
            <p:spPr bwMode="auto">
              <a:xfrm>
                <a:off x="381000" y="1905000"/>
                <a:ext cx="4622800" cy="2209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" name="Rectangle 34"/>
              <p:cNvSpPr/>
              <p:nvPr/>
            </p:nvSpPr>
            <p:spPr>
              <a:xfrm>
                <a:off x="914400" y="2285897"/>
                <a:ext cx="381000" cy="30471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1" hangingPunct="1">
                  <a:defRPr/>
                </a:pPr>
                <a:endParaRPr lang="en-US"/>
              </a:p>
            </p:txBody>
          </p:sp>
        </p:grpSp>
        <p:sp>
          <p:nvSpPr>
            <p:cNvPr id="46093" name="Rectangle 3"/>
            <p:cNvSpPr>
              <a:spLocks noChangeArrowheads="1"/>
            </p:cNvSpPr>
            <p:nvPr/>
          </p:nvSpPr>
          <p:spPr bwMode="auto">
            <a:xfrm>
              <a:off x="381000" y="4419600"/>
              <a:ext cx="2590800" cy="523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M. Trigo, </a:t>
              </a:r>
              <a:r>
                <a:rPr lang="en-US" altLang="en-US" sz="1400" i="1"/>
                <a:t>et al</a:t>
              </a:r>
              <a:r>
                <a:rPr lang="en-US" altLang="en-US" sz="1400"/>
                <a:t>., Phys. Rev. B, </a:t>
              </a:r>
              <a:r>
                <a:rPr lang="en-US" altLang="en-US" sz="1400" b="1"/>
                <a:t>82 </a:t>
              </a:r>
              <a:r>
                <a:rPr lang="en-US" altLang="en-US" sz="1400"/>
                <a:t>235205 (2010).</a:t>
              </a:r>
            </a:p>
          </p:txBody>
        </p:sp>
      </p:grpSp>
      <p:sp>
        <p:nvSpPr>
          <p:cNvPr id="46090" name="Rectangle 37"/>
          <p:cNvSpPr>
            <a:spLocks noChangeArrowheads="1"/>
          </p:cNvSpPr>
          <p:nvPr/>
        </p:nvSpPr>
        <p:spPr bwMode="auto">
          <a:xfrm>
            <a:off x="6553200" y="3352800"/>
            <a:ext cx="2362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/>
              <a:t> A. Debernardi, </a:t>
            </a:r>
            <a:r>
              <a:rPr lang="en-US" altLang="en-US" sz="1400" i="1"/>
              <a:t>et al., </a:t>
            </a:r>
            <a:r>
              <a:rPr lang="en-US" altLang="en-US" sz="1400"/>
              <a:t>Phys. Rev. B., </a:t>
            </a:r>
            <a:r>
              <a:rPr lang="en-US" altLang="en-US" sz="1400" b="1"/>
              <a:t>57, </a:t>
            </a:r>
            <a:r>
              <a:rPr lang="en-US" altLang="en-US" sz="1400"/>
              <a:t>12847 (1998).</a:t>
            </a:r>
          </a:p>
        </p:txBody>
      </p:sp>
      <p:sp>
        <p:nvSpPr>
          <p:cNvPr id="46091" name="TextBox 38"/>
          <p:cNvSpPr txBox="1">
            <a:spLocks noChangeArrowheads="1"/>
          </p:cNvSpPr>
          <p:nvPr/>
        </p:nvSpPr>
        <p:spPr bwMode="auto">
          <a:xfrm>
            <a:off x="533400" y="4114800"/>
            <a:ext cx="35845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 i="1"/>
              <a:t>Ultrafast thermal diffuse scattering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8392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Fourier Transform Methods for Phonon Dispersions</a:t>
            </a:r>
          </a:p>
        </p:txBody>
      </p:sp>
      <p:pic>
        <p:nvPicPr>
          <p:cNvPr id="4710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90675"/>
            <a:ext cx="7467600" cy="213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19137" y="4267200"/>
            <a:ext cx="8305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charset="0"/>
              <a:buChar char="•"/>
              <a:defRPr/>
            </a:pPr>
            <a:r>
              <a:rPr lang="en-US" dirty="0"/>
              <a:t>Femtosecond laser impulsive excitation.</a:t>
            </a:r>
          </a:p>
          <a:p>
            <a:pPr marL="285750" indent="-285750">
              <a:buFont typeface="Arial" charset="0"/>
              <a:buChar char="•"/>
              <a:defRPr/>
            </a:pPr>
            <a:r>
              <a:rPr lang="en-US" dirty="0"/>
              <a:t>Diffuse scattering oscillates, Fourier transform to determine phonon frequency.</a:t>
            </a:r>
          </a:p>
          <a:p>
            <a:pPr marL="285750" indent="-285750">
              <a:buFont typeface="Arial" charset="0"/>
              <a:buChar char="•"/>
              <a:defRPr/>
            </a:pPr>
            <a:endParaRPr lang="en-US" dirty="0"/>
          </a:p>
          <a:p>
            <a:pPr>
              <a:defRPr/>
            </a:pPr>
            <a:r>
              <a:rPr lang="en-US" dirty="0"/>
              <a:t>M. </a:t>
            </a:r>
            <a:r>
              <a:rPr lang="en-US" dirty="0" err="1"/>
              <a:t>Trigo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Nature Phys. </a:t>
            </a:r>
            <a:r>
              <a:rPr lang="en-US" b="1" dirty="0"/>
              <a:t>9</a:t>
            </a:r>
            <a:r>
              <a:rPr lang="en-US" dirty="0"/>
              <a:t>, 790 (2013).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Dependence of Diffuse Scattering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963" y="5699125"/>
            <a:ext cx="4165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437" y="1594940"/>
            <a:ext cx="5410200" cy="394067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029200" y="3617011"/>
            <a:ext cx="41148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Depends on Phonon </a:t>
            </a:r>
            <a:r>
              <a:rPr lang="en-US" dirty="0" smtClean="0"/>
              <a:t>Dispersion</a:t>
            </a:r>
          </a:p>
          <a:p>
            <a:r>
              <a:rPr lang="en-US" dirty="0" smtClean="0"/>
              <a:t>Determine two parameters:</a:t>
            </a:r>
          </a:p>
          <a:p>
            <a:r>
              <a:rPr lang="en-US" dirty="0"/>
              <a:t>	</a:t>
            </a:r>
            <a:endParaRPr lang="en-US" dirty="0" smtClean="0"/>
          </a:p>
          <a:p>
            <a:r>
              <a:rPr lang="en-US" dirty="0" smtClean="0"/>
              <a:t>1) q from location in reciprocal space</a:t>
            </a:r>
          </a:p>
          <a:p>
            <a:endParaRPr lang="en-US" dirty="0" smtClean="0"/>
          </a:p>
          <a:p>
            <a:r>
              <a:rPr lang="en-US" dirty="0" smtClean="0"/>
              <a:t>2) </a:t>
            </a:r>
            <a:r>
              <a:rPr lang="en-US" dirty="0" err="1" smtClean="0"/>
              <a:t>Ω</a:t>
            </a:r>
            <a:r>
              <a:rPr lang="en-US" dirty="0" smtClean="0"/>
              <a:t> from time dependence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84238" y="6114149"/>
            <a:ext cx="4544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M. </a:t>
            </a:r>
            <a:r>
              <a:rPr lang="en-US" dirty="0" err="1"/>
              <a:t>Trigo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Nature Phys. </a:t>
            </a:r>
            <a:r>
              <a:rPr lang="en-US" b="1" dirty="0"/>
              <a:t>9</a:t>
            </a:r>
            <a:r>
              <a:rPr lang="en-US" dirty="0"/>
              <a:t>, 790 (2013).</a:t>
            </a:r>
          </a:p>
        </p:txBody>
      </p:sp>
    </p:spTree>
    <p:extLst>
      <p:ext uri="{BB962C8B-B14F-4D97-AF65-F5344CB8AC3E}">
        <p14:creationId xmlns:p14="http://schemas.microsoft.com/office/powerpoint/2010/main" val="894429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Experimental Phonon Dispersions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19250"/>
            <a:ext cx="74390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57200" y="6170097"/>
            <a:ext cx="45449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M. </a:t>
            </a:r>
            <a:r>
              <a:rPr lang="en-US" dirty="0" err="1"/>
              <a:t>Trigo</a:t>
            </a:r>
            <a:r>
              <a:rPr lang="en-US" dirty="0"/>
              <a:t> </a:t>
            </a:r>
            <a:r>
              <a:rPr lang="en-US" i="1" dirty="0"/>
              <a:t>et al.</a:t>
            </a:r>
            <a:r>
              <a:rPr lang="en-US" dirty="0"/>
              <a:t>, Nature Phys. </a:t>
            </a:r>
            <a:r>
              <a:rPr lang="en-US" b="1" dirty="0"/>
              <a:t>9</a:t>
            </a:r>
            <a:r>
              <a:rPr lang="en-US" dirty="0"/>
              <a:t>, 790 (2013).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55940" y="5111234"/>
            <a:ext cx="4924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Ge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363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62000"/>
            <a:ext cx="8759825" cy="1708150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Can high-speed flows (often turbulent) be a well-controlled process?</a:t>
            </a:r>
          </a:p>
          <a:p>
            <a:r>
              <a:rPr lang="en-US" altLang="en-US" sz="2400">
                <a:ea typeface="ＭＳ Ｐゴシック" charset="-128"/>
              </a:rPr>
              <a:t>Engine sprays, high-pressure industrial sprays.  Immediate implication for next-generation fuel and combustion.</a:t>
            </a:r>
          </a:p>
        </p:txBody>
      </p:sp>
      <p:sp>
        <p:nvSpPr>
          <p:cNvPr id="48130" name="Rectangle 4"/>
          <p:cNvSpPr>
            <a:spLocks noChangeArrowheads="1"/>
          </p:cNvSpPr>
          <p:nvPr/>
        </p:nvSpPr>
        <p:spPr bwMode="auto">
          <a:xfrm>
            <a:off x="585788" y="528002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1" name="Line 7"/>
          <p:cNvSpPr>
            <a:spLocks noChangeShapeType="1"/>
          </p:cNvSpPr>
          <p:nvPr/>
        </p:nvSpPr>
        <p:spPr bwMode="auto">
          <a:xfrm>
            <a:off x="1709738" y="5570538"/>
            <a:ext cx="1692275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8132" name="Rectangle 8"/>
          <p:cNvSpPr>
            <a:spLocks noChangeArrowheads="1"/>
          </p:cNvSpPr>
          <p:nvPr/>
        </p:nvSpPr>
        <p:spPr bwMode="auto">
          <a:xfrm>
            <a:off x="1685925" y="5613400"/>
            <a:ext cx="1708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bg1"/>
                </a:solidFill>
              </a:rPr>
              <a:t>Spray direction</a:t>
            </a:r>
          </a:p>
        </p:txBody>
      </p:sp>
      <p:grpSp>
        <p:nvGrpSpPr>
          <p:cNvPr id="48133" name="Group 15"/>
          <p:cNvGrpSpPr>
            <a:grpSpLocks/>
          </p:cNvGrpSpPr>
          <p:nvPr/>
        </p:nvGrpSpPr>
        <p:grpSpPr bwMode="auto">
          <a:xfrm>
            <a:off x="228600" y="2362200"/>
            <a:ext cx="4343400" cy="2057400"/>
            <a:chOff x="762000" y="2057400"/>
            <a:chExt cx="4343400" cy="2057400"/>
          </a:xfrm>
        </p:grpSpPr>
        <p:pic>
          <p:nvPicPr>
            <p:cNvPr id="48143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057400"/>
              <a:ext cx="4343400" cy="2057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44" name="TextBox 14"/>
            <p:cNvSpPr txBox="1">
              <a:spLocks noChangeArrowheads="1"/>
            </p:cNvSpPr>
            <p:nvPr/>
          </p:nvSpPr>
          <p:spPr bwMode="auto">
            <a:xfrm>
              <a:off x="762000" y="3581400"/>
              <a:ext cx="1676400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Humberto Chaves (Freiberg U) </a:t>
              </a:r>
            </a:p>
          </p:txBody>
        </p:sp>
      </p:grpSp>
      <p:sp>
        <p:nvSpPr>
          <p:cNvPr id="48134" name="Title 12"/>
          <p:cNvSpPr>
            <a:spLocks noGrp="1"/>
          </p:cNvSpPr>
          <p:nvPr>
            <p:ph type="title"/>
          </p:nvPr>
        </p:nvSpPr>
        <p:spPr>
          <a:xfrm>
            <a:off x="0" y="0"/>
            <a:ext cx="9448800" cy="990600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Example 4: Imaging Microscopic Multiphase Liquid Flows </a:t>
            </a:r>
          </a:p>
        </p:txBody>
      </p:sp>
      <p:sp>
        <p:nvSpPr>
          <p:cNvPr id="48135" name="Rectangle 13"/>
          <p:cNvSpPr>
            <a:spLocks noChangeArrowheads="1"/>
          </p:cNvSpPr>
          <p:nvPr/>
        </p:nvSpPr>
        <p:spPr bwMode="auto">
          <a:xfrm>
            <a:off x="228600" y="4724400"/>
            <a:ext cx="9144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Challenges: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Optically dense due to many interfaces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Highly dynamic – high temporal resolution 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Even more difficult on micrometer length scale-high spatial resolution</a:t>
            </a:r>
          </a:p>
          <a:p>
            <a:pPr eaLnBrk="1" hangingPunct="1">
              <a:spcBef>
                <a:spcPct val="0"/>
              </a:spcBef>
            </a:pPr>
            <a:endParaRPr lang="en-US" altLang="en-US" sz="1800"/>
          </a:p>
          <a:p>
            <a:pPr eaLnBrk="1" hangingPunct="1">
              <a:spcBef>
                <a:spcPct val="0"/>
              </a:spcBef>
            </a:pPr>
            <a:r>
              <a:rPr lang="en-US" altLang="en-US" sz="1800"/>
              <a:t>X-rays provide easily interpreted image of mass density. </a:t>
            </a:r>
          </a:p>
        </p:txBody>
      </p:sp>
      <p:grpSp>
        <p:nvGrpSpPr>
          <p:cNvPr id="48136" name="Group 16"/>
          <p:cNvGrpSpPr>
            <a:grpSpLocks/>
          </p:cNvGrpSpPr>
          <p:nvPr/>
        </p:nvGrpSpPr>
        <p:grpSpPr bwMode="auto">
          <a:xfrm>
            <a:off x="4648200" y="2362200"/>
            <a:ext cx="4108450" cy="2887663"/>
            <a:chOff x="1524000" y="1295400"/>
            <a:chExt cx="6477000" cy="4552045"/>
          </a:xfrm>
        </p:grpSpPr>
        <p:pic>
          <p:nvPicPr>
            <p:cNvPr id="48138" name="Picture 3" descr="SPX_imaging_Figure1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72"/>
            <a:stretch>
              <a:fillRect/>
            </a:stretch>
          </p:blipFill>
          <p:spPr bwMode="auto">
            <a:xfrm>
              <a:off x="1524000" y="1295400"/>
              <a:ext cx="6477000" cy="3116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9" name="TextBox 4"/>
            <p:cNvSpPr txBox="1">
              <a:spLocks noChangeArrowheads="1"/>
            </p:cNvSpPr>
            <p:nvPr/>
          </p:nvSpPr>
          <p:spPr bwMode="auto">
            <a:xfrm>
              <a:off x="1524000" y="4419600"/>
              <a:ext cx="1447800" cy="1164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i="1"/>
                <a:t>High-pressure injector</a:t>
              </a:r>
              <a:endParaRPr lang="en-US" altLang="en-US" sz="1400"/>
            </a:p>
          </p:txBody>
        </p:sp>
        <p:sp>
          <p:nvSpPr>
            <p:cNvPr id="48140" name="TextBox 5"/>
            <p:cNvSpPr txBox="1">
              <a:spLocks noChangeArrowheads="1"/>
            </p:cNvSpPr>
            <p:nvPr/>
          </p:nvSpPr>
          <p:spPr bwMode="auto">
            <a:xfrm>
              <a:off x="2715684" y="4343401"/>
              <a:ext cx="1441450" cy="1504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i="1"/>
                <a:t>High-pressure diesel spray</a:t>
              </a:r>
              <a:endParaRPr lang="en-US" altLang="en-US" sz="1400"/>
            </a:p>
          </p:txBody>
        </p:sp>
        <p:sp>
          <p:nvSpPr>
            <p:cNvPr id="48141" name="Rectangle 6"/>
            <p:cNvSpPr>
              <a:spLocks noChangeArrowheads="1"/>
            </p:cNvSpPr>
            <p:nvPr/>
          </p:nvSpPr>
          <p:spPr bwMode="auto">
            <a:xfrm>
              <a:off x="4037013" y="4419600"/>
              <a:ext cx="1441450" cy="1164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i="1"/>
                <a:t>Jet with in-nozzle vorticity</a:t>
              </a:r>
              <a:endParaRPr lang="en-US" altLang="en-US" sz="1400"/>
            </a:p>
          </p:txBody>
        </p:sp>
        <p:sp>
          <p:nvSpPr>
            <p:cNvPr id="48142" name="Rectangle 8"/>
            <p:cNvSpPr>
              <a:spLocks noChangeArrowheads="1"/>
            </p:cNvSpPr>
            <p:nvPr/>
          </p:nvSpPr>
          <p:spPr bwMode="auto">
            <a:xfrm>
              <a:off x="5638800" y="4419600"/>
              <a:ext cx="2209801" cy="1164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400" i="1"/>
                <a:t>Liquid drop bouncing on a solid surface</a:t>
              </a:r>
              <a:endParaRPr lang="en-US" altLang="en-US" sz="1400"/>
            </a:p>
          </p:txBody>
        </p:sp>
      </p:grpSp>
      <p:sp>
        <p:nvSpPr>
          <p:cNvPr id="48137" name="TextBox 1"/>
          <p:cNvSpPr txBox="1">
            <a:spLocks noChangeArrowheads="1"/>
          </p:cNvSpPr>
          <p:nvPr/>
        </p:nvSpPr>
        <p:spPr bwMode="auto">
          <a:xfrm>
            <a:off x="6702425" y="6140450"/>
            <a:ext cx="16891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J. Wang (ANL)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Examples of Experiments</a:t>
            </a:r>
          </a:p>
        </p:txBody>
      </p:sp>
      <p:sp>
        <p:nvSpPr>
          <p:cNvPr id="501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en-US">
                <a:ea typeface="ＭＳ Ｐゴシック" charset="-128"/>
              </a:rPr>
              <a:t>Condensed Matter and Materials Science</a:t>
            </a:r>
          </a:p>
          <a:p>
            <a:pPr marL="514350" indent="-514350">
              <a:buFontTx/>
              <a:buAutoNum type="arabicPeriod"/>
            </a:pPr>
            <a:endParaRPr lang="en-US" altLang="en-US">
              <a:ea typeface="ＭＳ Ｐゴシック" charset="-128"/>
            </a:endParaRPr>
          </a:p>
          <a:p>
            <a:pPr marL="514350" indent="-514350">
              <a:buFontTx/>
              <a:buAutoNum type="arabicPeriod"/>
            </a:pPr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Chemical Transformations</a:t>
            </a:r>
          </a:p>
          <a:p>
            <a:pPr marL="514350" indent="-514350">
              <a:buFontTx/>
              <a:buAutoNum type="arabicPeriod"/>
            </a:pPr>
            <a:endParaRPr lang="en-US" altLang="en-US">
              <a:ea typeface="ＭＳ Ｐゴシック" charset="-128"/>
            </a:endParaRPr>
          </a:p>
          <a:p>
            <a:pPr marL="514350" indent="-514350">
              <a:buFontTx/>
              <a:buAutoNum type="arabicPeriod"/>
            </a:pPr>
            <a:r>
              <a:rPr lang="en-US" altLang="en-US">
                <a:ea typeface="ＭＳ Ｐゴシック" charset="-128"/>
              </a:rPr>
              <a:t>Biological Molecules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457200" y="49213"/>
            <a:ext cx="8229600" cy="1143000"/>
          </a:xfrm>
        </p:spPr>
        <p:txBody>
          <a:bodyPr/>
          <a:lstStyle/>
          <a:p>
            <a:r>
              <a:rPr lang="en-US" altLang="en-US" sz="3000">
                <a:ea typeface="ＭＳ Ｐゴシック" charset="-128"/>
              </a:rPr>
              <a:t>Example 1: Photo-decomposition of Iodomethane</a:t>
            </a:r>
            <a:endParaRPr lang="en-US" altLang="en-US" sz="3000" baseline="-25000">
              <a:ea typeface="ＭＳ Ｐゴシック" charset="-128"/>
            </a:endParaRPr>
          </a:p>
        </p:txBody>
      </p:sp>
      <p:sp>
        <p:nvSpPr>
          <p:cNvPr id="512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512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65225"/>
            <a:ext cx="7315200" cy="522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4" name="TextBox 4"/>
          <p:cNvSpPr txBox="1">
            <a:spLocks noChangeArrowheads="1"/>
          </p:cNvSpPr>
          <p:nvPr/>
        </p:nvSpPr>
        <p:spPr bwMode="auto">
          <a:xfrm>
            <a:off x="6553200" y="621030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D. Tiede (ANL)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>
                <a:ea typeface="ＭＳ Ｐゴシック" charset="-128"/>
              </a:rPr>
              <a:t>Example 2: Molecular Excited States</a:t>
            </a:r>
          </a:p>
        </p:txBody>
      </p:sp>
      <p:sp>
        <p:nvSpPr>
          <p:cNvPr id="522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9975"/>
            <a:ext cx="6691313" cy="511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4"/>
          <p:cNvSpPr txBox="1">
            <a:spLocks noChangeArrowheads="1"/>
          </p:cNvSpPr>
          <p:nvPr/>
        </p:nvSpPr>
        <p:spPr bwMode="auto">
          <a:xfrm>
            <a:off x="5791200" y="6210300"/>
            <a:ext cx="264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D. Tiede, L. Chen (ANL)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8" t="56250" r="51459" b="13281"/>
          <a:stretch>
            <a:fillRect/>
          </a:stretch>
        </p:blipFill>
        <p:spPr bwMode="auto">
          <a:xfrm>
            <a:off x="304800" y="838200"/>
            <a:ext cx="4191000" cy="175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Box 4"/>
          <p:cNvSpPr txBox="1">
            <a:spLocks noChangeArrowheads="1"/>
          </p:cNvSpPr>
          <p:nvPr/>
        </p:nvSpPr>
        <p:spPr bwMode="auto">
          <a:xfrm>
            <a:off x="4724400" y="1371600"/>
            <a:ext cx="3733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i="1">
                <a:solidFill>
                  <a:srgbClr val="0A1AB6"/>
                </a:solidFill>
                <a:latin typeface="+mj-lt"/>
                <a:ea typeface="+mn-ea"/>
              </a:rPr>
              <a:t>Magnetic Dynamics: Spin-transfer Torque </a:t>
            </a:r>
          </a:p>
        </p:txBody>
      </p:sp>
      <p:pic>
        <p:nvPicPr>
          <p:cNvPr id="17411" name="Picture 3" descr="spaldin diagram"/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238625"/>
            <a:ext cx="3402013" cy="223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381000" y="5076825"/>
            <a:ext cx="3962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i="1" dirty="0">
                <a:solidFill>
                  <a:srgbClr val="0A1AB6"/>
                </a:solidFill>
                <a:latin typeface="+mj-lt"/>
                <a:ea typeface="+mn-ea"/>
              </a:rPr>
              <a:t>Dynamics in Complex Oxides</a:t>
            </a:r>
          </a:p>
        </p:txBody>
      </p:sp>
      <p:sp>
        <p:nvSpPr>
          <p:cNvPr id="14342" name="TextBox 8"/>
          <p:cNvSpPr txBox="1">
            <a:spLocks noChangeArrowheads="1"/>
          </p:cNvSpPr>
          <p:nvPr/>
        </p:nvSpPr>
        <p:spPr bwMode="auto">
          <a:xfrm>
            <a:off x="4343400" y="2838450"/>
            <a:ext cx="4724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b="1" i="1" dirty="0">
                <a:solidFill>
                  <a:srgbClr val="0A1AB6"/>
                </a:solidFill>
                <a:latin typeface="+mj-lt"/>
                <a:ea typeface="+mn-ea"/>
              </a:rPr>
              <a:t>Atomic and Thermal Transport</a:t>
            </a:r>
          </a:p>
          <a:p>
            <a:pPr eaLnBrk="1" hangingPunct="1">
              <a:defRPr/>
            </a:pPr>
            <a:r>
              <a:rPr lang="en-US" b="1" i="1" dirty="0">
                <a:latin typeface="+mj-lt"/>
                <a:ea typeface="+mn-ea"/>
              </a:rPr>
              <a:t>- Pulsed Laser Materials Processing</a:t>
            </a:r>
          </a:p>
          <a:p>
            <a:pPr eaLnBrk="1" hangingPunct="1">
              <a:defRPr/>
            </a:pPr>
            <a:r>
              <a:rPr lang="en-US" b="1" i="1" dirty="0">
                <a:latin typeface="+mj-lt"/>
                <a:ea typeface="+mn-ea"/>
              </a:rPr>
              <a:t>- Nanomaterials Thermal Transport</a:t>
            </a:r>
          </a:p>
        </p:txBody>
      </p:sp>
      <p:sp>
        <p:nvSpPr>
          <p:cNvPr id="1741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ea typeface="ＭＳ Ｐゴシック" charset="-128"/>
              </a:rPr>
              <a:t>Examples of Dynamical Phenomena in Condensed Matter 2</a:t>
            </a:r>
          </a:p>
        </p:txBody>
      </p:sp>
      <p:pic>
        <p:nvPicPr>
          <p:cNvPr id="17415" name="Picture 17" descr="C:\Users\evans\Desktop\solidification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95600"/>
            <a:ext cx="3781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Rectangle 8"/>
          <p:cNvSpPr>
            <a:spLocks noChangeArrowheads="1"/>
          </p:cNvSpPr>
          <p:nvPr/>
        </p:nvSpPr>
        <p:spPr bwMode="auto">
          <a:xfrm>
            <a:off x="762000" y="2362200"/>
            <a:ext cx="35274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400">
                <a:latin typeface="+mj-lt"/>
                <a:ea typeface="+mn-ea"/>
              </a:rPr>
              <a:t>Pribiag, </a:t>
            </a:r>
            <a:r>
              <a:rPr lang="en-US" sz="1400" i="1">
                <a:latin typeface="+mj-lt"/>
                <a:ea typeface="+mn-ea"/>
              </a:rPr>
              <a:t>et al</a:t>
            </a:r>
            <a:r>
              <a:rPr lang="en-US" sz="1400">
                <a:latin typeface="+mj-lt"/>
                <a:ea typeface="+mn-ea"/>
              </a:rPr>
              <a:t>., Nature Phys. </a:t>
            </a:r>
            <a:r>
              <a:rPr lang="en-US" sz="1400" b="1">
                <a:latin typeface="+mj-lt"/>
                <a:ea typeface="+mn-ea"/>
              </a:rPr>
              <a:t>3</a:t>
            </a:r>
            <a:r>
              <a:rPr lang="en-US" sz="1400">
                <a:latin typeface="+mj-lt"/>
                <a:ea typeface="+mn-ea"/>
              </a:rPr>
              <a:t>, 498 (2007).</a:t>
            </a:r>
          </a:p>
        </p:txBody>
      </p:sp>
      <p:sp>
        <p:nvSpPr>
          <p:cNvPr id="14346" name="Rectangle 9"/>
          <p:cNvSpPr>
            <a:spLocks noChangeArrowheads="1"/>
          </p:cNvSpPr>
          <p:nvPr/>
        </p:nvSpPr>
        <p:spPr bwMode="auto">
          <a:xfrm>
            <a:off x="381000" y="3886200"/>
            <a:ext cx="381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>
                <a:latin typeface="+mj-lt"/>
                <a:ea typeface="+mn-ea"/>
              </a:rPr>
              <a:t>M. A. Scarpula, </a:t>
            </a:r>
            <a:r>
              <a:rPr lang="en-US" sz="1400" i="1">
                <a:latin typeface="+mj-lt"/>
                <a:ea typeface="+mn-ea"/>
              </a:rPr>
              <a:t>et al</a:t>
            </a:r>
            <a:r>
              <a:rPr lang="en-US" sz="1400">
                <a:latin typeface="+mj-lt"/>
                <a:ea typeface="+mn-ea"/>
              </a:rPr>
              <a:t>., Appl. Phys. Lett. </a:t>
            </a:r>
            <a:r>
              <a:rPr lang="en-US" sz="1400" b="1">
                <a:latin typeface="+mj-lt"/>
                <a:ea typeface="+mn-ea"/>
              </a:rPr>
              <a:t>82</a:t>
            </a:r>
            <a:r>
              <a:rPr lang="en-US" sz="1400">
                <a:latin typeface="+mj-lt"/>
                <a:ea typeface="+mn-ea"/>
              </a:rPr>
              <a:t>, 1251 (2003).</a:t>
            </a:r>
          </a:p>
        </p:txBody>
      </p:sp>
      <p:sp>
        <p:nvSpPr>
          <p:cNvPr id="14347" name="Rectangle 10"/>
          <p:cNvSpPr>
            <a:spLocks noChangeArrowheads="1"/>
          </p:cNvSpPr>
          <p:nvPr/>
        </p:nvSpPr>
        <p:spPr bwMode="auto">
          <a:xfrm>
            <a:off x="6477000" y="4876800"/>
            <a:ext cx="2667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1400">
                <a:latin typeface="+mj-lt"/>
                <a:ea typeface="+mn-ea"/>
              </a:rPr>
              <a:t>N. A. Spaldin and M. Fiebig, Science </a:t>
            </a:r>
            <a:r>
              <a:rPr lang="en-US" sz="1400" b="1">
                <a:latin typeface="+mj-lt"/>
                <a:ea typeface="+mn-ea"/>
              </a:rPr>
              <a:t>309</a:t>
            </a:r>
            <a:r>
              <a:rPr lang="en-US" sz="1400">
                <a:latin typeface="+mj-lt"/>
                <a:ea typeface="+mn-ea"/>
              </a:rPr>
              <a:t>, 391 (2005).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0" y="15875"/>
            <a:ext cx="8915400" cy="1143000"/>
          </a:xfrm>
        </p:spPr>
        <p:txBody>
          <a:bodyPr/>
          <a:lstStyle/>
          <a:p>
            <a:r>
              <a:rPr lang="en-US" altLang="en-US" sz="3000">
                <a:ea typeface="ＭＳ Ｐゴシック" charset="-128"/>
              </a:rPr>
              <a:t>Example 2 (continued): Molecular Excited States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08063"/>
            <a:ext cx="7653338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4"/>
          <p:cNvSpPr txBox="1">
            <a:spLocks noChangeArrowheads="1"/>
          </p:cNvSpPr>
          <p:nvPr/>
        </p:nvSpPr>
        <p:spPr bwMode="auto">
          <a:xfrm>
            <a:off x="5791200" y="6210300"/>
            <a:ext cx="26463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D. Tiede, L. Chen (ANL)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Examples of Experiments</a:t>
            </a:r>
          </a:p>
        </p:txBody>
      </p:sp>
      <p:sp>
        <p:nvSpPr>
          <p:cNvPr id="542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Tx/>
              <a:buAutoNum type="arabicPeriod"/>
            </a:pPr>
            <a:r>
              <a:rPr lang="en-US" altLang="en-US">
                <a:ea typeface="ＭＳ Ｐゴシック" charset="-128"/>
              </a:rPr>
              <a:t>Condensed Matter and Materials Science</a:t>
            </a:r>
          </a:p>
          <a:p>
            <a:pPr marL="514350" indent="-514350">
              <a:buFontTx/>
              <a:buAutoNum type="arabicPeriod"/>
            </a:pPr>
            <a:endParaRPr lang="en-US" altLang="en-US">
              <a:ea typeface="ＭＳ Ｐゴシック" charset="-128"/>
            </a:endParaRPr>
          </a:p>
          <a:p>
            <a:pPr marL="514350" indent="-514350">
              <a:buFontTx/>
              <a:buAutoNum type="arabicPeriod"/>
            </a:pPr>
            <a:r>
              <a:rPr lang="en-US" altLang="en-US">
                <a:ea typeface="ＭＳ Ｐゴシック" charset="-128"/>
              </a:rPr>
              <a:t>Chemical Transformations</a:t>
            </a:r>
          </a:p>
          <a:p>
            <a:pPr marL="514350" indent="-514350">
              <a:buFontTx/>
              <a:buAutoNum type="arabicPeriod"/>
            </a:pPr>
            <a:endParaRPr lang="en-US" altLang="en-US">
              <a:ea typeface="ＭＳ Ｐゴシック" charset="-128"/>
            </a:endParaRPr>
          </a:p>
          <a:p>
            <a:pPr marL="514350" indent="-514350">
              <a:buFontTx/>
              <a:buAutoNum type="arabicPeriod"/>
            </a:pPr>
            <a:r>
              <a:rPr lang="en-US" altLang="en-US" b="1">
                <a:solidFill>
                  <a:srgbClr val="FF0000"/>
                </a:solidFill>
                <a:ea typeface="ＭＳ Ｐゴシック" charset="-128"/>
              </a:rPr>
              <a:t>Biological Molecules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457200" y="-28575"/>
            <a:ext cx="8229600" cy="1143000"/>
          </a:xfrm>
        </p:spPr>
        <p:txBody>
          <a:bodyPr/>
          <a:lstStyle/>
          <a:p>
            <a:r>
              <a:rPr lang="en-US" altLang="en-US" sz="3000">
                <a:ea typeface="ＭＳ Ｐゴシック" charset="-128"/>
              </a:rPr>
              <a:t>Example: Photo-deligation in Myoglobin</a:t>
            </a:r>
          </a:p>
        </p:txBody>
      </p:sp>
      <p:sp>
        <p:nvSpPr>
          <p:cNvPr id="552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5529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1838"/>
            <a:ext cx="9153525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6"/>
          <p:cNvSpPr txBox="1">
            <a:spLocks noChangeArrowheads="1"/>
          </p:cNvSpPr>
          <p:nvPr/>
        </p:nvSpPr>
        <p:spPr bwMode="auto">
          <a:xfrm>
            <a:off x="6553200" y="621030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D. Tiede (ANL)</a:t>
            </a:r>
          </a:p>
        </p:txBody>
      </p:sp>
      <p:sp>
        <p:nvSpPr>
          <p:cNvPr id="55301" name="TextBox 1"/>
          <p:cNvSpPr txBox="1">
            <a:spLocks noChangeArrowheads="1"/>
          </p:cNvSpPr>
          <p:nvPr/>
        </p:nvSpPr>
        <p:spPr bwMode="auto">
          <a:xfrm>
            <a:off x="304800" y="5862638"/>
            <a:ext cx="5302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Cho </a:t>
            </a:r>
            <a:r>
              <a:rPr lang="en-US" altLang="en-US" sz="1800" i="1"/>
              <a:t>et al</a:t>
            </a:r>
            <a:r>
              <a:rPr lang="en-US" altLang="en-US" sz="1800"/>
              <a:t>., Proc. Nat. Acad. Sci. </a:t>
            </a:r>
            <a:r>
              <a:rPr lang="en-US" altLang="en-US" sz="1800" b="1"/>
              <a:t>107</a:t>
            </a:r>
            <a:r>
              <a:rPr lang="en-US" altLang="en-US" sz="1800"/>
              <a:t>, 7281 (2010).</a:t>
            </a:r>
          </a:p>
        </p:txBody>
      </p:sp>
      <p:sp>
        <p:nvSpPr>
          <p:cNvPr id="55302" name="TextBox 2"/>
          <p:cNvSpPr txBox="1">
            <a:spLocks noChangeArrowheads="1"/>
          </p:cNvSpPr>
          <p:nvPr/>
        </p:nvSpPr>
        <p:spPr bwMode="auto">
          <a:xfrm>
            <a:off x="55563" y="1492250"/>
            <a:ext cx="9448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Start in  carbon monoxy form (MbCO), optically induced transition to deoxy form (Mb).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>
                <a:ea typeface="ＭＳ Ｐゴシック" charset="-128"/>
              </a:rPr>
              <a:t>Example: Photo-deligation (continued)</a:t>
            </a:r>
          </a:p>
        </p:txBody>
      </p:sp>
      <p:sp>
        <p:nvSpPr>
          <p:cNvPr id="563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8686800" cy="50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4"/>
          <p:cNvSpPr txBox="1">
            <a:spLocks noChangeArrowheads="1"/>
          </p:cNvSpPr>
          <p:nvPr/>
        </p:nvSpPr>
        <p:spPr bwMode="auto">
          <a:xfrm>
            <a:off x="6553200" y="6210300"/>
            <a:ext cx="17113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D. Tiede (ANL)</a:t>
            </a:r>
          </a:p>
        </p:txBody>
      </p:sp>
      <p:sp>
        <p:nvSpPr>
          <p:cNvPr id="56325" name="TextBox 5"/>
          <p:cNvSpPr txBox="1">
            <a:spLocks noChangeArrowheads="1"/>
          </p:cNvSpPr>
          <p:nvPr/>
        </p:nvSpPr>
        <p:spPr bwMode="auto">
          <a:xfrm>
            <a:off x="609600" y="6048375"/>
            <a:ext cx="5302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Cho </a:t>
            </a:r>
            <a:r>
              <a:rPr lang="en-US" altLang="en-US" sz="1800" i="1"/>
              <a:t>et al</a:t>
            </a:r>
            <a:r>
              <a:rPr lang="en-US" altLang="en-US" sz="1800"/>
              <a:t>., Proc. Nat. Acad. Sci. </a:t>
            </a:r>
            <a:r>
              <a:rPr lang="en-US" altLang="en-US" sz="1800" b="1"/>
              <a:t>107</a:t>
            </a:r>
            <a:r>
              <a:rPr lang="en-US" altLang="en-US" sz="1800"/>
              <a:t>, 7281 (2010).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New Strategies: Single-Shot Experiments at FELS</a:t>
            </a:r>
          </a:p>
        </p:txBody>
      </p:sp>
      <p:sp>
        <p:nvSpPr>
          <p:cNvPr id="573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2000">
                <a:ea typeface="ＭＳ Ｐゴシック" charset="-128"/>
              </a:rPr>
              <a:t>FELs have sufficient intensity that the sample can be damaged or destroyed by the first pulse!  (Each LCLS pulse has the photons of 10</a:t>
            </a:r>
            <a:r>
              <a:rPr lang="en-US" altLang="en-US" sz="2000" baseline="30000">
                <a:ea typeface="ＭＳ Ｐゴシック" charset="-128"/>
              </a:rPr>
              <a:t>3-</a:t>
            </a:r>
            <a:r>
              <a:rPr lang="en-US" altLang="en-US" sz="2000">
                <a:ea typeface="ＭＳ Ｐゴシック" charset="-128"/>
              </a:rPr>
              <a:t>10</a:t>
            </a:r>
            <a:r>
              <a:rPr lang="en-US" altLang="en-US" sz="2000" baseline="30000">
                <a:ea typeface="ＭＳ Ｐゴシック" charset="-128"/>
              </a:rPr>
              <a:t>5</a:t>
            </a:r>
            <a:r>
              <a:rPr lang="en-US" altLang="en-US" sz="2000">
                <a:ea typeface="ＭＳ Ｐゴシック" charset="-128"/>
              </a:rPr>
              <a:t> synchrotron bunches, but in 2 fs.)</a:t>
            </a:r>
          </a:p>
          <a:p>
            <a:r>
              <a:rPr lang="en-US" altLang="en-US" sz="2000">
                <a:ea typeface="ＭＳ Ｐゴシック" charset="-128"/>
              </a:rPr>
              <a:t>Can you get the information you need in one pulse?</a:t>
            </a:r>
          </a:p>
          <a:p>
            <a:r>
              <a:rPr lang="en-US" altLang="en-US" sz="2000">
                <a:ea typeface="ＭＳ Ｐゴシック" charset="-128"/>
              </a:rPr>
              <a:t>Can the pulses be short enough to get the information before the structure explodes?</a:t>
            </a:r>
          </a:p>
          <a:p>
            <a:endParaRPr lang="en-US" altLang="en-US" sz="2000">
              <a:ea typeface="ＭＳ Ｐゴシック" charset="-128"/>
            </a:endParaRPr>
          </a:p>
        </p:txBody>
      </p:sp>
      <p:sp>
        <p:nvSpPr>
          <p:cNvPr id="57347" name="TextBox 3"/>
          <p:cNvSpPr txBox="1">
            <a:spLocks noChangeArrowheads="1"/>
          </p:cNvSpPr>
          <p:nvPr/>
        </p:nvSpPr>
        <p:spPr bwMode="auto">
          <a:xfrm>
            <a:off x="654050" y="4086225"/>
            <a:ext cx="3124200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Prediction (2000</a:t>
            </a:r>
            <a:r>
              <a:rPr lang="en-US" altLang="en-US" sz="1800"/>
              <a:t>):  Neutze </a:t>
            </a:r>
            <a:r>
              <a:rPr lang="en-US" altLang="en-US" sz="1800" i="1"/>
              <a:t>et al. </a:t>
            </a:r>
            <a:r>
              <a:rPr lang="en-US" altLang="en-US" sz="1800"/>
              <a:t>Nature </a:t>
            </a:r>
            <a:r>
              <a:rPr lang="en-US" altLang="en-US" sz="1800" b="1"/>
              <a:t>406</a:t>
            </a:r>
            <a:r>
              <a:rPr lang="en-US" altLang="en-US" sz="1800"/>
              <a:t>, 752 (2000).</a:t>
            </a:r>
          </a:p>
        </p:txBody>
      </p:sp>
      <p:pic>
        <p:nvPicPr>
          <p:cNvPr id="573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3481388"/>
            <a:ext cx="4343400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533400" y="31750"/>
            <a:ext cx="8229600" cy="1143000"/>
          </a:xfrm>
        </p:spPr>
        <p:txBody>
          <a:bodyPr/>
          <a:lstStyle/>
          <a:p>
            <a:r>
              <a:rPr lang="en-US" altLang="en-US" sz="3000">
                <a:ea typeface="ＭＳ Ｐゴシック" charset="-128"/>
              </a:rPr>
              <a:t>Femtosecond Nanocrystallography</a:t>
            </a: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171575"/>
            <a:ext cx="5900738" cy="285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75" y="3871913"/>
            <a:ext cx="4648200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71913"/>
            <a:ext cx="418147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3" name="TextBox 3"/>
          <p:cNvSpPr txBox="1">
            <a:spLocks noChangeArrowheads="1"/>
          </p:cNvSpPr>
          <p:nvPr/>
        </p:nvSpPr>
        <p:spPr bwMode="auto">
          <a:xfrm>
            <a:off x="838200" y="5334000"/>
            <a:ext cx="215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Experiment (2011)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X-ray Nonlinear Optics</a:t>
            </a:r>
          </a:p>
        </p:txBody>
      </p:sp>
      <p:pic>
        <p:nvPicPr>
          <p:cNvPr id="59394" name="Picture 5" descr="Fig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47625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57575"/>
            <a:ext cx="3990975" cy="306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295400"/>
            <a:ext cx="3851275" cy="2135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New Sources are Coming Soon</a:t>
            </a:r>
          </a:p>
        </p:txBody>
      </p:sp>
      <p:sp>
        <p:nvSpPr>
          <p:cNvPr id="604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>
                <a:ea typeface="ＭＳ Ｐゴシック" charset="-128"/>
              </a:rPr>
              <a:t>Improvements in synchrotron sources</a:t>
            </a:r>
          </a:p>
          <a:p>
            <a:r>
              <a:rPr lang="en-US" altLang="en-US" dirty="0">
                <a:ea typeface="ＭＳ Ｐゴシック" charset="-128"/>
              </a:rPr>
              <a:t>New FELs</a:t>
            </a:r>
          </a:p>
          <a:p>
            <a:pPr lvl="1"/>
            <a:r>
              <a:rPr lang="en-US" altLang="en-US" b="1" dirty="0">
                <a:ea typeface="ＭＳ Ｐゴシック" charset="-128"/>
              </a:rPr>
              <a:t>Building/Built: </a:t>
            </a:r>
            <a:r>
              <a:rPr lang="en-US" altLang="en-US" dirty="0">
                <a:ea typeface="ＭＳ Ｐゴシック" charset="-128"/>
              </a:rPr>
              <a:t>SACLA (Japan), European XFEL, Pohang (Korea), Swiss </a:t>
            </a:r>
            <a:r>
              <a:rPr lang="en-US" altLang="en-US" dirty="0" smtClean="0">
                <a:ea typeface="ＭＳ Ｐゴシック" charset="-128"/>
              </a:rPr>
              <a:t>FEL</a:t>
            </a:r>
            <a:endParaRPr lang="en-US" altLang="en-US" dirty="0">
              <a:ea typeface="ＭＳ Ｐゴシック" charset="-128"/>
            </a:endParaRPr>
          </a:p>
          <a:p>
            <a:pPr lvl="1"/>
            <a:r>
              <a:rPr lang="en-US" altLang="en-US" dirty="0" smtClean="0">
                <a:ea typeface="ＭＳ Ｐゴシック" charset="-128"/>
              </a:rPr>
              <a:t>LCLS-II (high-repetition rate)</a:t>
            </a:r>
          </a:p>
          <a:p>
            <a:r>
              <a:rPr lang="en-US" altLang="en-US" dirty="0" smtClean="0">
                <a:ea typeface="ＭＳ Ｐゴシック" charset="-128"/>
              </a:rPr>
              <a:t>Proposed FELs</a:t>
            </a:r>
          </a:p>
          <a:p>
            <a:pPr lvl="1"/>
            <a:r>
              <a:rPr lang="en-US" altLang="en-US" dirty="0" smtClean="0">
                <a:ea typeface="ＭＳ Ｐゴシック" charset="-128"/>
              </a:rPr>
              <a:t>Hard x-ray LCLS upgrade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70156"/>
            <a:ext cx="6858000" cy="599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979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Current and Future FELs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18705"/>
            <a:ext cx="9144000" cy="38205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Small and Fast Go Together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533400" y="1295400"/>
            <a:ext cx="7772400" cy="2438400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Small and fast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If you want to look at dynamical processes in small areas you need to be fast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If you want to look at small areas the dynamics can be fast.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1 km/sec = 1 nm/ps (~sound)</a:t>
            </a:r>
          </a:p>
          <a:p>
            <a:pPr lvl="1"/>
            <a:r>
              <a:rPr lang="en-US" altLang="en-US" sz="2400">
                <a:ea typeface="ＭＳ Ｐゴシック" charset="-128"/>
              </a:rPr>
              <a:t>(10</a:t>
            </a:r>
            <a:r>
              <a:rPr lang="en-US" altLang="en-US" sz="2400" baseline="30000">
                <a:ea typeface="ＭＳ Ｐゴシック" charset="-128"/>
              </a:rPr>
              <a:t>8</a:t>
            </a:r>
            <a:r>
              <a:rPr lang="en-US" altLang="en-US" sz="2400">
                <a:ea typeface="ＭＳ Ｐゴシック" charset="-128"/>
              </a:rPr>
              <a:t> m/sec=100 nm/fs)</a:t>
            </a:r>
          </a:p>
          <a:p>
            <a:r>
              <a:rPr lang="en-US" altLang="en-US" sz="2400">
                <a:ea typeface="ＭＳ Ｐゴシック" charset="-128"/>
              </a:rPr>
              <a:t>Timescales/wavelengths of probes must be chosen to match the problem.</a:t>
            </a:r>
          </a:p>
          <a:p>
            <a:r>
              <a:rPr lang="en-US" altLang="en-US" sz="2400">
                <a:ea typeface="ＭＳ Ｐゴシック" charset="-128"/>
              </a:rPr>
              <a:t>X-rays (</a:t>
            </a:r>
            <a:r>
              <a:rPr lang="en-US" altLang="en-US" sz="2400">
                <a:ea typeface="ＭＳ Ｐゴシック" charset="-128"/>
                <a:sym typeface="Symbol" charset="2"/>
              </a:rPr>
              <a:t>wavelength ~ 1 </a:t>
            </a:r>
            <a:r>
              <a:rPr lang="en-US" altLang="en-US" sz="2400">
                <a:ea typeface="ＭＳ Ｐゴシック" charset="-128"/>
              </a:rPr>
              <a:t>Å) match the size-scale of atomic-to-nanoscale processes.</a:t>
            </a:r>
          </a:p>
          <a:p>
            <a:r>
              <a:rPr lang="en-US" altLang="en-US" sz="2400" b="1">
                <a:ea typeface="ＭＳ Ｐゴシック" charset="-128"/>
              </a:rPr>
              <a:t>Many ways to use x-rays to study dynamics.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Storage Ring Sources</a:t>
            </a:r>
          </a:p>
        </p:txBody>
      </p:sp>
      <p:sp>
        <p:nvSpPr>
          <p:cNvPr id="624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6508"/>
            <a:ext cx="9144000" cy="20449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Conclusions</a:t>
            </a:r>
          </a:p>
        </p:txBody>
      </p:sp>
      <p:sp>
        <p:nvSpPr>
          <p:cNvPr id="63490" name="Text Placeholder 2"/>
          <p:cNvSpPr>
            <a:spLocks noGrp="1"/>
          </p:cNvSpPr>
          <p:nvPr>
            <p:ph type="body" idx="4294967295"/>
          </p:nvPr>
        </p:nvSpPr>
        <p:spPr>
          <a:xfrm>
            <a:off x="381000" y="1676400"/>
            <a:ext cx="8229600" cy="3352800"/>
          </a:xfrm>
        </p:spPr>
        <p:txBody>
          <a:bodyPr/>
          <a:lstStyle/>
          <a:p>
            <a:r>
              <a:rPr lang="en-US" altLang="en-US" sz="2400">
                <a:ea typeface="ＭＳ Ｐゴシック" charset="-128"/>
              </a:rPr>
              <a:t>Dynamics in condensed matter, materials science, chemistry, and macromolecules have wide relevance to important questions.</a:t>
            </a:r>
          </a:p>
          <a:p>
            <a:r>
              <a:rPr lang="en-US" altLang="en-US" sz="2400">
                <a:ea typeface="ＭＳ Ｐゴシック" charset="-128"/>
              </a:rPr>
              <a:t>X-ray techniques can address these questions using dynamical versions of techniques we’re familiar with.</a:t>
            </a:r>
          </a:p>
          <a:p>
            <a:r>
              <a:rPr lang="en-US" altLang="en-US" sz="2400">
                <a:ea typeface="ＭＳ Ｐゴシック" charset="-128"/>
              </a:rPr>
              <a:t>Near Future: Many new sources, new techniques.</a:t>
            </a:r>
          </a:p>
          <a:p>
            <a:endParaRPr lang="en-US" altLang="en-US" sz="2400">
              <a:ea typeface="ＭＳ Ｐゴシック" charset="-128"/>
            </a:endParaRPr>
          </a:p>
          <a:p>
            <a:r>
              <a:rPr lang="en-US" altLang="en-US" sz="2400">
                <a:ea typeface="ＭＳ Ｐゴシック" charset="-128"/>
              </a:rPr>
              <a:t>Further Future: Transform-limited x-ray pulses.</a:t>
            </a:r>
            <a:endParaRPr lang="en-US" altLang="en-US" sz="1600">
              <a:ea typeface="ＭＳ Ｐゴシック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What about Bandwidth?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8229600" cy="1600200"/>
          </a:xfrm>
        </p:spPr>
        <p:txBody>
          <a:bodyPr/>
          <a:lstStyle/>
          <a:p>
            <a:r>
              <a:rPr lang="en-US" altLang="en-US" sz="2600" b="1">
                <a:ea typeface="ＭＳ Ｐゴシック" charset="-128"/>
              </a:rPr>
              <a:t>Question: Can we just find a way to chop up x-rays and do the same experiments we’d do with longer pulses?  At synchrotrons: yes.</a:t>
            </a:r>
          </a:p>
          <a:p>
            <a:r>
              <a:rPr lang="en-US" altLang="en-US" sz="2600">
                <a:ea typeface="ＭＳ Ｐゴシック" charset="-128"/>
              </a:rPr>
              <a:t>The energy bandwidth and duration of optical pulses are related by an uncertainty relation called the time-bandwidth product: </a:t>
            </a:r>
            <a:r>
              <a:rPr lang="en-US" altLang="en-US" sz="2600">
                <a:ea typeface="ＭＳ Ｐゴシック" charset="-128"/>
                <a:sym typeface="Symbol" charset="2"/>
              </a:rPr>
              <a:t>ΔE Δt &gt; h</a:t>
            </a:r>
            <a:endParaRPr lang="en-US" altLang="en-US" sz="2600">
              <a:ea typeface="ＭＳ Ｐゴシック" charset="-128"/>
            </a:endParaRPr>
          </a:p>
          <a:p>
            <a:r>
              <a:rPr lang="en-US" altLang="en-US" sz="2600">
                <a:ea typeface="ＭＳ Ｐゴシック" charset="-128"/>
              </a:rPr>
              <a:t>A 2 fs visible pulse with </a:t>
            </a:r>
            <a:r>
              <a:rPr lang="en-US" altLang="en-US" sz="2600">
                <a:ea typeface="ＭＳ Ｐゴシック" charset="-128"/>
                <a:sym typeface="Symbol" charset="2"/>
              </a:rPr>
              <a:t>λ=600 nm</a:t>
            </a:r>
            <a:r>
              <a:rPr lang="en-US" altLang="en-US" sz="2600">
                <a:ea typeface="ＭＳ Ｐゴシック" charset="-128"/>
              </a:rPr>
              <a:t> has a bandwidth of nearly 300 nm, spanning nearly the whole visible spectrum.</a:t>
            </a:r>
          </a:p>
          <a:p>
            <a:r>
              <a:rPr lang="en-US" altLang="en-US" sz="2600">
                <a:ea typeface="ＭＳ Ｐゴシック" charset="-128"/>
              </a:rPr>
              <a:t>X-rays have far higher frequency, and the same frequency width is not a concern, even for fs pulses.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14288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X-ray Sources are Not Yet Transform Limited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Synchrotron Radiation Light Sources</a:t>
            </a:r>
          </a:p>
          <a:p>
            <a:pPr lvl="1"/>
            <a:r>
              <a:rPr lang="en-US" altLang="en-US">
                <a:ea typeface="ＭＳ Ｐゴシック" charset="-128"/>
              </a:rPr>
              <a:t>Example: </a:t>
            </a:r>
          </a:p>
          <a:p>
            <a:pPr lvl="2"/>
            <a:r>
              <a:rPr lang="en-US" altLang="en-US">
                <a:ea typeface="ＭＳ Ｐゴシック" charset="-128"/>
              </a:rPr>
              <a:t>APS 100 ps duration pulse, 100 eV bandwidth from undulator, typical 1 eV bandwidth selected for diffraction.</a:t>
            </a:r>
          </a:p>
          <a:p>
            <a:pPr lvl="2"/>
            <a:r>
              <a:rPr lang="en-US" altLang="en-US">
                <a:ea typeface="ＭＳ Ｐゴシック" charset="-128"/>
                <a:sym typeface="Symbol" charset="2"/>
              </a:rPr>
              <a:t> ΔE Δt =30000 h   (!!!)</a:t>
            </a:r>
          </a:p>
          <a:p>
            <a:r>
              <a:rPr lang="en-US" altLang="en-US">
                <a:ea typeface="ＭＳ Ｐゴシック" charset="-128"/>
                <a:sym typeface="Symbol" charset="2"/>
              </a:rPr>
              <a:t>Free Electron Lasers</a:t>
            </a:r>
          </a:p>
          <a:p>
            <a:pPr lvl="1"/>
            <a:r>
              <a:rPr lang="en-US" altLang="en-US">
                <a:ea typeface="ＭＳ Ｐゴシック" charset="-128"/>
                <a:sym typeface="Symbol" charset="2"/>
              </a:rPr>
              <a:t>LCLS and other FELs based on spontaneous emission are closer, but not there yet.</a:t>
            </a:r>
          </a:p>
          <a:p>
            <a:r>
              <a:rPr lang="en-US" altLang="en-US">
                <a:ea typeface="ＭＳ Ｐゴシック" charset="-128"/>
                <a:sym typeface="Symbol" charset="2"/>
              </a:rPr>
              <a:t>So far, just use the pulsed x-ray sources as short duration lamps.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>
          <a:xfrm>
            <a:off x="447675" y="20638"/>
            <a:ext cx="8229600" cy="1143000"/>
          </a:xfrm>
        </p:spPr>
        <p:txBody>
          <a:bodyPr/>
          <a:lstStyle/>
          <a:p>
            <a:r>
              <a:rPr lang="en-US" altLang="en-US">
                <a:ea typeface="ＭＳ Ｐゴシック" charset="-128"/>
              </a:rPr>
              <a:t>How Close are FELs?  Really Close!</a:t>
            </a:r>
          </a:p>
        </p:txBody>
      </p:sp>
      <p:pic>
        <p:nvPicPr>
          <p:cNvPr id="21506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1400175"/>
            <a:ext cx="8229600" cy="4254500"/>
          </a:xfrm>
        </p:spPr>
      </p:pic>
      <p:sp>
        <p:nvSpPr>
          <p:cNvPr id="21507" name="TextBox 4"/>
          <p:cNvSpPr txBox="1">
            <a:spLocks noChangeArrowheads="1"/>
          </p:cNvSpPr>
          <p:nvPr/>
        </p:nvSpPr>
        <p:spPr bwMode="auto">
          <a:xfrm>
            <a:off x="1143000" y="6172200"/>
            <a:ext cx="5173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J. Amman </a:t>
            </a:r>
            <a:r>
              <a:rPr lang="en-US" altLang="en-US" sz="1800" i="1"/>
              <a:t>et al</a:t>
            </a:r>
            <a:r>
              <a:rPr lang="en-US" altLang="en-US" sz="1800"/>
              <a:t>., Nature Photonics </a:t>
            </a:r>
            <a:r>
              <a:rPr lang="en-US" altLang="en-US" sz="1800" b="1"/>
              <a:t>6</a:t>
            </a:r>
            <a:r>
              <a:rPr lang="en-US" altLang="en-US" sz="1800"/>
              <a:t>, 693 (2012).</a:t>
            </a:r>
          </a:p>
        </p:txBody>
      </p:sp>
      <p:sp>
        <p:nvSpPr>
          <p:cNvPr id="21508" name="TextBox 5"/>
          <p:cNvSpPr txBox="1">
            <a:spLocks noChangeArrowheads="1"/>
          </p:cNvSpPr>
          <p:nvPr/>
        </p:nvSpPr>
        <p:spPr bwMode="auto">
          <a:xfrm>
            <a:off x="457200" y="5568950"/>
            <a:ext cx="4114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LCLS normal operation: SASI, several modes</a:t>
            </a:r>
          </a:p>
        </p:txBody>
      </p:sp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4840288" y="5634038"/>
            <a:ext cx="39989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LCLS self seeding test 0.5 eV bandwidth at 8 keV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charset="-128"/>
              </a:rPr>
              <a:t>What if we were at the transform limit?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9" b="27888"/>
          <a:stretch>
            <a:fillRect/>
          </a:stretch>
        </p:blipFill>
        <p:spPr bwMode="auto">
          <a:xfrm>
            <a:off x="457200" y="2238375"/>
            <a:ext cx="6858000" cy="361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TextBox 3"/>
          <p:cNvSpPr txBox="1">
            <a:spLocks noChangeArrowheads="1"/>
          </p:cNvSpPr>
          <p:nvPr/>
        </p:nvSpPr>
        <p:spPr bwMode="auto">
          <a:xfrm>
            <a:off x="7162800" y="2590800"/>
            <a:ext cx="1828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Dixit </a:t>
            </a:r>
            <a:r>
              <a:rPr lang="en-US" altLang="en-US" sz="1800" i="1"/>
              <a:t>et al</a:t>
            </a:r>
            <a:r>
              <a:rPr lang="en-US" altLang="en-US" sz="1800"/>
              <a:t>., Proc. Nat. Acad. Sci. </a:t>
            </a:r>
            <a:r>
              <a:rPr lang="en-US" altLang="en-US" sz="1800" b="1"/>
              <a:t>109</a:t>
            </a:r>
            <a:r>
              <a:rPr lang="en-US" altLang="en-US" sz="1800"/>
              <a:t>, 11636 (2012)</a:t>
            </a:r>
          </a:p>
        </p:txBody>
      </p:sp>
      <p:sp>
        <p:nvSpPr>
          <p:cNvPr id="22532" name="TextBox 4"/>
          <p:cNvSpPr txBox="1">
            <a:spLocks noChangeArrowheads="1"/>
          </p:cNvSpPr>
          <p:nvPr/>
        </p:nvSpPr>
        <p:spPr bwMode="auto">
          <a:xfrm>
            <a:off x="288925" y="5849938"/>
            <a:ext cx="9144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We don’t have to worry about this in experiments yet!</a:t>
            </a:r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457200" y="1447800"/>
            <a:ext cx="7315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Theory of scattering with transform-limited pulses from electron orbital wavepackets.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1857</Words>
  <Application>Microsoft Macintosh PowerPoint</Application>
  <PresentationFormat>On-screen Show (4:3)</PresentationFormat>
  <Paragraphs>252</Paragraphs>
  <Slides>51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Helvetica</vt:lpstr>
      <vt:lpstr>MS PGothic</vt:lpstr>
      <vt:lpstr>ＭＳ Ｐゴシック</vt:lpstr>
      <vt:lpstr>Symbol</vt:lpstr>
      <vt:lpstr>Times New Roman</vt:lpstr>
      <vt:lpstr>Arial</vt:lpstr>
      <vt:lpstr>Default Design</vt:lpstr>
      <vt:lpstr>Time-resolved scattering</vt:lpstr>
      <vt:lpstr>Motivations: Timescales of Dynamical Processes</vt:lpstr>
      <vt:lpstr>Examples of Dynamical Phenomena in Condensed Matter 1</vt:lpstr>
      <vt:lpstr>Examples of Dynamical Phenomena in Condensed Matter 2</vt:lpstr>
      <vt:lpstr>Small and Fast Go Together</vt:lpstr>
      <vt:lpstr>What about Bandwidth?</vt:lpstr>
      <vt:lpstr>X-ray Sources are Not Yet Transform Limited</vt:lpstr>
      <vt:lpstr>How Close are FELs?  Really Close!</vt:lpstr>
      <vt:lpstr>What if we were at the transform limit?</vt:lpstr>
      <vt:lpstr>Key Parameters and Sources of Short-Duration X-ray Pulses</vt:lpstr>
      <vt:lpstr>PowerPoint Presentation</vt:lpstr>
      <vt:lpstr>Experimental Strategies 1: Diffraction from Thin Films</vt:lpstr>
      <vt:lpstr>Experimental Strategies 2: Solution Scattering</vt:lpstr>
      <vt:lpstr>Ultrafast Spectroscopy</vt:lpstr>
      <vt:lpstr>Examples of Experiments</vt:lpstr>
      <vt:lpstr>Example 1: Dynamics in artificial ferroelectrics: ferroelectric/dielectric superlattices</vt:lpstr>
      <vt:lpstr>Time-Resolved Diffraction: SrTiO3/PbTiO3</vt:lpstr>
      <vt:lpstr>PowerPoint Presentation</vt:lpstr>
      <vt:lpstr>Domains</vt:lpstr>
      <vt:lpstr>Domain Diffuse Scattering in 12(PbTiO3)/3(SrTiO3)</vt:lpstr>
      <vt:lpstr>No Piezoelectric Expansion within Domains</vt:lpstr>
      <vt:lpstr>Proposed Switching Mechanism</vt:lpstr>
      <vt:lpstr>Timescales for Structural Phase Transitions</vt:lpstr>
      <vt:lpstr>Ultrafast Optical Excitation</vt:lpstr>
      <vt:lpstr>Ultrafast Strain Generation in BiFeO3</vt:lpstr>
      <vt:lpstr>PowerPoint Presentation</vt:lpstr>
      <vt:lpstr>(Nearly) Instantantaneous Stress Generation</vt:lpstr>
      <vt:lpstr>Example 2: Ultrafast Mechanics</vt:lpstr>
      <vt:lpstr>Ultrafast Coherent Diffraction Imaging of Strained Nanostructures</vt:lpstr>
      <vt:lpstr>Acoustic Modes of Nanocrystals</vt:lpstr>
      <vt:lpstr>Imaging Phase Transformations</vt:lpstr>
      <vt:lpstr>Example 3: Tracking phonons in time and momentum</vt:lpstr>
      <vt:lpstr>Fourier Transform Methods for Phonon Dispersions</vt:lpstr>
      <vt:lpstr>Time Dependence of Diffuse Scattering</vt:lpstr>
      <vt:lpstr>Experimental Phonon Dispersions</vt:lpstr>
      <vt:lpstr>Example 4: Imaging Microscopic Multiphase Liquid Flows </vt:lpstr>
      <vt:lpstr>Examples of Experiments</vt:lpstr>
      <vt:lpstr>Example 1: Photo-decomposition of Iodomethane</vt:lpstr>
      <vt:lpstr>Example 2: Molecular Excited States</vt:lpstr>
      <vt:lpstr>Example 2 (continued): Molecular Excited States</vt:lpstr>
      <vt:lpstr>Examples of Experiments</vt:lpstr>
      <vt:lpstr>Example: Photo-deligation in Myoglobin</vt:lpstr>
      <vt:lpstr>Example: Photo-deligation (continued)</vt:lpstr>
      <vt:lpstr>New Strategies: Single-Shot Experiments at FELS</vt:lpstr>
      <vt:lpstr>Femtosecond Nanocrystallography</vt:lpstr>
      <vt:lpstr>X-ray Nonlinear Optics</vt:lpstr>
      <vt:lpstr>New Sources are Coming Soon</vt:lpstr>
      <vt:lpstr>PowerPoint Presentation</vt:lpstr>
      <vt:lpstr>Current and Future FELs</vt:lpstr>
      <vt:lpstr>Storage Ring Sources</vt:lpstr>
      <vt:lpstr>Conclusions</vt:lpstr>
    </vt:vector>
  </TitlesOfParts>
  <Company/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Time-resolved scattering</dc:title>
  <dc:creator>Paul Evans</dc:creator>
  <cp:lastModifiedBy>Paul Evans</cp:lastModifiedBy>
  <cp:revision>18</cp:revision>
  <dcterms:created xsi:type="dcterms:W3CDTF">2015-07-23T23:45:03Z</dcterms:created>
  <dcterms:modified xsi:type="dcterms:W3CDTF">2016-08-09T16:48:31Z</dcterms:modified>
</cp:coreProperties>
</file>