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6"/>
  </p:notesMasterIdLst>
  <p:handoutMasterIdLst>
    <p:handoutMasterId r:id="rId7"/>
  </p:handoutMasterIdLst>
  <p:sldIdLst>
    <p:sldId id="516" r:id="rId2"/>
    <p:sldId id="549" r:id="rId3"/>
    <p:sldId id="551" r:id="rId4"/>
    <p:sldId id="550" r:id="rId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FF00"/>
    <a:srgbClr val="D9FFEE"/>
    <a:srgbClr val="00FF99"/>
    <a:srgbClr val="B4DE86"/>
    <a:srgbClr val="FF33CC"/>
    <a:srgbClr val="FF66FF"/>
    <a:srgbClr val="DEE5EC"/>
    <a:srgbClr val="91A4C1"/>
    <a:srgbClr val="D1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64" autoAdjust="0"/>
    <p:restoredTop sz="86653" autoAdjust="0"/>
  </p:normalViewPr>
  <p:slideViewPr>
    <p:cSldViewPr snapToGrid="0">
      <p:cViewPr varScale="1">
        <p:scale>
          <a:sx n="114" d="100"/>
          <a:sy n="114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186"/>
    </p:cViewPr>
  </p:sorterViewPr>
  <p:notesViewPr>
    <p:cSldViewPr snapToGrid="0">
      <p:cViewPr varScale="1">
        <p:scale>
          <a:sx n="41" d="100"/>
          <a:sy n="41" d="100"/>
        </p:scale>
        <p:origin x="-2069" y="-101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9D81AE-C1AA-4B17-8F58-026B65DC1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03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EC4865-4D52-4C97-8E5D-22E12930A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91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C4865-4D52-4C97-8E5D-22E12930A33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06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C4865-4D52-4C97-8E5D-22E12930A33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C4865-4D52-4C97-8E5D-22E12930A33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8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b="0">
              <a:latin typeface="Comic Sans MS" pitchFamily="66" charset="0"/>
            </a:endParaRPr>
          </a:p>
        </p:txBody>
      </p:sp>
      <p:pic>
        <p:nvPicPr>
          <p:cNvPr id="6" name="Picture 8" descr="New_DOE_Logo_Color_0428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ORNL_managed b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6202363"/>
            <a:ext cx="3505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8998" name="Title Placeholder 1"/>
          <p:cNvSpPr>
            <a:spLocks noGrp="1"/>
          </p:cNvSpPr>
          <p:nvPr>
            <p:ph type="ctrTitle"/>
          </p:nvPr>
        </p:nvSpPr>
        <p:spPr>
          <a:xfrm>
            <a:off x="114300" y="835025"/>
            <a:ext cx="5219700" cy="86995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pperplate Gothic Bold" panose="020E07050202060204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8999" name="Text Placeholder 2"/>
          <p:cNvSpPr>
            <a:spLocks noGrp="1"/>
          </p:cNvSpPr>
          <p:nvPr>
            <p:ph type="subTitle" idx="1"/>
          </p:nvPr>
        </p:nvSpPr>
        <p:spPr>
          <a:xfrm>
            <a:off x="114300" y="2387600"/>
            <a:ext cx="4305300" cy="860425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aiandra GD" panose="020E0502030308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nscd_Circles_PPT_Christians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1136650"/>
            <a:ext cx="4538662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12368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612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3325" y="177800"/>
            <a:ext cx="2057400" cy="3173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25" y="177800"/>
            <a:ext cx="6019800" cy="3173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28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1125" y="177800"/>
            <a:ext cx="8229600" cy="481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125" y="1344613"/>
            <a:ext cx="4038600" cy="92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02125" y="1344613"/>
            <a:ext cx="4038600" cy="92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1125" y="2424113"/>
            <a:ext cx="4038600" cy="92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02125" y="2424113"/>
            <a:ext cx="4038600" cy="92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272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1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125" y="1344613"/>
            <a:ext cx="8229600" cy="2006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0318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1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125" y="1344613"/>
            <a:ext cx="4038600" cy="200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02125" y="1344613"/>
            <a:ext cx="4038600" cy="92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02125" y="2424113"/>
            <a:ext cx="4038600" cy="92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00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15498"/>
          </a:xfrm>
        </p:spPr>
        <p:txBody>
          <a:bodyPr/>
          <a:lstStyle>
            <a:lvl1pPr algn="ctr">
              <a:defRPr sz="2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badi MT Condensed Light"/>
                <a:cs typeface="Abadi MT Condensed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Maiandra GD" panose="020E0502030308020204" pitchFamily="34" charset="0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Maiandra GD" panose="020E0502030308020204" pitchFamily="34" charset="0"/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  <a:latin typeface="Maiandra GD" panose="020E0502030308020204" pitchFamily="34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  <a:latin typeface="Maiandra GD" panose="020E0502030308020204" pitchFamily="34" charset="0"/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  <a:latin typeface="Maiandra GD" panose="020E0502030308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01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76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125" y="1344613"/>
            <a:ext cx="4038600" cy="200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25" y="1344613"/>
            <a:ext cx="4038600" cy="200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559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65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190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58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40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47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0"/>
            <a:ext cx="82296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1344613"/>
            <a:ext cx="82296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 flipH="1">
            <a:off x="228600" y="6405563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</a:pPr>
            <a:fld id="{FF910648-81A6-4024-8F9D-A0DF9A131685}" type="slidenum">
              <a:rPr lang="en-US" sz="900" b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</a:pPr>
              <a:t>‹#›</a:t>
            </a:fld>
            <a:r>
              <a:rPr lang="en-US" sz="900" b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b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b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006C3A"/>
        </a:buClr>
        <a:buFont typeface="Arial" pitchFamily="34" charset="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6C3A"/>
        </a:buClr>
        <a:buFont typeface="Arial" pitchFamily="34" charset="0"/>
        <a:buChar char="–"/>
        <a:defRPr sz="2400" b="1">
          <a:solidFill>
            <a:schemeClr val="tx1"/>
          </a:solidFill>
          <a:latin typeface="+mn-lt"/>
        </a:defRPr>
      </a:lvl2pPr>
      <a:lvl3pPr marL="914400" indent="-2301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pitchFamily="34" charset="0"/>
        <a:buChar char="•"/>
        <a:defRPr sz="2000" b="1">
          <a:solidFill>
            <a:schemeClr val="tx1"/>
          </a:solidFill>
          <a:latin typeface="+mn-lt"/>
        </a:defRPr>
      </a:lvl3pPr>
      <a:lvl4pPr marL="1144588" indent="-1730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pitchFamily="34" charset="0"/>
        <a:buChar char="–"/>
        <a:defRPr b="1">
          <a:solidFill>
            <a:schemeClr val="tx1"/>
          </a:solidFill>
          <a:latin typeface="+mn-lt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pitchFamily="34" charset="0"/>
        <a:buChar char="»"/>
        <a:defRPr b="1">
          <a:solidFill>
            <a:schemeClr val="tx1"/>
          </a:solidFill>
          <a:latin typeface="+mn-lt"/>
        </a:defRPr>
      </a:lvl5pPr>
      <a:lvl6pPr marL="19399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>
          <a:solidFill>
            <a:schemeClr val="tx1"/>
          </a:solidFill>
          <a:latin typeface="+mn-lt"/>
        </a:defRPr>
      </a:lvl6pPr>
      <a:lvl7pPr marL="23971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>
          <a:solidFill>
            <a:schemeClr val="tx1"/>
          </a:solidFill>
          <a:latin typeface="+mn-lt"/>
        </a:defRPr>
      </a:lvl7pPr>
      <a:lvl8pPr marL="28543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>
          <a:solidFill>
            <a:schemeClr val="tx1"/>
          </a:solidFill>
          <a:latin typeface="+mn-lt"/>
        </a:defRPr>
      </a:lvl8pPr>
      <a:lvl9pPr marL="33115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4.wdp"/><Relationship Id="rId3" Type="http://schemas.openxmlformats.org/officeDocument/2006/relationships/image" Target="../media/image13.emf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emf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531" y="917845"/>
            <a:ext cx="3958669" cy="147002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Krungthep"/>
                <a:cs typeface="Krungthep"/>
              </a:rPr>
              <a:t>SAMPLE HOLDERS for </a:t>
            </a:r>
            <a:r>
              <a:rPr lang="en-US" sz="3600" dirty="0" err="1">
                <a:latin typeface="Krungthep"/>
                <a:cs typeface="Krungthep"/>
              </a:rPr>
              <a:t>POwders</a:t>
            </a:r>
            <a:endParaRPr lang="en-US" sz="3600" dirty="0">
              <a:latin typeface="Krungthep"/>
              <a:cs typeface="Krungthep"/>
            </a:endParaRPr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335286" y="4885533"/>
            <a:ext cx="4828891" cy="119930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HB2a</a:t>
            </a:r>
            <a:r>
              <a:rPr lang="en-US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Instrument Team</a:t>
            </a:r>
          </a:p>
          <a:p>
            <a:r>
              <a:rPr lang="en-US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High Flux Isotope Reactor</a:t>
            </a:r>
          </a:p>
          <a:p>
            <a:r>
              <a:rPr lang="en-US" sz="1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August 2016</a:t>
            </a:r>
            <a:endParaRPr lang="en-US" sz="2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72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35" y="125535"/>
            <a:ext cx="8229600" cy="49953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3366FF"/>
                </a:solidFill>
                <a:latin typeface="Copperplate Gothic Bold" panose="020E0705020206020404" pitchFamily="34" charset="0"/>
              </a:rPr>
              <a:t>TYPES of POWDER CANS</a:t>
            </a:r>
            <a:endParaRPr lang="en-US" sz="3600" dirty="0">
              <a:solidFill>
                <a:srgbClr val="C3D69B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470" y="580932"/>
            <a:ext cx="8024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Vanadium Cans with Aluminum Flange and Lids, SS or Al screws </a:t>
            </a:r>
            <a:r>
              <a:rPr lang="en-US" sz="1400" dirty="0">
                <a:solidFill>
                  <a:srgbClr val="0033CC"/>
                </a:solidFill>
              </a:rPr>
              <a:t>[Measurements at T&lt;300K]</a:t>
            </a:r>
          </a:p>
          <a:p>
            <a:r>
              <a:rPr lang="en-US" sz="1000" dirty="0"/>
              <a:t>(V-can is glued to Al flange using low temperature </a:t>
            </a:r>
            <a:r>
              <a:rPr lang="en-US" sz="1000" dirty="0" err="1"/>
              <a:t>Stycast</a:t>
            </a:r>
            <a:r>
              <a:rPr lang="en-US" sz="1000" dirty="0"/>
              <a:t> epoxy)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399598"/>
            <a:ext cx="9180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Vanadium Cans with Titanium Flange and Copper (SS screws) or Boron-Nitride Lids (Molybdenum screws)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44237" y="6071869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SMALL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88376" y="6109917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MEDIUM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1064" y="6113176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LARGE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37" y="1240791"/>
            <a:ext cx="196671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727" y="1240791"/>
            <a:ext cx="1972008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8296" y="1164201"/>
            <a:ext cx="1965811" cy="1828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44237" y="2987237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SMALL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88376" y="3025285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MEDIUM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71064" y="3028544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LARGE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4577" y="4162772"/>
            <a:ext cx="2052973" cy="18288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7470" y="4124724"/>
            <a:ext cx="2241410" cy="1828800"/>
            <a:chOff x="357470" y="3701611"/>
            <a:chExt cx="2241410" cy="18288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7237" y="3701611"/>
              <a:ext cx="2151643" cy="18288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57470" y="5284190"/>
              <a:ext cx="11655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SMALL V-CAN &amp; </a:t>
              </a:r>
              <a:r>
                <a:rPr lang="en-US" sz="500" dirty="0" err="1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Ti</a:t>
              </a:r>
              <a:r>
                <a:rPr lang="en-US" sz="500" dirty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 Flange</a:t>
              </a:r>
            </a:p>
            <a:p>
              <a:r>
                <a:rPr lang="en-US" sz="500" dirty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Copper Lid or Boron Nitride Lid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57361" y="4216348"/>
            <a:ext cx="2145941" cy="1828800"/>
            <a:chOff x="2657361" y="3793235"/>
            <a:chExt cx="2145941" cy="18288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73450" y="3793235"/>
              <a:ext cx="2029852" cy="18288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657361" y="5292838"/>
              <a:ext cx="11655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MEDIUM V-CAN &amp; </a:t>
              </a:r>
              <a:r>
                <a:rPr lang="en-US" sz="500" dirty="0" err="1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Ti</a:t>
              </a:r>
              <a:r>
                <a:rPr lang="en-US" sz="500" dirty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 Flange</a:t>
              </a:r>
            </a:p>
            <a:p>
              <a:r>
                <a:rPr lang="en-US" sz="500" dirty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Copper Lid or Boron Nitride Lid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400561" y="5721202"/>
            <a:ext cx="11655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LARGE V-CAN &amp; </a:t>
            </a:r>
            <a:r>
              <a:rPr lang="en-US" sz="500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Ti</a:t>
            </a:r>
            <a:r>
              <a:rPr lang="en-US" sz="5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Flange</a:t>
            </a:r>
          </a:p>
          <a:p>
            <a:r>
              <a:rPr lang="en-US" sz="5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Copper Lid or Boron Nitride Lid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40072" y="3661245"/>
            <a:ext cx="32415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[Cu Lid: Measurements at T&lt;</a:t>
            </a:r>
            <a:r>
              <a:rPr lang="en-US" sz="1400" dirty="0" err="1">
                <a:solidFill>
                  <a:srgbClr val="FF0000"/>
                </a:solidFill>
              </a:rPr>
              <a:t>800K</a:t>
            </a:r>
            <a:r>
              <a:rPr lang="en-US" sz="1400" dirty="0">
                <a:solidFill>
                  <a:srgbClr val="FF0000"/>
                </a:solidFill>
              </a:rPr>
              <a:t>]</a:t>
            </a:r>
          </a:p>
          <a:p>
            <a:r>
              <a:rPr lang="en-US" sz="1400" dirty="0">
                <a:solidFill>
                  <a:srgbClr val="FF0000"/>
                </a:solidFill>
              </a:rPr>
              <a:t>[BN Lid: Measurements at T&lt;</a:t>
            </a:r>
            <a:r>
              <a:rPr lang="en-US" sz="1400" dirty="0" err="1">
                <a:solidFill>
                  <a:srgbClr val="FF0000"/>
                </a:solidFill>
              </a:rPr>
              <a:t>1200C</a:t>
            </a:r>
            <a:r>
              <a:rPr lang="en-US" sz="1400" dirty="0">
                <a:solidFill>
                  <a:srgbClr val="FF0000"/>
                </a:solidFill>
              </a:rPr>
              <a:t>]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9525" y="5006822"/>
            <a:ext cx="8338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M8x1.25</a:t>
            </a:r>
            <a:r>
              <a:rPr lang="en-US" sz="5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Female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61148" y="5131865"/>
            <a:ext cx="8338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M8x1.25</a:t>
            </a:r>
            <a:r>
              <a:rPr lang="en-US" sz="5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Female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32251" y="5047226"/>
            <a:ext cx="8338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M8x1.25</a:t>
            </a:r>
            <a:r>
              <a:rPr lang="en-US" sz="5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Female</a:t>
            </a:r>
          </a:p>
        </p:txBody>
      </p:sp>
    </p:spTree>
    <p:extLst>
      <p:ext uri="{BB962C8B-B14F-4D97-AF65-F5344CB8AC3E}">
        <p14:creationId xmlns:p14="http://schemas.microsoft.com/office/powerpoint/2010/main" val="368641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37" y="227794"/>
            <a:ext cx="8229600" cy="49953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3366FF"/>
                </a:solidFill>
                <a:latin typeface="Copperplate Gothic Bold" panose="020E0705020206020404" pitchFamily="34" charset="0"/>
              </a:rPr>
              <a:t>TYPES of POWDER CANS</a:t>
            </a:r>
            <a:endParaRPr lang="en-US" sz="3600" dirty="0">
              <a:solidFill>
                <a:srgbClr val="C3D69B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170" y="845565"/>
            <a:ext cx="5783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Aluminum Cans with Aluminum Flange and Lids, SS or Al screws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59119" y="831635"/>
            <a:ext cx="2456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[Measurements at T&lt;300K]</a:t>
            </a:r>
          </a:p>
          <a:p>
            <a:endParaRPr lang="en-US" sz="1400" dirty="0">
              <a:solidFill>
                <a:srgbClr val="00B05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007726"/>
              </p:ext>
            </p:extLst>
          </p:nvPr>
        </p:nvGraphicFramePr>
        <p:xfrm>
          <a:off x="2871690" y="2426703"/>
          <a:ext cx="5610226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4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3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Length (L)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Inner</a:t>
                      </a:r>
                      <a:r>
                        <a:rPr lang="en-US" sz="1000" baseline="0" dirty="0"/>
                        <a:t> Diameter (ID)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/>
                        <a:t>Lid Diameter (D)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Screws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Lid thread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Xsmall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0.188”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0.75”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4-40 UNC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¼-28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0.250”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0.75”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4-40 UNC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¼-28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0.345”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0.75”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4-40 UNC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¼-28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0.600”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4-40 UNC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¼-28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371663" y="1593862"/>
            <a:ext cx="2580991" cy="3356339"/>
            <a:chOff x="712799" y="1604978"/>
            <a:chExt cx="2580991" cy="3356339"/>
          </a:xfrm>
        </p:grpSpPr>
        <p:grpSp>
          <p:nvGrpSpPr>
            <p:cNvPr id="26" name="Group 25"/>
            <p:cNvGrpSpPr/>
            <p:nvPr/>
          </p:nvGrpSpPr>
          <p:grpSpPr>
            <a:xfrm>
              <a:off x="712799" y="1604978"/>
              <a:ext cx="2580991" cy="3356339"/>
              <a:chOff x="969974" y="1604978"/>
              <a:chExt cx="2580991" cy="3356339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532705">
                <a:off x="676773" y="2087124"/>
                <a:ext cx="3167394" cy="258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" name="Straight Connector 11"/>
              <p:cNvCxnSpPr/>
              <p:nvPr/>
            </p:nvCxnSpPr>
            <p:spPr bwMode="auto">
              <a:xfrm flipV="1">
                <a:off x="2543219" y="1809759"/>
                <a:ext cx="4763" cy="73152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1976438" y="1938338"/>
                <a:ext cx="566781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2066920" y="160497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ID</a:t>
                </a:r>
              </a:p>
            </p:txBody>
          </p:sp>
          <p:sp>
            <p:nvSpPr>
              <p:cNvPr id="15" name="Right Bracket 14"/>
              <p:cNvSpPr/>
              <p:nvPr/>
            </p:nvSpPr>
            <p:spPr bwMode="auto">
              <a:xfrm>
                <a:off x="2260470" y="2524125"/>
                <a:ext cx="616080" cy="2305050"/>
              </a:xfrm>
              <a:prstGeom prst="rightBracke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38450" y="3377619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L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 bwMode="auto">
            <a:xfrm flipV="1">
              <a:off x="1721489" y="1792605"/>
              <a:ext cx="4763" cy="73152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-65874" y="1354859"/>
            <a:ext cx="1400175" cy="3517373"/>
            <a:chOff x="-1214747" y="1153342"/>
            <a:chExt cx="1400175" cy="351737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14747" y="1470315"/>
              <a:ext cx="1400175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Straight Connector 21"/>
            <p:cNvCxnSpPr/>
            <p:nvPr/>
          </p:nvCxnSpPr>
          <p:spPr bwMode="auto">
            <a:xfrm flipV="1">
              <a:off x="-1003585" y="1284549"/>
              <a:ext cx="4763" cy="73152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-79616" y="1289296"/>
              <a:ext cx="4763" cy="73152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-998822" y="1455975"/>
              <a:ext cx="92396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-712527" y="115334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291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37" y="227794"/>
            <a:ext cx="8229600" cy="49953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3366FF"/>
                </a:solidFill>
                <a:latin typeface="Copperplate Gothic Bold" panose="020E0705020206020404" pitchFamily="34" charset="0"/>
              </a:rPr>
              <a:t>SPECIALTY  SAMPLE HOLDERS</a:t>
            </a:r>
            <a:endParaRPr lang="en-US" sz="3600" dirty="0">
              <a:solidFill>
                <a:srgbClr val="C3D69B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237" y="659299"/>
            <a:ext cx="2268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Aluminum Annular Cans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27696" y="659298"/>
            <a:ext cx="2699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Copper Cans with Copper Lid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7237" y="3611805"/>
            <a:ext cx="3310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Aluminum Can for Gas pressure Cell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27668" y="3615994"/>
            <a:ext cx="2899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Quartz glass for ILL Air Furnace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19" y="1023364"/>
            <a:ext cx="1913283" cy="2514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b="7294"/>
          <a:stretch/>
        </p:blipFill>
        <p:spPr>
          <a:xfrm>
            <a:off x="634484" y="3919582"/>
            <a:ext cx="2095500" cy="21192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88420" y="687913"/>
            <a:ext cx="19736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33CC"/>
                </a:solidFill>
              </a:rPr>
              <a:t>[Measurements at T&lt;300K]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78882" y="3845741"/>
            <a:ext cx="19736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33CC"/>
                </a:solidFill>
              </a:rPr>
              <a:t>[Measurements at T&lt;300K]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170383" y="3858190"/>
            <a:ext cx="19736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[Measurements at T&lt;</a:t>
            </a:r>
            <a:r>
              <a:rPr lang="en-US" sz="1050" dirty="0" err="1">
                <a:solidFill>
                  <a:srgbClr val="FF0000"/>
                </a:solidFill>
              </a:rPr>
              <a:t>1200C</a:t>
            </a:r>
            <a:r>
              <a:rPr lang="en-US" sz="1050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72564" y="896406"/>
            <a:ext cx="33714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33CC"/>
                </a:solidFill>
              </a:rPr>
              <a:t>[Measurements in </a:t>
            </a:r>
            <a:r>
              <a:rPr lang="en-US" sz="1050" baseline="30000" dirty="0" err="1">
                <a:solidFill>
                  <a:srgbClr val="0033CC"/>
                </a:solidFill>
              </a:rPr>
              <a:t>3</a:t>
            </a:r>
            <a:r>
              <a:rPr lang="en-US" sz="1050" dirty="0" err="1">
                <a:solidFill>
                  <a:srgbClr val="0033CC"/>
                </a:solidFill>
              </a:rPr>
              <a:t>He</a:t>
            </a:r>
            <a:r>
              <a:rPr lang="en-US" sz="1050" dirty="0">
                <a:solidFill>
                  <a:srgbClr val="0033CC"/>
                </a:solidFill>
              </a:rPr>
              <a:t> and Dilution </a:t>
            </a:r>
            <a:r>
              <a:rPr lang="en-US" sz="1050">
                <a:solidFill>
                  <a:srgbClr val="0033CC"/>
                </a:solidFill>
              </a:rPr>
              <a:t>Insert T&lt;300K</a:t>
            </a:r>
            <a:r>
              <a:rPr lang="en-US" sz="1050" dirty="0">
                <a:solidFill>
                  <a:srgbClr val="0033CC"/>
                </a:solidFill>
              </a:rPr>
              <a:t>]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55583" y="3919581"/>
            <a:ext cx="1160016" cy="2547893"/>
            <a:chOff x="6250783" y="3919581"/>
            <a:chExt cx="1160016" cy="25478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D9D9D1"/>
                </a:clrFrom>
                <a:clrTo>
                  <a:srgbClr val="D9D9D1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06" t="48333" r="28333" b="40185"/>
            <a:stretch/>
          </p:blipFill>
          <p:spPr>
            <a:xfrm rot="5400000" flipV="1">
              <a:off x="5268404" y="4940341"/>
              <a:ext cx="2431484" cy="4667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52933" y="3919581"/>
              <a:ext cx="200317" cy="254789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915150" y="5095875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27.5”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787794" y="4745016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0.5”     OD</a:t>
            </a:r>
          </a:p>
          <a:p>
            <a:r>
              <a:rPr lang="en-US" sz="1000" dirty="0"/>
              <a:t>0.375” ID</a:t>
            </a:r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2307" y="727327"/>
            <a:ext cx="1109663" cy="228123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490491" y="1158831"/>
            <a:ext cx="3236900" cy="2516468"/>
            <a:chOff x="5490491" y="1158831"/>
            <a:chExt cx="3236900" cy="251646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93758" y="2760900"/>
              <a:ext cx="890587" cy="914399"/>
            </a:xfrm>
            <a:prstGeom prst="rect">
              <a:avLst/>
            </a:prstGeom>
          </p:spPr>
        </p:pic>
        <p:cxnSp>
          <p:nvCxnSpPr>
            <p:cNvPr id="48" name="Straight Connector 47"/>
            <p:cNvCxnSpPr/>
            <p:nvPr/>
          </p:nvCxnSpPr>
          <p:spPr bwMode="auto">
            <a:xfrm flipV="1">
              <a:off x="7498558" y="1182152"/>
              <a:ext cx="0" cy="232886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7698583" y="1182151"/>
              <a:ext cx="19050" cy="232886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0" name="Group 49"/>
            <p:cNvGrpSpPr/>
            <p:nvPr/>
          </p:nvGrpSpPr>
          <p:grpSpPr>
            <a:xfrm>
              <a:off x="7455697" y="3053826"/>
              <a:ext cx="1271694" cy="357189"/>
              <a:chOff x="4395627" y="4772025"/>
              <a:chExt cx="1264561" cy="366713"/>
            </a:xfrm>
          </p:grpSpPr>
          <p:sp>
            <p:nvSpPr>
              <p:cNvPr id="51" name="Oval 50"/>
              <p:cNvSpPr/>
              <p:nvPr/>
            </p:nvSpPr>
            <p:spPr bwMode="auto">
              <a:xfrm>
                <a:off x="4395627" y="4772025"/>
                <a:ext cx="338298" cy="366713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 bwMode="auto">
              <a:xfrm flipV="1">
                <a:off x="4733925" y="4967288"/>
                <a:ext cx="323850" cy="476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53" name="TextBox 52"/>
              <p:cNvSpPr txBox="1"/>
              <p:nvPr/>
            </p:nvSpPr>
            <p:spPr>
              <a:xfrm>
                <a:off x="4963286" y="4825095"/>
                <a:ext cx="696902" cy="284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/>
                  <a:t>Groove for </a:t>
                </a:r>
              </a:p>
              <a:p>
                <a:r>
                  <a:rPr lang="en-US" sz="600" dirty="0"/>
                  <a:t>Indium gasket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7698583" y="1802249"/>
              <a:ext cx="6783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0.343” ID</a:t>
              </a:r>
            </a:p>
            <a:p>
              <a:r>
                <a:rPr lang="en-US" sz="800" dirty="0"/>
                <a:t>0.376” OD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7108715" y="1158831"/>
              <a:ext cx="200317" cy="1709737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6752663" y="1645536"/>
              <a:ext cx="49564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2.493”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7097532" y="2858551"/>
              <a:ext cx="200317" cy="776378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6884196" y="3087294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1”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56473" y="1893737"/>
              <a:ext cx="885791" cy="612348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5755991" y="2107943"/>
              <a:ext cx="71610" cy="22860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490491" y="2129242"/>
              <a:ext cx="37542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/>
                <a:t>0.375”</a:t>
              </a: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 flipH="1">
              <a:off x="6126960" y="2190142"/>
              <a:ext cx="200317" cy="776378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6078835" y="2579305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1”</a:t>
              </a: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 flipH="1">
              <a:off x="6184052" y="2308045"/>
              <a:ext cx="74474" cy="237744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6037072" y="2405439"/>
              <a:ext cx="37542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/>
                <a:t>0.343”</a:t>
              </a:r>
            </a:p>
          </p:txBody>
        </p:sp>
        <p:sp>
          <p:nvSpPr>
            <p:cNvPr id="9" name="Left Bracket 8"/>
            <p:cNvSpPr/>
            <p:nvPr/>
          </p:nvSpPr>
          <p:spPr bwMode="auto">
            <a:xfrm flipV="1">
              <a:off x="5779460" y="2337535"/>
              <a:ext cx="45719" cy="45719"/>
            </a:xfrm>
            <a:prstGeom prst="leftBracket">
              <a:avLst/>
            </a:prstGeom>
            <a:noFill/>
            <a:ln w="31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511469" y="2283040"/>
              <a:ext cx="340158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dirty="0"/>
                <a:t>0.063”</a:t>
              </a:r>
            </a:p>
          </p:txBody>
        </p:sp>
        <p:sp>
          <p:nvSpPr>
            <p:cNvPr id="68" name="Left Bracket 67"/>
            <p:cNvSpPr/>
            <p:nvPr/>
          </p:nvSpPr>
          <p:spPr bwMode="auto">
            <a:xfrm flipV="1">
              <a:off x="5778942" y="1962396"/>
              <a:ext cx="45719" cy="134897"/>
            </a:xfrm>
            <a:prstGeom prst="leftBracket">
              <a:avLst/>
            </a:prstGeom>
            <a:noFill/>
            <a:ln w="31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19380" y="1945290"/>
              <a:ext cx="340158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dirty="0"/>
                <a:t>0.300”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914054" y="1829033"/>
              <a:ext cx="63511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err="1"/>
                <a:t>M6x1.0</a:t>
              </a:r>
              <a:r>
                <a:rPr lang="en-US" sz="600" dirty="0"/>
                <a:t> Male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364518"/>
      </p:ext>
    </p:extLst>
  </p:cSld>
  <p:clrMapOvr>
    <a:masterClrMapping/>
  </p:clrMapOvr>
</p:sld>
</file>

<file path=ppt/theme/theme1.xml><?xml version="1.0" encoding="utf-8"?>
<a:theme xmlns:a="http://schemas.openxmlformats.org/drawingml/2006/main" name="1_ORNL default 0812">
  <a:themeElements>
    <a:clrScheme name="1_ORNL default 0812 1">
      <a:dk1>
        <a:srgbClr val="000000"/>
      </a:dk1>
      <a:lt1>
        <a:srgbClr val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1F497D"/>
      </a:hlink>
      <a:folHlink>
        <a:srgbClr val="006C3A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ORNL default 0812 1">
        <a:dk1>
          <a:srgbClr val="000000"/>
        </a:dk1>
        <a:lt1>
          <a:srgbClr val="FFFFFF"/>
        </a:lt1>
        <a:dk2>
          <a:srgbClr val="006C3A"/>
        </a:dk2>
        <a:lt2>
          <a:srgbClr val="FFFFFF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1F497D"/>
        </a:hlink>
        <a:folHlink>
          <a:srgbClr val="006C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RNL default 0812 2">
        <a:dk1>
          <a:srgbClr val="000000"/>
        </a:dk1>
        <a:lt1>
          <a:srgbClr val="FFFFFF"/>
        </a:lt1>
        <a:dk2>
          <a:srgbClr val="006C3A"/>
        </a:dk2>
        <a:lt2>
          <a:srgbClr val="FFFFFF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B274"/>
        </a:hlink>
        <a:folHlink>
          <a:srgbClr val="F796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ORNL_template_2003</Template>
  <TotalTime>15524</TotalTime>
  <Words>297</Words>
  <Application>Microsoft Office PowerPoint</Application>
  <PresentationFormat>On-screen Show (4:3)</PresentationFormat>
  <Paragraphs>88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Abadi MT Condensed Light</vt:lpstr>
      <vt:lpstr>Arial</vt:lpstr>
      <vt:lpstr>Arial Black</vt:lpstr>
      <vt:lpstr>Comic Sans MS</vt:lpstr>
      <vt:lpstr>Copperplate Gothic Bold</vt:lpstr>
      <vt:lpstr>Krungthep</vt:lpstr>
      <vt:lpstr>Maiandra GD</vt:lpstr>
      <vt:lpstr>News Gothic MT</vt:lpstr>
      <vt:lpstr>Times New Roman</vt:lpstr>
      <vt:lpstr>1_ORNL default 0812</vt:lpstr>
      <vt:lpstr>SAMPLE HOLDERS for POwders</vt:lpstr>
      <vt:lpstr>TYPES of POWDER CANS</vt:lpstr>
      <vt:lpstr>TYPES of POWDER CANS</vt:lpstr>
      <vt:lpstr>SPECIALTY  SAMPLE HOLDERS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Powder Diffraction</dc:title>
  <dc:creator>3ah</dc:creator>
  <cp:lastModifiedBy>Cornwell, Paris A.</cp:lastModifiedBy>
  <cp:revision>412</cp:revision>
  <cp:lastPrinted>1601-01-01T00:00:00Z</cp:lastPrinted>
  <dcterms:created xsi:type="dcterms:W3CDTF">2009-05-20T15:33:40Z</dcterms:created>
  <dcterms:modified xsi:type="dcterms:W3CDTF">2016-10-13T18:50:08Z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  <property fmtid="{D5CDD505-2E9C-101B-9397-08002B2CF9AE}" pid="3" name="ContentType">
    <vt:lpwstr>Document</vt:lpwstr>
  </property>
</Properties>
</file>