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embeddings/oleObject4.bin" ContentType="application/vnd.openxmlformats-officedocument.oleObject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notesSlides/notesSlide11.xml" ContentType="application/vnd.openxmlformats-officedocument.presentationml.notesSlide+xml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embeddings/oleObject32.bin" ContentType="application/vnd.openxmlformats-officedocument.oleObject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tags/tag3.xml" ContentType="application/vnd.openxmlformats-officedocument.presentationml.tags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414" r:id="rId1"/>
  </p:sldMasterIdLst>
  <p:notesMasterIdLst>
    <p:notesMasterId r:id="rId76"/>
  </p:notesMasterIdLst>
  <p:handoutMasterIdLst>
    <p:handoutMasterId r:id="rId77"/>
  </p:handoutMasterIdLst>
  <p:sldIdLst>
    <p:sldId id="429" r:id="rId2"/>
    <p:sldId id="471" r:id="rId3"/>
    <p:sldId id="447" r:id="rId4"/>
    <p:sldId id="488" r:id="rId5"/>
    <p:sldId id="451" r:id="rId6"/>
    <p:sldId id="449" r:id="rId7"/>
    <p:sldId id="480" r:id="rId8"/>
    <p:sldId id="450" r:id="rId9"/>
    <p:sldId id="476" r:id="rId10"/>
    <p:sldId id="472" r:id="rId11"/>
    <p:sldId id="497" r:id="rId12"/>
    <p:sldId id="498" r:id="rId13"/>
    <p:sldId id="499" r:id="rId14"/>
    <p:sldId id="500" r:id="rId15"/>
    <p:sldId id="501" r:id="rId16"/>
    <p:sldId id="502" r:id="rId17"/>
    <p:sldId id="483" r:id="rId18"/>
    <p:sldId id="473" r:id="rId19"/>
    <p:sldId id="482" r:id="rId20"/>
    <p:sldId id="474" r:id="rId21"/>
    <p:sldId id="492" r:id="rId22"/>
    <p:sldId id="475" r:id="rId23"/>
    <p:sldId id="493" r:id="rId24"/>
    <p:sldId id="257" r:id="rId25"/>
    <p:sldId id="258" r:id="rId26"/>
    <p:sldId id="259" r:id="rId27"/>
    <p:sldId id="352" r:id="rId28"/>
    <p:sldId id="481" r:id="rId29"/>
    <p:sldId id="455" r:id="rId30"/>
    <p:sldId id="495" r:id="rId31"/>
    <p:sldId id="496" r:id="rId32"/>
    <p:sldId id="345" r:id="rId33"/>
    <p:sldId id="346" r:id="rId34"/>
    <p:sldId id="347" r:id="rId35"/>
    <p:sldId id="348" r:id="rId36"/>
    <p:sldId id="402" r:id="rId37"/>
    <p:sldId id="444" r:id="rId38"/>
    <p:sldId id="390" r:id="rId39"/>
    <p:sldId id="391" r:id="rId40"/>
    <p:sldId id="392" r:id="rId41"/>
    <p:sldId id="393" r:id="rId42"/>
    <p:sldId id="394" r:id="rId43"/>
    <p:sldId id="395" r:id="rId44"/>
    <p:sldId id="396" r:id="rId45"/>
    <p:sldId id="397" r:id="rId46"/>
    <p:sldId id="398" r:id="rId47"/>
    <p:sldId id="399" r:id="rId48"/>
    <p:sldId id="400" r:id="rId49"/>
    <p:sldId id="401" r:id="rId50"/>
    <p:sldId id="494" r:id="rId51"/>
    <p:sldId id="382" r:id="rId52"/>
    <p:sldId id="406" r:id="rId53"/>
    <p:sldId id="384" r:id="rId54"/>
    <p:sldId id="298" r:id="rId55"/>
    <p:sldId id="299" r:id="rId56"/>
    <p:sldId id="300" r:id="rId57"/>
    <p:sldId id="305" r:id="rId58"/>
    <p:sldId id="330" r:id="rId59"/>
    <p:sldId id="443" r:id="rId60"/>
    <p:sldId id="439" r:id="rId61"/>
    <p:sldId id="306" r:id="rId62"/>
    <p:sldId id="307" r:id="rId63"/>
    <p:sldId id="308" r:id="rId64"/>
    <p:sldId id="310" r:id="rId65"/>
    <p:sldId id="309" r:id="rId66"/>
    <p:sldId id="452" r:id="rId67"/>
    <p:sldId id="454" r:id="rId68"/>
    <p:sldId id="456" r:id="rId69"/>
    <p:sldId id="457" r:id="rId70"/>
    <p:sldId id="458" r:id="rId71"/>
    <p:sldId id="459" r:id="rId72"/>
    <p:sldId id="441" r:id="rId73"/>
    <p:sldId id="442" r:id="rId74"/>
    <p:sldId id="291" r:id="rId7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4319">
          <p15:clr>
            <a:srgbClr val="A4A3A4"/>
          </p15:clr>
        </p15:guide>
        <p15:guide id="2" pos="575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  <a:srgbClr val="00FF00"/>
    <a:srgbClr val="A6E63A"/>
    <a:srgbClr val="E42D1A"/>
    <a:srgbClr val="616161"/>
    <a:srgbClr val="29BD06"/>
    <a:srgbClr val="F4F5FF"/>
    <a:srgbClr val="FF01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44"/>
    <p:restoredTop sz="94595"/>
  </p:normalViewPr>
  <p:slideViewPr>
    <p:cSldViewPr snapToGrid="0">
      <p:cViewPr varScale="1">
        <p:scale>
          <a:sx n="107" d="100"/>
          <a:sy n="107" d="100"/>
        </p:scale>
        <p:origin x="-1016" y="-112"/>
      </p:cViewPr>
      <p:guideLst>
        <p:guide orient="horz" pos="4319"/>
        <p:guide pos="575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viewProps" Target="viewProps.xml"/><Relationship Id="rId81" Type="http://schemas.openxmlformats.org/officeDocument/2006/relationships/theme" Target="theme/theme1.xml"/><Relationship Id="rId82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notesMaster" Target="notesMasters/notesMaster1.xml"/><Relationship Id="rId77" Type="http://schemas.openxmlformats.org/officeDocument/2006/relationships/handoutMaster" Target="handoutMasters/handoutMaster1.xml"/><Relationship Id="rId78" Type="http://schemas.openxmlformats.org/officeDocument/2006/relationships/printerSettings" Target="printerSettings/printerSettings1.bin"/><Relationship Id="rId79" Type="http://schemas.openxmlformats.org/officeDocument/2006/relationships/presProps" Target="presProp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Relationship Id="rId2" Type="http://schemas.openxmlformats.org/officeDocument/2006/relationships/image" Target="../media/image12.emf"/><Relationship Id="rId3" Type="http://schemas.openxmlformats.org/officeDocument/2006/relationships/image" Target="../media/image13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emf"/><Relationship Id="rId2" Type="http://schemas.openxmlformats.org/officeDocument/2006/relationships/image" Target="../media/image93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0.emf"/><Relationship Id="rId2" Type="http://schemas.openxmlformats.org/officeDocument/2006/relationships/image" Target="../media/image15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4" Type="http://schemas.openxmlformats.org/officeDocument/2006/relationships/image" Target="../media/image40.emf"/><Relationship Id="rId1" Type="http://schemas.openxmlformats.org/officeDocument/2006/relationships/image" Target="../media/image37.emf"/><Relationship Id="rId2" Type="http://schemas.openxmlformats.org/officeDocument/2006/relationships/image" Target="../media/image38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4" Type="http://schemas.openxmlformats.org/officeDocument/2006/relationships/image" Target="../media/image39.emf"/><Relationship Id="rId1" Type="http://schemas.openxmlformats.org/officeDocument/2006/relationships/image" Target="../media/image37.emf"/><Relationship Id="rId2" Type="http://schemas.openxmlformats.org/officeDocument/2006/relationships/image" Target="../media/image3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emf"/><Relationship Id="rId2" Type="http://schemas.openxmlformats.org/officeDocument/2006/relationships/image" Target="../media/image87.emf"/><Relationship Id="rId3" Type="http://schemas.openxmlformats.org/officeDocument/2006/relationships/image" Target="../media/image88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emf"/><Relationship Id="rId2" Type="http://schemas.openxmlformats.org/officeDocument/2006/relationships/image" Target="../media/image90.emf"/><Relationship Id="rId3" Type="http://schemas.openxmlformats.org/officeDocument/2006/relationships/image" Target="../media/image9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emf"/><Relationship Id="rId2" Type="http://schemas.openxmlformats.org/officeDocument/2006/relationships/image" Target="../media/image93.e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4" Type="http://schemas.openxmlformats.org/officeDocument/2006/relationships/image" Target="../media/image96.emf"/><Relationship Id="rId1" Type="http://schemas.openxmlformats.org/officeDocument/2006/relationships/image" Target="../media/image92.emf"/><Relationship Id="rId2" Type="http://schemas.openxmlformats.org/officeDocument/2006/relationships/image" Target="../media/image93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emf"/><Relationship Id="rId2" Type="http://schemas.openxmlformats.org/officeDocument/2006/relationships/image" Target="../media/image93.emf"/><Relationship Id="rId3" Type="http://schemas.openxmlformats.org/officeDocument/2006/relationships/image" Target="../media/image9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5" descr="slide footer_blue_646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613775"/>
            <a:ext cx="914400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43" name="Picture 7" descr="slide header_646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86000" y="0"/>
            <a:ext cx="9144000" cy="15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953000" y="152400"/>
            <a:ext cx="1903413" cy="30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D43117D3-84A3-6E4D-964D-A1AABB1DA514}" type="datetime1">
              <a:rPr lang="en-US" altLang="x-none"/>
              <a:pPr/>
              <a:t>7/28/18</a:t>
            </a:fld>
            <a:endParaRPr lang="en-US" alt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762000" y="8610600"/>
            <a:ext cx="5486400" cy="2286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</a:defRPr>
            </a:lvl1pPr>
          </a:lstStyle>
          <a:p>
            <a:r>
              <a:rPr lang="en-US" altLang="x-none"/>
              <a:t>Go to </a:t>
            </a:r>
            <a:r>
              <a:rPr lang="en-US" altLang="en-US"/>
              <a:t>”</a:t>
            </a:r>
            <a:r>
              <a:rPr lang="en-US" altLang="x-none"/>
              <a:t>Insert (View) | Header and Footer" to add your organization, sponsor, meeting name here; then, click "Apply to All"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6324600" y="8685213"/>
            <a:ext cx="531813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1D543147-C381-D642-BDC3-094AC3C198E1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276512415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0" units="1/dev"/>
        </inkml:channelProperties>
      </inkml:inkSource>
      <inkml:timestamp xml:id="ts0" timeString="2008-05-02T04:39:22.620"/>
    </inkml:context>
    <inkml:brush xml:id="br0">
      <inkml:brushProperty name="width" value="0.05292" units="cm"/>
      <inkml:brushProperty name="height" value="0.05292" units="cm"/>
      <inkml:brushProperty name="color" value="#1F497D"/>
      <inkml:brushProperty name="fitToCurve" value="1"/>
    </inkml:brush>
  </inkml:definitions>
  <inkml:trace contextRef="#ctx0" brushRef="#br0">126 0 0,'0'0'17,"3"1"-1,-3-1-3,0 0 1,3 3 2,-6-3 1,1 3-1,-3-2 1,0 2-1,-4 1-4,-1 1-5,-3 0-2,1 0-1,-1 3-3,2-1 0,0 0-1,3 0 2,4-2 0,3-1 1,4-2-1,3-1 1,4-1 1,2 0-1,2-1 1,1 0-2,-1 1-1,0 0 1,-4 1-1,-2 1 1,-4 2-1,-4 0 0,-4 1 1,-4 1-1,-3 0 1,-3 1-2,-2 1 2,0-1-2,0 0 1,1 0-1,2-1 0,4 0 0,3-1 0,3-1 1,4-1-1,4-2 1,4-1-1,1 1 0,3-1 1,0-1-1,1 1 0,-2 0 1,-2 1-1,-3 0 1,-3 1-1,-4 2 1,-4 0 0,-2 3 0,-3-1 0,-1 3-1,-1-1 0,0 0 0,2-1 0,0 0 0,4 0-1,2-2 1,2-1-1,3 0 1,3-1 0,2-1 0,2 0 1,2 0-1,0 1 0,0-1 0,-1 0 1,-3 3-1,-2 0 0,-4 1 0,-3 2 1,-3 1-1,-4 1 1,-2 1 0,0 1-1,-1 0 1,2 0-1,1-1 1,2-2-1,3 0 0,3-2 0,4-1 0,1-2 0,4 0-1,0-1 1,2 0 1,1-1-2,-2 0 2,0 1-1,-2 0 0,-2 0 0,-3 2 1,-3 0 0,-2 1-1,-3 1 2,-1-1-2,-1 2 1,0-1-1,-1 1 0,2 0 0,1-2 0,2 0 0,3-1-1,1 0 1,4-2 0,2-1 1,2-1-2,2-1 1,0 0 1,1-1-1,-1 1 0,-1 0 0,-3 1 0,-3 1 0,-4 0 0,-3 3 1,-4 1-1,-3 0 1,-1 1-1,-2 1 1,0-1-1,0 1 0,3-2 0,2-1 0,4 0-1,3-2 1,5-1 0,2 0 0,4-2 0,3 0 0,1 0 0,2 0 0,-1 0 1,-1 0-1,-2 2 1,-3-1-1,-5 3 0,-2 1 0,-4 1 1,-4 1 0,-3 2-1,-1 0 1,-1 1-1,0 0 0,2-1 0,1-1 0,2 0 0,3-1 0,3-1 0,3-2 0,1 0 0,3-2-1,2 0 1,0-1 0,2 0 0,-1-1 1,-1 0-1,-1 1 1,-3 0-1,-2 2 0,-4 0 1,-4 2-1,-2 1 0,-3 1 0,0 1 0,-1 0 0,2-1 0,0 0 0,5-1 0,2-1 0,4-2 0,3 0 0,2-3 0,2 0 0,1-1 0,1 0 0,-2 0 0,-1 0 0,-2 1 0,-2 1 0,-3-1 1,-3 5-1,-1-2 1,-1 2-1,-1 0 1,0 0-1,1 0 0,1 2 0,2-3 0,2 0-1,2 0 1,3 0 0,1-1-1,2-1 1,1 1 0,1-2 0,0 1 0,-3 0 1,-1 1-1,-2 0 0,-5 1 1,-2 1-1,-4 2 0,-2-1 0,-2 3 0,-1-1 0,0 0 0,1-1 0,2 1 1,2-2-1,3-2 0,3 1 0,3-3 1,2 0-1,2-1 0,2-1 0,-1 0 0,1 0 0,-3 1 0,-1 0 0,-1 2 1,-4 0-1,-2 3 0,-2 0 0,-1 1 0,-1 2 0,1-1 0,1 2 0,2-1 0,1-1 0,3 0 0,2 0 0,2-2-1,1 0 1,1-1 0,0-1 0,0 1 0,-2-1 0,-1 1 0,-3-2 1,-2 2-1,-3 1 1,-3 0-1,0 1 0,-3 0 0,0 0 0,0 1 0,1-1-1,3 0 1,2-1 0,4-3-1,3 1 2,3-2-1,3-1 0,2-1 0,1 0 0,0 0 0,-1-1 0,-1 1 0,-3 0 1,-3 1-2,-4-1 2,0 5-1,-4-1 0,-3 1 0,0 1 1,0 0-2,-1 1 1,1-1 0,3 0 0,1-1 0,3 0 0,4-1-1,2 0 1,1-2 0,2 0 0,1 0 0,-1-1 1,-3 1-1,0-1 0,-5 2 0,-2 0 1,-3 1-1,-3 1 1,-1 1-1,-1 0 0,1 1 0,1-1-1,2 1 1,2-2 0,4-1-1,2 1 1,2-1 0,0-1 0,2 0 0,-1 0 0,-1 0 0,-1 1 1,-1 0-1,-2 1 0,0 0 0,-2 1 0,0 2 0,-1 0 1,-1 1-1,-1 1 0,-2 1 0,-1 2-1,-2 0 1,-1 2-1,-1-1 0,0-1 0,0 1 0,3-2 1,1-1-1,2-2 0,4-2 1,2-1 0,4-3 1,1 0-1,2-1 0,2-2 0,0 0 0,1 0 1,-2 0-1,-1-1 0,-3 2 0,-2 1 1,-2 2-2,-3 0 2,-2 0-1,0 2 0,-1 1-1,0-1 1,2 0 0,0 0 0,2-1 0,1 0 0,2 0-1,0-2 2,3 1-1,-1-2 1,0 1-1,1-2 1,-2 0-1,-1 1 1,-2-2-1,-2 4 0,-1-1 0,-2 1 0,-1 0 0,0 1-1,2 0 0,0 0 1,2-1-1,2 0 1,4-1 0,0 0 0,2-1 0,1 0 0,-1-1 1,1 1-1,-3 0 1,-1 0-1,-3 0 0,-2 1 1,-4 1-1,-2 1 0,-1 1 0,-2 0 0,2 0 0,0 2 0,2-2 0,4 1-1,3-1 1,5-1 0,3-1 0,2 1 1,3-1-1,1 0 1,0 0-1,-1 1 1,-2-1-1,-2 2 0,-3 0 1,-3 3-1,-3 0 0,-2 3 0,-2 1 0,-2 2 0,-2 3 0,1 0 1,1 1-1,0-1 0,2 0 0,1-1-1,2-2-1,1-2-3,2-1-13,-2-5-24,3-4-2,-3-3 1,5-6-2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3A33A7CB-DACE-A64A-A631-588272FB4D2B}" type="datetime1">
              <a:rPr lang="en-US" altLang="x-none"/>
              <a:pPr/>
              <a:t>7/28/18</a:t>
            </a:fld>
            <a:endParaRPr lang="en-US" alt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</a:defRPr>
            </a:lvl1pPr>
          </a:lstStyle>
          <a:p>
            <a:r>
              <a:rPr lang="en-US" altLang="x-none"/>
              <a:t>Go to </a:t>
            </a:r>
            <a:r>
              <a:rPr lang="en-US" altLang="en-US"/>
              <a:t>”</a:t>
            </a:r>
            <a:r>
              <a:rPr lang="en-US" altLang="x-none"/>
              <a:t>Insert (View) | Header and Footer" to add your organization, sponsor, meeting name here; then, click "Apply to All"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CAB8720C-B2A4-104D-93C7-E0803B4A9597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95077453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9" charset="-128"/>
        <a:cs typeface="ＭＳ Ｐゴシック" pitchFamily="-109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9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9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9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9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90E9D764-786C-1140-AF65-354523B347AC}" type="slidenum">
              <a:rPr lang="en-US" altLang="x-none" sz="1200">
                <a:latin typeface="Calibri" charset="0"/>
              </a:rPr>
              <a:pPr eaLnBrk="1" hangingPunct="1"/>
              <a:t>3</a:t>
            </a:fld>
            <a:endParaRPr lang="en-US" altLang="x-none" sz="1200">
              <a:latin typeface="Calibri" charset="0"/>
            </a:endParaRPr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3588" cy="3430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4988"/>
            <a:ext cx="5486400" cy="41132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84400" tIns="42200" rIns="84400" bIns="42200" numCol="1" anchor="t" anchorCtr="0" compatLnSpc="1">
            <a:prstTxWarp prst="textNoShape">
              <a:avLst/>
            </a:prstTxWarp>
          </a:bodyPr>
          <a:lstStyle/>
          <a:p>
            <a:endParaRPr lang="x-none" altLang="x-non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164047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6FEAE216-9379-AB49-9F78-0E075F2C7164}" type="slidenum">
              <a:rPr lang="en-US" altLang="x-none" sz="1200">
                <a:latin typeface="Calibri" charset="0"/>
              </a:rPr>
              <a:pPr eaLnBrk="1" hangingPunct="1"/>
              <a:t>13</a:t>
            </a:fld>
            <a:endParaRPr lang="en-US" altLang="x-none" sz="1200">
              <a:latin typeface="Calibri" charset="0"/>
            </a:endParaRPr>
          </a:p>
        </p:txBody>
      </p:sp>
      <p:sp>
        <p:nvSpPr>
          <p:cNvPr id="1044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1430" tIns="45716" rIns="91430" bIns="45716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x-none" altLang="x-none" sz="240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754626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7BEC41C0-70D8-8D4C-8285-29543D28B517}" type="slidenum">
              <a:rPr lang="en-US" altLang="en-US" sz="1200">
                <a:latin typeface="Calibri" charset="0"/>
              </a:rPr>
              <a:pPr eaLnBrk="1" hangingPunct="1"/>
              <a:t>14</a:t>
            </a:fld>
            <a:endParaRPr lang="en-US" altLang="en-US" sz="1200">
              <a:latin typeface="Calibri" charset="0"/>
            </a:endParaRPr>
          </a:p>
        </p:txBody>
      </p:sp>
      <p:sp>
        <p:nvSpPr>
          <p:cNvPr id="3789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1430" tIns="45716" rIns="91430" bIns="45716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z="240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771711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A8495DCB-7EB8-F24C-B0CB-DEB4913E71C9}" type="slidenum">
              <a:rPr lang="en-US" alt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15</a:t>
            </a:fld>
            <a:endParaRPr lang="en-US" altLang="en-US" sz="12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9113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89725" tIns="44862" rIns="89725" bIns="44862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 b="1">
                <a:ea typeface="ＭＳ Ｐゴシック" charset="-128"/>
              </a:rPr>
              <a:t>Dichroism: difference in absorption depending on polarization of incident light due to</a:t>
            </a:r>
          </a:p>
          <a:p>
            <a:pPr>
              <a:spcBef>
                <a:spcPct val="0"/>
              </a:spcBef>
            </a:pPr>
            <a:r>
              <a:rPr lang="en-US" altLang="en-US" b="1">
                <a:ea typeface="ＭＳ Ｐゴシック" charset="-128"/>
              </a:rPr>
              <a:t>		 fine-structure splitting of electronic states (spin-orbit coupling).</a:t>
            </a:r>
          </a:p>
          <a:p>
            <a:pPr>
              <a:spcBef>
                <a:spcPct val="0"/>
              </a:spcBef>
            </a:pPr>
            <a:endParaRPr lang="en-US" altLang="en-US" b="1">
              <a:ea typeface="ＭＳ Ｐゴシック" charset="-128"/>
            </a:endParaRPr>
          </a:p>
          <a:p>
            <a:pPr>
              <a:spcBef>
                <a:spcPct val="0"/>
              </a:spcBef>
            </a:pPr>
            <a:r>
              <a:rPr lang="en-US" altLang="en-US" b="1">
                <a:ea typeface="ＭＳ Ｐゴシック" charset="-128"/>
              </a:rPr>
              <a:t>Circular dichroism: differential absorption using left and right-circularly polarized light.</a:t>
            </a:r>
          </a:p>
          <a:p>
            <a:endParaRPr lang="en-US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275473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64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x-none" altLang="x-none">
              <a:ea typeface="ＭＳ Ｐゴシック" charset="-128"/>
            </a:endParaRPr>
          </a:p>
        </p:txBody>
      </p:sp>
      <p:sp>
        <p:nvSpPr>
          <p:cNvPr id="1064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4C6A47E6-D1BC-1044-832C-C8F7668A5240}" type="slidenum">
              <a:rPr lang="en-US" altLang="x-none" sz="1200">
                <a:latin typeface="Calibri" charset="0"/>
              </a:rPr>
              <a:pPr eaLnBrk="1" hangingPunct="1"/>
              <a:t>16</a:t>
            </a:fld>
            <a:endParaRPr lang="en-US" altLang="x-none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8075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264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x-none" altLang="x-none">
              <a:ea typeface="ＭＳ Ｐゴシック" charset="-128"/>
            </a:endParaRPr>
          </a:p>
        </p:txBody>
      </p:sp>
      <p:sp>
        <p:nvSpPr>
          <p:cNvPr id="1126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1203B3E8-7E85-4C4F-962F-C2F646C95525}" type="slidenum">
              <a:rPr lang="en-US" altLang="x-none" sz="1200">
                <a:latin typeface="Calibri" charset="0"/>
              </a:rPr>
              <a:pPr eaLnBrk="1" hangingPunct="1"/>
              <a:t>17</a:t>
            </a:fld>
            <a:endParaRPr lang="en-US" altLang="x-none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35888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D4FA1CA1-636A-C748-B2C0-797EB47BCE81}" type="slidenum">
              <a:rPr lang="en-US" altLang="x-none" sz="1200">
                <a:latin typeface="Calibri" charset="0"/>
              </a:rPr>
              <a:pPr eaLnBrk="1" hangingPunct="1"/>
              <a:t>20</a:t>
            </a:fld>
            <a:endParaRPr lang="en-US" altLang="x-none" sz="1200">
              <a:latin typeface="Calibri" charset="0"/>
            </a:endParaRPr>
          </a:p>
        </p:txBody>
      </p:sp>
      <p:sp>
        <p:nvSpPr>
          <p:cNvPr id="11571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b"/>
          <a:lstStyle>
            <a:lvl1pPr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fld id="{2CC7D103-BA40-B64D-88AB-6340D8C84531}" type="slidenum">
              <a:rPr lang="en-US" altLang="x-none" sz="1200"/>
              <a:pPr algn="r" eaLnBrk="1" hangingPunct="1"/>
              <a:t>20</a:t>
            </a:fld>
            <a:endParaRPr lang="en-US" altLang="x-none" sz="1200"/>
          </a:p>
        </p:txBody>
      </p:sp>
      <p:sp>
        <p:nvSpPr>
          <p:cNvPr id="115715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x-none" altLang="x-none" sz="240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066232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F6C6E58C-2323-B94C-8619-022A3380EE86}" type="slidenum">
              <a:rPr lang="en-US" altLang="x-none" sz="1200">
                <a:latin typeface="Calibri" charset="0"/>
              </a:rPr>
              <a:pPr eaLnBrk="1" hangingPunct="1"/>
              <a:t>22</a:t>
            </a:fld>
            <a:endParaRPr lang="en-US" altLang="x-none" sz="1200">
              <a:latin typeface="Calibri" charset="0"/>
            </a:endParaRPr>
          </a:p>
        </p:txBody>
      </p:sp>
      <p:sp>
        <p:nvSpPr>
          <p:cNvPr id="11673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b"/>
          <a:lstStyle>
            <a:lvl1pPr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fld id="{875613B2-3F28-FB4A-80AF-6A5646B86114}" type="slidenum">
              <a:rPr lang="en-US" altLang="x-none" sz="1200"/>
              <a:pPr algn="r" eaLnBrk="1" hangingPunct="1"/>
              <a:t>22</a:t>
            </a:fld>
            <a:endParaRPr lang="en-US" altLang="x-none" sz="1200"/>
          </a:p>
        </p:txBody>
      </p:sp>
      <p:sp>
        <p:nvSpPr>
          <p:cNvPr id="116739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x-none" altLang="x-none" sz="240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136430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87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x-none" altLang="x-none">
              <a:ea typeface="ＭＳ Ｐゴシック" charset="-128"/>
            </a:endParaRPr>
          </a:p>
        </p:txBody>
      </p:sp>
      <p:sp>
        <p:nvSpPr>
          <p:cNvPr id="118787" name="Footer Placeholder 3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200">
                <a:latin typeface="Calibri" charset="0"/>
              </a:rPr>
              <a:t>Go to </a:t>
            </a:r>
            <a:r>
              <a:rPr lang="ja-JP" altLang="en-US" sz="1200">
                <a:latin typeface="Calibri" charset="0"/>
              </a:rPr>
              <a:t>”</a:t>
            </a:r>
            <a:r>
              <a:rPr lang="en-US" altLang="ja-JP" sz="1200">
                <a:latin typeface="Calibri" charset="0"/>
              </a:rPr>
              <a:t>Insert (View) | Header and Footer" to add your organization, sponsor, meeting name here; then, click "Apply to All"</a:t>
            </a:r>
            <a:endParaRPr lang="en-US" altLang="x-none" sz="1200">
              <a:latin typeface="Calibri" charset="0"/>
            </a:endParaRPr>
          </a:p>
        </p:txBody>
      </p:sp>
      <p:sp>
        <p:nvSpPr>
          <p:cNvPr id="118788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A43E1431-77CA-E44F-8058-606BAA7B6192}" type="slidenum">
              <a:rPr lang="en-US" altLang="x-none" sz="1200">
                <a:latin typeface="Calibri" charset="0"/>
              </a:rPr>
              <a:pPr eaLnBrk="1" hangingPunct="1"/>
              <a:t>26</a:t>
            </a:fld>
            <a:endParaRPr lang="en-US" altLang="x-none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48329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98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x-none" altLang="x-none">
              <a:ea typeface="ＭＳ Ｐゴシック" charset="-128"/>
            </a:endParaRPr>
          </a:p>
        </p:txBody>
      </p:sp>
      <p:sp>
        <p:nvSpPr>
          <p:cNvPr id="1198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DDAA4DC0-8AA4-2142-8905-383A550718DF}" type="slidenum">
              <a:rPr lang="en-US" altLang="x-none" sz="1200">
                <a:latin typeface="Calibri" charset="0"/>
              </a:rPr>
              <a:pPr eaLnBrk="1" hangingPunct="1"/>
              <a:t>29</a:t>
            </a:fld>
            <a:endParaRPr lang="en-US" altLang="x-none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548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08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x-none" altLang="x-none">
              <a:ea typeface="ＭＳ Ｐゴシック" charset="-128"/>
            </a:endParaRPr>
          </a:p>
        </p:txBody>
      </p:sp>
      <p:sp>
        <p:nvSpPr>
          <p:cNvPr id="120835" name="Footer Placeholder 3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200">
                <a:latin typeface="Calibri" charset="0"/>
              </a:rPr>
              <a:t>Go to </a:t>
            </a:r>
            <a:r>
              <a:rPr lang="ja-JP" altLang="en-US" sz="1200">
                <a:latin typeface="Calibri" charset="0"/>
              </a:rPr>
              <a:t>”</a:t>
            </a:r>
            <a:r>
              <a:rPr lang="en-US" altLang="ja-JP" sz="1200">
                <a:latin typeface="Calibri" charset="0"/>
              </a:rPr>
              <a:t>Insert (View) | Header and Footer" to add your organization, sponsor, meeting name here; then, click "Apply to All"</a:t>
            </a:r>
            <a:endParaRPr lang="en-US" altLang="x-none" sz="1200">
              <a:latin typeface="Calibri" charset="0"/>
            </a:endParaRPr>
          </a:p>
        </p:txBody>
      </p:sp>
      <p:sp>
        <p:nvSpPr>
          <p:cNvPr id="120836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49AB6148-AC93-BD46-A9A0-655A341A7498}" type="slidenum">
              <a:rPr lang="en-US" altLang="x-none" sz="1200">
                <a:latin typeface="Calibri" charset="0"/>
              </a:rPr>
              <a:pPr eaLnBrk="1" hangingPunct="1"/>
              <a:t>41</a:t>
            </a:fld>
            <a:endParaRPr lang="en-US" altLang="x-none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32655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90E9D764-786C-1140-AF65-354523B347AC}" type="slidenum">
              <a:rPr lang="en-US" altLang="x-none" sz="1200">
                <a:latin typeface="Calibri" charset="0"/>
              </a:rPr>
              <a:pPr eaLnBrk="1" hangingPunct="1"/>
              <a:t>4</a:t>
            </a:fld>
            <a:endParaRPr lang="en-US" altLang="x-none" sz="1200">
              <a:latin typeface="Calibri" charset="0"/>
            </a:endParaRPr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3588" cy="3430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4988"/>
            <a:ext cx="5486400" cy="41132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84400" tIns="42200" rIns="84400" bIns="42200" numCol="1" anchor="t" anchorCtr="0" compatLnSpc="1">
            <a:prstTxWarp prst="textNoShape">
              <a:avLst/>
            </a:prstTxWarp>
          </a:bodyPr>
          <a:lstStyle/>
          <a:p>
            <a:endParaRPr lang="x-none" altLang="x-non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612925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4588" y="688975"/>
            <a:ext cx="4568825" cy="34258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18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x-none">
                <a:ea typeface="ＭＳ Ｐゴシック" charset="-128"/>
              </a:rPr>
              <a:t>-*here is a movie of a 3D diffraction pattern along with a Scanning electron micrograph of the 200nm crystal being measured*</a:t>
            </a:r>
          </a:p>
          <a:p>
            <a:r>
              <a:rPr lang="en-GB" altLang="x-none">
                <a:ea typeface="ＭＳ Ｐゴシック" charset="-128"/>
              </a:rPr>
              <a:t>-this is the 11-1 Bragg peak from this crystal</a:t>
            </a:r>
          </a:p>
          <a:p>
            <a:r>
              <a:rPr lang="en-GB" altLang="x-none">
                <a:ea typeface="ＭＳ Ｐゴシック" charset="-128"/>
              </a:rPr>
              <a:t>-*you can see a defect of some kind which visible in this SEM image*</a:t>
            </a:r>
          </a:p>
          <a:p>
            <a:pPr eaLnBrk="1" hangingPunct="1">
              <a:spcBef>
                <a:spcPct val="0"/>
              </a:spcBef>
            </a:pPr>
            <a:r>
              <a:rPr lang="en-GB" altLang="x-none">
                <a:ea typeface="ＭＳ Ｐゴシック" charset="-128"/>
              </a:rPr>
              <a:t>-possibly as a result of a slip band which has produced a ridge on the surface</a:t>
            </a:r>
          </a:p>
          <a:p>
            <a:r>
              <a:rPr lang="en-GB" altLang="x-none">
                <a:ea typeface="ＭＳ Ｐゴシック" charset="-128"/>
              </a:rPr>
              <a:t>-*Again you can see the characteristic fringes corresponding the facets of the crystal</a:t>
            </a:r>
          </a:p>
        </p:txBody>
      </p:sp>
      <p:sp>
        <p:nvSpPr>
          <p:cNvPr id="1218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A2C88C03-C2FE-D54B-B13F-9F032BD033A9}" type="slidenum">
              <a:rPr lang="en-GB" altLang="x-none" sz="1200">
                <a:latin typeface="Calibri" charset="0"/>
              </a:rPr>
              <a:pPr eaLnBrk="1" hangingPunct="1"/>
              <a:t>42</a:t>
            </a:fld>
            <a:endParaRPr lang="en-GB" altLang="x-none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6737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4588" y="688975"/>
            <a:ext cx="4568825" cy="34258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28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x-none">
                <a:ea typeface="ＭＳ Ｐゴシック" charset="-128"/>
              </a:rPr>
              <a:t>-*here I</a:t>
            </a:r>
            <a:r>
              <a:rPr lang="en-GB" altLang="en-US">
                <a:ea typeface="ＭＳ Ｐゴシック" charset="-128"/>
              </a:rPr>
              <a:t>’</a:t>
            </a:r>
            <a:r>
              <a:rPr lang="en-GB" altLang="x-none">
                <a:ea typeface="ＭＳ Ｐゴシック" charset="-128"/>
              </a:rPr>
              <a:t>ve replaced the movie with a cut through the centre of the diffraction pattern with a logarithmic scale to allow for the high dynamic range of the image*</a:t>
            </a:r>
          </a:p>
          <a:p>
            <a:r>
              <a:rPr lang="en-GB" altLang="x-none">
                <a:ea typeface="ＭＳ Ｐゴシック" charset="-128"/>
              </a:rPr>
              <a:t>-*this image shows the reconstructed complex amplitude from this Bragg reflection.*</a:t>
            </a:r>
          </a:p>
          <a:p>
            <a:pPr eaLnBrk="1" hangingPunct="1">
              <a:spcBef>
                <a:spcPct val="0"/>
              </a:spcBef>
            </a:pPr>
            <a:r>
              <a:rPr lang="en-GB" altLang="x-none">
                <a:ea typeface="ＭＳ Ｐゴシック" charset="-128"/>
              </a:rPr>
              <a:t>-twinning in reconstructions in an inherent problem – 50% of the time the complex conjugate of the solution will be found, but in this case easy to determine which orientation is up due to very obvious top and bottom facet</a:t>
            </a:r>
          </a:p>
          <a:p>
            <a:r>
              <a:rPr lang="en-GB" altLang="x-none">
                <a:ea typeface="ＭＳ Ｐゴシック" charset="-128"/>
              </a:rPr>
              <a:t>-The agreement with the SEM is uncanny, except interestingly there is no evidence of the defect in the reconstruction. This will be explained on the next slide</a:t>
            </a:r>
          </a:p>
          <a:p>
            <a:r>
              <a:rPr lang="en-GB" altLang="x-none">
                <a:ea typeface="ＭＳ Ｐゴシック" charset="-128"/>
              </a:rPr>
              <a:t>-*the next image shows the inverse Fourier transform of recovered phase information from this reflection with the arrows pointing in direction of q vector*</a:t>
            </a:r>
          </a:p>
          <a:p>
            <a:r>
              <a:rPr lang="en-GB" altLang="x-none">
                <a:ea typeface="ＭＳ Ｐゴシック" charset="-128"/>
              </a:rPr>
              <a:t>-this image reveals any displacement from the equilibrium lattice</a:t>
            </a:r>
          </a:p>
          <a:p>
            <a:r>
              <a:rPr lang="en-GB" altLang="x-none">
                <a:ea typeface="ＭＳ Ｐゴシック" charset="-128"/>
              </a:rPr>
              <a:t>-method is mostly sensitive to displacements in the direction of the Q vector</a:t>
            </a:r>
          </a:p>
          <a:p>
            <a:r>
              <a:rPr lang="en-GB" altLang="x-none">
                <a:ea typeface="ＭＳ Ｐゴシック" charset="-128"/>
              </a:rPr>
              <a:t>-as we can see there some displacement at the left corner of the crystal likely due to interactions between it and the substrate</a:t>
            </a:r>
          </a:p>
        </p:txBody>
      </p:sp>
      <p:sp>
        <p:nvSpPr>
          <p:cNvPr id="1228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FFF110AB-5611-F449-B3D1-A01F9DB4564C}" type="slidenum">
              <a:rPr lang="en-GB" altLang="x-none" sz="1200">
                <a:latin typeface="Calibri" charset="0"/>
              </a:rPr>
              <a:pPr eaLnBrk="1" hangingPunct="1"/>
              <a:t>43</a:t>
            </a:fld>
            <a:endParaRPr lang="en-GB" altLang="x-none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171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4588" y="688975"/>
            <a:ext cx="4568825" cy="34258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39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x-none">
                <a:ea typeface="ＭＳ Ｐゴシック" charset="-128"/>
              </a:rPr>
              <a:t>-*here is another diffraction pattern of different reflection from the same crystal this time from -111*</a:t>
            </a:r>
          </a:p>
          <a:p>
            <a:r>
              <a:rPr lang="en-GB" altLang="x-none">
                <a:ea typeface="ＭＳ Ｐゴシック" charset="-128"/>
              </a:rPr>
              <a:t>-you can see that this diffraction pattern is not as perfect in its appearance – there are twin fringes which correspond to a defected region of crystal or a twin</a:t>
            </a:r>
          </a:p>
          <a:p>
            <a:r>
              <a:rPr lang="en-GB" altLang="x-none">
                <a:ea typeface="ＭＳ Ｐゴシック" charset="-128"/>
              </a:rPr>
              <a:t>-when we take a look at the reconstructed complex amplitude and recovered phase information  the result of these twin fringes on reconstruction can be seen</a:t>
            </a:r>
          </a:p>
          <a:p>
            <a:endParaRPr lang="en-GB" altLang="x-none">
              <a:ea typeface="ＭＳ Ｐゴシック" charset="-128"/>
            </a:endParaRPr>
          </a:p>
        </p:txBody>
      </p:sp>
      <p:sp>
        <p:nvSpPr>
          <p:cNvPr id="1239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727AC5C0-ABE4-1A49-A3D9-5EAB26470F3A}" type="slidenum">
              <a:rPr lang="en-GB" altLang="x-none" sz="1200">
                <a:latin typeface="Calibri" charset="0"/>
              </a:rPr>
              <a:pPr eaLnBrk="1" hangingPunct="1"/>
              <a:t>44</a:t>
            </a:fld>
            <a:endParaRPr lang="en-GB" altLang="x-none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75268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4588" y="688975"/>
            <a:ext cx="4568825" cy="34258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493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4400" eaLnBrk="1" hangingPunct="1">
              <a:spcBef>
                <a:spcPct val="0"/>
              </a:spcBef>
            </a:pPr>
            <a:r>
              <a:rPr lang="en-GB" altLang="x-none">
                <a:ea typeface="ＭＳ Ｐゴシック" charset="-128"/>
              </a:rPr>
              <a:t>-the defected region visible in the SEM image is clearly apparent in the reconstructed amplitude and phase</a:t>
            </a:r>
          </a:p>
          <a:p>
            <a:pPr defTabSz="914400" eaLnBrk="1" hangingPunct="1">
              <a:spcBef>
                <a:spcPct val="0"/>
              </a:spcBef>
            </a:pPr>
            <a:r>
              <a:rPr lang="en-GB" altLang="x-none">
                <a:ea typeface="ＭＳ Ｐゴシック" charset="-128"/>
              </a:rPr>
              <a:t>-there is a displacement either side of the defect which is likely associated with the crystal being stretched as a result of the different thermal expansion rates between Au and silicon substrate</a:t>
            </a:r>
          </a:p>
          <a:p>
            <a:pPr defTabSz="914400" eaLnBrk="1" hangingPunct="1">
              <a:spcBef>
                <a:spcPct val="0"/>
              </a:spcBef>
            </a:pPr>
            <a:r>
              <a:rPr lang="en-GB" altLang="x-none">
                <a:ea typeface="ＭＳ Ｐゴシック" charset="-128"/>
              </a:rPr>
              <a:t>-we now believe the defect is as a result of a section of reverse stacking with a slip line on either side of it. It is likely that there are also edge dislocations within the missing piece</a:t>
            </a:r>
          </a:p>
          <a:p>
            <a:pPr defTabSz="914400" eaLnBrk="1" hangingPunct="1">
              <a:spcBef>
                <a:spcPct val="0"/>
              </a:spcBef>
            </a:pPr>
            <a:r>
              <a:rPr lang="en-GB" altLang="x-none">
                <a:ea typeface="ＭＳ Ｐゴシック" charset="-128"/>
              </a:rPr>
              <a:t>-the reason that the first reflection does not show any evidence of the defect is that the </a:t>
            </a:r>
            <a:r>
              <a:rPr lang="en-AU" altLang="x-none">
                <a:latin typeface="Times New Roman" charset="0"/>
                <a:ea typeface="ＭＳ Ｐゴシック" charset="-128"/>
              </a:rPr>
              <a:t>Q vector of the 11-1 is perpendicular to direction of slip</a:t>
            </a:r>
          </a:p>
          <a:p>
            <a:pPr defTabSz="914400" eaLnBrk="1" hangingPunct="1">
              <a:spcBef>
                <a:spcPct val="0"/>
              </a:spcBef>
            </a:pPr>
            <a:endParaRPr lang="en-GB" altLang="x-none">
              <a:ea typeface="ＭＳ Ｐゴシック" charset="-128"/>
            </a:endParaRPr>
          </a:p>
        </p:txBody>
      </p:sp>
      <p:sp>
        <p:nvSpPr>
          <p:cNvPr id="1249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4C08A264-9197-FC40-96FD-2720B3BFB77C}" type="slidenum">
              <a:rPr lang="en-GB" altLang="x-none" sz="1200">
                <a:latin typeface="Calibri" charset="0"/>
              </a:rPr>
              <a:pPr eaLnBrk="1" hangingPunct="1"/>
              <a:t>45</a:t>
            </a:fld>
            <a:endParaRPr lang="en-GB" altLang="x-none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64016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4588" y="688975"/>
            <a:ext cx="4568825" cy="34258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59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4400" eaLnBrk="1" hangingPunct="1">
              <a:spcBef>
                <a:spcPct val="0"/>
              </a:spcBef>
            </a:pPr>
            <a:r>
              <a:rPr lang="en-AU" altLang="x-none">
                <a:latin typeface="Times New Roman" charset="0"/>
                <a:ea typeface="ＭＳ Ｐゴシック" charset="-128"/>
              </a:rPr>
              <a:t>-it is possible to measure reflection from missing chunk</a:t>
            </a:r>
            <a:r>
              <a:rPr lang="en-GB" altLang="x-none">
                <a:latin typeface="Times New Roman" charset="0"/>
                <a:ea typeface="ＭＳ Ｐゴシック" charset="-128"/>
              </a:rPr>
              <a:t> and </a:t>
            </a:r>
            <a:r>
              <a:rPr lang="en-GB" altLang="x-none">
                <a:ea typeface="ＭＳ Ｐゴシック" charset="-128"/>
              </a:rPr>
              <a:t>these are reconstructed amplitudes from the 1/3 1/3 5/3 reflection which corresponds to the missing section of crystal</a:t>
            </a:r>
          </a:p>
        </p:txBody>
      </p:sp>
      <p:sp>
        <p:nvSpPr>
          <p:cNvPr id="1259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6EB579A9-6280-714B-B8AA-4BB1166EBDB7}" type="slidenum">
              <a:rPr lang="en-GB" altLang="x-none" sz="1200">
                <a:latin typeface="Calibri" charset="0"/>
              </a:rPr>
              <a:pPr eaLnBrk="1" hangingPunct="1"/>
              <a:t>46</a:t>
            </a:fld>
            <a:endParaRPr lang="en-GB" altLang="x-none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23138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4588" y="688975"/>
            <a:ext cx="4568825" cy="34258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69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4400" eaLnBrk="1" hangingPunct="1">
              <a:spcBef>
                <a:spcPct val="0"/>
              </a:spcBef>
            </a:pPr>
            <a:r>
              <a:rPr lang="en-AU" altLang="x-none">
                <a:latin typeface="Times New Roman" charset="0"/>
                <a:ea typeface="ＭＳ Ｐゴシック" charset="-128"/>
              </a:rPr>
              <a:t>-it is possible to measure reflection from missing chunk</a:t>
            </a:r>
            <a:r>
              <a:rPr lang="en-GB" altLang="x-none">
                <a:latin typeface="Times New Roman" charset="0"/>
                <a:ea typeface="ＭＳ Ｐゴシック" charset="-128"/>
              </a:rPr>
              <a:t> and </a:t>
            </a:r>
            <a:r>
              <a:rPr lang="en-GB" altLang="x-none">
                <a:ea typeface="ＭＳ Ｐゴシック" charset="-128"/>
              </a:rPr>
              <a:t>these are reconstructed amplitudes from the 1/3 1/3 5/3 reflection which corresponds to the missing section of crystal</a:t>
            </a:r>
          </a:p>
        </p:txBody>
      </p:sp>
      <p:sp>
        <p:nvSpPr>
          <p:cNvPr id="1269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686FCE7B-E7B8-BF49-BA30-12BF6F57173A}" type="slidenum">
              <a:rPr lang="en-GB" altLang="x-none" sz="1200">
                <a:latin typeface="Calibri" charset="0"/>
              </a:rPr>
              <a:pPr eaLnBrk="1" hangingPunct="1"/>
              <a:t>47</a:t>
            </a:fld>
            <a:endParaRPr lang="en-GB" altLang="x-none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1266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4588" y="688975"/>
            <a:ext cx="4568825" cy="34258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80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4400" eaLnBrk="1" hangingPunct="1">
              <a:spcBef>
                <a:spcPct val="0"/>
              </a:spcBef>
            </a:pPr>
            <a:r>
              <a:rPr lang="en-GB" altLang="x-none">
                <a:ea typeface="ＭＳ Ｐゴシック" charset="-128"/>
              </a:rPr>
              <a:t>-here are three images of the recovered phase which show distortion given by phi=q.u(r)</a:t>
            </a:r>
          </a:p>
          <a:p>
            <a:pPr defTabSz="914400" eaLnBrk="1" hangingPunct="1">
              <a:spcBef>
                <a:spcPct val="0"/>
              </a:spcBef>
            </a:pPr>
            <a:r>
              <a:rPr lang="en-GB" altLang="x-none">
                <a:ea typeface="ＭＳ Ｐゴシック" charset="-128"/>
              </a:rPr>
              <a:t>-Ions displaced from the ideal lattice result in a phase shift of phi in reflected wave from distorted region</a:t>
            </a:r>
          </a:p>
          <a:p>
            <a:pPr defTabSz="914400" eaLnBrk="1" hangingPunct="1">
              <a:spcBef>
                <a:spcPct val="0"/>
              </a:spcBef>
            </a:pPr>
            <a:r>
              <a:rPr lang="en-GB" altLang="x-none">
                <a:ea typeface="ＭＳ Ｐゴシック" charset="-128"/>
              </a:rPr>
              <a:t>-when phase is reconstructed a component of the phase is obtained in the direction of the q vector</a:t>
            </a:r>
          </a:p>
          <a:p>
            <a:pPr defTabSz="914400" eaLnBrk="1" hangingPunct="1">
              <a:spcBef>
                <a:spcPct val="0"/>
              </a:spcBef>
            </a:pPr>
            <a:r>
              <a:rPr lang="en-GB" altLang="x-none">
                <a:ea typeface="ＭＳ Ｐゴシック" charset="-128"/>
              </a:rPr>
              <a:t>-multiple Bragg reflections therefore give multiple components of the displacement vector from which we can construct a displacement field</a:t>
            </a:r>
          </a:p>
          <a:p>
            <a:pPr defTabSz="914400" eaLnBrk="1" hangingPunct="1">
              <a:spcBef>
                <a:spcPct val="0"/>
              </a:spcBef>
            </a:pPr>
            <a:r>
              <a:rPr lang="en-GB" altLang="x-none">
                <a:ea typeface="ＭＳ Ｐゴシック" charset="-128"/>
              </a:rPr>
              <a:t>-Three non-coplanar reflections are required to do this</a:t>
            </a:r>
          </a:p>
          <a:p>
            <a:pPr defTabSz="914400" eaLnBrk="1" hangingPunct="1">
              <a:spcBef>
                <a:spcPct val="0"/>
              </a:spcBef>
            </a:pPr>
            <a:endParaRPr lang="en-GB" altLang="x-none">
              <a:ea typeface="ＭＳ Ｐゴシック" charset="-128"/>
            </a:endParaRPr>
          </a:p>
        </p:txBody>
      </p:sp>
      <p:sp>
        <p:nvSpPr>
          <p:cNvPr id="1280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6E603BEB-6F79-AA46-88B5-9DD5069BAC83}" type="slidenum">
              <a:rPr lang="en-GB" altLang="x-none" sz="1200">
                <a:latin typeface="Calibri" charset="0"/>
              </a:rPr>
              <a:pPr eaLnBrk="1" hangingPunct="1"/>
              <a:t>48</a:t>
            </a:fld>
            <a:endParaRPr lang="en-GB" altLang="x-none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23642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10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x-none" altLang="x-none">
              <a:ea typeface="ＭＳ Ｐゴシック" charset="-128"/>
            </a:endParaRPr>
          </a:p>
        </p:txBody>
      </p:sp>
      <p:sp>
        <p:nvSpPr>
          <p:cNvPr id="1310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06B7D577-623A-F14F-BD9B-DAA819D48FBA}" type="slidenum">
              <a:rPr lang="en-US" altLang="x-none" sz="1200">
                <a:latin typeface="Calibri" charset="0"/>
              </a:rPr>
              <a:pPr eaLnBrk="1" hangingPunct="1"/>
              <a:t>66</a:t>
            </a:fld>
            <a:endParaRPr lang="en-US" altLang="x-none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67290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3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x-none">
                <a:ea typeface="ＭＳ Ｐゴシック" charset="-128"/>
              </a:rPr>
              <a:t>Fig. 2</a:t>
            </a:r>
          </a:p>
        </p:txBody>
      </p:sp>
      <p:sp>
        <p:nvSpPr>
          <p:cNvPr id="133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C7312AD0-C417-544D-B356-3511A8F2EA2E}" type="slidenum">
              <a:rPr lang="en-US" altLang="x-none" sz="1200">
                <a:latin typeface="Calibri" charset="0"/>
              </a:rPr>
              <a:pPr eaLnBrk="1" hangingPunct="1"/>
              <a:t>67</a:t>
            </a:fld>
            <a:endParaRPr lang="en-US" altLang="x-none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1929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41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x-none" altLang="x-none">
              <a:ea typeface="ＭＳ Ｐゴシック" charset="-128"/>
            </a:endParaRPr>
          </a:p>
        </p:txBody>
      </p:sp>
      <p:sp>
        <p:nvSpPr>
          <p:cNvPr id="1341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3D2FCBCE-4817-FB43-81F3-38E6D97D432A}" type="slidenum">
              <a:rPr lang="en-US" altLang="x-none" sz="1200">
                <a:latin typeface="Calibri" charset="0"/>
              </a:rPr>
              <a:pPr eaLnBrk="1" hangingPunct="1"/>
              <a:t>68</a:t>
            </a:fld>
            <a:endParaRPr lang="en-US" altLang="x-none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26799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85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x-none" altLang="x-none">
              <a:ea typeface="ＭＳ Ｐゴシック" charset="-128"/>
            </a:endParaRPr>
          </a:p>
        </p:txBody>
      </p:sp>
      <p:sp>
        <p:nvSpPr>
          <p:cNvPr id="1085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269576BF-ECD5-0F44-AE57-B3AB4302F19A}" type="slidenum">
              <a:rPr lang="en-US" altLang="x-none" sz="1200">
                <a:latin typeface="Calibri" charset="0"/>
              </a:rPr>
              <a:pPr eaLnBrk="1" hangingPunct="1"/>
              <a:t>5</a:t>
            </a:fld>
            <a:endParaRPr lang="en-US" altLang="x-none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9963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51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x-none" altLang="x-none">
              <a:ea typeface="ＭＳ Ｐゴシック" charset="-128"/>
            </a:endParaRPr>
          </a:p>
        </p:txBody>
      </p:sp>
      <p:sp>
        <p:nvSpPr>
          <p:cNvPr id="1351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4D9852BE-17A8-ED46-9FE7-D325852B04D7}" type="slidenum">
              <a:rPr lang="en-US" altLang="x-none" sz="1200">
                <a:latin typeface="Calibri" charset="0"/>
              </a:rPr>
              <a:pPr eaLnBrk="1" hangingPunct="1"/>
              <a:t>69</a:t>
            </a:fld>
            <a:endParaRPr lang="en-US" altLang="x-none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793198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61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x-none" altLang="x-none">
              <a:ea typeface="ＭＳ Ｐゴシック" charset="-128"/>
            </a:endParaRPr>
          </a:p>
        </p:txBody>
      </p:sp>
      <p:sp>
        <p:nvSpPr>
          <p:cNvPr id="1361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39D33B5C-83DC-814C-AA0E-CEBFC724FE80}" type="slidenum">
              <a:rPr lang="en-US" altLang="x-none" sz="1200">
                <a:latin typeface="Calibri" charset="0"/>
              </a:rPr>
              <a:pPr eaLnBrk="1" hangingPunct="1"/>
              <a:t>70</a:t>
            </a:fld>
            <a:endParaRPr lang="en-US" altLang="x-none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852981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721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x-none" altLang="x-none">
              <a:ea typeface="ＭＳ Ｐゴシック" charset="-128"/>
            </a:endParaRPr>
          </a:p>
        </p:txBody>
      </p:sp>
      <p:sp>
        <p:nvSpPr>
          <p:cNvPr id="1372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A4F5D3B6-BE23-F941-AA38-74ECAE4004CE}" type="slidenum">
              <a:rPr lang="en-US" altLang="x-none" sz="1200">
                <a:latin typeface="Calibri" charset="0"/>
              </a:rPr>
              <a:pPr eaLnBrk="1" hangingPunct="1"/>
              <a:t>71</a:t>
            </a:fld>
            <a:endParaRPr lang="en-US" altLang="x-none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8611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95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x-none" altLang="x-none">
              <a:ea typeface="ＭＳ Ｐゴシック" charset="-128"/>
            </a:endParaRPr>
          </a:p>
        </p:txBody>
      </p:sp>
      <p:sp>
        <p:nvSpPr>
          <p:cNvPr id="1095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457EB5B2-0516-4742-B4F6-49C94FE02A60}" type="slidenum">
              <a:rPr lang="en-US" altLang="x-none" sz="1200">
                <a:latin typeface="Calibri" charset="0"/>
              </a:rPr>
              <a:pPr eaLnBrk="1" hangingPunct="1"/>
              <a:t>6</a:t>
            </a:fld>
            <a:endParaRPr lang="en-US" altLang="x-none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7604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1AAE522C-2C9B-924F-BFE4-EA0EE9E6FEA8}" type="slidenum">
              <a:rPr lang="en-US" altLang="x-none" sz="1200">
                <a:latin typeface="Calibri" charset="0"/>
              </a:rPr>
              <a:pPr eaLnBrk="1" hangingPunct="1"/>
              <a:t>7</a:t>
            </a:fld>
            <a:endParaRPr lang="en-US" altLang="x-none" sz="1200">
              <a:latin typeface="Calibri" charset="0"/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x-none" altLang="x-non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061985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161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x-none" altLang="x-none">
              <a:ea typeface="ＭＳ Ｐゴシック" charset="-128"/>
            </a:endParaRPr>
          </a:p>
        </p:txBody>
      </p:sp>
      <p:sp>
        <p:nvSpPr>
          <p:cNvPr id="1116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ED32880D-E55B-C14F-8ADF-05F099CEE218}" type="slidenum">
              <a:rPr lang="en-US" altLang="x-none" sz="1200">
                <a:latin typeface="Calibri" charset="0"/>
              </a:rPr>
              <a:pPr eaLnBrk="1" hangingPunct="1"/>
              <a:t>8</a:t>
            </a:fld>
            <a:endParaRPr lang="en-US" altLang="x-none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90828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252125B5-31CE-1841-82EA-0F84C68DB2E9}" type="slidenum">
              <a:rPr lang="en-US" altLang="x-none" sz="1200">
                <a:latin typeface="Calibri" charset="0"/>
              </a:rPr>
              <a:pPr eaLnBrk="1" hangingPunct="1"/>
              <a:t>9</a:t>
            </a:fld>
            <a:endParaRPr lang="en-US" altLang="x-none" sz="1200">
              <a:latin typeface="Calibri" charset="0"/>
            </a:endParaRPr>
          </a:p>
        </p:txBody>
      </p:sp>
      <p:sp>
        <p:nvSpPr>
          <p:cNvPr id="11469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1430" tIns="45716" rIns="91430" bIns="45716" numCol="1" anchor="t" anchorCtr="0" compatLnSpc="1">
            <a:prstTxWarp prst="textNoShape">
              <a:avLst/>
            </a:prstTxWarp>
          </a:bodyPr>
          <a:lstStyle/>
          <a:p>
            <a:endParaRPr lang="x-none" altLang="x-non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02506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24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x-none" altLang="x-none">
              <a:ea typeface="ＭＳ Ｐゴシック" charset="-128"/>
            </a:endParaRPr>
          </a:p>
        </p:txBody>
      </p:sp>
      <p:sp>
        <p:nvSpPr>
          <p:cNvPr id="1024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C2D8C900-A705-AB44-8572-2B2152C233C5}" type="slidenum">
              <a:rPr lang="en-US" altLang="x-none" sz="1200">
                <a:latin typeface="Calibri" charset="0"/>
              </a:rPr>
              <a:pPr eaLnBrk="1" hangingPunct="1"/>
              <a:t>11</a:t>
            </a:fld>
            <a:endParaRPr lang="en-US" altLang="x-none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55093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10D82685-A600-414E-B0B5-ED056FB80B3A}" type="slidenum">
              <a:rPr lang="en-US" altLang="x-none" sz="1200">
                <a:latin typeface="Calibri" charset="0"/>
              </a:rPr>
              <a:pPr eaLnBrk="1" hangingPunct="1"/>
              <a:t>12</a:t>
            </a:fld>
            <a:endParaRPr lang="en-US" altLang="x-none" sz="1200">
              <a:latin typeface="Calibri" charset="0"/>
            </a:endParaRPr>
          </a:p>
        </p:txBody>
      </p:sp>
      <p:sp>
        <p:nvSpPr>
          <p:cNvPr id="10342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1430" tIns="45716" rIns="91430" bIns="45716" numCol="1" anchor="t" anchorCtr="0" compatLnSpc="1">
            <a:prstTxWarp prst="textNoShape">
              <a:avLst/>
            </a:prstTxWarp>
          </a:bodyPr>
          <a:lstStyle/>
          <a:p>
            <a:endParaRPr lang="x-none" altLang="x-non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033636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jpe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miesen\Desktop\anlrgbpptlogo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00979" y="6156882"/>
            <a:ext cx="1546678" cy="55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aerial view of Argonne with APS in front 5730-00068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984917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-14246"/>
            <a:ext cx="9143999" cy="5999163"/>
          </a:xfrm>
          <a:solidFill>
            <a:schemeClr val="accent2">
              <a:alpha val="90000"/>
            </a:schemeClr>
          </a:solidFill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SECTION BREAK TITLE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PICS/caption -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676630" y="1711594"/>
            <a:ext cx="3790374" cy="374415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676630" y="5497444"/>
            <a:ext cx="3840480" cy="585031"/>
          </a:xfrm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412A6594-28F0-1547-8E40-77A4C15B7D2A}" type="slidenum">
              <a:rPr lang="en-US" altLang="x-none" smtClean="0"/>
              <a:pPr/>
              <a:t>‹#›</a:t>
            </a:fld>
            <a:endParaRPr lang="en-US" altLang="x-none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6" name="Picture Placeholder 4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4765130" y="1710816"/>
            <a:ext cx="3790374" cy="374415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765130" y="5496666"/>
            <a:ext cx="3840480" cy="585031"/>
          </a:xfrm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A6594-28F0-1547-8E40-77A4C15B7D2A}" type="slidenum">
              <a:rPr lang="en-US" altLang="x-none" smtClean="0"/>
              <a:pPr/>
              <a:t>‹#›</a:t>
            </a:fld>
            <a:endParaRPr lang="en-US" altLang="x-none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85427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95879" y="3616113"/>
            <a:ext cx="2465584" cy="2146610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381086" y="3616113"/>
            <a:ext cx="2465584" cy="2146610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03079" y="1697093"/>
            <a:ext cx="2361244" cy="182057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3388286" y="1697093"/>
            <a:ext cx="2361244" cy="182057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6261696" y="3618612"/>
            <a:ext cx="2465584" cy="2146610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6268896" y="1699592"/>
            <a:ext cx="2361244" cy="182057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THREE IMAGES – HORIZONTAL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PICS/captions/bullets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1701473"/>
            <a:ext cx="2240280" cy="223828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453235" y="1701473"/>
            <a:ext cx="2240280" cy="223828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688341" y="1701473"/>
            <a:ext cx="2240280" cy="223828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906022" y="1701473"/>
            <a:ext cx="2240280" cy="223828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4706193"/>
            <a:ext cx="8434552" cy="1752260"/>
          </a:xfrm>
          <a:noFill/>
        </p:spPr>
        <p:txBody>
          <a:bodyPr lIns="0" tIns="91440"/>
          <a:lstStyle>
            <a:lvl1pPr>
              <a:defRPr sz="2000">
                <a:solidFill>
                  <a:srgbClr val="000000"/>
                </a:solidFill>
              </a:defRPr>
            </a:lvl1pPr>
            <a:lvl2pPr>
              <a:defRPr sz="2000">
                <a:solidFill>
                  <a:srgbClr val="000000"/>
                </a:solidFill>
              </a:defRPr>
            </a:lvl2pPr>
            <a:lvl3pPr>
              <a:defRPr sz="2000">
                <a:solidFill>
                  <a:srgbClr val="000000"/>
                </a:solidFill>
              </a:defRPr>
            </a:lvl3pPr>
            <a:lvl4pPr>
              <a:defRPr sz="2000">
                <a:solidFill>
                  <a:srgbClr val="000000"/>
                </a:solidFill>
              </a:defRPr>
            </a:lvl4pPr>
            <a:lvl5pPr>
              <a:defRPr sz="20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800" b="1" i="0" kern="1200" cap="all" baseline="0" dirty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four images, captions and bullets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18128" y="3979061"/>
            <a:ext cx="2238469" cy="477837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2442594" y="3979061"/>
            <a:ext cx="2238469" cy="477837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681063" y="3979061"/>
            <a:ext cx="2238469" cy="477837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905531" y="3979061"/>
            <a:ext cx="2238469" cy="477837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412A6594-28F0-1547-8E40-77A4C15B7D2A}" type="slidenum">
              <a:rPr lang="en-US" altLang="x-none" smtClean="0"/>
              <a:pPr/>
              <a:t>‹#›</a:t>
            </a:fld>
            <a:endParaRPr lang="en-US" altLang="x-none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  <a:ln>
            <a:noFill/>
          </a:ln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PICS/caption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four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412A6594-28F0-1547-8E40-77A4C15B7D2A}" type="slidenum">
              <a:rPr lang="en-US" altLang="x-none" smtClean="0"/>
              <a:pPr/>
              <a:t>‹#›</a:t>
            </a:fld>
            <a:endParaRPr lang="en-US" altLang="x-none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276999"/>
          </a:xfrm>
          <a:ln>
            <a:noFill/>
          </a:ln>
        </p:spPr>
        <p:txBody>
          <a:bodyPr bIns="0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487437" y="1574666"/>
            <a:ext cx="3790374" cy="184456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87437" y="3443426"/>
            <a:ext cx="3840480" cy="368183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</a:t>
            </a:r>
          </a:p>
          <a:p>
            <a:endParaRPr lang="en-US" dirty="0"/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4912432" y="1574666"/>
            <a:ext cx="3790374" cy="184456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4912432" y="3443426"/>
            <a:ext cx="3840480" cy="368183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</a:t>
            </a:r>
          </a:p>
          <a:p>
            <a:endParaRPr lang="en-US" dirty="0"/>
          </a:p>
        </p:txBody>
      </p:sp>
      <p:sp>
        <p:nvSpPr>
          <p:cNvPr id="20" name="Picture Placeholder 4"/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487437" y="4025151"/>
            <a:ext cx="3790374" cy="184456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487437" y="5898516"/>
            <a:ext cx="3840480" cy="368183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</a:t>
            </a:r>
          </a:p>
          <a:p>
            <a:endParaRPr lang="en-US" dirty="0"/>
          </a:p>
        </p:txBody>
      </p:sp>
      <p:sp>
        <p:nvSpPr>
          <p:cNvPr id="24" name="Picture Placeholder 4"/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4912432" y="4025151"/>
            <a:ext cx="3790374" cy="184456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4912432" y="5902307"/>
            <a:ext cx="3840480" cy="368183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</a:t>
            </a:r>
          </a:p>
          <a:p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Charts, Graphs,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graph, chart or table slide. </a:t>
            </a:r>
            <a:br>
              <a:rPr lang="en-US" dirty="0"/>
            </a:br>
            <a:r>
              <a:rPr lang="en-US" dirty="0"/>
              <a:t>Headline in all caps, Arial Font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99606"/>
            <a:ext cx="8372901" cy="4029858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an icon below to add a chart, graph, or table.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A6594-28F0-1547-8E40-77A4C15B7D2A}" type="slidenum">
              <a:rPr lang="en-US" altLang="x-none" smtClean="0"/>
              <a:pPr/>
              <a:t>‹#›</a:t>
            </a:fld>
            <a:endParaRPr lang="en-US" altLang="x-none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85775" y="6318955"/>
            <a:ext cx="3711039" cy="539045"/>
          </a:xfrm>
        </p:spPr>
        <p:txBody>
          <a:bodyPr bIns="0" anchor="t" anchorCtr="0"/>
          <a:lstStyle>
            <a:lvl1pPr marL="0" indent="0">
              <a:buNone/>
              <a:defRPr sz="1050" baseline="0"/>
            </a:lvl1pPr>
          </a:lstStyle>
          <a:p>
            <a:pPr lvl="0"/>
            <a:r>
              <a:rPr lang="en-US" dirty="0"/>
              <a:t>Source: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amiesen\Desktop\anlrgbpptlogo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00979" y="6156882"/>
            <a:ext cx="1546678" cy="55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469900" y="6247222"/>
            <a:ext cx="1387624" cy="369332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www.anl.gov</a:t>
            </a:r>
          </a:p>
        </p:txBody>
      </p:sp>
      <p:pic>
        <p:nvPicPr>
          <p:cNvPr id="8" name="Picture 7" descr="aerial view of Argonne with APS in front 5730-00068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984917"/>
          </a:xfrm>
          <a:prstGeom prst="rect">
            <a:avLst/>
          </a:prstGeom>
        </p:spPr>
      </p:pic>
      <p:sp>
        <p:nvSpPr>
          <p:cNvPr id="9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14246"/>
            <a:ext cx="9143999" cy="5999163"/>
          </a:xfrm>
          <a:solidFill>
            <a:schemeClr val="accent2">
              <a:alpha val="90000"/>
            </a:schemeClr>
          </a:solidFill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closing statement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6724"/>
            <a:ext cx="9144000" cy="6864724"/>
          </a:xfrm>
          <a:prstGeom prst="rect">
            <a:avLst/>
          </a:prstGeom>
          <a:solidFill>
            <a:srgbClr val="1C1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372901" cy="806017"/>
          </a:xfrm>
        </p:spPr>
        <p:txBody>
          <a:bodyPr anchor="b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AND CONTENT SLIDE. </a:t>
            </a:r>
            <a:br>
              <a:rPr lang="en-US" dirty="0"/>
            </a:br>
            <a:r>
              <a:rPr lang="en-US" dirty="0"/>
              <a:t>Headline in all caps, Arial Font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*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Cover Option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amiesen\Desktop\anlrgbpptlogo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3021" y="627296"/>
            <a:ext cx="1859645" cy="669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863725" y="1689100"/>
            <a:ext cx="4280275" cy="2706624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1689100"/>
            <a:ext cx="4863724" cy="2706624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A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4" name="Text Placeholder 21"/>
          <p:cNvSpPr txBox="1">
            <a:spLocks/>
          </p:cNvSpPr>
          <p:nvPr/>
        </p:nvSpPr>
        <p:spPr>
          <a:xfrm>
            <a:off x="469900" y="337748"/>
            <a:ext cx="3542542" cy="1319601"/>
          </a:xfrm>
          <a:prstGeom prst="rect">
            <a:avLst/>
          </a:prstGeom>
          <a:noFill/>
        </p:spPr>
        <p:txBody>
          <a:bodyPr vert="horz" lIns="0" tIns="0" rIns="0" bIns="45720" rtlCol="0" anchor="ctr" anchorCtr="0">
            <a:noAutofit/>
          </a:bodyPr>
          <a:lstStyle>
            <a:lvl1pPr marL="0" indent="0" algn="l" defTabSz="457200" rtl="0" eaLnBrk="1" latinLnBrk="0" hangingPunct="1">
              <a:spcBef>
                <a:spcPts val="600"/>
              </a:spcBef>
              <a:buFont typeface="Wingdings" pitchFamily="2" charset="2"/>
              <a:buNone/>
              <a:defRPr sz="1800" b="1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buFont typeface="Arial"/>
              <a:buChar char="–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buFont typeface="Arial"/>
              <a:buChar char="»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cap="all" dirty="0">
                <a:solidFill>
                  <a:srgbClr val="47484A"/>
                </a:solidFill>
              </a:rPr>
              <a:t>We start with yes.</a:t>
            </a:r>
            <a:endParaRPr lang="en-US" dirty="0">
              <a:solidFill>
                <a:srgbClr val="47484A"/>
              </a:solidFill>
            </a:endParaRPr>
          </a:p>
        </p:txBody>
      </p:sp>
      <p:sp>
        <p:nvSpPr>
          <p:cNvPr id="4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1689100"/>
            <a:ext cx="239714" cy="2706624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48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0" y="4582947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49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0" y="4960384"/>
            <a:ext cx="2692871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1" y="4582947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1" y="4960384"/>
            <a:ext cx="2692871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54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360196" y="4582947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5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6360196" y="4960384"/>
            <a:ext cx="2692871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469900" y="6094281"/>
            <a:ext cx="5894492" cy="515411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sp>
        <p:nvSpPr>
          <p:cNvPr id="251" name="TextBox 250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Cover Option 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C:\Users\amiesen\Desktop\anlrgbpptlogo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00979" y="6156882"/>
            <a:ext cx="1546678" cy="55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 descr="aerial view of Argonne with APS in front 5730-00068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7020"/>
            <a:ext cx="9144000" cy="6011938"/>
          </a:xfrm>
          <a:prstGeom prst="rect">
            <a:avLst/>
          </a:prstGeom>
        </p:spPr>
      </p:pic>
      <p:sp>
        <p:nvSpPr>
          <p:cNvPr id="84" name="Text Placeholder 1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27020"/>
            <a:ext cx="9144000" cy="6011938"/>
          </a:xfrm>
          <a:solidFill>
            <a:schemeClr val="accent2">
              <a:alpha val="85000"/>
            </a:schemeClr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863725" y="1689100"/>
            <a:ext cx="4280275" cy="2706624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1689100"/>
            <a:ext cx="4863724" cy="2706624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B 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1" y="204952"/>
            <a:ext cx="5851526" cy="1292225"/>
          </a:xfrm>
        </p:spPr>
        <p:txBody>
          <a:bodyPr lIns="457200" rIns="274320" anchor="ctr"/>
          <a:lstStyle>
            <a:lvl1pPr marL="0" indent="0">
              <a:buNone/>
              <a:defRPr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presentation date</a:t>
            </a:r>
          </a:p>
        </p:txBody>
      </p:sp>
      <p:sp>
        <p:nvSpPr>
          <p:cNvPr id="85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0" y="4582947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6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0" y="4960384"/>
            <a:ext cx="2692871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1" y="4582947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1" y="4960384"/>
            <a:ext cx="2692871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89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360196" y="4582947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90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6360196" y="4960384"/>
            <a:ext cx="2692871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1689100"/>
            <a:ext cx="239714" cy="2706624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55" name="TextBox 154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99995"/>
            <a:ext cx="8372901" cy="4422776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12A6594-28F0-1547-8E40-77A4C15B7D2A}" type="slidenum">
              <a:rPr lang="en-US" altLang="x-none" smtClean="0"/>
              <a:pPr/>
              <a:t>‹#›</a:t>
            </a:fld>
            <a:endParaRPr lang="en-US" altLang="x-none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Cover Option 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C:\Users\amiesen\Desktop\anlrgbpptlogo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6679" y="167614"/>
            <a:ext cx="1546986" cy="55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469900" y="6094281"/>
            <a:ext cx="5894492" cy="515411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0" y="4945565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0" y="5323002"/>
            <a:ext cx="2692871" cy="74672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1" y="4945565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1" y="5323002"/>
            <a:ext cx="2692871" cy="74672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899574"/>
            <a:ext cx="8925874" cy="2761535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726366"/>
            <a:ext cx="8452904" cy="862880"/>
          </a:xfrm>
        </p:spPr>
        <p:txBody>
          <a:bodyPr lIns="0" rIns="91440" anchor="b">
            <a:normAutofit/>
          </a:bodyPr>
          <a:lstStyle>
            <a:lvl1pPr>
              <a:defRPr sz="28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 – cover option c 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6360196" y="4945565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6360196" y="5323002"/>
            <a:ext cx="2692871" cy="74672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69900" y="4589246"/>
            <a:ext cx="8484914" cy="331077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899573"/>
            <a:ext cx="224589" cy="2761488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86" name="TextBox 185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503238" y="366274"/>
            <a:ext cx="8484914" cy="331077"/>
          </a:xfrm>
        </p:spPr>
        <p:txBody>
          <a:bodyPr/>
          <a:lstStyle>
            <a:lvl1pPr marL="0" indent="0">
              <a:buNone/>
              <a:defRPr sz="10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 sz="1000" b="0" cap="all">
                <a:solidFill>
                  <a:srgbClr val="000000"/>
                </a:solidFill>
              </a:rPr>
              <a:t>Type in name </a:t>
            </a:r>
            <a:r>
              <a:rPr lang="en-US" sz="1000" b="0" cap="all" dirty="0">
                <a:solidFill>
                  <a:srgbClr val="000000"/>
                </a:solidFill>
              </a:rPr>
              <a:t>of </a:t>
            </a:r>
            <a:r>
              <a:rPr lang="en-US" sz="1000" b="0" cap="all" dirty="0" err="1">
                <a:solidFill>
                  <a:srgbClr val="000000"/>
                </a:solidFill>
              </a:rPr>
              <a:t>fACILITY</a:t>
            </a:r>
            <a:r>
              <a:rPr lang="en-US" sz="1000" b="0" cap="all" dirty="0">
                <a:solidFill>
                  <a:srgbClr val="000000"/>
                </a:solidFill>
              </a:rPr>
              <a:t>, division, group, program or </a:t>
            </a:r>
            <a:r>
              <a:rPr lang="en-US" sz="1000" dirty="0">
                <a:solidFill>
                  <a:srgbClr val="000000"/>
                </a:solidFill>
              </a:rPr>
              <a:t>www.anl.gov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Cover Option 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amiesen\Desktop\anlrgbpptlogo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00979" y="320210"/>
            <a:ext cx="1546986" cy="55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469900" y="6094281"/>
            <a:ext cx="5894492" cy="515411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0" y="4581631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0" y="4959068"/>
            <a:ext cx="2692871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1" y="4581631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1" y="4959068"/>
            <a:ext cx="2692871" cy="74672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1681606"/>
            <a:ext cx="8925874" cy="2761535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1" y="116710"/>
            <a:ext cx="6776128" cy="1119234"/>
          </a:xfrm>
        </p:spPr>
        <p:txBody>
          <a:bodyPr lIns="0" rIns="91440" anchor="b">
            <a:normAutofit/>
          </a:bodyPr>
          <a:lstStyle>
            <a:lvl1pPr>
              <a:defRPr sz="28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 –</a:t>
            </a:r>
            <a:br>
              <a:rPr lang="en-US" dirty="0"/>
            </a:br>
            <a:r>
              <a:rPr lang="en-US" dirty="0"/>
              <a:t>Cover option D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6360196" y="4581631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6360196" y="4959068"/>
            <a:ext cx="2692871" cy="74672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69900" y="1229593"/>
            <a:ext cx="8484914" cy="331077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1681605"/>
            <a:ext cx="224589" cy="2761488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53" name="TextBox 152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Pic - Full Fram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6" y="0"/>
            <a:ext cx="8925873" cy="6858000"/>
          </a:xfrm>
          <a:solidFill>
            <a:schemeClr val="bg1"/>
          </a:solidFill>
        </p:spPr>
        <p:txBody>
          <a:bodyPr lIns="0" tIns="16459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 then right click image and “SEND IMAGE TO BACK”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4775200"/>
            <a:ext cx="9144000" cy="2082800"/>
          </a:xfrm>
          <a:solidFill>
            <a:schemeClr val="tx2">
              <a:alpha val="91000"/>
            </a:schemeClr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1" y="5042974"/>
            <a:ext cx="8321040" cy="1373592"/>
          </a:xfrm>
        </p:spPr>
        <p:txBody>
          <a:bodyPr lIns="0" anchor="t"/>
          <a:lstStyle>
            <a:lvl1pPr>
              <a:defRPr sz="24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Full-frame image layout  – title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2A6594-28F0-1547-8E40-77A4C15B7D2A}" type="slidenum">
              <a:rPr lang="en-US" altLang="x-none" smtClean="0"/>
              <a:pPr/>
              <a:t>‹#›</a:t>
            </a:fld>
            <a:endParaRPr lang="en-US" altLang="x-none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Pic - ON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3656122"/>
            <a:ext cx="9144000" cy="3201878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4645418"/>
            <a:ext cx="8434552" cy="1813035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6" y="-1"/>
            <a:ext cx="8925873" cy="3656013"/>
          </a:xfrm>
          <a:solidFill>
            <a:schemeClr val="bg1"/>
          </a:solidFill>
        </p:spPr>
        <p:txBody>
          <a:bodyPr lIns="0"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807284"/>
            <a:ext cx="8674100" cy="787098"/>
          </a:xfrm>
        </p:spPr>
        <p:txBody>
          <a:bodyPr lIns="0"/>
          <a:lstStyle>
            <a:lvl1pPr>
              <a:defRPr sz="28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one image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2A6594-28F0-1547-8E40-77A4C15B7D2A}" type="slidenum">
              <a:rPr lang="en-US" altLang="x-none" smtClean="0"/>
              <a:pPr/>
              <a:t>‹#›</a:t>
            </a:fld>
            <a:endParaRPr lang="en-US" altLang="x-none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Pic - TWO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0" y="3656122"/>
            <a:ext cx="9144000" cy="3201878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0"/>
            <a:ext cx="4480560" cy="3663950"/>
          </a:xfrm>
          <a:solidFill>
            <a:schemeClr val="bg1">
              <a:lumMod val="7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4682525" y="0"/>
            <a:ext cx="4480560" cy="3663950"/>
          </a:xfrm>
          <a:solidFill>
            <a:schemeClr val="bg1">
              <a:lumMod val="8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807284"/>
            <a:ext cx="8674100" cy="787098"/>
          </a:xfrm>
        </p:spPr>
        <p:txBody>
          <a:bodyPr lIns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TWO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4645418"/>
            <a:ext cx="8434552" cy="1813035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2A6594-28F0-1547-8E40-77A4C15B7D2A}" type="slidenum">
              <a:rPr lang="en-US" altLang="x-none" smtClean="0"/>
              <a:pPr/>
              <a:t>‹#›</a:t>
            </a:fld>
            <a:endParaRPr lang="en-US" altLang="x-none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Pic - THREE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0" y="3656122"/>
            <a:ext cx="9144000" cy="3201878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0"/>
            <a:ext cx="2990088" cy="367364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3194237" y="0"/>
            <a:ext cx="2990088" cy="367364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186112" y="0"/>
            <a:ext cx="2957888" cy="367364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4645418"/>
            <a:ext cx="8434552" cy="1813035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807284"/>
            <a:ext cx="8674100" cy="787098"/>
          </a:xfrm>
        </p:spPr>
        <p:txBody>
          <a:bodyPr lIns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Three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2A6594-28F0-1547-8E40-77A4C15B7D2A}" type="slidenum">
              <a:rPr lang="en-US" altLang="x-none" smtClean="0"/>
              <a:pPr/>
              <a:t>‹#›</a:t>
            </a:fld>
            <a:endParaRPr lang="en-US" altLang="x-none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Pic - FOUR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0" y="0"/>
            <a:ext cx="9144000" cy="6858000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1654175"/>
            <a:ext cx="2240280" cy="223828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453235" y="1654175"/>
            <a:ext cx="2240280" cy="223828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688341" y="1654175"/>
            <a:ext cx="2240280" cy="223828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906022" y="1654175"/>
            <a:ext cx="2240280" cy="223828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4645418"/>
            <a:ext cx="8434552" cy="1813035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four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18128" y="3931763"/>
            <a:ext cx="2238469" cy="477837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2442594" y="3931763"/>
            <a:ext cx="2238469" cy="477837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681063" y="3931763"/>
            <a:ext cx="2238469" cy="477837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905531" y="3931763"/>
            <a:ext cx="2238469" cy="477837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2A6594-28F0-1547-8E40-77A4C15B7D2A}" type="slidenum">
              <a:rPr lang="en-US" altLang="x-none" smtClean="0"/>
              <a:pPr/>
              <a:t>‹#›</a:t>
            </a:fld>
            <a:endParaRPr lang="en-US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3"/>
          </p:nvPr>
        </p:nvSpPr>
        <p:spPr>
          <a:xfrm>
            <a:off x="0" y="-1"/>
            <a:ext cx="228600" cy="6858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64C564B-93A7-C048-87BD-B71DF443A452}" type="datetimeFigureOut">
              <a:rPr lang="en-US" altLang="x-none"/>
              <a:pPr/>
              <a:t>7/28/18</a:t>
            </a:fld>
            <a:endParaRPr lang="en-US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E869DA-0575-834F-953B-1C01CABC9192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260230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0FEFC9D-A6BE-124C-9B24-496DC47E8798}" type="datetime1">
              <a:rPr lang="en-US" altLang="x-none"/>
              <a:pPr/>
              <a:t>7/28/18</a:t>
            </a:fld>
            <a:endParaRPr lang="en-US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xrm2010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A783B7-F899-184F-8126-8453930A1568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585356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0344344-A637-2E40-928E-5E5A04F24E4D}" type="datetime1">
              <a:rPr lang="en-US" altLang="x-none"/>
              <a:pPr/>
              <a:t>7/28/18</a:t>
            </a:fld>
            <a:endParaRPr lang="en-US" alt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xrm2010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A1E52D-CD06-DA43-BC0F-4F9489ADC6D5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438033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TITLE AND CONTENT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50"/>
            <a:ext cx="8372901" cy="499714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48350" y="14455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12A6594-28F0-1547-8E40-77A4C15B7D2A}" type="slidenum">
              <a:rPr lang="en-US" altLang="x-none" smtClean="0"/>
              <a:pPr/>
              <a:t>‹#›</a:t>
            </a:fld>
            <a:endParaRPr lang="en-US" altLang="x-none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/>
          <a:lstStyle>
            <a:lvl1pPr>
              <a:defRPr b="1">
                <a:latin typeface="Trebuchet MS"/>
                <a:cs typeface="Trebuchet M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278145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/>
          <a:lstStyle>
            <a:lvl1pPr>
              <a:defRPr b="1">
                <a:latin typeface="Trebuchet MS"/>
                <a:cs typeface="Trebuchet M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2910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Columns-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A6594-28F0-1547-8E40-77A4C15B7D2A}" type="slidenum">
              <a:rPr lang="en-US" altLang="x-none" smtClean="0"/>
              <a:pPr/>
              <a:t>‹#›</a:t>
            </a:fld>
            <a:endParaRPr lang="en-US" altLang="x-none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1699995"/>
            <a:ext cx="4023360" cy="4422775"/>
          </a:xfrm>
        </p:spPr>
        <p:txBody>
          <a:bodyPr/>
          <a:lstStyle>
            <a:lvl1pPr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defRPr sz="1800"/>
            </a:lvl3pPr>
            <a:lvl4pPr marL="865188" indent="-171450">
              <a:defRPr sz="1400"/>
            </a:lvl4pPr>
            <a:lvl5pPr marL="1084263" indent="-171450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00588" y="1685707"/>
            <a:ext cx="4023360" cy="4422775"/>
          </a:xfrm>
        </p:spPr>
        <p:txBody>
          <a:bodyPr/>
          <a:lstStyle>
            <a:lvl1pPr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defRPr sz="1800"/>
            </a:lvl3pPr>
            <a:lvl4pPr marL="865188" indent="-171450">
              <a:defRPr sz="1400"/>
            </a:lvl4pPr>
            <a:lvl5pPr marL="1084263" indent="-171450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Columns-TWO w/boxed 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60895" y="2263770"/>
            <a:ext cx="4114800" cy="3835882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800"/>
            </a:lvl1pPr>
            <a:lvl2pPr marL="457200" indent="-173038">
              <a:defRPr sz="1800"/>
            </a:lvl2pPr>
            <a:lvl3pPr marL="627063" indent="-128588">
              <a:defRPr sz="1800"/>
            </a:lvl3pPr>
            <a:lvl4pPr marL="865188" indent="-171450">
              <a:defRPr sz="1400"/>
            </a:lvl4pPr>
            <a:lvl5pPr marL="1084263" indent="-171450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4875" y="2263770"/>
            <a:ext cx="4114800" cy="3835882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800"/>
            </a:lvl1pPr>
            <a:lvl2pPr marL="457200" indent="-173038">
              <a:defRPr sz="1800"/>
            </a:lvl2pPr>
            <a:lvl3pPr marL="627063" indent="-128588">
              <a:defRPr sz="1800"/>
            </a:lvl3pPr>
            <a:lvl4pPr marL="865188" indent="-171450">
              <a:defRPr sz="1400"/>
            </a:lvl4pPr>
            <a:lvl5pPr marL="1084263" indent="-171450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4714875" y="1684229"/>
            <a:ext cx="4114800" cy="62099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bg1"/>
                </a:solidFill>
              </a:defRPr>
            </a:lvl1pPr>
            <a:lvl2pPr marL="457200" indent="-173038">
              <a:defRPr sz="1600"/>
            </a:lvl2pPr>
            <a:lvl3pPr marL="627063" indent="-128588">
              <a:defRPr sz="14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A6594-28F0-1547-8E40-77A4C15B7D2A}" type="slidenum">
              <a:rPr lang="en-US" altLang="x-none" smtClean="0"/>
              <a:pPr/>
              <a:t>‹#›</a:t>
            </a:fld>
            <a:endParaRPr lang="en-US" altLang="x-none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  <a:noFill/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60895" y="1684229"/>
            <a:ext cx="4114800" cy="62099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  <a:effectLst/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bg1"/>
                </a:solidFill>
              </a:defRPr>
            </a:lvl1pPr>
            <a:lvl2pPr marL="457200" indent="-173038">
              <a:defRPr sz="1600"/>
            </a:lvl2pPr>
            <a:lvl3pPr marL="627063" indent="-128588">
              <a:defRPr sz="14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with box treatment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WO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A6594-28F0-1547-8E40-77A4C15B7D2A}" type="slidenum">
              <a:rPr lang="en-US" altLang="x-none" smtClean="0"/>
              <a:pPr/>
              <a:t>‹#›</a:t>
            </a:fld>
            <a:endParaRPr lang="en-US" altLang="x-none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03575" y="1699995"/>
            <a:ext cx="4319750" cy="2249430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79" y="1699995"/>
            <a:ext cx="3729481" cy="22860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95679" y="4080588"/>
            <a:ext cx="3729481" cy="22860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VERTICAL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4503575" y="4066957"/>
            <a:ext cx="4319750" cy="2249430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HREE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A6594-28F0-1547-8E40-77A4C15B7D2A}" type="slidenum">
              <a:rPr lang="en-US" altLang="x-none" smtClean="0"/>
              <a:pPr/>
              <a:t>‹#›</a:t>
            </a:fld>
            <a:endParaRPr lang="en-US" altLang="x-none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045309" y="1731527"/>
            <a:ext cx="5814912" cy="1479362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89394" y="1720414"/>
            <a:ext cx="2023746" cy="1347056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87014" y="3290408"/>
            <a:ext cx="2028507" cy="1347056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THREE IMAGES – VERTICAL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3045309" y="3304768"/>
            <a:ext cx="5814912" cy="1479362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487013" y="4872981"/>
            <a:ext cx="2028507" cy="1347056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3045309" y="4856121"/>
            <a:ext cx="5814912" cy="1479362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WO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A6594-28F0-1547-8E40-77A4C15B7D2A}" type="slidenum">
              <a:rPr lang="en-US" altLang="x-none" smtClean="0"/>
              <a:pPr/>
              <a:t>‹#›</a:t>
            </a:fld>
            <a:endParaRPr lang="en-US" altLang="x-none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88732" y="3998349"/>
            <a:ext cx="4114800" cy="2129163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5" y="3998349"/>
            <a:ext cx="4097585" cy="2129163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79" y="1699995"/>
            <a:ext cx="4023360" cy="22860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09050" y="1699995"/>
            <a:ext cx="4023360" cy="22860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top HORIZONTAL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WO IMAGES - Bottom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A6594-28F0-1547-8E40-77A4C15B7D2A}" type="slidenum">
              <a:rPr lang="en-US" altLang="x-none" smtClean="0"/>
              <a:pPr/>
              <a:t>‹#›</a:t>
            </a:fld>
            <a:endParaRPr lang="en-US" altLang="x-none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1699995"/>
            <a:ext cx="4114800" cy="171707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5" y="1699995"/>
            <a:ext cx="4114800" cy="171707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64146" y="3437315"/>
            <a:ext cx="4023360" cy="22860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30864" y="3437315"/>
            <a:ext cx="4023360" cy="22860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bottom HORIZONTAL</a:t>
            </a:r>
            <a:br>
              <a:rPr lang="en-US" dirty="0"/>
            </a:br>
            <a:r>
              <a:rPr lang="en-US" dirty="0"/>
              <a:t>WITH CAPTIONS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476265" y="5735092"/>
            <a:ext cx="3995723" cy="568438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4750289" y="5735092"/>
            <a:ext cx="3995723" cy="568438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</p:sldLayout>
</file>

<file path=ppt/slideMasters/_rels/slideMaster1.xml.rels><?xml version="1.0" encoding="UTF-8" standalone="yes"?>
<Relationships xmlns="http://schemas.openxmlformats.org/package/2006/relationships"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30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31.xml"/><Relationship Id="rId3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miesen\Desktop\anlrgbpptlogo.png"/>
          <p:cNvPicPr>
            <a:picLocks noChangeAspect="1" noChangeArrowheads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1160" y="6436886"/>
            <a:ext cx="769422" cy="277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72901" cy="82894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/>
              <a:t>Headline in all caps </a:t>
            </a:r>
            <a:r>
              <a:rPr lang="en-US" dirty="0" err="1"/>
              <a:t>28pt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preferred as one or two lines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9995"/>
            <a:ext cx="8372901" cy="4422775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en-US" dirty="0"/>
              <a:t>Click to add 1st-level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43400" y="6473709"/>
            <a:ext cx="457200" cy="182880"/>
          </a:xfrm>
          <a:prstGeom prst="rect">
            <a:avLst/>
          </a:prstGeom>
        </p:spPr>
        <p:txBody>
          <a:bodyPr vert="horz" lIns="0" tIns="45720" rIns="0" bIns="0" rtlCol="0" anchor="b"/>
          <a:lstStyle>
            <a:lvl1pPr algn="ct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412A6594-28F0-1547-8E40-77A4C15B7D2A}" type="slidenum">
              <a:rPr lang="en-US" altLang="x-none" smtClean="0"/>
              <a:pPr/>
              <a:t>‹#›</a:t>
            </a:fld>
            <a:endParaRPr lang="en-US" altLang="x-none"/>
          </a:p>
        </p:txBody>
      </p:sp>
      <p:sp>
        <p:nvSpPr>
          <p:cNvPr id="49" name="Rectangle 48"/>
          <p:cNvSpPr/>
          <p:nvPr/>
        </p:nvSpPr>
        <p:spPr>
          <a:xfrm>
            <a:off x="0" y="-2"/>
            <a:ext cx="228600" cy="6858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0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148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5" r:id="rId1"/>
    <p:sldLayoutId id="2147484416" r:id="rId2"/>
    <p:sldLayoutId id="2147484417" r:id="rId3"/>
    <p:sldLayoutId id="2147484418" r:id="rId4"/>
    <p:sldLayoutId id="2147484419" r:id="rId5"/>
    <p:sldLayoutId id="2147484420" r:id="rId6"/>
    <p:sldLayoutId id="2147484421" r:id="rId7"/>
    <p:sldLayoutId id="2147484422" r:id="rId8"/>
    <p:sldLayoutId id="2147484423" r:id="rId9"/>
    <p:sldLayoutId id="2147484424" r:id="rId10"/>
    <p:sldLayoutId id="2147484425" r:id="rId11"/>
    <p:sldLayoutId id="2147484426" r:id="rId12"/>
    <p:sldLayoutId id="2147484427" r:id="rId13"/>
    <p:sldLayoutId id="2147484428" r:id="rId14"/>
    <p:sldLayoutId id="2147484429" r:id="rId15"/>
    <p:sldLayoutId id="2147484430" r:id="rId16"/>
    <p:sldLayoutId id="2147484431" r:id="rId17"/>
    <p:sldLayoutId id="2147484432" r:id="rId18"/>
    <p:sldLayoutId id="2147484433" r:id="rId19"/>
    <p:sldLayoutId id="2147484434" r:id="rId20"/>
    <p:sldLayoutId id="2147484435" r:id="rId21"/>
    <p:sldLayoutId id="2147484436" r:id="rId22"/>
    <p:sldLayoutId id="2147484437" r:id="rId23"/>
    <p:sldLayoutId id="2147484438" r:id="rId24"/>
    <p:sldLayoutId id="2147484439" r:id="rId25"/>
    <p:sldLayoutId id="2147484440" r:id="rId26"/>
    <p:sldLayoutId id="2147484441" r:id="rId27"/>
    <p:sldLayoutId id="2147484442" r:id="rId28"/>
    <p:sldLayoutId id="2147484443" r:id="rId29"/>
    <p:sldLayoutId id="2147484401" r:id="rId30"/>
    <p:sldLayoutId id="2147484402" r:id="rId3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457200" rtl="0" eaLnBrk="1" latinLnBrk="0" hangingPunct="1">
        <a:lnSpc>
          <a:spcPct val="95000"/>
        </a:lnSpc>
        <a:spcBef>
          <a:spcPct val="0"/>
        </a:spcBef>
        <a:buNone/>
        <a:defRPr sz="2800" b="1" i="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173038" indent="-173038" algn="l" defTabSz="457200" rtl="0" eaLnBrk="1" latinLnBrk="0" hangingPunct="1">
        <a:spcBef>
          <a:spcPts val="600"/>
        </a:spcBef>
        <a:spcAft>
          <a:spcPts val="0"/>
        </a:spcAft>
        <a:buFont typeface="Wingdings" pitchFamily="2" charset="2"/>
        <a:buChar char="§"/>
        <a:defRPr sz="1800" kern="1200" baseline="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520700" indent="-236538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803275" indent="-187325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1087438" indent="-171450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6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1371600" indent="-171450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»"/>
        <a:defRPr sz="16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7.jpeg"/><Relationship Id="rId3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png"/><Relationship Id="rId5" Type="http://schemas.openxmlformats.org/officeDocument/2006/relationships/image" Target="../media/image35.jpeg"/><Relationship Id="rId6" Type="http://schemas.openxmlformats.org/officeDocument/2006/relationships/image" Target="../media/image36.pn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8.bin"/><Relationship Id="rId12" Type="http://schemas.openxmlformats.org/officeDocument/2006/relationships/image" Target="../media/image40.emf"/><Relationship Id="rId13" Type="http://schemas.openxmlformats.org/officeDocument/2006/relationships/image" Target="../media/image42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9.xml"/><Relationship Id="rId3" Type="http://schemas.openxmlformats.org/officeDocument/2006/relationships/notesSlide" Target="../notesSlides/notesSlide10.xml"/><Relationship Id="rId4" Type="http://schemas.openxmlformats.org/officeDocument/2006/relationships/oleObject" Target="../embeddings/oleObject5.bin"/><Relationship Id="rId5" Type="http://schemas.openxmlformats.org/officeDocument/2006/relationships/image" Target="../media/image37.emf"/><Relationship Id="rId6" Type="http://schemas.openxmlformats.org/officeDocument/2006/relationships/oleObject" Target="../embeddings/oleObject6.bin"/><Relationship Id="rId7" Type="http://schemas.openxmlformats.org/officeDocument/2006/relationships/image" Target="../media/image38.emf"/><Relationship Id="rId8" Type="http://schemas.openxmlformats.org/officeDocument/2006/relationships/image" Target="../media/image41.png"/><Relationship Id="rId9" Type="http://schemas.openxmlformats.org/officeDocument/2006/relationships/oleObject" Target="../embeddings/oleObject7.bin"/><Relationship Id="rId10" Type="http://schemas.openxmlformats.org/officeDocument/2006/relationships/image" Target="../media/image39.emf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2.bin"/><Relationship Id="rId12" Type="http://schemas.openxmlformats.org/officeDocument/2006/relationships/image" Target="../media/image39.emf"/><Relationship Id="rId13" Type="http://schemas.openxmlformats.org/officeDocument/2006/relationships/image" Target="../media/image43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9.xml"/><Relationship Id="rId3" Type="http://schemas.openxmlformats.org/officeDocument/2006/relationships/notesSlide" Target="../notesSlides/notesSlide11.xml"/><Relationship Id="rId4" Type="http://schemas.openxmlformats.org/officeDocument/2006/relationships/oleObject" Target="../embeddings/oleObject9.bin"/><Relationship Id="rId5" Type="http://schemas.openxmlformats.org/officeDocument/2006/relationships/image" Target="../media/image37.emf"/><Relationship Id="rId6" Type="http://schemas.openxmlformats.org/officeDocument/2006/relationships/oleObject" Target="../embeddings/oleObject10.bin"/><Relationship Id="rId7" Type="http://schemas.openxmlformats.org/officeDocument/2006/relationships/image" Target="../media/image38.emf"/><Relationship Id="rId8" Type="http://schemas.openxmlformats.org/officeDocument/2006/relationships/image" Target="../media/image41.png"/><Relationship Id="rId9" Type="http://schemas.openxmlformats.org/officeDocument/2006/relationships/oleObject" Target="../embeddings/oleObject11.bin"/><Relationship Id="rId10" Type="http://schemas.openxmlformats.org/officeDocument/2006/relationships/image" Target="../media/image4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4" Type="http://schemas.openxmlformats.org/officeDocument/2006/relationships/image" Target="../media/image51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jpeg"/><Relationship Id="rId5" Type="http://schemas.openxmlformats.org/officeDocument/2006/relationships/image" Target="../media/image57.jpeg"/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9.png"/><Relationship Id="rId3" Type="http://schemas.openxmlformats.org/officeDocument/2006/relationships/image" Target="../media/image10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59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65.g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6" Type="http://schemas.openxmlformats.org/officeDocument/2006/relationships/image" Target="../media/image72.png"/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image" Target="../media/image75.png"/><Relationship Id="rId6" Type="http://schemas.openxmlformats.org/officeDocument/2006/relationships/image" Target="../media/image76.jpeg"/><Relationship Id="rId7" Type="http://schemas.openxmlformats.org/officeDocument/2006/relationships/image" Target="../media/image77.gif"/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4" Type="http://schemas.openxmlformats.org/officeDocument/2006/relationships/image" Target="../media/image80.png"/><Relationship Id="rId5" Type="http://schemas.openxmlformats.org/officeDocument/2006/relationships/image" Target="../media/image77.gif"/><Relationship Id="rId6" Type="http://schemas.openxmlformats.org/officeDocument/2006/relationships/image" Target="../media/image81.png"/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7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4" Type="http://schemas.openxmlformats.org/officeDocument/2006/relationships/image" Target="../media/image84.jpeg"/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8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4" Type="http://schemas.openxmlformats.org/officeDocument/2006/relationships/image" Target="../media/image85.jpe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5.png"/><Relationship Id="rId12" Type="http://schemas.openxmlformats.org/officeDocument/2006/relationships/image" Target="../media/image16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9.xml"/><Relationship Id="rId3" Type="http://schemas.openxmlformats.org/officeDocument/2006/relationships/notesSlide" Target="../notesSlides/notesSlide1.xml"/><Relationship Id="rId4" Type="http://schemas.openxmlformats.org/officeDocument/2006/relationships/image" Target="../media/image14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11.emf"/><Relationship Id="rId7" Type="http://schemas.openxmlformats.org/officeDocument/2006/relationships/oleObject" Target="../embeddings/oleObject2.bin"/><Relationship Id="rId8" Type="http://schemas.openxmlformats.org/officeDocument/2006/relationships/image" Target="../media/image12.emf"/><Relationship Id="rId9" Type="http://schemas.openxmlformats.org/officeDocument/2006/relationships/oleObject" Target="../embeddings/oleObject3.bin"/><Relationship Id="rId10" Type="http://schemas.openxmlformats.org/officeDocument/2006/relationships/image" Target="../media/image13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4" Type="http://schemas.openxmlformats.org/officeDocument/2006/relationships/image" Target="../media/image86.emf"/><Relationship Id="rId5" Type="http://schemas.openxmlformats.org/officeDocument/2006/relationships/oleObject" Target="../embeddings/oleObject14.bin"/><Relationship Id="rId6" Type="http://schemas.openxmlformats.org/officeDocument/2006/relationships/image" Target="../media/image87.emf"/><Relationship Id="rId7" Type="http://schemas.openxmlformats.org/officeDocument/2006/relationships/oleObject" Target="../embeddings/oleObject15.bin"/><Relationship Id="rId8" Type="http://schemas.openxmlformats.org/officeDocument/2006/relationships/image" Target="../media/image88.emf"/><Relationship Id="rId9" Type="http://schemas.openxmlformats.org/officeDocument/2006/relationships/image" Target="../media/image84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4" Type="http://schemas.openxmlformats.org/officeDocument/2006/relationships/image" Target="../media/image89.emf"/><Relationship Id="rId5" Type="http://schemas.openxmlformats.org/officeDocument/2006/relationships/oleObject" Target="../embeddings/oleObject17.bin"/><Relationship Id="rId6" Type="http://schemas.openxmlformats.org/officeDocument/2006/relationships/image" Target="../media/image90.emf"/><Relationship Id="rId7" Type="http://schemas.openxmlformats.org/officeDocument/2006/relationships/oleObject" Target="../embeddings/oleObject18.bin"/><Relationship Id="rId8" Type="http://schemas.openxmlformats.org/officeDocument/2006/relationships/image" Target="../media/image91.emf"/><Relationship Id="rId9" Type="http://schemas.openxmlformats.org/officeDocument/2006/relationships/image" Target="../media/image88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4" Type="http://schemas.openxmlformats.org/officeDocument/2006/relationships/image" Target="../media/image92.emf"/><Relationship Id="rId5" Type="http://schemas.openxmlformats.org/officeDocument/2006/relationships/oleObject" Target="../embeddings/oleObject20.bin"/><Relationship Id="rId6" Type="http://schemas.openxmlformats.org/officeDocument/2006/relationships/image" Target="../media/image93.emf"/><Relationship Id="rId7" Type="http://schemas.openxmlformats.org/officeDocument/2006/relationships/image" Target="../media/image94.pn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4" Type="http://schemas.openxmlformats.org/officeDocument/2006/relationships/image" Target="../media/image92.emf"/><Relationship Id="rId5" Type="http://schemas.openxmlformats.org/officeDocument/2006/relationships/oleObject" Target="../embeddings/oleObject22.bin"/><Relationship Id="rId6" Type="http://schemas.openxmlformats.org/officeDocument/2006/relationships/image" Target="../media/image93.emf"/><Relationship Id="rId7" Type="http://schemas.openxmlformats.org/officeDocument/2006/relationships/image" Target="../media/image94.png"/><Relationship Id="rId8" Type="http://schemas.openxmlformats.org/officeDocument/2006/relationships/oleObject" Target="../embeddings/oleObject23.bin"/><Relationship Id="rId9" Type="http://schemas.openxmlformats.org/officeDocument/2006/relationships/image" Target="../media/image95.emf"/><Relationship Id="rId10" Type="http://schemas.openxmlformats.org/officeDocument/2006/relationships/oleObject" Target="../embeddings/oleObject24.bin"/><Relationship Id="rId11" Type="http://schemas.openxmlformats.org/officeDocument/2006/relationships/image" Target="../media/image96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4" Type="http://schemas.openxmlformats.org/officeDocument/2006/relationships/image" Target="../media/image92.emf"/><Relationship Id="rId5" Type="http://schemas.openxmlformats.org/officeDocument/2006/relationships/oleObject" Target="../embeddings/oleObject26.bin"/><Relationship Id="rId6" Type="http://schemas.openxmlformats.org/officeDocument/2006/relationships/image" Target="../media/image93.emf"/><Relationship Id="rId7" Type="http://schemas.openxmlformats.org/officeDocument/2006/relationships/image" Target="../media/image94.png"/><Relationship Id="rId8" Type="http://schemas.openxmlformats.org/officeDocument/2006/relationships/oleObject" Target="../embeddings/oleObject27.bin"/><Relationship Id="rId9" Type="http://schemas.openxmlformats.org/officeDocument/2006/relationships/image" Target="../media/image97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4" Type="http://schemas.openxmlformats.org/officeDocument/2006/relationships/image" Target="../media/image92.emf"/><Relationship Id="rId5" Type="http://schemas.openxmlformats.org/officeDocument/2006/relationships/oleObject" Target="../embeddings/oleObject29.bin"/><Relationship Id="rId6" Type="http://schemas.openxmlformats.org/officeDocument/2006/relationships/image" Target="../media/image93.emf"/><Relationship Id="rId7" Type="http://schemas.openxmlformats.org/officeDocument/2006/relationships/image" Target="../media/image98.png"/><Relationship Id="rId8" Type="http://schemas.openxmlformats.org/officeDocument/2006/relationships/image" Target="../media/image99.png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4" Type="http://schemas.openxmlformats.org/officeDocument/2006/relationships/image" Target="../media/image80.png"/><Relationship Id="rId5" Type="http://schemas.openxmlformats.org/officeDocument/2006/relationships/image" Target="../media/image77.gif"/><Relationship Id="rId6" Type="http://schemas.openxmlformats.org/officeDocument/2006/relationships/image" Target="../media/image81.png"/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78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10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4" Type="http://schemas.openxmlformats.org/officeDocument/2006/relationships/image" Target="../media/image103.png"/><Relationship Id="rId5" Type="http://schemas.openxmlformats.org/officeDocument/2006/relationships/image" Target="../media/image104.png"/><Relationship Id="rId6" Type="http://schemas.openxmlformats.org/officeDocument/2006/relationships/image" Target="../media/image105.png"/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10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4" Type="http://schemas.openxmlformats.org/officeDocument/2006/relationships/image" Target="../media/image104.png"/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10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4" Type="http://schemas.openxmlformats.org/officeDocument/2006/relationships/image" Target="../media/image109.png"/><Relationship Id="rId5" Type="http://schemas.openxmlformats.org/officeDocument/2006/relationships/image" Target="../media/image110.png"/><Relationship Id="rId6" Type="http://schemas.openxmlformats.org/officeDocument/2006/relationships/image" Target="../media/image111.jpeg"/><Relationship Id="rId7" Type="http://schemas.openxmlformats.org/officeDocument/2006/relationships/image" Target="../media/image112.png"/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gif"/><Relationship Id="rId4" Type="http://schemas.openxmlformats.org/officeDocument/2006/relationships/image" Target="../media/image114.pn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4" Type="http://schemas.openxmlformats.org/officeDocument/2006/relationships/image" Target="../media/image115.png"/><Relationship Id="rId5" Type="http://schemas.openxmlformats.org/officeDocument/2006/relationships/image" Target="../media/image116.png"/><Relationship Id="rId6" Type="http://schemas.openxmlformats.org/officeDocument/2006/relationships/image" Target="../media/image117.png"/><Relationship Id="rId7" Type="http://schemas.openxmlformats.org/officeDocument/2006/relationships/image" Target="../media/image113.gif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4" Type="http://schemas.openxmlformats.org/officeDocument/2006/relationships/image" Target="../media/image113.gif"/><Relationship Id="rId5" Type="http://schemas.openxmlformats.org/officeDocument/2006/relationships/image" Target="../media/image118.gif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4" Type="http://schemas.openxmlformats.org/officeDocument/2006/relationships/image" Target="../media/image114.png"/><Relationship Id="rId5" Type="http://schemas.openxmlformats.org/officeDocument/2006/relationships/image" Target="../media/image120.png"/><Relationship Id="rId6" Type="http://schemas.openxmlformats.org/officeDocument/2006/relationships/image" Target="../media/image117.png"/><Relationship Id="rId7" Type="http://schemas.openxmlformats.org/officeDocument/2006/relationships/image" Target="../media/image118.gif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4" Type="http://schemas.openxmlformats.org/officeDocument/2006/relationships/image" Target="../media/image121.gif"/><Relationship Id="rId5" Type="http://schemas.openxmlformats.org/officeDocument/2006/relationships/image" Target="../media/image122.pn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4" Type="http://schemas.openxmlformats.org/officeDocument/2006/relationships/image" Target="../media/image122.png"/><Relationship Id="rId5" Type="http://schemas.openxmlformats.org/officeDocument/2006/relationships/image" Target="../media/image121.gif"/><Relationship Id="rId6" Type="http://schemas.openxmlformats.org/officeDocument/2006/relationships/image" Target="../media/image114.pn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4" Type="http://schemas.openxmlformats.org/officeDocument/2006/relationships/image" Target="../media/image123.png"/><Relationship Id="rId5" Type="http://schemas.openxmlformats.org/officeDocument/2006/relationships/image" Target="../media/image124.png"/><Relationship Id="rId6" Type="http://schemas.openxmlformats.org/officeDocument/2006/relationships/image" Target="../media/image125.png"/><Relationship Id="rId7" Type="http://schemas.openxmlformats.org/officeDocument/2006/relationships/image" Target="../media/image126.pn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4" Type="http://schemas.openxmlformats.org/officeDocument/2006/relationships/image" Target="../media/image129.png"/><Relationship Id="rId5" Type="http://schemas.openxmlformats.org/officeDocument/2006/relationships/image" Target="../media/image130.png"/><Relationship Id="rId6" Type="http://schemas.openxmlformats.org/officeDocument/2006/relationships/image" Target="../media/image131.png"/><Relationship Id="rId7" Type="http://schemas.openxmlformats.org/officeDocument/2006/relationships/image" Target="../media/image132.png"/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1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png"/><Relationship Id="rId5" Type="http://schemas.openxmlformats.org/officeDocument/2006/relationships/customXml" Target="../ink/ink1.xml"/><Relationship Id="rId6" Type="http://schemas.openxmlformats.org/officeDocument/2006/relationships/image" Target="../media/image320.png"/><Relationship Id="rId7" Type="http://schemas.openxmlformats.org/officeDocument/2006/relationships/image" Target="../media/image20.jpeg"/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4" Type="http://schemas.openxmlformats.org/officeDocument/2006/relationships/image" Target="../media/image135.png"/><Relationship Id="rId5" Type="http://schemas.openxmlformats.org/officeDocument/2006/relationships/image" Target="../media/image136.png"/><Relationship Id="rId6" Type="http://schemas.openxmlformats.org/officeDocument/2006/relationships/image" Target="../media/image137.png"/><Relationship Id="rId7" Type="http://schemas.openxmlformats.org/officeDocument/2006/relationships/image" Target="../media/image138.emf"/><Relationship Id="rId8" Type="http://schemas.openxmlformats.org/officeDocument/2006/relationships/image" Target="../media/image13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4" Type="http://schemas.openxmlformats.org/officeDocument/2006/relationships/image" Target="../media/image142.emf"/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14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4" Type="http://schemas.openxmlformats.org/officeDocument/2006/relationships/image" Target="../media/image144.gif"/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14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4" Type="http://schemas.openxmlformats.org/officeDocument/2006/relationships/image" Target="../media/image146.emf"/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145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7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8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4" Type="http://schemas.openxmlformats.org/officeDocument/2006/relationships/image" Target="../media/image153.png"/><Relationship Id="rId5" Type="http://schemas.openxmlformats.org/officeDocument/2006/relationships/image" Target="../media/image154.png"/><Relationship Id="rId6" Type="http://schemas.openxmlformats.org/officeDocument/2006/relationships/oleObject" Target="../embeddings/oleObject30.bin"/><Relationship Id="rId7" Type="http://schemas.openxmlformats.org/officeDocument/2006/relationships/image" Target="../media/image150.emf"/><Relationship Id="rId8" Type="http://schemas.openxmlformats.org/officeDocument/2006/relationships/image" Target="../media/image155.png"/><Relationship Id="rId9" Type="http://schemas.openxmlformats.org/officeDocument/2006/relationships/image" Target="../media/image156.png"/><Relationship Id="rId10" Type="http://schemas.openxmlformats.org/officeDocument/2006/relationships/oleObject" Target="../embeddings/oleObject31.bin"/><Relationship Id="rId11" Type="http://schemas.openxmlformats.org/officeDocument/2006/relationships/image" Target="../media/image151.e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4" Type="http://schemas.openxmlformats.org/officeDocument/2006/relationships/image" Target="../media/image151.emf"/><Relationship Id="rId5" Type="http://schemas.openxmlformats.org/officeDocument/2006/relationships/image" Target="../media/image157.tiff"/><Relationship Id="rId6" Type="http://schemas.openxmlformats.org/officeDocument/2006/relationships/image" Target="../media/image158.tiff"/><Relationship Id="rId7" Type="http://schemas.openxmlformats.org/officeDocument/2006/relationships/image" Target="../media/image159.tiff"/><Relationship Id="rId8" Type="http://schemas.openxmlformats.org/officeDocument/2006/relationships/image" Target="../media/image160.tiff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4" Type="http://schemas.openxmlformats.org/officeDocument/2006/relationships/image" Target="../media/image163.gif"/><Relationship Id="rId5" Type="http://schemas.openxmlformats.org/officeDocument/2006/relationships/image" Target="../media/image164.png"/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16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gif"/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emf"/><Relationship Id="rId4" Type="http://schemas.openxmlformats.org/officeDocument/2006/relationships/image" Target="../media/image167.emf"/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165.em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tiff"/><Relationship Id="rId4" Type="http://schemas.openxmlformats.org/officeDocument/2006/relationships/image" Target="../media/image17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9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4" Type="http://schemas.openxmlformats.org/officeDocument/2006/relationships/image" Target="../media/image17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2.tif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gif"/><Relationship Id="rId4" Type="http://schemas.openxmlformats.org/officeDocument/2006/relationships/image" Target="../media/image175.gif"/><Relationship Id="rId5" Type="http://schemas.openxmlformats.org/officeDocument/2006/relationships/image" Target="../media/image176.gif"/><Relationship Id="rId6" Type="http://schemas.openxmlformats.org/officeDocument/2006/relationships/image" Target="../media/image177.gif"/><Relationship Id="rId7" Type="http://schemas.openxmlformats.org/officeDocument/2006/relationships/image" Target="../media/image178.gif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73.gi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emf"/><Relationship Id="rId4" Type="http://schemas.openxmlformats.org/officeDocument/2006/relationships/image" Target="../media/image18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9.tif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4" Type="http://schemas.openxmlformats.org/officeDocument/2006/relationships/image" Target="../media/image183.png"/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2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4" Type="http://schemas.openxmlformats.org/officeDocument/2006/relationships/image" Target="../media/image185.png"/><Relationship Id="rId5" Type="http://schemas.openxmlformats.org/officeDocument/2006/relationships/image" Target="../media/image186.png"/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2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gif"/><Relationship Id="rId4" Type="http://schemas.openxmlformats.org/officeDocument/2006/relationships/image" Target="../media/image188.png"/><Relationship Id="rId5" Type="http://schemas.openxmlformats.org/officeDocument/2006/relationships/image" Target="../media/image189.png"/><Relationship Id="rId6" Type="http://schemas.openxmlformats.org/officeDocument/2006/relationships/image" Target="../media/image190.png"/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2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4" Type="http://schemas.openxmlformats.org/officeDocument/2006/relationships/image" Target="../media/image188.png"/><Relationship Id="rId5" Type="http://schemas.openxmlformats.org/officeDocument/2006/relationships/image" Target="../media/image192.png"/><Relationship Id="rId6" Type="http://schemas.openxmlformats.org/officeDocument/2006/relationships/image" Target="../media/image190.png"/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3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4" Type="http://schemas.openxmlformats.org/officeDocument/2006/relationships/image" Target="../media/image194.png"/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3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4" Type="http://schemas.openxmlformats.org/officeDocument/2006/relationships/image" Target="../media/image195.jpeg"/><Relationship Id="rId5" Type="http://schemas.openxmlformats.org/officeDocument/2006/relationships/image" Target="../media/image196.jpeg"/><Relationship Id="rId6" Type="http://schemas.openxmlformats.org/officeDocument/2006/relationships/image" Target="../media/image197.jpeg"/><Relationship Id="rId7" Type="http://schemas.openxmlformats.org/officeDocument/2006/relationships/image" Target="../media/image198.jpeg"/><Relationship Id="rId8" Type="http://schemas.openxmlformats.org/officeDocument/2006/relationships/image" Target="../media/image199.jpeg"/><Relationship Id="rId9" Type="http://schemas.openxmlformats.org/officeDocument/2006/relationships/image" Target="../media/image200.png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28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4" Type="http://schemas.openxmlformats.org/officeDocument/2006/relationships/image" Target="../media/image203.jpeg"/><Relationship Id="rId5" Type="http://schemas.openxmlformats.org/officeDocument/2006/relationships/image" Target="../media/image204.jpeg"/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201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205.png"/><Relationship Id="rId3" Type="http://schemas.openxmlformats.org/officeDocument/2006/relationships/image" Target="../media/image206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208.jpeg"/><Relationship Id="rId5" Type="http://schemas.openxmlformats.org/officeDocument/2006/relationships/image" Target="../media/image209.jpeg"/><Relationship Id="rId6" Type="http://schemas.openxmlformats.org/officeDocument/2006/relationships/image" Target="../media/image210.png"/><Relationship Id="rId7" Type="http://schemas.openxmlformats.org/officeDocument/2006/relationships/image" Target="../media/image211.png"/><Relationship Id="rId8" Type="http://schemas.microsoft.com/office/2007/relationships/hdphoto" Target="../media/hdphoto1.wdp"/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20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image" Target="../media/image26.wmf"/><Relationship Id="rId5" Type="http://schemas.openxmlformats.org/officeDocument/2006/relationships/image" Target="../media/image27.png"/><Relationship Id="rId6" Type="http://schemas.openxmlformats.org/officeDocument/2006/relationships/oleObject" Target="../embeddings/oleObject4.bin"/><Relationship Id="rId7" Type="http://schemas.openxmlformats.org/officeDocument/2006/relationships/image" Target="../media/image25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png"/><Relationship Id="rId5" Type="http://schemas.openxmlformats.org/officeDocument/2006/relationships/image" Target="../media/image30.jpe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0" y="136525"/>
            <a:ext cx="9144000" cy="7032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17000"/>
              </a:lnSpc>
              <a:buClr>
                <a:srgbClr val="FFFFFF"/>
              </a:buClr>
              <a:defRPr/>
            </a:pPr>
            <a:r>
              <a:rPr lang="en-GB" sz="4000" dirty="0">
                <a:solidFill>
                  <a:schemeClr val="accent4">
                    <a:lumMod val="75000"/>
                  </a:schemeClr>
                </a:solidFill>
                <a:latin typeface="Museo 700" charset="0"/>
                <a:cs typeface="Lucida Sans Unicode" charset="0"/>
              </a:rPr>
              <a:t>Coherent Diffraction Imaging</a:t>
            </a:r>
          </a:p>
        </p:txBody>
      </p:sp>
      <p:sp>
        <p:nvSpPr>
          <p:cNvPr id="23554" name="Text Box 3"/>
          <p:cNvSpPr txBox="1">
            <a:spLocks noChangeArrowheads="1"/>
          </p:cNvSpPr>
          <p:nvPr/>
        </p:nvSpPr>
        <p:spPr bwMode="auto">
          <a:xfrm>
            <a:off x="636588" y="1189910"/>
            <a:ext cx="3125086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buClr>
                <a:srgbClr val="FFFFFF"/>
              </a:buClr>
            </a:pPr>
            <a:r>
              <a:rPr lang="en-GB" altLang="x-none" dirty="0">
                <a:solidFill>
                  <a:srgbClr val="000000"/>
                </a:solidFill>
                <a:latin typeface="Calibri" charset="0"/>
              </a:rPr>
              <a:t>Ross Harder</a:t>
            </a:r>
          </a:p>
          <a:p>
            <a:pPr eaLnBrk="1" hangingPunct="1">
              <a:buClr>
                <a:srgbClr val="FFFFFF"/>
              </a:buClr>
            </a:pPr>
            <a:r>
              <a:rPr lang="en-GB" altLang="x-none" dirty="0">
                <a:solidFill>
                  <a:srgbClr val="000000"/>
                </a:solidFill>
                <a:latin typeface="Calibri" charset="0"/>
              </a:rPr>
              <a:t>34-ID-C </a:t>
            </a:r>
          </a:p>
          <a:p>
            <a:pPr eaLnBrk="1" hangingPunct="1">
              <a:buClr>
                <a:srgbClr val="FFFFFF"/>
              </a:buClr>
            </a:pPr>
            <a:r>
              <a:rPr lang="en-GB" altLang="x-none" dirty="0">
                <a:solidFill>
                  <a:srgbClr val="000000"/>
                </a:solidFill>
                <a:latin typeface="Calibri" charset="0"/>
              </a:rPr>
              <a:t>Advanced Photon Source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6588" y="4191000"/>
            <a:ext cx="36068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email">
            <a:lum contras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9600" y="4057650"/>
            <a:ext cx="4114800" cy="2382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contrast="30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925513" y="3973512"/>
            <a:ext cx="2295525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61616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61616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61616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61616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61616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61616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61616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61616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61616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sz="1800" dirty="0"/>
              <a:t>Compact Objects (CDI)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4657725" y="3668713"/>
            <a:ext cx="375285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61616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61616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61616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61616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61616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61616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61616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61616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61616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sz="1800" dirty="0"/>
              <a:t>Non-compact samples (</a:t>
            </a:r>
            <a:r>
              <a:rPr lang="en-US" sz="1800" dirty="0" err="1"/>
              <a:t>Ptychography</a:t>
            </a:r>
            <a:r>
              <a:rPr lang="en-US" sz="1800" dirty="0"/>
              <a:t>)</a:t>
            </a:r>
          </a:p>
        </p:txBody>
      </p:sp>
      <p:sp>
        <p:nvSpPr>
          <p:cNvPr id="23559" name="TextBox 2"/>
          <p:cNvSpPr txBox="1">
            <a:spLocks noChangeArrowheads="1"/>
          </p:cNvSpPr>
          <p:nvPr/>
        </p:nvSpPr>
        <p:spPr bwMode="auto">
          <a:xfrm>
            <a:off x="4456113" y="1125538"/>
            <a:ext cx="4653582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800" dirty="0"/>
              <a:t>Acknowledgments:</a:t>
            </a:r>
          </a:p>
          <a:p>
            <a:pPr eaLnBrk="1" hangingPunct="1"/>
            <a:r>
              <a:rPr lang="en-US" altLang="x-none" sz="1600" dirty="0"/>
              <a:t>Prof. Ian Robinson (BNL)</a:t>
            </a:r>
          </a:p>
          <a:p>
            <a:pPr eaLnBrk="1" hangingPunct="1"/>
            <a:r>
              <a:rPr lang="en-US" altLang="x-none" sz="1600" dirty="0"/>
              <a:t>Dr. </a:t>
            </a:r>
            <a:r>
              <a:rPr lang="en-US" altLang="x-none" sz="1600" dirty="0" err="1"/>
              <a:t>Xiaojing</a:t>
            </a:r>
            <a:r>
              <a:rPr lang="en-US" altLang="x-none" sz="1600" dirty="0"/>
              <a:t> Huang (BNL)</a:t>
            </a:r>
          </a:p>
          <a:p>
            <a:pPr eaLnBrk="1" hangingPunct="1"/>
            <a:r>
              <a:rPr lang="en-US" altLang="x-none" sz="1600" dirty="0"/>
              <a:t>Dr. Jesse Clark (</a:t>
            </a:r>
            <a:r>
              <a:rPr lang="en-US" altLang="x-none" sz="1600" strike="sngStrike" dirty="0"/>
              <a:t>PULSE institute, SLAC</a:t>
            </a:r>
            <a:r>
              <a:rPr lang="en-US" altLang="x-none" sz="1600" dirty="0"/>
              <a:t> Amazon)</a:t>
            </a:r>
          </a:p>
          <a:p>
            <a:pPr eaLnBrk="1" hangingPunct="1"/>
            <a:r>
              <a:rPr lang="en-US" altLang="x-none" sz="1600" dirty="0"/>
              <a:t>Prof. Oleg </a:t>
            </a:r>
            <a:r>
              <a:rPr lang="en-US" altLang="x-none" sz="1600" dirty="0" err="1"/>
              <a:t>Shpyrko</a:t>
            </a:r>
            <a:r>
              <a:rPr lang="en-US" altLang="x-none" sz="1600" dirty="0"/>
              <a:t> (UCSD)</a:t>
            </a:r>
          </a:p>
          <a:p>
            <a:pPr eaLnBrk="1" hangingPunct="1"/>
            <a:r>
              <a:rPr lang="en-US" altLang="x-none" sz="1600" dirty="0"/>
              <a:t>Dr. Andrew </a:t>
            </a:r>
            <a:r>
              <a:rPr lang="en-US" altLang="x-none" sz="1600" dirty="0" err="1"/>
              <a:t>Ulvestad</a:t>
            </a:r>
            <a:r>
              <a:rPr lang="en-US" altLang="x-none" sz="1600" dirty="0"/>
              <a:t> (</a:t>
            </a:r>
            <a:r>
              <a:rPr lang="en-US" altLang="x-none" sz="1600" strike="sngStrike" dirty="0"/>
              <a:t>ANL – </a:t>
            </a:r>
            <a:r>
              <a:rPr lang="en-US" altLang="x-none" sz="1600" strike="sngStrike" dirty="0" err="1"/>
              <a:t>MSD</a:t>
            </a:r>
            <a:r>
              <a:rPr lang="en-US" altLang="x-none" sz="1600" dirty="0" err="1"/>
              <a:t>Tesla</a:t>
            </a:r>
            <a:r>
              <a:rPr lang="en-US" altLang="x-none" sz="1600" dirty="0"/>
              <a:t>)</a:t>
            </a:r>
          </a:p>
          <a:p>
            <a:pPr eaLnBrk="1" hangingPunct="1"/>
            <a:r>
              <a:rPr lang="en-US" altLang="x-none" sz="1600" dirty="0"/>
              <a:t>Dr. Ian McNulty (</a:t>
            </a:r>
            <a:r>
              <a:rPr lang="en-US" altLang="x-none" sz="1600" strike="sngStrike" dirty="0"/>
              <a:t>ANL </a:t>
            </a:r>
            <a:r>
              <a:rPr lang="mr-IN" altLang="x-none" sz="1600" strike="sngStrike" dirty="0"/>
              <a:t>–</a:t>
            </a:r>
            <a:r>
              <a:rPr lang="en-US" altLang="x-none" sz="1600" strike="sngStrike" dirty="0"/>
              <a:t> CNM</a:t>
            </a:r>
            <a:r>
              <a:rPr lang="en-US" altLang="x-none" sz="1600" dirty="0"/>
              <a:t> </a:t>
            </a:r>
            <a:r>
              <a:rPr lang="en-US" altLang="x-none" sz="1600" dirty="0" err="1"/>
              <a:t>MaxIV</a:t>
            </a:r>
            <a:r>
              <a:rPr lang="en-US" altLang="x-none" sz="1600" dirty="0"/>
              <a:t>)</a:t>
            </a:r>
          </a:p>
          <a:p>
            <a:pPr eaLnBrk="1" hangingPunct="1"/>
            <a:r>
              <a:rPr lang="en-US" altLang="x-none" sz="1600" dirty="0"/>
              <a:t>Dr. </a:t>
            </a:r>
            <a:r>
              <a:rPr lang="en-US" altLang="x-none" sz="1600" dirty="0" err="1"/>
              <a:t>Junjing</a:t>
            </a:r>
            <a:r>
              <a:rPr lang="en-US" altLang="x-none" sz="1600" dirty="0"/>
              <a:t> Deng (ANL – APS)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>
                <a:ea typeface="ＭＳ Ｐゴシック" charset="-128"/>
              </a:rPr>
              <a:t>Coherent X-ray References</a:t>
            </a:r>
          </a:p>
        </p:txBody>
      </p:sp>
      <p:sp>
        <p:nvSpPr>
          <p:cNvPr id="3891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x-none" sz="1800">
                <a:ea typeface="ＭＳ Ｐゴシック" charset="-128"/>
              </a:rPr>
              <a:t>Vartanyants, I A, and A Singer. 2010 </a:t>
            </a:r>
            <a:r>
              <a:rPr lang="en-US" altLang="en-US" sz="1800">
                <a:ea typeface="ＭＳ Ｐゴシック" charset="-128"/>
              </a:rPr>
              <a:t>“</a:t>
            </a:r>
            <a:r>
              <a:rPr lang="en-US" altLang="x-none" sz="1800">
                <a:ea typeface="ＭＳ Ｐゴシック" charset="-128"/>
              </a:rPr>
              <a:t>Coherence Properties of Hard X-Ray Synchrotron Sources and X-Ray Free-Electron Lasers.</a:t>
            </a:r>
            <a:r>
              <a:rPr lang="en-US" altLang="en-US" sz="1800">
                <a:ea typeface="ＭＳ Ｐゴシック" charset="-128"/>
              </a:rPr>
              <a:t>”</a:t>
            </a:r>
            <a:r>
              <a:rPr lang="en-US" altLang="x-none" sz="1800">
                <a:ea typeface="ＭＳ Ｐゴシック" charset="-128"/>
              </a:rPr>
              <a:t> </a:t>
            </a:r>
            <a:r>
              <a:rPr lang="en-US" altLang="x-none" sz="1800" i="1">
                <a:ea typeface="ＭＳ Ｐゴシック" charset="-128"/>
              </a:rPr>
              <a:t>New Journal of Physics</a:t>
            </a:r>
            <a:r>
              <a:rPr lang="en-US" altLang="x-none" sz="1800">
                <a:ea typeface="ＭＳ Ｐゴシック" charset="-128"/>
              </a:rPr>
              <a:t> 12 (3): 035004.</a:t>
            </a:r>
          </a:p>
          <a:p>
            <a:pPr eaLnBrk="1" hangingPunct="1"/>
            <a:r>
              <a:rPr lang="en-US" altLang="x-none" sz="1800">
                <a:ea typeface="ＭＳ Ｐゴシック" charset="-128"/>
              </a:rPr>
              <a:t>Singer, Andrej, and Ivan A Vartanyants. 2014. </a:t>
            </a:r>
            <a:r>
              <a:rPr lang="en-US" altLang="en-US" sz="1800">
                <a:ea typeface="ＭＳ Ｐゴシック" charset="-128"/>
              </a:rPr>
              <a:t>“</a:t>
            </a:r>
            <a:r>
              <a:rPr lang="en-US" altLang="x-none" sz="1800">
                <a:ea typeface="ＭＳ Ｐゴシック" charset="-128"/>
              </a:rPr>
              <a:t>Coherence Properties of Focused X-Ray Beams at High-Brilliance Synchrotron Sources.</a:t>
            </a:r>
            <a:r>
              <a:rPr lang="en-US" altLang="en-US" sz="1800">
                <a:ea typeface="ＭＳ Ｐゴシック" charset="-128"/>
              </a:rPr>
              <a:t>”</a:t>
            </a:r>
            <a:r>
              <a:rPr lang="en-US" altLang="x-none" sz="1800">
                <a:ea typeface="ＭＳ Ｐゴシック" charset="-128"/>
              </a:rPr>
              <a:t> </a:t>
            </a:r>
            <a:r>
              <a:rPr lang="en-US" altLang="x-none" sz="1800" i="1">
                <a:ea typeface="ＭＳ Ｐゴシック" charset="-128"/>
              </a:rPr>
              <a:t>Journal of Synchrotron Radiation</a:t>
            </a:r>
            <a:r>
              <a:rPr lang="en-US" altLang="x-none" sz="1800">
                <a:ea typeface="ＭＳ Ｐゴシック" charset="-128"/>
              </a:rPr>
              <a:t> 21 (1). International Union of Crystallography: 5–15. doi:10.1038/nnano.2008.246.</a:t>
            </a:r>
          </a:p>
          <a:p>
            <a:pPr eaLnBrk="1" hangingPunct="1"/>
            <a:r>
              <a:rPr lang="en-US" altLang="x-none" sz="1800">
                <a:ea typeface="ＭＳ Ｐゴシック" charset="-128"/>
              </a:rPr>
              <a:t>Nugent, Keith. 2009. </a:t>
            </a:r>
            <a:r>
              <a:rPr lang="en-US" altLang="en-US" sz="1800">
                <a:ea typeface="ＭＳ Ｐゴシック" charset="-128"/>
              </a:rPr>
              <a:t>“</a:t>
            </a:r>
            <a:r>
              <a:rPr lang="en-US" altLang="x-none" sz="1800">
                <a:ea typeface="ＭＳ Ｐゴシック" charset="-128"/>
              </a:rPr>
              <a:t>Coherent Methods in the X-Ray Sciences.</a:t>
            </a:r>
            <a:r>
              <a:rPr lang="en-US" altLang="en-US" sz="1800">
                <a:ea typeface="ＭＳ Ｐゴシック" charset="-128"/>
              </a:rPr>
              <a:t>”</a:t>
            </a:r>
            <a:r>
              <a:rPr lang="en-US" altLang="x-none" sz="1800">
                <a:ea typeface="ＭＳ Ｐゴシック" charset="-128"/>
              </a:rPr>
              <a:t> </a:t>
            </a:r>
            <a:r>
              <a:rPr lang="en-US" altLang="x-none" sz="1800" i="1">
                <a:ea typeface="ＭＳ Ｐゴシック" charset="-128"/>
              </a:rPr>
              <a:t>Advances in Physics</a:t>
            </a:r>
            <a:r>
              <a:rPr lang="en-US" altLang="x-none" sz="1800">
                <a:ea typeface="ＭＳ Ｐゴシック" charset="-128"/>
              </a:rPr>
              <a:t> 59 (1): 1–99. doi:doi: 10.1080/00018730903270926.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6B24342D-39A1-744D-BD00-A6520547C421}" type="slidenum">
              <a:rPr lang="en-US" altLang="x-none" sz="1200">
                <a:solidFill>
                  <a:srgbClr val="898989"/>
                </a:solidFill>
              </a:rPr>
              <a:pPr eaLnBrk="1" hangingPunct="1"/>
              <a:t>10</a:t>
            </a:fld>
            <a:endParaRPr lang="en-US" altLang="x-none"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>
          <a:xfrm>
            <a:off x="482251" y="300624"/>
            <a:ext cx="10027086" cy="515655"/>
          </a:xfrm>
        </p:spPr>
        <p:txBody>
          <a:bodyPr/>
          <a:lstStyle/>
          <a:p>
            <a:pPr eaLnBrk="1" hangingPunct="1"/>
            <a:r>
              <a:rPr lang="en-US" altLang="x-none" sz="2400" dirty="0">
                <a:latin typeface="Comic Sans MS" charset="0"/>
                <a:ea typeface="ＭＳ Ｐゴシック" charset="-128"/>
              </a:rPr>
              <a:t>X-rays, two extremes for structural study: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22402" y="1143000"/>
            <a:ext cx="5029200" cy="286232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000" dirty="0">
                <a:latin typeface="Comic Sans MS"/>
                <a:ea typeface="ＭＳ Ｐゴシック" charset="0"/>
                <a:cs typeface="Comic Sans MS"/>
              </a:rPr>
              <a:t>X-ray Diffraction </a:t>
            </a:r>
          </a:p>
          <a:p>
            <a:pPr>
              <a:defRPr/>
            </a:pPr>
            <a:r>
              <a:rPr lang="en-US" sz="3000" dirty="0">
                <a:latin typeface="Comic Sans MS"/>
                <a:ea typeface="ＭＳ Ｐゴシック" charset="0"/>
                <a:cs typeface="Comic Sans MS"/>
              </a:rPr>
              <a:t>(Scattering)</a:t>
            </a:r>
          </a:p>
          <a:p>
            <a:pPr>
              <a:defRPr/>
            </a:pPr>
            <a:endParaRPr lang="en-US" dirty="0">
              <a:latin typeface="Comic Sans MS"/>
              <a:ea typeface="ＭＳ Ｐゴシック" charset="0"/>
              <a:cs typeface="Comic Sans MS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dirty="0">
                <a:latin typeface="Comic Sans MS"/>
                <a:ea typeface="ＭＳ Ｐゴシック" charset="0"/>
                <a:cs typeface="Comic Sans MS"/>
              </a:rPr>
              <a:t>Is particularly sensitive to periodicity in the sample (Crystals)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>
                <a:latin typeface="Comic Sans MS"/>
                <a:ea typeface="ＭＳ Ｐゴシック" charset="0"/>
                <a:cs typeface="Comic Sans MS"/>
              </a:rPr>
              <a:t>Atomic resolution (unit cell)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5227" y="1143000"/>
            <a:ext cx="4224338" cy="2862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000" dirty="0">
                <a:latin typeface="Comic Sans MS"/>
                <a:ea typeface="ＭＳ Ｐゴシック" charset="0"/>
                <a:cs typeface="Comic Sans MS"/>
              </a:rPr>
              <a:t>X-ray Imaging</a:t>
            </a:r>
          </a:p>
          <a:p>
            <a:pPr>
              <a:defRPr/>
            </a:pPr>
            <a:r>
              <a:rPr lang="en-US" sz="3000" dirty="0">
                <a:latin typeface="Comic Sans MS"/>
                <a:ea typeface="ＭＳ Ｐゴシック" charset="0"/>
                <a:cs typeface="Comic Sans MS"/>
              </a:rPr>
              <a:t>(Shadowgraphs)</a:t>
            </a:r>
          </a:p>
          <a:p>
            <a:pPr>
              <a:defRPr/>
            </a:pPr>
            <a:endParaRPr lang="en-US" dirty="0">
              <a:latin typeface="Comic Sans MS"/>
              <a:ea typeface="ＭＳ Ｐゴシック" charset="0"/>
              <a:cs typeface="Comic Sans MS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dirty="0">
                <a:latin typeface="Comic Sans MS"/>
                <a:ea typeface="ＭＳ Ｐゴシック" charset="0"/>
                <a:cs typeface="Comic Sans MS"/>
              </a:rPr>
              <a:t>Inhomogeneous,</a:t>
            </a:r>
          </a:p>
          <a:p>
            <a:pPr>
              <a:defRPr/>
            </a:pPr>
            <a:r>
              <a:rPr lang="en-US" dirty="0">
                <a:latin typeface="Comic Sans MS"/>
                <a:ea typeface="ＭＳ Ｐゴシック" charset="0"/>
                <a:cs typeface="Comic Sans MS"/>
              </a:rPr>
              <a:t>    non-periodic materials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>
                <a:latin typeface="Comic Sans MS"/>
                <a:ea typeface="ＭＳ Ｐゴシック" charset="0"/>
                <a:cs typeface="Comic Sans MS"/>
              </a:rPr>
              <a:t>Limited spatial resolution </a:t>
            </a:r>
          </a:p>
          <a:p>
            <a:pPr>
              <a:defRPr/>
            </a:pPr>
            <a:r>
              <a:rPr lang="en-US" dirty="0">
                <a:latin typeface="Comic Sans MS"/>
                <a:ea typeface="ＭＳ Ｐゴシック" charset="0"/>
                <a:cs typeface="Comic Sans MS"/>
              </a:rPr>
              <a:t>     (~0.001 mm)</a:t>
            </a:r>
          </a:p>
        </p:txBody>
      </p:sp>
      <p:pic>
        <p:nvPicPr>
          <p:cNvPr id="25604" name="Picture 6" descr="C:\Users\Oleg\Documents\My Dropbox\256px-Roentgen-x-ray-von-kollikers-hand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9452" y="4005263"/>
            <a:ext cx="1600200" cy="22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82852" y="4013200"/>
            <a:ext cx="1822450" cy="182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6" name="TextBox 2"/>
          <p:cNvSpPr txBox="1">
            <a:spLocks noChangeArrowheads="1"/>
          </p:cNvSpPr>
          <p:nvPr/>
        </p:nvSpPr>
        <p:spPr bwMode="auto">
          <a:xfrm>
            <a:off x="5054252" y="6019800"/>
            <a:ext cx="3886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800"/>
              <a:t>Von Laue,  Nobel 1914</a:t>
            </a:r>
          </a:p>
          <a:p>
            <a:pPr eaLnBrk="1" hangingPunct="1"/>
            <a:r>
              <a:rPr lang="en-US" altLang="x-none" sz="1800"/>
              <a:t>Bragg &amp; Bragg, Nobel 1915</a:t>
            </a:r>
          </a:p>
        </p:txBody>
      </p:sp>
      <p:sp>
        <p:nvSpPr>
          <p:cNvPr id="25607" name="TextBox 9"/>
          <p:cNvSpPr txBox="1">
            <a:spLocks noChangeArrowheads="1"/>
          </p:cNvSpPr>
          <p:nvPr/>
        </p:nvSpPr>
        <p:spPr bwMode="auto">
          <a:xfrm>
            <a:off x="307627" y="6343650"/>
            <a:ext cx="37560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800"/>
              <a:t>Roentgen, Nobel 1900</a:t>
            </a:r>
          </a:p>
          <a:p>
            <a:pPr eaLnBrk="1" hangingPunct="1"/>
            <a:endParaRPr lang="en-US" altLang="x-none" sz="1800"/>
          </a:p>
        </p:txBody>
      </p:sp>
      <p:sp>
        <p:nvSpPr>
          <p:cNvPr id="2" name="Donut 1"/>
          <p:cNvSpPr>
            <a:spLocks/>
          </p:cNvSpPr>
          <p:nvPr/>
        </p:nvSpPr>
        <p:spPr bwMode="auto">
          <a:xfrm>
            <a:off x="3571527" y="923925"/>
            <a:ext cx="3975100" cy="1385888"/>
          </a:xfrm>
          <a:custGeom>
            <a:avLst/>
            <a:gdLst>
              <a:gd name="T0" fmla="*/ 0 w 3975100"/>
              <a:gd name="T1" fmla="*/ 692944 h 1385888"/>
              <a:gd name="T2" fmla="*/ 1987550 w 3975100"/>
              <a:gd name="T3" fmla="*/ 0 h 1385888"/>
              <a:gd name="T4" fmla="*/ 3975100 w 3975100"/>
              <a:gd name="T5" fmla="*/ 692944 h 1385888"/>
              <a:gd name="T6" fmla="*/ 1987550 w 3975100"/>
              <a:gd name="T7" fmla="*/ 1385888 h 1385888"/>
              <a:gd name="T8" fmla="*/ 0 w 3975100"/>
              <a:gd name="T9" fmla="*/ 692944 h 1385888"/>
              <a:gd name="T10" fmla="*/ 87450 w 3975100"/>
              <a:gd name="T11" fmla="*/ 692944 h 1385888"/>
              <a:gd name="T12" fmla="*/ 1987550 w 3975100"/>
              <a:gd name="T13" fmla="*/ 1298438 h 1385888"/>
              <a:gd name="T14" fmla="*/ 3887650 w 3975100"/>
              <a:gd name="T15" fmla="*/ 692944 h 1385888"/>
              <a:gd name="T16" fmla="*/ 1987550 w 3975100"/>
              <a:gd name="T17" fmla="*/ 87450 h 1385888"/>
              <a:gd name="T18" fmla="*/ 87450 w 3975100"/>
              <a:gd name="T19" fmla="*/ 692944 h 138588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975100" h="1385888">
                <a:moveTo>
                  <a:pt x="0" y="692944"/>
                </a:moveTo>
                <a:cubicBezTo>
                  <a:pt x="0" y="310242"/>
                  <a:pt x="889856" y="0"/>
                  <a:pt x="1987550" y="0"/>
                </a:cubicBezTo>
                <a:cubicBezTo>
                  <a:pt x="3085244" y="0"/>
                  <a:pt x="3975100" y="310242"/>
                  <a:pt x="3975100" y="692944"/>
                </a:cubicBezTo>
                <a:cubicBezTo>
                  <a:pt x="3975100" y="1075646"/>
                  <a:pt x="3085244" y="1385888"/>
                  <a:pt x="1987550" y="1385888"/>
                </a:cubicBezTo>
                <a:cubicBezTo>
                  <a:pt x="889856" y="1385888"/>
                  <a:pt x="0" y="1075646"/>
                  <a:pt x="0" y="692944"/>
                </a:cubicBezTo>
                <a:close/>
                <a:moveTo>
                  <a:pt x="87450" y="692944"/>
                </a:moveTo>
                <a:cubicBezTo>
                  <a:pt x="87450" y="1027349"/>
                  <a:pt x="938154" y="1298438"/>
                  <a:pt x="1987550" y="1298438"/>
                </a:cubicBezTo>
                <a:cubicBezTo>
                  <a:pt x="3036946" y="1298438"/>
                  <a:pt x="3887650" y="1027349"/>
                  <a:pt x="3887650" y="692944"/>
                </a:cubicBezTo>
                <a:cubicBezTo>
                  <a:pt x="3887650" y="358539"/>
                  <a:pt x="3036946" y="87450"/>
                  <a:pt x="1987550" y="87450"/>
                </a:cubicBezTo>
                <a:cubicBezTo>
                  <a:pt x="938154" y="87450"/>
                  <a:pt x="87450" y="358539"/>
                  <a:pt x="87450" y="692944"/>
                </a:cubicBezTo>
                <a:close/>
              </a:path>
            </a:pathLst>
          </a:cu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endParaRPr lang="en-US"/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7116415" y="1897063"/>
            <a:ext cx="21463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800" b="1">
                <a:solidFill>
                  <a:srgbClr val="FF0000"/>
                </a:solidFill>
              </a:rPr>
              <a:t>Coherent Imaging </a:t>
            </a:r>
          </a:p>
          <a:p>
            <a:pPr eaLnBrk="1" hangingPunct="1"/>
            <a:r>
              <a:rPr lang="en-US" altLang="x-none" sz="1800" b="1">
                <a:solidFill>
                  <a:srgbClr val="FF0000"/>
                </a:solidFill>
              </a:rPr>
              <a:t>is scattering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039627" y="25052"/>
            <a:ext cx="208903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Courtesy Prof. Oleg </a:t>
            </a:r>
            <a:r>
              <a:rPr lang="en-US" sz="900" dirty="0" err="1"/>
              <a:t>Shpyrko</a:t>
            </a:r>
            <a:r>
              <a:rPr lang="en-US" sz="900" dirty="0"/>
              <a:t> (UCSD)</a:t>
            </a:r>
          </a:p>
        </p:txBody>
      </p:sp>
    </p:spTree>
    <p:extLst>
      <p:ext uri="{BB962C8B-B14F-4D97-AF65-F5344CB8AC3E}">
        <p14:creationId xmlns:p14="http://schemas.microsoft.com/office/powerpoint/2010/main" val="1148727524"/>
      </p:ext>
    </p:extLst>
  </p:cSld>
  <p:clrMapOvr>
    <a:masterClrMapping/>
  </p:clrMapOvr>
  <p:transition xmlns:p14="http://schemas.microsoft.com/office/powerpoint/2010/main" spd="slow" advTm="63855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Freeform 2"/>
          <p:cNvSpPr>
            <a:spLocks/>
          </p:cNvSpPr>
          <p:nvPr/>
        </p:nvSpPr>
        <p:spPr bwMode="auto">
          <a:xfrm>
            <a:off x="2151063" y="2297113"/>
            <a:ext cx="203200" cy="385762"/>
          </a:xfrm>
          <a:custGeom>
            <a:avLst/>
            <a:gdLst>
              <a:gd name="T0" fmla="*/ 155119010 w 84"/>
              <a:gd name="T1" fmla="*/ 95290998 h 446"/>
              <a:gd name="T2" fmla="*/ 0 w 84"/>
              <a:gd name="T3" fmla="*/ 242796527 h 446"/>
              <a:gd name="T4" fmla="*/ 87501790 w 84"/>
              <a:gd name="T5" fmla="*/ 383775239 h 446"/>
              <a:gd name="T6" fmla="*/ 111368114 w 84"/>
              <a:gd name="T7" fmla="*/ 559998413 h 446"/>
              <a:gd name="T8" fmla="*/ 290351029 w 84"/>
              <a:gd name="T9" fmla="*/ 582189243 h 446"/>
              <a:gd name="T10" fmla="*/ 290351029 w 84"/>
              <a:gd name="T11" fmla="*/ 220605698 h 446"/>
              <a:gd name="T12" fmla="*/ 334101924 w 84"/>
              <a:gd name="T13" fmla="*/ 95290998 h 446"/>
              <a:gd name="T14" fmla="*/ 198869905 w 84"/>
              <a:gd name="T15" fmla="*/ 0 h 446"/>
              <a:gd name="T16" fmla="*/ 155119010 w 84"/>
              <a:gd name="T17" fmla="*/ 95290998 h 44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84"/>
              <a:gd name="T28" fmla="*/ 0 h 446"/>
              <a:gd name="T29" fmla="*/ 84 w 84"/>
              <a:gd name="T30" fmla="*/ 446 h 44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84" h="446">
                <a:moveTo>
                  <a:pt x="39" y="73"/>
                </a:moveTo>
                <a:lnTo>
                  <a:pt x="0" y="186"/>
                </a:lnTo>
                <a:lnTo>
                  <a:pt x="22" y="294"/>
                </a:lnTo>
                <a:lnTo>
                  <a:pt x="28" y="429"/>
                </a:lnTo>
                <a:lnTo>
                  <a:pt x="73" y="446"/>
                </a:lnTo>
                <a:lnTo>
                  <a:pt x="73" y="169"/>
                </a:lnTo>
                <a:lnTo>
                  <a:pt x="84" y="73"/>
                </a:lnTo>
                <a:lnTo>
                  <a:pt x="50" y="0"/>
                </a:lnTo>
                <a:lnTo>
                  <a:pt x="39" y="73"/>
                </a:lnTo>
                <a:close/>
              </a:path>
            </a:pathLst>
          </a:custGeom>
          <a:solidFill>
            <a:srgbClr val="CCCCFF"/>
          </a:solidFill>
          <a:ln w="19050">
            <a:solidFill>
              <a:srgbClr val="3333CC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6626" name="Line 3"/>
          <p:cNvSpPr>
            <a:spLocks noChangeShapeType="1"/>
          </p:cNvSpPr>
          <p:nvPr/>
        </p:nvSpPr>
        <p:spPr bwMode="auto">
          <a:xfrm>
            <a:off x="642938" y="2297113"/>
            <a:ext cx="1376362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6627" name="Line 4"/>
          <p:cNvSpPr>
            <a:spLocks noChangeShapeType="1"/>
          </p:cNvSpPr>
          <p:nvPr/>
        </p:nvSpPr>
        <p:spPr bwMode="auto">
          <a:xfrm>
            <a:off x="642938" y="2522538"/>
            <a:ext cx="1376362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6628" name="Line 5"/>
          <p:cNvSpPr>
            <a:spLocks noChangeShapeType="1"/>
          </p:cNvSpPr>
          <p:nvPr/>
        </p:nvSpPr>
        <p:spPr bwMode="auto">
          <a:xfrm>
            <a:off x="642938" y="2746375"/>
            <a:ext cx="1376362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6629" name="Line 6"/>
          <p:cNvSpPr>
            <a:spLocks noChangeShapeType="1"/>
          </p:cNvSpPr>
          <p:nvPr/>
        </p:nvSpPr>
        <p:spPr bwMode="auto">
          <a:xfrm>
            <a:off x="2401888" y="2290763"/>
            <a:ext cx="5970587" cy="1587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6630" name="Line 7"/>
          <p:cNvSpPr>
            <a:spLocks noChangeShapeType="1"/>
          </p:cNvSpPr>
          <p:nvPr/>
        </p:nvSpPr>
        <p:spPr bwMode="auto">
          <a:xfrm flipV="1">
            <a:off x="2401888" y="2443163"/>
            <a:ext cx="5984875" cy="71437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6631" name="Line 8"/>
          <p:cNvSpPr>
            <a:spLocks noChangeShapeType="1"/>
          </p:cNvSpPr>
          <p:nvPr/>
        </p:nvSpPr>
        <p:spPr bwMode="auto">
          <a:xfrm>
            <a:off x="2401888" y="2736850"/>
            <a:ext cx="5969000" cy="17463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6632" name="Line 9"/>
          <p:cNvSpPr>
            <a:spLocks noChangeShapeType="1"/>
          </p:cNvSpPr>
          <p:nvPr/>
        </p:nvSpPr>
        <p:spPr bwMode="auto">
          <a:xfrm flipH="1">
            <a:off x="2970213" y="1971675"/>
            <a:ext cx="0" cy="10318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6633" name="Line 10"/>
          <p:cNvSpPr>
            <a:spLocks noChangeShapeType="1"/>
          </p:cNvSpPr>
          <p:nvPr/>
        </p:nvSpPr>
        <p:spPr bwMode="auto">
          <a:xfrm flipH="1">
            <a:off x="2457450" y="1971675"/>
            <a:ext cx="0" cy="10318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6634" name="Line 11"/>
          <p:cNvSpPr>
            <a:spLocks noChangeShapeType="1"/>
          </p:cNvSpPr>
          <p:nvPr/>
        </p:nvSpPr>
        <p:spPr bwMode="auto">
          <a:xfrm flipH="1">
            <a:off x="3563938" y="1971675"/>
            <a:ext cx="0" cy="10318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6635" name="Line 12"/>
          <p:cNvSpPr>
            <a:spLocks noChangeShapeType="1"/>
          </p:cNvSpPr>
          <p:nvPr/>
        </p:nvSpPr>
        <p:spPr bwMode="auto">
          <a:xfrm flipH="1">
            <a:off x="8370888" y="1327150"/>
            <a:ext cx="0" cy="254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6636" name="Line 13"/>
          <p:cNvSpPr>
            <a:spLocks noChangeShapeType="1"/>
          </p:cNvSpPr>
          <p:nvPr/>
        </p:nvSpPr>
        <p:spPr bwMode="auto">
          <a:xfrm flipV="1">
            <a:off x="3597275" y="1841500"/>
            <a:ext cx="4759325" cy="385763"/>
          </a:xfrm>
          <a:prstGeom prst="line">
            <a:avLst/>
          </a:prstGeom>
          <a:noFill/>
          <a:ln w="28575">
            <a:solidFill>
              <a:srgbClr val="CC0000"/>
            </a:solidFill>
            <a:prstDash val="dash"/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6637" name="Line 14"/>
          <p:cNvSpPr>
            <a:spLocks noChangeShapeType="1"/>
          </p:cNvSpPr>
          <p:nvPr/>
        </p:nvSpPr>
        <p:spPr bwMode="auto">
          <a:xfrm>
            <a:off x="3608388" y="2813050"/>
            <a:ext cx="4751387" cy="419100"/>
          </a:xfrm>
          <a:prstGeom prst="line">
            <a:avLst/>
          </a:prstGeom>
          <a:noFill/>
          <a:ln w="28575">
            <a:solidFill>
              <a:srgbClr val="CC0000"/>
            </a:solidFill>
            <a:prstDash val="dash"/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6638" name="Rectangle 15"/>
          <p:cNvSpPr>
            <a:spLocks noChangeArrowheads="1"/>
          </p:cNvSpPr>
          <p:nvPr/>
        </p:nvSpPr>
        <p:spPr bwMode="auto">
          <a:xfrm>
            <a:off x="735013" y="3646488"/>
            <a:ext cx="1376362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buClr>
                <a:srgbClr val="CC0000"/>
              </a:buClr>
              <a:buFont typeface="Wingdings" charset="2"/>
              <a:buNone/>
            </a:pPr>
            <a:r>
              <a:rPr lang="en-US" altLang="x-none" sz="1600" b="1" i="1">
                <a:latin typeface="Calibri" charset="0"/>
              </a:rPr>
              <a:t>absorption</a:t>
            </a:r>
            <a:br>
              <a:rPr lang="en-US" altLang="x-none" sz="1600" b="1" i="1">
                <a:latin typeface="Calibri" charset="0"/>
              </a:rPr>
            </a:br>
            <a:r>
              <a:rPr lang="en-US" altLang="x-none" sz="1600" b="1" i="1">
                <a:latin typeface="Calibri" charset="0"/>
              </a:rPr>
              <a:t>radiograph</a:t>
            </a:r>
          </a:p>
        </p:txBody>
      </p:sp>
      <p:sp>
        <p:nvSpPr>
          <p:cNvPr id="26639" name="Rectangle 16"/>
          <p:cNvSpPr>
            <a:spLocks noChangeArrowheads="1"/>
          </p:cNvSpPr>
          <p:nvPr/>
        </p:nvSpPr>
        <p:spPr bwMode="auto">
          <a:xfrm>
            <a:off x="2303463" y="3654425"/>
            <a:ext cx="1376362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buClr>
                <a:srgbClr val="CC0000"/>
              </a:buClr>
              <a:buFont typeface="Wingdings" charset="2"/>
              <a:buNone/>
            </a:pPr>
            <a:r>
              <a:rPr lang="en-US" altLang="x-none" sz="1600" b="1" i="1">
                <a:latin typeface="Calibri" charset="0"/>
              </a:rPr>
              <a:t>phase</a:t>
            </a:r>
            <a:br>
              <a:rPr lang="en-US" altLang="x-none" sz="1600" b="1" i="1">
                <a:latin typeface="Calibri" charset="0"/>
              </a:rPr>
            </a:br>
            <a:r>
              <a:rPr lang="en-US" altLang="x-none" sz="1600" b="1" i="1">
                <a:latin typeface="Calibri" charset="0"/>
              </a:rPr>
              <a:t>contrast</a:t>
            </a:r>
          </a:p>
        </p:txBody>
      </p:sp>
      <p:sp>
        <p:nvSpPr>
          <p:cNvPr id="26640" name="Rectangle 17"/>
          <p:cNvSpPr>
            <a:spLocks noChangeArrowheads="1"/>
          </p:cNvSpPr>
          <p:nvPr/>
        </p:nvSpPr>
        <p:spPr bwMode="auto">
          <a:xfrm>
            <a:off x="4275138" y="3665538"/>
            <a:ext cx="1376362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buClr>
                <a:srgbClr val="CC0000"/>
              </a:buClr>
              <a:buFont typeface="Wingdings" charset="2"/>
              <a:buNone/>
            </a:pPr>
            <a:r>
              <a:rPr lang="en-US" altLang="x-none" sz="1600" b="1" i="1">
                <a:latin typeface="Calibri" charset="0"/>
              </a:rPr>
              <a:t>in-line holography</a:t>
            </a:r>
          </a:p>
        </p:txBody>
      </p:sp>
      <p:sp>
        <p:nvSpPr>
          <p:cNvPr id="26641" name="Rectangle 18"/>
          <p:cNvSpPr>
            <a:spLocks noChangeArrowheads="1"/>
          </p:cNvSpPr>
          <p:nvPr/>
        </p:nvSpPr>
        <p:spPr bwMode="auto">
          <a:xfrm>
            <a:off x="6977063" y="3713163"/>
            <a:ext cx="134778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buClr>
                <a:srgbClr val="CC0000"/>
              </a:buClr>
              <a:buFont typeface="Wingdings" charset="2"/>
              <a:buNone/>
            </a:pPr>
            <a:r>
              <a:rPr lang="en-US" altLang="x-none" sz="1600" b="1" i="1" dirty="0">
                <a:solidFill>
                  <a:srgbClr val="FF0000"/>
                </a:solidFill>
                <a:latin typeface="Calibri" charset="0"/>
              </a:rPr>
              <a:t>coherent diffraction</a:t>
            </a:r>
          </a:p>
        </p:txBody>
      </p:sp>
      <p:sp>
        <p:nvSpPr>
          <p:cNvPr id="26642" name="Rectangle 19"/>
          <p:cNvSpPr>
            <a:spLocks noChangeArrowheads="1"/>
          </p:cNvSpPr>
          <p:nvPr/>
        </p:nvSpPr>
        <p:spPr bwMode="auto">
          <a:xfrm>
            <a:off x="363538" y="1898650"/>
            <a:ext cx="16668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buClr>
                <a:srgbClr val="CC0000"/>
              </a:buClr>
              <a:buFont typeface="Wingdings" charset="2"/>
              <a:buNone/>
            </a:pPr>
            <a:r>
              <a:rPr lang="en-US" altLang="x-none" sz="1500" b="1">
                <a:solidFill>
                  <a:srgbClr val="CC0000"/>
                </a:solidFill>
                <a:latin typeface="Trebuchet MS" charset="0"/>
              </a:rPr>
              <a:t>X-ray beam</a:t>
            </a:r>
            <a:endParaRPr lang="en-US" altLang="x-none" sz="1500" b="1" i="1">
              <a:solidFill>
                <a:srgbClr val="CC0000"/>
              </a:solidFill>
              <a:latin typeface="Trebuchet MS" charset="0"/>
            </a:endParaRPr>
          </a:p>
        </p:txBody>
      </p:sp>
      <p:pic>
        <p:nvPicPr>
          <p:cNvPr id="26643" name="Picture 20" descr="Rontgen_hand_imag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100" y="4276725"/>
            <a:ext cx="1184275" cy="188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4" name="Picture 21" descr="fig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73300" y="4260850"/>
            <a:ext cx="1606550" cy="169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5" name="Picture 22" descr="photo_19719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62425" y="4276725"/>
            <a:ext cx="2051050" cy="168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6" name="Picture 23" descr="Miao_diffr_pattern"/>
          <p:cNvPicPr preferRelativeResize="0"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3850" y="4271963"/>
            <a:ext cx="1666875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47" name="Rectangle 24"/>
          <p:cNvSpPr>
            <a:spLocks noChangeArrowheads="1"/>
          </p:cNvSpPr>
          <p:nvPr/>
        </p:nvSpPr>
        <p:spPr bwMode="auto">
          <a:xfrm>
            <a:off x="2322513" y="5938838"/>
            <a:ext cx="1639887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buClr>
                <a:srgbClr val="CC0000"/>
              </a:buClr>
              <a:buFont typeface="Symbol" charset="2"/>
              <a:buNone/>
            </a:pPr>
            <a:r>
              <a:rPr lang="en-US" altLang="x-none" sz="1400">
                <a:solidFill>
                  <a:schemeClr val="accent2"/>
                </a:solidFill>
                <a:latin typeface="Calibri" charset="0"/>
              </a:rPr>
              <a:t>Kagoshima (1999)</a:t>
            </a:r>
          </a:p>
        </p:txBody>
      </p:sp>
      <p:sp>
        <p:nvSpPr>
          <p:cNvPr id="26648" name="Rectangle 25"/>
          <p:cNvSpPr>
            <a:spLocks noChangeArrowheads="1"/>
          </p:cNvSpPr>
          <p:nvPr/>
        </p:nvSpPr>
        <p:spPr bwMode="auto">
          <a:xfrm>
            <a:off x="6972300" y="5946775"/>
            <a:ext cx="1181100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buClr>
                <a:srgbClr val="CC0000"/>
              </a:buClr>
              <a:buFont typeface="Symbol" charset="2"/>
              <a:buNone/>
            </a:pPr>
            <a:r>
              <a:rPr lang="en-US" altLang="x-none" sz="1400">
                <a:solidFill>
                  <a:schemeClr val="accent2"/>
                </a:solidFill>
                <a:latin typeface="Calibri" charset="0"/>
              </a:rPr>
              <a:t>Miao (1999)</a:t>
            </a:r>
          </a:p>
        </p:txBody>
      </p:sp>
      <p:sp>
        <p:nvSpPr>
          <p:cNvPr id="26649" name="Rectangle 26"/>
          <p:cNvSpPr>
            <a:spLocks noChangeArrowheads="1"/>
          </p:cNvSpPr>
          <p:nvPr/>
        </p:nvSpPr>
        <p:spPr bwMode="auto">
          <a:xfrm>
            <a:off x="4419600" y="6000750"/>
            <a:ext cx="1484313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buClr>
                <a:srgbClr val="CC0000"/>
              </a:buClr>
              <a:buFont typeface="Symbol" charset="2"/>
              <a:buNone/>
            </a:pPr>
            <a:r>
              <a:rPr lang="en-US" altLang="x-none" sz="1400">
                <a:solidFill>
                  <a:schemeClr val="accent2"/>
                </a:solidFill>
                <a:latin typeface="Calibri" charset="0"/>
              </a:rPr>
              <a:t>Jacobsen (1990)</a:t>
            </a:r>
          </a:p>
        </p:txBody>
      </p:sp>
      <p:sp>
        <p:nvSpPr>
          <p:cNvPr id="26650" name="Line 27"/>
          <p:cNvSpPr>
            <a:spLocks noChangeShapeType="1"/>
          </p:cNvSpPr>
          <p:nvPr/>
        </p:nvSpPr>
        <p:spPr bwMode="auto">
          <a:xfrm flipH="1">
            <a:off x="1936750" y="3038475"/>
            <a:ext cx="476250" cy="65563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6651" name="Line 28"/>
          <p:cNvSpPr>
            <a:spLocks noChangeShapeType="1"/>
          </p:cNvSpPr>
          <p:nvPr/>
        </p:nvSpPr>
        <p:spPr bwMode="auto">
          <a:xfrm flipH="1">
            <a:off x="2968625" y="3055938"/>
            <a:ext cx="0" cy="62071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6652" name="Line 29"/>
          <p:cNvSpPr>
            <a:spLocks noChangeShapeType="1"/>
          </p:cNvSpPr>
          <p:nvPr/>
        </p:nvSpPr>
        <p:spPr bwMode="auto">
          <a:xfrm>
            <a:off x="3605213" y="3030538"/>
            <a:ext cx="941387" cy="7000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6653" name="Rectangle 30"/>
          <p:cNvSpPr>
            <a:spLocks noChangeArrowheads="1"/>
          </p:cNvSpPr>
          <p:nvPr/>
        </p:nvSpPr>
        <p:spPr bwMode="auto">
          <a:xfrm>
            <a:off x="1922463" y="1603375"/>
            <a:ext cx="414337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buClr>
                <a:srgbClr val="CC0000"/>
              </a:buClr>
              <a:buFont typeface="Wingdings" charset="2"/>
              <a:buNone/>
            </a:pPr>
            <a:r>
              <a:rPr lang="en-US" altLang="x-none" sz="1300" b="1">
                <a:solidFill>
                  <a:srgbClr val="3333CC"/>
                </a:solidFill>
                <a:latin typeface="Trebuchet MS" charset="0"/>
              </a:rPr>
              <a:t>2</a:t>
            </a:r>
            <a:r>
              <a:rPr lang="en-US" altLang="x-none" sz="1500" b="1">
                <a:solidFill>
                  <a:srgbClr val="3333CC"/>
                </a:solidFill>
                <a:latin typeface="Trebuchet MS" charset="0"/>
              </a:rPr>
              <a:t>a</a:t>
            </a:r>
            <a:endParaRPr lang="en-US" altLang="x-none" sz="1500" b="1" i="1">
              <a:solidFill>
                <a:srgbClr val="3333CC"/>
              </a:solidFill>
              <a:latin typeface="Trebuchet MS" charset="0"/>
            </a:endParaRPr>
          </a:p>
        </p:txBody>
      </p:sp>
      <p:sp>
        <p:nvSpPr>
          <p:cNvPr id="26654" name="Line 31"/>
          <p:cNvSpPr>
            <a:spLocks noChangeShapeType="1"/>
          </p:cNvSpPr>
          <p:nvPr/>
        </p:nvSpPr>
        <p:spPr bwMode="auto">
          <a:xfrm>
            <a:off x="2184400" y="1865313"/>
            <a:ext cx="0" cy="258762"/>
          </a:xfrm>
          <a:prstGeom prst="line">
            <a:avLst/>
          </a:prstGeom>
          <a:noFill/>
          <a:ln w="12700">
            <a:solidFill>
              <a:srgbClr val="3333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6655" name="Line 32"/>
          <p:cNvSpPr>
            <a:spLocks noChangeShapeType="1"/>
          </p:cNvSpPr>
          <p:nvPr/>
        </p:nvSpPr>
        <p:spPr bwMode="auto">
          <a:xfrm>
            <a:off x="2184400" y="2855913"/>
            <a:ext cx="0" cy="258762"/>
          </a:xfrm>
          <a:prstGeom prst="line">
            <a:avLst/>
          </a:prstGeom>
          <a:noFill/>
          <a:ln w="12700">
            <a:solidFill>
              <a:srgbClr val="3333CC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6656" name="Line 33"/>
          <p:cNvSpPr>
            <a:spLocks noChangeShapeType="1"/>
          </p:cNvSpPr>
          <p:nvPr/>
        </p:nvSpPr>
        <p:spPr bwMode="auto">
          <a:xfrm>
            <a:off x="2124075" y="2124075"/>
            <a:ext cx="206375" cy="0"/>
          </a:xfrm>
          <a:prstGeom prst="line">
            <a:avLst/>
          </a:prstGeom>
          <a:noFill/>
          <a:ln w="12700">
            <a:solidFill>
              <a:srgbClr val="33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6657" name="Line 34"/>
          <p:cNvSpPr>
            <a:spLocks noChangeShapeType="1"/>
          </p:cNvSpPr>
          <p:nvPr/>
        </p:nvSpPr>
        <p:spPr bwMode="auto">
          <a:xfrm>
            <a:off x="2124075" y="2867025"/>
            <a:ext cx="206375" cy="0"/>
          </a:xfrm>
          <a:prstGeom prst="line">
            <a:avLst/>
          </a:prstGeom>
          <a:noFill/>
          <a:ln w="12700">
            <a:solidFill>
              <a:srgbClr val="33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6658" name="Rectangle 35"/>
          <p:cNvSpPr>
            <a:spLocks noChangeArrowheads="1"/>
          </p:cNvSpPr>
          <p:nvPr/>
        </p:nvSpPr>
        <p:spPr bwMode="auto">
          <a:xfrm>
            <a:off x="7148513" y="3417888"/>
            <a:ext cx="1131887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buClr>
                <a:srgbClr val="CC0000"/>
              </a:buClr>
              <a:buFont typeface="Wingdings" charset="2"/>
              <a:buNone/>
            </a:pPr>
            <a:r>
              <a:rPr lang="en-US" altLang="x-none" sz="1500" b="1">
                <a:solidFill>
                  <a:srgbClr val="3333CC"/>
                </a:solidFill>
                <a:latin typeface="Trebuchet MS" charset="0"/>
              </a:rPr>
              <a:t>z &gt;&gt; a</a:t>
            </a:r>
            <a:r>
              <a:rPr lang="en-US" altLang="x-none" sz="1500" b="1" baseline="30000">
                <a:solidFill>
                  <a:srgbClr val="3333CC"/>
                </a:solidFill>
                <a:latin typeface="Trebuchet MS" charset="0"/>
              </a:rPr>
              <a:t>2</a:t>
            </a:r>
            <a:r>
              <a:rPr lang="en-US" altLang="x-none" sz="1500" b="1">
                <a:solidFill>
                  <a:srgbClr val="3333CC"/>
                </a:solidFill>
                <a:latin typeface="Trebuchet MS" charset="0"/>
              </a:rPr>
              <a:t>/</a:t>
            </a:r>
            <a:r>
              <a:rPr lang="en-US" altLang="x-none" sz="1500" b="1">
                <a:solidFill>
                  <a:srgbClr val="3333CC"/>
                </a:solidFill>
                <a:latin typeface="Symbol" charset="2"/>
              </a:rPr>
              <a:t>l</a:t>
            </a:r>
          </a:p>
        </p:txBody>
      </p:sp>
      <p:sp>
        <p:nvSpPr>
          <p:cNvPr id="26659" name="Rectangle 36"/>
          <p:cNvSpPr>
            <a:spLocks noChangeArrowheads="1"/>
          </p:cNvSpPr>
          <p:nvPr/>
        </p:nvSpPr>
        <p:spPr bwMode="auto">
          <a:xfrm>
            <a:off x="3036888" y="3233738"/>
            <a:ext cx="1023937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buClr>
                <a:srgbClr val="CC0000"/>
              </a:buClr>
              <a:buFont typeface="Wingdings" charset="2"/>
              <a:buNone/>
            </a:pPr>
            <a:r>
              <a:rPr lang="en-US" altLang="x-none" sz="1500" b="1">
                <a:solidFill>
                  <a:srgbClr val="3333CC"/>
                </a:solidFill>
                <a:latin typeface="Trebuchet MS" charset="0"/>
              </a:rPr>
              <a:t>z ~ a</a:t>
            </a:r>
            <a:r>
              <a:rPr lang="en-US" altLang="x-none" sz="1500" b="1" baseline="30000">
                <a:solidFill>
                  <a:srgbClr val="3333CC"/>
                </a:solidFill>
                <a:latin typeface="Trebuchet MS" charset="0"/>
              </a:rPr>
              <a:t>2</a:t>
            </a:r>
            <a:r>
              <a:rPr lang="en-US" altLang="x-none" sz="1500" b="1">
                <a:solidFill>
                  <a:srgbClr val="3333CC"/>
                </a:solidFill>
                <a:latin typeface="Trebuchet MS" charset="0"/>
              </a:rPr>
              <a:t>/</a:t>
            </a:r>
            <a:r>
              <a:rPr lang="en-US" altLang="x-none" sz="1500" b="1">
                <a:solidFill>
                  <a:srgbClr val="3333CC"/>
                </a:solidFill>
                <a:latin typeface="Symbol" charset="2"/>
              </a:rPr>
              <a:t>l</a:t>
            </a:r>
            <a:endParaRPr lang="en-US" altLang="x-none" sz="1500" b="1" i="1">
              <a:solidFill>
                <a:srgbClr val="3333CC"/>
              </a:solidFill>
              <a:latin typeface="Symbol" charset="2"/>
            </a:endParaRPr>
          </a:p>
        </p:txBody>
      </p:sp>
      <p:sp>
        <p:nvSpPr>
          <p:cNvPr id="26660" name="Rectangle 37"/>
          <p:cNvSpPr>
            <a:spLocks noChangeArrowheads="1"/>
          </p:cNvSpPr>
          <p:nvPr/>
        </p:nvSpPr>
        <p:spPr bwMode="auto">
          <a:xfrm>
            <a:off x="2520950" y="1176338"/>
            <a:ext cx="13731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buClr>
                <a:srgbClr val="CC0000"/>
              </a:buClr>
              <a:buFont typeface="Wingdings" charset="2"/>
              <a:buNone/>
            </a:pPr>
            <a:r>
              <a:rPr lang="en-US" altLang="x-none" sz="1600" b="1">
                <a:latin typeface="Calibri" charset="0"/>
              </a:rPr>
              <a:t>near-field</a:t>
            </a:r>
            <a:br>
              <a:rPr lang="en-US" altLang="x-none" sz="1600" b="1">
                <a:latin typeface="Calibri" charset="0"/>
              </a:rPr>
            </a:br>
            <a:r>
              <a:rPr lang="en-US" altLang="x-none" sz="1600" b="1">
                <a:latin typeface="Calibri" charset="0"/>
              </a:rPr>
              <a:t>Fresnel</a:t>
            </a:r>
          </a:p>
        </p:txBody>
      </p:sp>
      <p:sp>
        <p:nvSpPr>
          <p:cNvPr id="26661" name="Rectangle 38"/>
          <p:cNvSpPr>
            <a:spLocks noChangeArrowheads="1"/>
          </p:cNvSpPr>
          <p:nvPr/>
        </p:nvSpPr>
        <p:spPr bwMode="auto">
          <a:xfrm>
            <a:off x="6858000" y="1236663"/>
            <a:ext cx="1522413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buClr>
                <a:srgbClr val="CC0000"/>
              </a:buClr>
              <a:buFont typeface="Wingdings" charset="2"/>
              <a:buNone/>
            </a:pPr>
            <a:r>
              <a:rPr lang="en-US" altLang="x-none" sz="1600" b="1">
                <a:latin typeface="Calibri" charset="0"/>
              </a:rPr>
              <a:t>far-field Fraunhofer</a:t>
            </a:r>
          </a:p>
        </p:txBody>
      </p:sp>
      <p:sp>
        <p:nvSpPr>
          <p:cNvPr id="26662" name="Rectangle 4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>
                <a:ea typeface="ＭＳ Ｐゴシック" charset="-128"/>
              </a:rPr>
              <a:t>Imaging regimes with coherent x-rays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039627" y="25052"/>
            <a:ext cx="208903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Courtesy Prof. Oleg </a:t>
            </a:r>
            <a:r>
              <a:rPr lang="en-US" sz="900" dirty="0" err="1"/>
              <a:t>Shpyrko</a:t>
            </a:r>
            <a:r>
              <a:rPr lang="en-US" sz="900" dirty="0"/>
              <a:t> (UCSD)</a:t>
            </a:r>
          </a:p>
        </p:txBody>
      </p:sp>
    </p:spTree>
    <p:extLst>
      <p:ext uri="{BB962C8B-B14F-4D97-AF65-F5344CB8AC3E}">
        <p14:creationId xmlns:p14="http://schemas.microsoft.com/office/powerpoint/2010/main" val="1473465657"/>
      </p:ext>
    </p:extLst>
  </p:cSld>
  <p:clrMapOvr>
    <a:masterClrMapping/>
  </p:clrMapOvr>
  <p:transition xmlns:p14="http://schemas.microsoft.com/office/powerpoint/2010/main"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5" name="Object 3"/>
          <p:cNvGraphicFramePr>
            <a:graphicFrameLocks noChangeAspect="1"/>
          </p:cNvGraphicFramePr>
          <p:nvPr/>
        </p:nvGraphicFramePr>
        <p:xfrm>
          <a:off x="5856288" y="1212850"/>
          <a:ext cx="2111375" cy="687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76" name="Equation" r:id="rId4" imgW="2184400" imgH="711200" progId="Equation.3">
                  <p:embed/>
                </p:oleObj>
              </mc:Choice>
              <mc:Fallback>
                <p:oleObj name="Equation" r:id="rId4" imgW="2184400" imgH="71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56288" y="1212850"/>
                        <a:ext cx="2111375" cy="687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739775" y="1047750"/>
          <a:ext cx="4140200" cy="85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77" name="Equation" r:id="rId6" imgW="4140200" imgH="850900" progId="Equation.3">
                  <p:embed/>
                </p:oleObj>
              </mc:Choice>
              <mc:Fallback>
                <p:oleObj name="Equation" r:id="rId6" imgW="4140200" imgH="850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775" y="1047750"/>
                        <a:ext cx="4140200" cy="850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7" name="Rectangle 5"/>
          <p:cNvSpPr>
            <a:spLocks noChangeArrowheads="1"/>
          </p:cNvSpPr>
          <p:nvPr/>
        </p:nvSpPr>
        <p:spPr bwMode="auto">
          <a:xfrm>
            <a:off x="212725" y="2733675"/>
            <a:ext cx="3316288" cy="3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x-none" sz="1800"/>
              <a:t>  Absorption contrast: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x-none" sz="1800"/>
              <a:t>   sensitive to </a:t>
            </a:r>
            <a:r>
              <a:rPr lang="en-US" altLang="x-none" sz="1800" i="1"/>
              <a:t>Im(n)</a:t>
            </a:r>
            <a:r>
              <a:rPr lang="en-US" altLang="x-none" sz="1800"/>
              <a:t> </a:t>
            </a:r>
          </a:p>
          <a:p>
            <a:pPr eaLnBrk="1" hangingPunct="1">
              <a:spcBef>
                <a:spcPct val="50000"/>
              </a:spcBef>
            </a:pPr>
            <a:endParaRPr lang="en-US" altLang="x-none" sz="1800"/>
          </a:p>
          <a:p>
            <a:pPr eaLnBrk="1" hangingPunct="1">
              <a:spcBef>
                <a:spcPct val="50000"/>
              </a:spcBef>
            </a:pPr>
            <a:endParaRPr lang="en-US" altLang="x-none" sz="1800"/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x-none" sz="1800"/>
              <a:t>  Phase contrast: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x-none" sz="1800"/>
              <a:t>   sensitive to </a:t>
            </a:r>
            <a:r>
              <a:rPr lang="en-US" altLang="x-none" sz="1800" i="1"/>
              <a:t>Re(n)</a:t>
            </a:r>
            <a:r>
              <a:rPr lang="en-US" altLang="x-none" sz="1800"/>
              <a:t> </a:t>
            </a:r>
          </a:p>
          <a:p>
            <a:pPr eaLnBrk="1" hangingPunct="1">
              <a:spcBef>
                <a:spcPct val="50000"/>
              </a:spcBef>
            </a:pPr>
            <a:endParaRPr lang="en-US" altLang="x-none" sz="1800"/>
          </a:p>
        </p:txBody>
      </p:sp>
      <p:pic>
        <p:nvPicPr>
          <p:cNvPr id="1028" name="Picture 8" descr="Ni_db_15keV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7963" y="2111375"/>
            <a:ext cx="3289300" cy="263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9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051800" cy="646112"/>
          </a:xfrm>
        </p:spPr>
        <p:txBody>
          <a:bodyPr/>
          <a:lstStyle/>
          <a:p>
            <a:r>
              <a:rPr lang="en-US" altLang="x-none">
                <a:ea typeface="ＭＳ Ｐゴシック" charset="-128"/>
              </a:rPr>
              <a:t>Refractive index and contrast in the x-ray region</a:t>
            </a:r>
          </a:p>
        </p:txBody>
      </p:sp>
      <p:graphicFrame>
        <p:nvGraphicFramePr>
          <p:cNvPr id="1030" name="Object 10"/>
          <p:cNvGraphicFramePr>
            <a:graphicFrameLocks noChangeAspect="1"/>
          </p:cNvGraphicFramePr>
          <p:nvPr/>
        </p:nvGraphicFramePr>
        <p:xfrm>
          <a:off x="712788" y="5384800"/>
          <a:ext cx="1385887" cy="231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78" name="Equation" r:id="rId9" imgW="1828800" imgH="304800" progId="Equation.3">
                  <p:embed/>
                </p:oleObj>
              </mc:Choice>
              <mc:Fallback>
                <p:oleObj name="Equation" r:id="rId9" imgW="1828800" imgH="304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2788" y="5384800"/>
                        <a:ext cx="1385887" cy="231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1" name="Object 11"/>
          <p:cNvGraphicFramePr>
            <a:graphicFrameLocks noChangeAspect="1"/>
          </p:cNvGraphicFramePr>
          <p:nvPr/>
        </p:nvGraphicFramePr>
        <p:xfrm>
          <a:off x="663575" y="3627438"/>
          <a:ext cx="1419225" cy="230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79" name="Equation" r:id="rId11" imgW="1879600" imgH="304800" progId="Equation.3">
                  <p:embed/>
                </p:oleObj>
              </mc:Choice>
              <mc:Fallback>
                <p:oleObj name="Equation" r:id="rId11" imgW="1879600" imgH="304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3575" y="3627438"/>
                        <a:ext cx="1419225" cy="230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2" name="Picture 2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862"/>
          <a:stretch>
            <a:fillRect/>
          </a:stretch>
        </p:blipFill>
        <p:spPr bwMode="auto">
          <a:xfrm>
            <a:off x="5843588" y="2478088"/>
            <a:ext cx="3217862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" name="TextBox 3"/>
          <p:cNvSpPr txBox="1">
            <a:spLocks noChangeArrowheads="1"/>
          </p:cNvSpPr>
          <p:nvPr/>
        </p:nvSpPr>
        <p:spPr bwMode="auto">
          <a:xfrm>
            <a:off x="2328863" y="6289675"/>
            <a:ext cx="35544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200"/>
              <a:t>Diaz, Ana, et al, 2012. </a:t>
            </a:r>
            <a:r>
              <a:rPr lang="en-US" altLang="en-US" sz="1200"/>
              <a:t>“</a:t>
            </a:r>
            <a:r>
              <a:rPr lang="en-US" altLang="x-none" sz="1200"/>
              <a:t>Quantitative X-Ray Phase </a:t>
            </a:r>
          </a:p>
          <a:p>
            <a:pPr eaLnBrk="1" hangingPunct="1"/>
            <a:r>
              <a:rPr lang="en-US" altLang="x-none" sz="1200"/>
              <a:t>Nanotomography.</a:t>
            </a:r>
            <a:r>
              <a:rPr lang="en-US" altLang="en-US" sz="1200"/>
              <a:t>”</a:t>
            </a:r>
            <a:r>
              <a:rPr lang="en-US" altLang="x-none" sz="1200"/>
              <a:t> </a:t>
            </a:r>
            <a:r>
              <a:rPr lang="en-US" altLang="x-none" sz="1200" i="1"/>
              <a:t>Physical Review B</a:t>
            </a:r>
            <a:r>
              <a:rPr lang="en-US" altLang="x-none" sz="1200"/>
              <a:t> 85.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212725" y="4304872"/>
            <a:ext cx="2314718" cy="1489753"/>
          </a:xfrm>
          <a:prstGeom prst="roundRect">
            <a:avLst/>
          </a:prstGeom>
          <a:noFill/>
          <a:ln w="34925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325382"/>
      </p:ext>
    </p:extLst>
  </p:cSld>
  <p:clrMapOvr>
    <a:masterClrMapping/>
  </p:clrMapOvr>
  <p:transition xmlns:p14="http://schemas.microsoft.com/office/powerpoint/2010/main"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865" name="Object 3"/>
          <p:cNvGraphicFramePr>
            <a:graphicFrameLocks noChangeAspect="1"/>
          </p:cNvGraphicFramePr>
          <p:nvPr>
            <p:extLst/>
          </p:nvPr>
        </p:nvGraphicFramePr>
        <p:xfrm>
          <a:off x="5713784" y="918276"/>
          <a:ext cx="2111375" cy="687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00" name="Equation" r:id="rId4" imgW="2184400" imgH="711200" progId="Equation.3">
                  <p:embed/>
                </p:oleObj>
              </mc:Choice>
              <mc:Fallback>
                <p:oleObj name="Equation" r:id="rId4" imgW="2184400" imgH="71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3784" y="918276"/>
                        <a:ext cx="2111375" cy="687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866" name="Object 4"/>
          <p:cNvGraphicFramePr>
            <a:graphicFrameLocks noChangeAspect="1"/>
          </p:cNvGraphicFramePr>
          <p:nvPr>
            <p:extLst/>
          </p:nvPr>
        </p:nvGraphicFramePr>
        <p:xfrm>
          <a:off x="712788" y="918276"/>
          <a:ext cx="4140200" cy="85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01" name="Equation" r:id="rId6" imgW="4140200" imgH="850900" progId="Equation.3">
                  <p:embed/>
                </p:oleObj>
              </mc:Choice>
              <mc:Fallback>
                <p:oleObj name="Equation" r:id="rId6" imgW="4140200" imgH="850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2788" y="918276"/>
                        <a:ext cx="4140200" cy="850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6868" name="Picture 8" descr="Ni_db_15keV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788" y="1911752"/>
            <a:ext cx="3289300" cy="263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0" y="274638"/>
            <a:ext cx="9144000" cy="6461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Trebuchet MS" charset="0"/>
              </a:rPr>
              <a:t>Refractive index and contrast in the x-ray region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483166" y="5565590"/>
            <a:ext cx="2493193" cy="1123950"/>
            <a:chOff x="-2771775" y="2279275"/>
            <a:chExt cx="2493193" cy="1123950"/>
          </a:xfrm>
        </p:grpSpPr>
        <p:sp>
          <p:nvSpPr>
            <p:cNvPr id="36867" name="Rectangle 5"/>
            <p:cNvSpPr>
              <a:spLocks noChangeArrowheads="1"/>
            </p:cNvSpPr>
            <p:nvPr/>
          </p:nvSpPr>
          <p:spPr bwMode="auto">
            <a:xfrm>
              <a:off x="-2771775" y="2279275"/>
              <a:ext cx="2493193" cy="1123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dirty="0"/>
                <a:t>  Absorption contrast: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altLang="en-US" sz="1800" dirty="0"/>
                <a:t>   sensitive to </a:t>
              </a:r>
              <a:r>
                <a:rPr lang="en-US" altLang="en-US" sz="1800" i="1" dirty="0" err="1"/>
                <a:t>Im</a:t>
              </a:r>
              <a:r>
                <a:rPr lang="en-US" altLang="en-US" sz="1800" i="1" dirty="0"/>
                <a:t>(n)</a:t>
              </a:r>
              <a:r>
                <a:rPr lang="en-US" altLang="en-US" sz="1800" dirty="0"/>
                <a:t> </a:t>
              </a:r>
            </a:p>
          </p:txBody>
        </p:sp>
        <p:graphicFrame>
          <p:nvGraphicFramePr>
            <p:cNvPr id="36871" name="Object 11"/>
            <p:cNvGraphicFramePr>
              <a:graphicFrameLocks noChangeAspect="1"/>
            </p:cNvGraphicFramePr>
            <p:nvPr>
              <p:extLst/>
            </p:nvPr>
          </p:nvGraphicFramePr>
          <p:xfrm>
            <a:off x="-2320925" y="3173037"/>
            <a:ext cx="1419225" cy="2301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802" name="Equation" r:id="rId9" imgW="1879600" imgH="304800" progId="Equation.3">
                    <p:embed/>
                  </p:oleObj>
                </mc:Choice>
                <mc:Fallback>
                  <p:oleObj name="Equation" r:id="rId9" imgW="1879600" imgH="304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2320925" y="3173037"/>
                          <a:ext cx="1419225" cy="2301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6" name="Group 5"/>
          <p:cNvGrpSpPr/>
          <p:nvPr/>
        </p:nvGrpSpPr>
        <p:grpSpPr>
          <a:xfrm>
            <a:off x="5426571" y="5578115"/>
            <a:ext cx="2236510" cy="1061829"/>
            <a:chOff x="1044576" y="5118333"/>
            <a:chExt cx="2236510" cy="1061829"/>
          </a:xfrm>
        </p:grpSpPr>
        <p:graphicFrame>
          <p:nvGraphicFramePr>
            <p:cNvPr id="36870" name="Object 10"/>
            <p:cNvGraphicFramePr>
              <a:graphicFrameLocks noChangeAspect="1"/>
            </p:cNvGraphicFramePr>
            <p:nvPr>
              <p:extLst/>
            </p:nvPr>
          </p:nvGraphicFramePr>
          <p:xfrm>
            <a:off x="1286393" y="5943902"/>
            <a:ext cx="1385887" cy="2317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803" name="Equation" r:id="rId11" imgW="1828800" imgH="304800" progId="Equation.3">
                    <p:embed/>
                  </p:oleObj>
                </mc:Choice>
                <mc:Fallback>
                  <p:oleObj name="Equation" r:id="rId11" imgW="1828800" imgH="304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86393" y="5943902"/>
                          <a:ext cx="1385887" cy="2317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" name="TextBox 3"/>
            <p:cNvSpPr txBox="1"/>
            <p:nvPr/>
          </p:nvSpPr>
          <p:spPr>
            <a:xfrm>
              <a:off x="1044576" y="5118333"/>
              <a:ext cx="2236510" cy="10618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800" dirty="0"/>
                <a:t>Phase contrast:</a:t>
              </a:r>
            </a:p>
            <a:p>
              <a:pPr>
                <a:spcBef>
                  <a:spcPct val="50000"/>
                </a:spcBef>
              </a:pPr>
              <a:r>
                <a:rPr lang="en-US" altLang="en-US" sz="1800" dirty="0"/>
                <a:t>   sensitive to </a:t>
              </a:r>
              <a:r>
                <a:rPr lang="en-US" altLang="en-US" sz="1800" i="1" dirty="0"/>
                <a:t>Re(n)</a:t>
              </a:r>
              <a:r>
                <a:rPr lang="en-US" altLang="en-US" sz="1800" dirty="0"/>
                <a:t> </a:t>
              </a:r>
            </a:p>
            <a:p>
              <a:endParaRPr lang="en-US" sz="1800" dirty="0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4234" y="1826671"/>
            <a:ext cx="4321184" cy="346165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43000" y="5142136"/>
            <a:ext cx="58366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A. </a:t>
            </a:r>
            <a:r>
              <a:rPr lang="en-US" sz="1200" dirty="0" err="1"/>
              <a:t>Diaz,et</a:t>
            </a:r>
            <a:r>
              <a:rPr lang="en-US" sz="1200" dirty="0"/>
              <a:t> al., Journal of Structural Biology, vol. 192, no. 3, pp. 461–469, Oct. 2015.</a:t>
            </a:r>
          </a:p>
        </p:txBody>
      </p:sp>
    </p:spTree>
    <p:extLst>
      <p:ext uri="{BB962C8B-B14F-4D97-AF65-F5344CB8AC3E}">
        <p14:creationId xmlns:p14="http://schemas.microsoft.com/office/powerpoint/2010/main" val="2078166907"/>
      </p:ext>
    </p:extLst>
  </p:cSld>
  <p:clrMapOvr>
    <a:masterClrMapping/>
  </p:clrMapOvr>
  <p:transition xmlns:p14="http://schemas.microsoft.com/office/powerpoint/2010/main"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029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90500"/>
            <a:ext cx="8229600" cy="760413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Polarized x-rays give sensitivity to electron spin </a:t>
            </a:r>
          </a:p>
        </p:txBody>
      </p:sp>
      <p:pic>
        <p:nvPicPr>
          <p:cNvPr id="78850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50" y="1443038"/>
            <a:ext cx="4049713" cy="472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1" name="TextBox 3"/>
          <p:cNvSpPr txBox="1">
            <a:spLocks noChangeArrowheads="1"/>
          </p:cNvSpPr>
          <p:nvPr/>
        </p:nvSpPr>
        <p:spPr bwMode="auto">
          <a:xfrm>
            <a:off x="369888" y="6151563"/>
            <a:ext cx="416877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100"/>
              <a:t>Figueroa, A. I., et al. (2014). </a:t>
            </a:r>
            <a:r>
              <a:rPr lang="en-US" altLang="en-US" sz="1100" i="1"/>
              <a:t>Physical Review B</a:t>
            </a:r>
            <a:r>
              <a:rPr lang="en-US" altLang="en-US" sz="1100"/>
              <a:t>, </a:t>
            </a:r>
            <a:r>
              <a:rPr lang="en-US" altLang="en-US" sz="1100" i="1"/>
              <a:t>90</a:t>
            </a:r>
            <a:r>
              <a:rPr lang="en-US" altLang="en-US" sz="1100"/>
              <a:t>(17), 174421</a:t>
            </a:r>
          </a:p>
        </p:txBody>
      </p:sp>
      <p:pic>
        <p:nvPicPr>
          <p:cNvPr id="78852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98963" y="1255713"/>
            <a:ext cx="4403725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3" name="TextBox 4"/>
          <p:cNvSpPr txBox="1">
            <a:spLocks noChangeArrowheads="1"/>
          </p:cNvSpPr>
          <p:nvPr/>
        </p:nvSpPr>
        <p:spPr bwMode="auto">
          <a:xfrm>
            <a:off x="3333873" y="475501"/>
            <a:ext cx="144145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800" b="1"/>
              <a:t>in </a:t>
            </a:r>
            <a:r>
              <a:rPr lang="en-US" altLang="en-US" sz="2800" b="1" dirty="0" err="1"/>
              <a:t>PtCo</a:t>
            </a:r>
            <a:endParaRPr lang="en-US" altLang="en-US" sz="2800" b="1" dirty="0"/>
          </a:p>
        </p:txBody>
      </p:sp>
      <p:pic>
        <p:nvPicPr>
          <p:cNvPr id="78854" name="Picture 7" descr="AP-D2-Amp-xy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3863" y="3092450"/>
            <a:ext cx="2147887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5" name="Picture 8" descr="AP-D2-Amp-xy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9163" y="4356100"/>
            <a:ext cx="2105025" cy="200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6" name="TextBox 1"/>
          <p:cNvSpPr txBox="1">
            <a:spLocks noChangeArrowheads="1"/>
          </p:cNvSpPr>
          <p:nvPr/>
        </p:nvSpPr>
        <p:spPr bwMode="auto">
          <a:xfrm>
            <a:off x="4702175" y="3567113"/>
            <a:ext cx="2082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800"/>
              <a:t>LCP @ 11.565keV</a:t>
            </a:r>
          </a:p>
        </p:txBody>
      </p:sp>
      <p:sp>
        <p:nvSpPr>
          <p:cNvPr id="78857" name="TextBox 10"/>
          <p:cNvSpPr txBox="1">
            <a:spLocks noChangeArrowheads="1"/>
          </p:cNvSpPr>
          <p:nvPr/>
        </p:nvSpPr>
        <p:spPr bwMode="auto">
          <a:xfrm>
            <a:off x="6837363" y="5562600"/>
            <a:ext cx="2120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800"/>
              <a:t>RCP @ 11.565keV</a:t>
            </a:r>
          </a:p>
        </p:txBody>
      </p:sp>
    </p:spTree>
    <p:extLst>
      <p:ext uri="{BB962C8B-B14F-4D97-AF65-F5344CB8AC3E}">
        <p14:creationId xmlns:p14="http://schemas.microsoft.com/office/powerpoint/2010/main" val="728222577"/>
      </p:ext>
    </p:extLst>
  </p:cSld>
  <p:clrMapOvr>
    <a:masterClrMapping/>
  </p:clrMapOvr>
  <p:transition xmlns:p14="http://schemas.microsoft.com/office/powerpoint/2010/main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>
          <a:xfrm>
            <a:off x="228600" y="90652"/>
            <a:ext cx="8693150" cy="1143000"/>
          </a:xfrm>
        </p:spPr>
        <p:txBody>
          <a:bodyPr/>
          <a:lstStyle/>
          <a:p>
            <a:r>
              <a:rPr lang="en-US" altLang="x-none">
                <a:latin typeface="Comic Sans MS" charset="0"/>
              </a:rPr>
              <a:t>CDI in Bragg geometry:</a:t>
            </a:r>
            <a:br>
              <a:rPr lang="en-US" altLang="x-none">
                <a:latin typeface="Comic Sans MS" charset="0"/>
              </a:rPr>
            </a:br>
            <a:r>
              <a:rPr lang="en-US" altLang="x-none">
                <a:latin typeface="Comic Sans MS" charset="0"/>
              </a:rPr>
              <a:t>Imaging displacement field</a:t>
            </a:r>
            <a:br>
              <a:rPr lang="en-US" altLang="x-none">
                <a:latin typeface="Comic Sans MS" charset="0"/>
              </a:rPr>
            </a:br>
            <a:r>
              <a:rPr lang="en-US" altLang="x-none">
                <a:latin typeface="Comic Sans MS" charset="0"/>
              </a:rPr>
              <a:t>(strain)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87EB695D-6376-EF47-8C05-90DF06908479}"/>
              </a:ext>
            </a:extLst>
          </p:cNvPr>
          <p:cNvGrpSpPr/>
          <p:nvPr/>
        </p:nvGrpSpPr>
        <p:grpSpPr>
          <a:xfrm>
            <a:off x="4865618" y="2941246"/>
            <a:ext cx="4177153" cy="1416353"/>
            <a:chOff x="477838" y="2328863"/>
            <a:chExt cx="8029575" cy="2330450"/>
          </a:xfrm>
        </p:grpSpPr>
        <p:grpSp>
          <p:nvGrpSpPr>
            <p:cNvPr id="28674" name="Group 19"/>
            <p:cNvGrpSpPr>
              <a:grpSpLocks/>
            </p:cNvGrpSpPr>
            <p:nvPr/>
          </p:nvGrpSpPr>
          <p:grpSpPr bwMode="auto">
            <a:xfrm>
              <a:off x="522288" y="2754313"/>
              <a:ext cx="1981200" cy="1905000"/>
              <a:chOff x="1295400" y="2819400"/>
              <a:chExt cx="1981200" cy="1905000"/>
            </a:xfrm>
          </p:grpSpPr>
          <p:grpSp>
            <p:nvGrpSpPr>
              <p:cNvPr id="28732" name="Group 11"/>
              <p:cNvGrpSpPr>
                <a:grpSpLocks/>
              </p:cNvGrpSpPr>
              <p:nvPr/>
            </p:nvGrpSpPr>
            <p:grpSpPr bwMode="auto">
              <a:xfrm>
                <a:off x="1295400" y="2819400"/>
                <a:ext cx="1981200" cy="1905000"/>
                <a:chOff x="1371600" y="2819400"/>
                <a:chExt cx="762000" cy="1905000"/>
              </a:xfrm>
            </p:grpSpPr>
            <p:cxnSp>
              <p:nvCxnSpPr>
                <p:cNvPr id="5" name="Straight Connector 4"/>
                <p:cNvCxnSpPr>
                  <a:cxnSpLocks noChangeShapeType="1"/>
                </p:cNvCxnSpPr>
                <p:nvPr/>
              </p:nvCxnSpPr>
              <p:spPr bwMode="auto">
                <a:xfrm>
                  <a:off x="1371600" y="2819400"/>
                  <a:ext cx="0" cy="1905000"/>
                </a:xfrm>
                <a:prstGeom prst="line">
                  <a:avLst/>
                </a:prstGeom>
                <a:noFill/>
                <a:ln w="25400">
                  <a:solidFill>
                    <a:schemeClr val="accent1"/>
                  </a:solidFill>
                  <a:round/>
                  <a:headEnd/>
                  <a:tailEnd/>
                </a:ln>
                <a:effectLst>
                  <a:outerShdw blurRad="40000"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6" name="Straight Connector 5"/>
                <p:cNvCxnSpPr>
                  <a:cxnSpLocks noChangeShapeType="1"/>
                </p:cNvCxnSpPr>
                <p:nvPr/>
              </p:nvCxnSpPr>
              <p:spPr bwMode="auto">
                <a:xfrm>
                  <a:off x="1524000" y="2819400"/>
                  <a:ext cx="0" cy="1905000"/>
                </a:xfrm>
                <a:prstGeom prst="line">
                  <a:avLst/>
                </a:prstGeom>
                <a:noFill/>
                <a:ln w="25400">
                  <a:solidFill>
                    <a:schemeClr val="accent1"/>
                  </a:solidFill>
                  <a:round/>
                  <a:headEnd/>
                  <a:tailEnd/>
                </a:ln>
                <a:effectLst>
                  <a:outerShdw blurRad="40000"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7" name="Straight Connector 6"/>
                <p:cNvCxnSpPr>
                  <a:cxnSpLocks noChangeShapeType="1"/>
                </p:cNvCxnSpPr>
                <p:nvPr/>
              </p:nvCxnSpPr>
              <p:spPr bwMode="auto">
                <a:xfrm>
                  <a:off x="1676400" y="2819400"/>
                  <a:ext cx="0" cy="1905000"/>
                </a:xfrm>
                <a:prstGeom prst="line">
                  <a:avLst/>
                </a:prstGeom>
                <a:noFill/>
                <a:ln w="25400">
                  <a:solidFill>
                    <a:schemeClr val="accent1"/>
                  </a:solidFill>
                  <a:round/>
                  <a:headEnd/>
                  <a:tailEnd/>
                </a:ln>
                <a:effectLst>
                  <a:outerShdw blurRad="40000"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8" name="Straight Connector 7"/>
                <p:cNvCxnSpPr>
                  <a:cxnSpLocks noChangeShapeType="1"/>
                </p:cNvCxnSpPr>
                <p:nvPr/>
              </p:nvCxnSpPr>
              <p:spPr bwMode="auto">
                <a:xfrm>
                  <a:off x="1828800" y="2819400"/>
                  <a:ext cx="0" cy="1905000"/>
                </a:xfrm>
                <a:prstGeom prst="line">
                  <a:avLst/>
                </a:prstGeom>
                <a:noFill/>
                <a:ln w="25400">
                  <a:solidFill>
                    <a:schemeClr val="accent1"/>
                  </a:solidFill>
                  <a:round/>
                  <a:headEnd/>
                  <a:tailEnd/>
                </a:ln>
                <a:effectLst>
                  <a:outerShdw blurRad="40000"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9" name="Straight Connector 8"/>
                <p:cNvCxnSpPr>
                  <a:cxnSpLocks noChangeShapeType="1"/>
                </p:cNvCxnSpPr>
                <p:nvPr/>
              </p:nvCxnSpPr>
              <p:spPr bwMode="auto">
                <a:xfrm>
                  <a:off x="1981200" y="2819400"/>
                  <a:ext cx="0" cy="1905000"/>
                </a:xfrm>
                <a:prstGeom prst="line">
                  <a:avLst/>
                </a:prstGeom>
                <a:noFill/>
                <a:ln w="25400">
                  <a:solidFill>
                    <a:schemeClr val="accent1"/>
                  </a:solidFill>
                  <a:round/>
                  <a:headEnd/>
                  <a:tailEnd/>
                </a:ln>
                <a:effectLst>
                  <a:outerShdw blurRad="40000"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" name="Straight Connector 9"/>
                <p:cNvCxnSpPr>
                  <a:cxnSpLocks noChangeShapeType="1"/>
                </p:cNvCxnSpPr>
                <p:nvPr/>
              </p:nvCxnSpPr>
              <p:spPr bwMode="auto">
                <a:xfrm>
                  <a:off x="2133600" y="2819400"/>
                  <a:ext cx="0" cy="1905000"/>
                </a:xfrm>
                <a:prstGeom prst="line">
                  <a:avLst/>
                </a:prstGeom>
                <a:noFill/>
                <a:ln w="25400">
                  <a:solidFill>
                    <a:schemeClr val="accent1"/>
                  </a:solidFill>
                  <a:round/>
                  <a:headEnd/>
                  <a:tailEnd/>
                </a:ln>
                <a:effectLst>
                  <a:outerShdw blurRad="40000"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28733" name="Group 12"/>
              <p:cNvGrpSpPr>
                <a:grpSpLocks/>
              </p:cNvGrpSpPr>
              <p:nvPr/>
            </p:nvGrpSpPr>
            <p:grpSpPr bwMode="auto">
              <a:xfrm rot="5400000">
                <a:off x="1352550" y="2762250"/>
                <a:ext cx="1866900" cy="1981200"/>
                <a:chOff x="1371600" y="2819400"/>
                <a:chExt cx="762000" cy="1905000"/>
              </a:xfrm>
            </p:grpSpPr>
            <p:cxnSp>
              <p:nvCxnSpPr>
                <p:cNvPr id="14" name="Straight Connector 13"/>
                <p:cNvCxnSpPr>
                  <a:cxnSpLocks noChangeShapeType="1"/>
                </p:cNvCxnSpPr>
                <p:nvPr/>
              </p:nvCxnSpPr>
              <p:spPr bwMode="auto">
                <a:xfrm>
                  <a:off x="1371600" y="2819400"/>
                  <a:ext cx="0" cy="1905000"/>
                </a:xfrm>
                <a:prstGeom prst="line">
                  <a:avLst/>
                </a:prstGeom>
                <a:noFill/>
                <a:ln w="25400">
                  <a:solidFill>
                    <a:schemeClr val="accent1"/>
                  </a:solidFill>
                  <a:round/>
                  <a:headEnd/>
                  <a:tailEnd/>
                </a:ln>
                <a:effectLst>
                  <a:outerShdw blurRad="40000"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5" name="Straight Connector 14"/>
                <p:cNvCxnSpPr>
                  <a:cxnSpLocks noChangeShapeType="1"/>
                </p:cNvCxnSpPr>
                <p:nvPr/>
              </p:nvCxnSpPr>
              <p:spPr bwMode="auto">
                <a:xfrm>
                  <a:off x="1524000" y="2819400"/>
                  <a:ext cx="0" cy="1905000"/>
                </a:xfrm>
                <a:prstGeom prst="line">
                  <a:avLst/>
                </a:prstGeom>
                <a:noFill/>
                <a:ln w="25400">
                  <a:solidFill>
                    <a:schemeClr val="accent1"/>
                  </a:solidFill>
                  <a:round/>
                  <a:headEnd/>
                  <a:tailEnd/>
                </a:ln>
                <a:effectLst>
                  <a:outerShdw blurRad="40000"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6" name="Straight Connector 15"/>
                <p:cNvCxnSpPr>
                  <a:cxnSpLocks noChangeShapeType="1"/>
                </p:cNvCxnSpPr>
                <p:nvPr/>
              </p:nvCxnSpPr>
              <p:spPr bwMode="auto">
                <a:xfrm>
                  <a:off x="1676400" y="2819400"/>
                  <a:ext cx="0" cy="1905000"/>
                </a:xfrm>
                <a:prstGeom prst="line">
                  <a:avLst/>
                </a:prstGeom>
                <a:noFill/>
                <a:ln w="25400">
                  <a:solidFill>
                    <a:schemeClr val="accent1"/>
                  </a:solidFill>
                  <a:round/>
                  <a:headEnd/>
                  <a:tailEnd/>
                </a:ln>
                <a:effectLst>
                  <a:outerShdw blurRad="40000"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7" name="Straight Connector 16"/>
                <p:cNvCxnSpPr>
                  <a:cxnSpLocks noChangeShapeType="1"/>
                </p:cNvCxnSpPr>
                <p:nvPr/>
              </p:nvCxnSpPr>
              <p:spPr bwMode="auto">
                <a:xfrm>
                  <a:off x="1828800" y="2819400"/>
                  <a:ext cx="0" cy="1905000"/>
                </a:xfrm>
                <a:prstGeom prst="line">
                  <a:avLst/>
                </a:prstGeom>
                <a:noFill/>
                <a:ln w="25400">
                  <a:solidFill>
                    <a:schemeClr val="accent1"/>
                  </a:solidFill>
                  <a:round/>
                  <a:headEnd/>
                  <a:tailEnd/>
                </a:ln>
                <a:effectLst>
                  <a:outerShdw blurRad="40000"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8" name="Straight Connector 17"/>
                <p:cNvCxnSpPr>
                  <a:cxnSpLocks noChangeShapeType="1"/>
                </p:cNvCxnSpPr>
                <p:nvPr/>
              </p:nvCxnSpPr>
              <p:spPr bwMode="auto">
                <a:xfrm>
                  <a:off x="1981200" y="2819400"/>
                  <a:ext cx="0" cy="1905000"/>
                </a:xfrm>
                <a:prstGeom prst="line">
                  <a:avLst/>
                </a:prstGeom>
                <a:noFill/>
                <a:ln w="25400">
                  <a:solidFill>
                    <a:schemeClr val="accent1"/>
                  </a:solidFill>
                  <a:round/>
                  <a:headEnd/>
                  <a:tailEnd/>
                </a:ln>
                <a:effectLst>
                  <a:outerShdw blurRad="40000"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9" name="Straight Connector 18"/>
                <p:cNvCxnSpPr>
                  <a:cxnSpLocks noChangeShapeType="1"/>
                </p:cNvCxnSpPr>
                <p:nvPr/>
              </p:nvCxnSpPr>
              <p:spPr bwMode="auto">
                <a:xfrm>
                  <a:off x="2133600" y="2819400"/>
                  <a:ext cx="0" cy="1905000"/>
                </a:xfrm>
                <a:prstGeom prst="line">
                  <a:avLst/>
                </a:prstGeom>
                <a:noFill/>
                <a:ln w="25400">
                  <a:solidFill>
                    <a:schemeClr val="accent1"/>
                  </a:solidFill>
                  <a:round/>
                  <a:headEnd/>
                  <a:tailEnd/>
                </a:ln>
                <a:effectLst>
                  <a:outerShdw blurRad="40000"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  <p:cxnSp>
          <p:nvCxnSpPr>
            <p:cNvPr id="30" name="Straight Connector 29"/>
            <p:cNvCxnSpPr>
              <a:cxnSpLocks noChangeShapeType="1"/>
            </p:cNvCxnSpPr>
            <p:nvPr/>
          </p:nvCxnSpPr>
          <p:spPr bwMode="auto">
            <a:xfrm>
              <a:off x="3048000" y="2754313"/>
              <a:ext cx="0" cy="190500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" name="Straight Connector 31"/>
            <p:cNvCxnSpPr>
              <a:cxnSpLocks noChangeShapeType="1"/>
            </p:cNvCxnSpPr>
            <p:nvPr/>
          </p:nvCxnSpPr>
          <p:spPr bwMode="auto">
            <a:xfrm>
              <a:off x="3657600" y="2754313"/>
              <a:ext cx="0" cy="190500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" name="Straight Connector 32"/>
            <p:cNvCxnSpPr>
              <a:cxnSpLocks noChangeShapeType="1"/>
            </p:cNvCxnSpPr>
            <p:nvPr/>
          </p:nvCxnSpPr>
          <p:spPr bwMode="auto">
            <a:xfrm>
              <a:off x="4191000" y="2754313"/>
              <a:ext cx="0" cy="190500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4" name="Straight Connector 33"/>
            <p:cNvCxnSpPr>
              <a:cxnSpLocks noChangeShapeType="1"/>
            </p:cNvCxnSpPr>
            <p:nvPr/>
          </p:nvCxnSpPr>
          <p:spPr bwMode="auto">
            <a:xfrm>
              <a:off x="4648200" y="2754313"/>
              <a:ext cx="0" cy="190500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" name="Straight Connector 23"/>
            <p:cNvCxnSpPr>
              <a:cxnSpLocks noChangeShapeType="1"/>
            </p:cNvCxnSpPr>
            <p:nvPr/>
          </p:nvCxnSpPr>
          <p:spPr bwMode="auto">
            <a:xfrm rot="5400000">
              <a:off x="3498850" y="1763713"/>
              <a:ext cx="0" cy="198120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5" name="Straight Connector 24"/>
            <p:cNvCxnSpPr>
              <a:cxnSpLocks noChangeShapeType="1"/>
            </p:cNvCxnSpPr>
            <p:nvPr/>
          </p:nvCxnSpPr>
          <p:spPr bwMode="auto">
            <a:xfrm rot="5400000">
              <a:off x="3498850" y="2138363"/>
              <a:ext cx="0" cy="198120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" name="Straight Connector 25"/>
            <p:cNvCxnSpPr>
              <a:cxnSpLocks noChangeShapeType="1"/>
            </p:cNvCxnSpPr>
            <p:nvPr/>
          </p:nvCxnSpPr>
          <p:spPr bwMode="auto">
            <a:xfrm rot="5400000">
              <a:off x="3498850" y="2511425"/>
              <a:ext cx="0" cy="198120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" name="Straight Connector 26"/>
            <p:cNvCxnSpPr>
              <a:cxnSpLocks noChangeShapeType="1"/>
            </p:cNvCxnSpPr>
            <p:nvPr/>
          </p:nvCxnSpPr>
          <p:spPr bwMode="auto">
            <a:xfrm rot="5400000">
              <a:off x="3498850" y="2884488"/>
              <a:ext cx="0" cy="198120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" name="Straight Connector 27"/>
            <p:cNvCxnSpPr>
              <a:cxnSpLocks noChangeShapeType="1"/>
            </p:cNvCxnSpPr>
            <p:nvPr/>
          </p:nvCxnSpPr>
          <p:spPr bwMode="auto">
            <a:xfrm rot="5400000">
              <a:off x="3498850" y="3257550"/>
              <a:ext cx="0" cy="198120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" name="Straight Connector 28"/>
            <p:cNvCxnSpPr>
              <a:cxnSpLocks noChangeShapeType="1"/>
            </p:cNvCxnSpPr>
            <p:nvPr/>
          </p:nvCxnSpPr>
          <p:spPr bwMode="auto">
            <a:xfrm rot="5400000">
              <a:off x="3498850" y="3630613"/>
              <a:ext cx="0" cy="198120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" name="Straight Connector 75"/>
            <p:cNvCxnSpPr>
              <a:cxnSpLocks noChangeShapeType="1"/>
            </p:cNvCxnSpPr>
            <p:nvPr/>
          </p:nvCxnSpPr>
          <p:spPr bwMode="auto">
            <a:xfrm>
              <a:off x="5019675" y="2754313"/>
              <a:ext cx="0" cy="190500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7" name="Straight Connector 76"/>
            <p:cNvCxnSpPr>
              <a:cxnSpLocks noChangeShapeType="1"/>
            </p:cNvCxnSpPr>
            <p:nvPr/>
          </p:nvCxnSpPr>
          <p:spPr bwMode="auto">
            <a:xfrm>
              <a:off x="5278438" y="2754313"/>
              <a:ext cx="0" cy="190500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8" name="Straight Connector 77"/>
            <p:cNvCxnSpPr>
              <a:cxnSpLocks noChangeShapeType="1"/>
            </p:cNvCxnSpPr>
            <p:nvPr/>
          </p:nvCxnSpPr>
          <p:spPr bwMode="auto">
            <a:xfrm>
              <a:off x="5486400" y="2754313"/>
              <a:ext cx="0" cy="190500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9" name="Straight Connector 78"/>
            <p:cNvCxnSpPr>
              <a:cxnSpLocks noChangeShapeType="1"/>
            </p:cNvCxnSpPr>
            <p:nvPr/>
          </p:nvCxnSpPr>
          <p:spPr bwMode="auto">
            <a:xfrm>
              <a:off x="5715000" y="2754313"/>
              <a:ext cx="0" cy="190500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0" name="Straight Connector 79"/>
            <p:cNvCxnSpPr>
              <a:cxnSpLocks noChangeShapeType="1"/>
            </p:cNvCxnSpPr>
            <p:nvPr/>
          </p:nvCxnSpPr>
          <p:spPr bwMode="auto">
            <a:xfrm>
              <a:off x="6005513" y="2754313"/>
              <a:ext cx="0" cy="190500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1" name="Straight Connector 80"/>
            <p:cNvCxnSpPr>
              <a:cxnSpLocks noChangeShapeType="1"/>
            </p:cNvCxnSpPr>
            <p:nvPr/>
          </p:nvCxnSpPr>
          <p:spPr bwMode="auto">
            <a:xfrm>
              <a:off x="6276975" y="2754313"/>
              <a:ext cx="0" cy="190500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0" name="Straight Connector 69"/>
            <p:cNvCxnSpPr>
              <a:cxnSpLocks noChangeShapeType="1"/>
            </p:cNvCxnSpPr>
            <p:nvPr/>
          </p:nvCxnSpPr>
          <p:spPr bwMode="auto">
            <a:xfrm rot="5400000">
              <a:off x="5480050" y="1763713"/>
              <a:ext cx="0" cy="198120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1" name="Straight Connector 70"/>
            <p:cNvCxnSpPr>
              <a:cxnSpLocks noChangeShapeType="1"/>
            </p:cNvCxnSpPr>
            <p:nvPr/>
          </p:nvCxnSpPr>
          <p:spPr bwMode="auto">
            <a:xfrm rot="5400000">
              <a:off x="5480050" y="2138363"/>
              <a:ext cx="0" cy="198120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2" name="Straight Connector 71"/>
            <p:cNvCxnSpPr>
              <a:cxnSpLocks noChangeShapeType="1"/>
            </p:cNvCxnSpPr>
            <p:nvPr/>
          </p:nvCxnSpPr>
          <p:spPr bwMode="auto">
            <a:xfrm rot="5400000">
              <a:off x="5480050" y="2511425"/>
              <a:ext cx="0" cy="198120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3" name="Straight Connector 72"/>
            <p:cNvCxnSpPr>
              <a:cxnSpLocks noChangeShapeType="1"/>
            </p:cNvCxnSpPr>
            <p:nvPr/>
          </p:nvCxnSpPr>
          <p:spPr bwMode="auto">
            <a:xfrm rot="5400000">
              <a:off x="5480050" y="2884488"/>
              <a:ext cx="0" cy="198120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4" name="Straight Connector 73"/>
            <p:cNvCxnSpPr>
              <a:cxnSpLocks noChangeShapeType="1"/>
            </p:cNvCxnSpPr>
            <p:nvPr/>
          </p:nvCxnSpPr>
          <p:spPr bwMode="auto">
            <a:xfrm rot="5400000">
              <a:off x="5480050" y="3257550"/>
              <a:ext cx="0" cy="198120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5" name="Straight Connector 74"/>
            <p:cNvCxnSpPr>
              <a:cxnSpLocks noChangeShapeType="1"/>
            </p:cNvCxnSpPr>
            <p:nvPr/>
          </p:nvCxnSpPr>
          <p:spPr bwMode="auto">
            <a:xfrm rot="5400000">
              <a:off x="5480050" y="3630613"/>
              <a:ext cx="0" cy="198120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2" name="Straight Connector 91"/>
            <p:cNvCxnSpPr>
              <a:cxnSpLocks noChangeShapeType="1"/>
            </p:cNvCxnSpPr>
            <p:nvPr/>
          </p:nvCxnSpPr>
          <p:spPr bwMode="auto">
            <a:xfrm>
              <a:off x="6548438" y="2754313"/>
              <a:ext cx="0" cy="190500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3" name="Straight Connector 92"/>
            <p:cNvCxnSpPr>
              <a:cxnSpLocks noChangeShapeType="1"/>
            </p:cNvCxnSpPr>
            <p:nvPr/>
          </p:nvCxnSpPr>
          <p:spPr bwMode="auto">
            <a:xfrm>
              <a:off x="6959600" y="2754313"/>
              <a:ext cx="0" cy="190500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4" name="Straight Connector 93"/>
            <p:cNvCxnSpPr>
              <a:cxnSpLocks noChangeShapeType="1"/>
            </p:cNvCxnSpPr>
            <p:nvPr/>
          </p:nvCxnSpPr>
          <p:spPr bwMode="auto">
            <a:xfrm>
              <a:off x="7399338" y="2754313"/>
              <a:ext cx="0" cy="190500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5" name="Straight Connector 94"/>
            <p:cNvCxnSpPr>
              <a:cxnSpLocks noChangeShapeType="1"/>
            </p:cNvCxnSpPr>
            <p:nvPr/>
          </p:nvCxnSpPr>
          <p:spPr bwMode="auto">
            <a:xfrm>
              <a:off x="7867650" y="2754313"/>
              <a:ext cx="0" cy="190500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6" name="Straight Connector 95"/>
            <p:cNvCxnSpPr>
              <a:cxnSpLocks noChangeShapeType="1"/>
            </p:cNvCxnSpPr>
            <p:nvPr/>
          </p:nvCxnSpPr>
          <p:spPr bwMode="auto">
            <a:xfrm>
              <a:off x="8264525" y="2754313"/>
              <a:ext cx="0" cy="190500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28702" name="Group 83"/>
            <p:cNvGrpSpPr>
              <a:grpSpLocks/>
            </p:cNvGrpSpPr>
            <p:nvPr/>
          </p:nvGrpSpPr>
          <p:grpSpPr bwMode="auto">
            <a:xfrm rot="5400000">
              <a:off x="6340475" y="2697163"/>
              <a:ext cx="1866900" cy="1981200"/>
              <a:chOff x="1371600" y="2819400"/>
              <a:chExt cx="762000" cy="1905000"/>
            </a:xfrm>
          </p:grpSpPr>
          <p:cxnSp>
            <p:nvCxnSpPr>
              <p:cNvPr id="85" name="Straight Connector 84"/>
              <p:cNvCxnSpPr>
                <a:cxnSpLocks noChangeShapeType="1"/>
              </p:cNvCxnSpPr>
              <p:nvPr/>
            </p:nvCxnSpPr>
            <p:spPr bwMode="auto">
              <a:xfrm>
                <a:off x="1371600" y="2819400"/>
                <a:ext cx="0" cy="1905000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86" name="Straight Connector 85"/>
              <p:cNvCxnSpPr>
                <a:cxnSpLocks noChangeShapeType="1"/>
              </p:cNvCxnSpPr>
              <p:nvPr/>
            </p:nvCxnSpPr>
            <p:spPr bwMode="auto">
              <a:xfrm>
                <a:off x="1524000" y="2819400"/>
                <a:ext cx="0" cy="1905000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87" name="Straight Connector 86"/>
              <p:cNvCxnSpPr>
                <a:cxnSpLocks noChangeShapeType="1"/>
              </p:cNvCxnSpPr>
              <p:nvPr/>
            </p:nvCxnSpPr>
            <p:spPr bwMode="auto">
              <a:xfrm>
                <a:off x="1676400" y="2819400"/>
                <a:ext cx="0" cy="1905000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88" name="Straight Connector 87"/>
              <p:cNvCxnSpPr>
                <a:cxnSpLocks noChangeShapeType="1"/>
              </p:cNvCxnSpPr>
              <p:nvPr/>
            </p:nvCxnSpPr>
            <p:spPr bwMode="auto">
              <a:xfrm>
                <a:off x="1828800" y="2819400"/>
                <a:ext cx="0" cy="1905000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89" name="Straight Connector 88"/>
              <p:cNvCxnSpPr>
                <a:cxnSpLocks noChangeShapeType="1"/>
              </p:cNvCxnSpPr>
              <p:nvPr/>
            </p:nvCxnSpPr>
            <p:spPr bwMode="auto">
              <a:xfrm>
                <a:off x="1981200" y="2819400"/>
                <a:ext cx="0" cy="1905000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0" name="Straight Connector 89"/>
              <p:cNvCxnSpPr>
                <a:cxnSpLocks noChangeShapeType="1"/>
              </p:cNvCxnSpPr>
              <p:nvPr/>
            </p:nvCxnSpPr>
            <p:spPr bwMode="auto">
              <a:xfrm>
                <a:off x="2133600" y="2819400"/>
                <a:ext cx="0" cy="1905000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cxnSp>
          <p:nvCxnSpPr>
            <p:cNvPr id="98" name="Straight Arrow Connector 97"/>
            <p:cNvCxnSpPr>
              <a:cxnSpLocks noChangeShapeType="1"/>
            </p:cNvCxnSpPr>
            <p:nvPr/>
          </p:nvCxnSpPr>
          <p:spPr bwMode="auto">
            <a:xfrm>
              <a:off x="2514600" y="2373313"/>
              <a:ext cx="152400" cy="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1" name="Oval 110"/>
            <p:cNvSpPr>
              <a:spLocks noChangeArrowheads="1"/>
            </p:cNvSpPr>
            <p:nvPr/>
          </p:nvSpPr>
          <p:spPr bwMode="auto">
            <a:xfrm>
              <a:off x="477838" y="2328863"/>
              <a:ext cx="44450" cy="444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A1C0DA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x-none" altLang="x-none" sz="1800">
                <a:solidFill>
                  <a:srgbClr val="FFFFFF"/>
                </a:solidFill>
              </a:endParaRPr>
            </a:p>
          </p:txBody>
        </p:sp>
        <p:sp>
          <p:nvSpPr>
            <p:cNvPr id="112" name="Oval 111"/>
            <p:cNvSpPr>
              <a:spLocks noChangeArrowheads="1"/>
            </p:cNvSpPr>
            <p:nvPr/>
          </p:nvSpPr>
          <p:spPr bwMode="auto">
            <a:xfrm>
              <a:off x="893763" y="2333625"/>
              <a:ext cx="46037" cy="460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A1C0DA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x-none" altLang="x-none" sz="1800">
                <a:solidFill>
                  <a:srgbClr val="FFFFFF"/>
                </a:solidFill>
              </a:endParaRPr>
            </a:p>
          </p:txBody>
        </p:sp>
        <p:sp>
          <p:nvSpPr>
            <p:cNvPr id="113" name="Oval 112"/>
            <p:cNvSpPr>
              <a:spLocks noChangeArrowheads="1"/>
            </p:cNvSpPr>
            <p:nvPr/>
          </p:nvSpPr>
          <p:spPr bwMode="auto">
            <a:xfrm>
              <a:off x="1306513" y="2335213"/>
              <a:ext cx="44450" cy="460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A1C0DA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x-none" altLang="x-none" sz="1800">
                <a:solidFill>
                  <a:srgbClr val="FFFFFF"/>
                </a:solidFill>
              </a:endParaRPr>
            </a:p>
          </p:txBody>
        </p:sp>
        <p:sp>
          <p:nvSpPr>
            <p:cNvPr id="114" name="Oval 113"/>
            <p:cNvSpPr>
              <a:spLocks noChangeArrowheads="1"/>
            </p:cNvSpPr>
            <p:nvPr/>
          </p:nvSpPr>
          <p:spPr bwMode="auto">
            <a:xfrm>
              <a:off x="1724025" y="2341563"/>
              <a:ext cx="44450" cy="460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A1C0DA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x-none" altLang="x-none" sz="1800">
                <a:solidFill>
                  <a:srgbClr val="FFFFFF"/>
                </a:solidFill>
              </a:endParaRPr>
            </a:p>
          </p:txBody>
        </p:sp>
        <p:cxnSp>
          <p:nvCxnSpPr>
            <p:cNvPr id="115" name="Straight Arrow Connector 114"/>
            <p:cNvCxnSpPr>
              <a:cxnSpLocks noChangeShapeType="1"/>
            </p:cNvCxnSpPr>
            <p:nvPr/>
          </p:nvCxnSpPr>
          <p:spPr bwMode="auto">
            <a:xfrm>
              <a:off x="3048000" y="2373313"/>
              <a:ext cx="228600" cy="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7" name="Oval 116"/>
            <p:cNvSpPr>
              <a:spLocks noChangeArrowheads="1"/>
            </p:cNvSpPr>
            <p:nvPr/>
          </p:nvSpPr>
          <p:spPr bwMode="auto">
            <a:xfrm>
              <a:off x="2081213" y="2347913"/>
              <a:ext cx="46037" cy="444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A1C0DA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x-none" altLang="x-none" sz="1800">
                <a:solidFill>
                  <a:srgbClr val="FFFFFF"/>
                </a:solidFill>
              </a:endParaRPr>
            </a:p>
          </p:txBody>
        </p:sp>
        <p:cxnSp>
          <p:nvCxnSpPr>
            <p:cNvPr id="119" name="Straight Arrow Connector 118"/>
            <p:cNvCxnSpPr>
              <a:cxnSpLocks noChangeShapeType="1"/>
            </p:cNvCxnSpPr>
            <p:nvPr/>
          </p:nvCxnSpPr>
          <p:spPr bwMode="auto">
            <a:xfrm>
              <a:off x="3657600" y="2373313"/>
              <a:ext cx="304800" cy="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2" name="Straight Arrow Connector 121"/>
            <p:cNvCxnSpPr>
              <a:cxnSpLocks noChangeShapeType="1"/>
            </p:cNvCxnSpPr>
            <p:nvPr/>
          </p:nvCxnSpPr>
          <p:spPr bwMode="auto">
            <a:xfrm>
              <a:off x="5561013" y="2398713"/>
              <a:ext cx="228600" cy="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3" name="Straight Arrow Connector 122"/>
            <p:cNvCxnSpPr>
              <a:cxnSpLocks noChangeShapeType="1"/>
            </p:cNvCxnSpPr>
            <p:nvPr/>
          </p:nvCxnSpPr>
          <p:spPr bwMode="auto">
            <a:xfrm>
              <a:off x="4191000" y="2373313"/>
              <a:ext cx="304800" cy="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6" name="Oval 125"/>
            <p:cNvSpPr>
              <a:spLocks noChangeArrowheads="1"/>
            </p:cNvSpPr>
            <p:nvPr/>
          </p:nvSpPr>
          <p:spPr bwMode="auto">
            <a:xfrm>
              <a:off x="7686675" y="2392363"/>
              <a:ext cx="46038" cy="460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A1C0DA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x-none" altLang="x-none" sz="1800">
                <a:solidFill>
                  <a:srgbClr val="FFFFFF"/>
                </a:solidFill>
              </a:endParaRPr>
            </a:p>
          </p:txBody>
        </p:sp>
        <p:sp>
          <p:nvSpPr>
            <p:cNvPr id="127" name="Oval 126"/>
            <p:cNvSpPr>
              <a:spLocks noChangeArrowheads="1"/>
            </p:cNvSpPr>
            <p:nvPr/>
          </p:nvSpPr>
          <p:spPr bwMode="auto">
            <a:xfrm>
              <a:off x="8104188" y="2398713"/>
              <a:ext cx="46037" cy="460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A1C0DA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x-none" altLang="x-none" sz="1800">
                <a:solidFill>
                  <a:srgbClr val="FFFFFF"/>
                </a:solidFill>
              </a:endParaRPr>
            </a:p>
          </p:txBody>
        </p:sp>
        <p:sp>
          <p:nvSpPr>
            <p:cNvPr id="128" name="Oval 127"/>
            <p:cNvSpPr>
              <a:spLocks noChangeArrowheads="1"/>
            </p:cNvSpPr>
            <p:nvPr/>
          </p:nvSpPr>
          <p:spPr bwMode="auto">
            <a:xfrm>
              <a:off x="8462963" y="2405063"/>
              <a:ext cx="44450" cy="444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A1C0DA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x-none" altLang="x-none" sz="1800">
                <a:solidFill>
                  <a:srgbClr val="FFFFFF"/>
                </a:solidFill>
              </a:endParaRPr>
            </a:p>
          </p:txBody>
        </p:sp>
        <p:cxnSp>
          <p:nvCxnSpPr>
            <p:cNvPr id="129" name="Straight Arrow Connector 128"/>
            <p:cNvCxnSpPr>
              <a:cxnSpLocks noChangeShapeType="1"/>
            </p:cNvCxnSpPr>
            <p:nvPr/>
          </p:nvCxnSpPr>
          <p:spPr bwMode="auto">
            <a:xfrm>
              <a:off x="6061075" y="2400300"/>
              <a:ext cx="152400" cy="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3" name="Straight Arrow Connector 132"/>
            <p:cNvCxnSpPr>
              <a:cxnSpLocks noChangeShapeType="1"/>
            </p:cNvCxnSpPr>
            <p:nvPr/>
          </p:nvCxnSpPr>
          <p:spPr bwMode="auto">
            <a:xfrm>
              <a:off x="4673600" y="2373313"/>
              <a:ext cx="381000" cy="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5" name="Straight Arrow Connector 134"/>
            <p:cNvCxnSpPr>
              <a:cxnSpLocks noChangeShapeType="1"/>
            </p:cNvCxnSpPr>
            <p:nvPr/>
          </p:nvCxnSpPr>
          <p:spPr bwMode="auto">
            <a:xfrm>
              <a:off x="5168900" y="2386013"/>
              <a:ext cx="304800" cy="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6" name="Straight Arrow Connector 135"/>
            <p:cNvCxnSpPr>
              <a:cxnSpLocks noChangeShapeType="1"/>
            </p:cNvCxnSpPr>
            <p:nvPr/>
          </p:nvCxnSpPr>
          <p:spPr bwMode="auto">
            <a:xfrm flipH="1">
              <a:off x="6338888" y="2406650"/>
              <a:ext cx="228600" cy="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1" name="Straight Arrow Connector 140"/>
            <p:cNvCxnSpPr>
              <a:cxnSpLocks noChangeShapeType="1"/>
            </p:cNvCxnSpPr>
            <p:nvPr/>
          </p:nvCxnSpPr>
          <p:spPr bwMode="auto">
            <a:xfrm flipH="1">
              <a:off x="6661150" y="2403475"/>
              <a:ext cx="381000" cy="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3" name="Straight Arrow Connector 142"/>
            <p:cNvCxnSpPr>
              <a:cxnSpLocks noChangeShapeType="1"/>
            </p:cNvCxnSpPr>
            <p:nvPr/>
          </p:nvCxnSpPr>
          <p:spPr bwMode="auto">
            <a:xfrm flipH="1">
              <a:off x="7148513" y="2403475"/>
              <a:ext cx="228600" cy="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28722" name="Picture 152" descr="Screen Shot 2012-03-21 at 7.22.09 PM.p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600" y="5497513"/>
            <a:ext cx="466407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723" name="TextBox 153"/>
          <p:cNvSpPr txBox="1">
            <a:spLocks noChangeArrowheads="1"/>
          </p:cNvSpPr>
          <p:nvPr/>
        </p:nvSpPr>
        <p:spPr bwMode="auto">
          <a:xfrm>
            <a:off x="3319159" y="1441899"/>
            <a:ext cx="2727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800" dirty="0">
                <a:latin typeface="Comic Sans MS" charset="0"/>
              </a:rPr>
              <a:t>Displacement field u(r):</a:t>
            </a:r>
          </a:p>
        </p:txBody>
      </p:sp>
      <p:sp>
        <p:nvSpPr>
          <p:cNvPr id="28724" name="TextBox 154"/>
          <p:cNvSpPr txBox="1">
            <a:spLocks noChangeArrowheads="1"/>
          </p:cNvSpPr>
          <p:nvPr/>
        </p:nvSpPr>
        <p:spPr bwMode="auto">
          <a:xfrm>
            <a:off x="609600" y="4964113"/>
            <a:ext cx="42957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800">
                <a:latin typeface="Comic Sans MS" charset="0"/>
              </a:rPr>
              <a:t>Coherent X-ray Diffraction measures: </a:t>
            </a:r>
          </a:p>
        </p:txBody>
      </p:sp>
      <p:sp>
        <p:nvSpPr>
          <p:cNvPr id="28725" name="TextBox 155"/>
          <p:cNvSpPr txBox="1">
            <a:spLocks noChangeArrowheads="1"/>
          </p:cNvSpPr>
          <p:nvPr/>
        </p:nvSpPr>
        <p:spPr bwMode="auto">
          <a:xfrm>
            <a:off x="228600" y="6140507"/>
            <a:ext cx="8693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800">
                <a:latin typeface="Comic Sans MS" charset="0"/>
              </a:rPr>
              <a:t>Strain is a gradient of u(r), the phase component of the complex-valued density</a:t>
            </a:r>
          </a:p>
        </p:txBody>
      </p:sp>
      <p:pic>
        <p:nvPicPr>
          <p:cNvPr id="82" name="Picture 81" descr="GoldCat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9960" y="64753"/>
            <a:ext cx="1640149" cy="2176003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="" xmlns:a16="http://schemas.microsoft.com/office/drawing/2014/main" id="{6F9C5AC7-7756-504C-B78A-E53E145EBB0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949" y="2045698"/>
            <a:ext cx="4145002" cy="2417918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="" xmlns:a16="http://schemas.microsoft.com/office/drawing/2014/main" id="{AD8D58F2-BC9F-624D-84CF-BA6FB040A903}"/>
              </a:ext>
            </a:extLst>
          </p:cNvPr>
          <p:cNvGrpSpPr/>
          <p:nvPr/>
        </p:nvGrpSpPr>
        <p:grpSpPr>
          <a:xfrm>
            <a:off x="5175464" y="1847098"/>
            <a:ext cx="1168027" cy="1579644"/>
            <a:chOff x="5175464" y="1847098"/>
            <a:chExt cx="1168027" cy="1579644"/>
          </a:xfrm>
        </p:grpSpPr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163570EF-E21F-6C45-A70E-0E7B9EFF9952}"/>
                </a:ext>
              </a:extLst>
            </p:cNvPr>
            <p:cNvSpPr txBox="1"/>
            <p:nvPr/>
          </p:nvSpPr>
          <p:spPr>
            <a:xfrm>
              <a:off x="5281982" y="2306277"/>
              <a:ext cx="106150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No phase</a:t>
              </a:r>
            </a:p>
            <a:p>
              <a:r>
                <a:rPr lang="en-US" sz="1600" dirty="0"/>
                <a:t>structure</a:t>
              </a:r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="" xmlns:a16="http://schemas.microsoft.com/office/drawing/2014/main" id="{AE1D19E9-193D-CC48-A12B-5C4FD3CA47DB}"/>
                </a:ext>
              </a:extLst>
            </p:cNvPr>
            <p:cNvGrpSpPr/>
            <p:nvPr/>
          </p:nvGrpSpPr>
          <p:grpSpPr>
            <a:xfrm>
              <a:off x="5175464" y="1847098"/>
              <a:ext cx="1168027" cy="1579644"/>
              <a:chOff x="5175464" y="1847098"/>
              <a:chExt cx="1168027" cy="1579644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="" xmlns:a16="http://schemas.microsoft.com/office/drawing/2014/main" id="{D18461E6-E067-7C4D-A97E-66CD5F3BC72F}"/>
                  </a:ext>
                </a:extLst>
              </p:cNvPr>
              <p:cNvGrpSpPr/>
              <p:nvPr/>
            </p:nvGrpSpPr>
            <p:grpSpPr>
              <a:xfrm>
                <a:off x="5175464" y="2598665"/>
                <a:ext cx="1168027" cy="828077"/>
                <a:chOff x="5175464" y="2598665"/>
                <a:chExt cx="1168027" cy="828077"/>
              </a:xfrm>
            </p:grpSpPr>
            <p:cxnSp>
              <p:nvCxnSpPr>
                <p:cNvPr id="4" name="Straight Arrow Connector 3">
                  <a:extLst>
                    <a:ext uri="{FF2B5EF4-FFF2-40B4-BE49-F238E27FC236}">
                      <a16:creationId xmlns="" xmlns:a16="http://schemas.microsoft.com/office/drawing/2014/main" id="{DEC6E7B6-0596-234D-A9F3-04D79FF68E3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75464" y="2633894"/>
                  <a:ext cx="642240" cy="792848"/>
                </a:xfrm>
                <a:prstGeom prst="straightConnector1">
                  <a:avLst/>
                </a:prstGeom>
                <a:ln>
                  <a:headEnd type="none"/>
                  <a:tailEnd type="non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Arrow Connector 83">
                  <a:extLst>
                    <a:ext uri="{FF2B5EF4-FFF2-40B4-BE49-F238E27FC236}">
                      <a16:creationId xmlns="" xmlns:a16="http://schemas.microsoft.com/office/drawing/2014/main" id="{19C2DB04-E6DF-B64F-B8C6-665B4B0E6621}"/>
                    </a:ext>
                  </a:extLst>
                </p:cNvPr>
                <p:cNvCxnSpPr>
                  <a:cxnSpLocks/>
                  <a:endCxn id="20" idx="3"/>
                </p:cNvCxnSpPr>
                <p:nvPr/>
              </p:nvCxnSpPr>
              <p:spPr>
                <a:xfrm flipV="1">
                  <a:off x="5824050" y="2598665"/>
                  <a:ext cx="519441" cy="811978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00" name="Straight Arrow Connector 99">
                <a:extLst>
                  <a:ext uri="{FF2B5EF4-FFF2-40B4-BE49-F238E27FC236}">
                    <a16:creationId xmlns="" xmlns:a16="http://schemas.microsoft.com/office/drawing/2014/main" id="{6D4CD8C0-F9AA-0249-9AA5-592F2D93689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809501" y="1982345"/>
                <a:ext cx="12309" cy="141558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Box 36">
                <a:extLst>
                  <a:ext uri="{FF2B5EF4-FFF2-40B4-BE49-F238E27FC236}">
                    <a16:creationId xmlns="" xmlns:a16="http://schemas.microsoft.com/office/drawing/2014/main" id="{3D389C80-7CE0-4A4C-8B6D-D2061BEE63DC}"/>
                  </a:ext>
                </a:extLst>
              </p:cNvPr>
              <p:cNvSpPr txBox="1"/>
              <p:nvPr/>
            </p:nvSpPr>
            <p:spPr>
              <a:xfrm>
                <a:off x="5784048" y="1847098"/>
                <a:ext cx="3642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/>
                  <a:t>G</a:t>
                </a:r>
              </a:p>
            </p:txBody>
          </p:sp>
        </p:grpSp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960D0B53-3DCA-A349-A4CE-AF91CFFFE470}"/>
              </a:ext>
            </a:extLst>
          </p:cNvPr>
          <p:cNvGrpSpPr/>
          <p:nvPr/>
        </p:nvGrpSpPr>
        <p:grpSpPr>
          <a:xfrm>
            <a:off x="4058355" y="3226837"/>
            <a:ext cx="1444397" cy="1168027"/>
            <a:chOff x="3861505" y="3176037"/>
            <a:chExt cx="1444397" cy="1168027"/>
          </a:xfrm>
        </p:grpSpPr>
        <p:grpSp>
          <p:nvGrpSpPr>
            <p:cNvPr id="102" name="Group 101">
              <a:extLst>
                <a:ext uri="{FF2B5EF4-FFF2-40B4-BE49-F238E27FC236}">
                  <a16:creationId xmlns="" xmlns:a16="http://schemas.microsoft.com/office/drawing/2014/main" id="{7F3328D5-9749-244C-8CF1-1078561B7907}"/>
                </a:ext>
              </a:extLst>
            </p:cNvPr>
            <p:cNvGrpSpPr/>
            <p:nvPr/>
          </p:nvGrpSpPr>
          <p:grpSpPr>
            <a:xfrm rot="16200000">
              <a:off x="4307850" y="3346012"/>
              <a:ext cx="1168027" cy="828077"/>
              <a:chOff x="5175464" y="2598665"/>
              <a:chExt cx="1168027" cy="828077"/>
            </a:xfrm>
          </p:grpSpPr>
          <p:cxnSp>
            <p:nvCxnSpPr>
              <p:cNvPr id="105" name="Straight Arrow Connector 104">
                <a:extLst>
                  <a:ext uri="{FF2B5EF4-FFF2-40B4-BE49-F238E27FC236}">
                    <a16:creationId xmlns="" xmlns:a16="http://schemas.microsoft.com/office/drawing/2014/main" id="{BD8B96FE-4CD9-5945-8B7B-9765E40E76F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75464" y="2633894"/>
                <a:ext cx="642240" cy="792848"/>
              </a:xfrm>
              <a:prstGeom prst="straightConnector1">
                <a:avLst/>
              </a:prstGeom>
              <a:ln>
                <a:headEnd type="none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Arrow Connector 105">
                <a:extLst>
                  <a:ext uri="{FF2B5EF4-FFF2-40B4-BE49-F238E27FC236}">
                    <a16:creationId xmlns="" xmlns:a16="http://schemas.microsoft.com/office/drawing/2014/main" id="{9D2DE7A3-7582-544A-A979-0CFEC19CE63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824050" y="2598665"/>
                <a:ext cx="519441" cy="81197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3" name="Straight Arrow Connector 102">
              <a:extLst>
                <a:ext uri="{FF2B5EF4-FFF2-40B4-BE49-F238E27FC236}">
                  <a16:creationId xmlns="" xmlns:a16="http://schemas.microsoft.com/office/drawing/2014/main" id="{74F21EA5-7494-E145-9C87-E8FCD4D630E5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4563143" y="2996080"/>
              <a:ext cx="12309" cy="141558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7030484"/>
      </p:ext>
    </p:extLst>
  </p:cSld>
  <p:clrMapOvr>
    <a:masterClrMapping/>
  </p:clrMapOvr>
  <p:transition xmlns:p14="http://schemas.microsoft.com/office/powerpoint/2010/main" spd="slow" advTm="121945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/>
          </p:nvPr>
        </p:nvSpPr>
        <p:spPr>
          <a:xfrm>
            <a:off x="800622" y="98120"/>
            <a:ext cx="5029200" cy="762000"/>
          </a:xfrm>
        </p:spPr>
        <p:txBody>
          <a:bodyPr/>
          <a:lstStyle/>
          <a:p>
            <a:r>
              <a:rPr lang="en-US" altLang="x-none" sz="3000">
                <a:latin typeface="Comic Sans MS" charset="0"/>
                <a:ea typeface="ＭＳ Ｐゴシック" charset="-128"/>
              </a:rPr>
              <a:t>Traditional Microscopy:</a:t>
            </a:r>
          </a:p>
        </p:txBody>
      </p:sp>
      <p:sp>
        <p:nvSpPr>
          <p:cNvPr id="4" name="32-Point Star 3"/>
          <p:cNvSpPr>
            <a:spLocks noChangeArrowheads="1"/>
          </p:cNvSpPr>
          <p:nvPr/>
        </p:nvSpPr>
        <p:spPr bwMode="auto">
          <a:xfrm>
            <a:off x="838200" y="1600200"/>
            <a:ext cx="368300" cy="344488"/>
          </a:xfrm>
          <a:prstGeom prst="star32">
            <a:avLst>
              <a:gd name="adj" fmla="val 37500"/>
            </a:avLst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x-none" altLang="x-none" sz="1800">
              <a:solidFill>
                <a:srgbClr val="FFFFFF"/>
              </a:solidFill>
              <a:latin typeface="Calibri" charset="0"/>
            </a:endParaRPr>
          </a:p>
        </p:txBody>
      </p:sp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 flipV="1">
            <a:off x="1219200" y="914400"/>
            <a:ext cx="1447800" cy="60960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 type="triangle" w="lg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33796" name="Group 12"/>
          <p:cNvGrpSpPr>
            <a:grpSpLocks/>
          </p:cNvGrpSpPr>
          <p:nvPr/>
        </p:nvGrpSpPr>
        <p:grpSpPr bwMode="auto">
          <a:xfrm>
            <a:off x="2133600" y="609600"/>
            <a:ext cx="1871663" cy="2057400"/>
            <a:chOff x="990600" y="1828800"/>
            <a:chExt cx="1871775" cy="2057400"/>
          </a:xfrm>
        </p:grpSpPr>
        <p:sp>
          <p:nvSpPr>
            <p:cNvPr id="8" name="Chord 7"/>
            <p:cNvSpPr/>
            <p:nvPr/>
          </p:nvSpPr>
          <p:spPr>
            <a:xfrm flipH="1">
              <a:off x="990600" y="1828800"/>
              <a:ext cx="1328818" cy="2057400"/>
            </a:xfrm>
            <a:prstGeom prst="chord">
              <a:avLst>
                <a:gd name="adj1" fmla="val 6374960"/>
                <a:gd name="adj2" fmla="val 15166643"/>
              </a:avLst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11" name="Chord 10"/>
            <p:cNvSpPr>
              <a:spLocks/>
            </p:cNvSpPr>
            <p:nvPr/>
          </p:nvSpPr>
          <p:spPr bwMode="auto">
            <a:xfrm>
              <a:off x="1600200" y="1828800"/>
              <a:ext cx="1262175" cy="2057400"/>
            </a:xfrm>
            <a:custGeom>
              <a:avLst/>
              <a:gdLst>
                <a:gd name="T0" fmla="*/ 360272 w 1262175"/>
                <a:gd name="T1" fmla="*/ 1957868 h 2057400"/>
                <a:gd name="T2" fmla="*/ 9 w 1262175"/>
                <a:gd name="T3" fmla="*/ 1034060 h 2057400"/>
                <a:gd name="T4" fmla="*/ 346477 w 1262175"/>
                <a:gd name="T5" fmla="*/ 110553 h 2057400"/>
                <a:gd name="T6" fmla="*/ 360272 w 1262175"/>
                <a:gd name="T7" fmla="*/ 1957868 h 20574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62175" h="2057400">
                  <a:moveTo>
                    <a:pt x="360272" y="1957868"/>
                  </a:moveTo>
                  <a:cubicBezTo>
                    <a:pt x="141296" y="1788288"/>
                    <a:pt x="1272" y="1429230"/>
                    <a:pt x="9" y="1034060"/>
                  </a:cubicBezTo>
                  <a:cubicBezTo>
                    <a:pt x="-1238" y="644056"/>
                    <a:pt x="132927" y="286441"/>
                    <a:pt x="346477" y="110553"/>
                  </a:cubicBezTo>
                  <a:lnTo>
                    <a:pt x="360272" y="1957868"/>
                  </a:lnTo>
                  <a:close/>
                </a:path>
              </a:pathLst>
            </a:cu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32-Point Star 16"/>
          <p:cNvSpPr>
            <a:spLocks noChangeArrowheads="1"/>
          </p:cNvSpPr>
          <p:nvPr/>
        </p:nvSpPr>
        <p:spPr bwMode="auto">
          <a:xfrm>
            <a:off x="5321300" y="1066800"/>
            <a:ext cx="1447800" cy="1371600"/>
          </a:xfrm>
          <a:prstGeom prst="star32">
            <a:avLst>
              <a:gd name="adj" fmla="val 37500"/>
            </a:avLst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x-none" altLang="x-none" sz="1800">
              <a:solidFill>
                <a:srgbClr val="FFFFFF"/>
              </a:solidFill>
              <a:latin typeface="Calibri" charset="0"/>
            </a:endParaRPr>
          </a:p>
        </p:txBody>
      </p:sp>
      <p:cxnSp>
        <p:nvCxnSpPr>
          <p:cNvPr id="19" name="Straight Connector 18"/>
          <p:cNvCxnSpPr>
            <a:cxnSpLocks noChangeShapeType="1"/>
          </p:cNvCxnSpPr>
          <p:nvPr/>
        </p:nvCxnSpPr>
        <p:spPr bwMode="auto">
          <a:xfrm flipV="1">
            <a:off x="1219200" y="1295400"/>
            <a:ext cx="1371600" cy="38100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 type="triangle" w="lg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" name="Straight Connector 19"/>
          <p:cNvCxnSpPr>
            <a:cxnSpLocks noChangeShapeType="1"/>
          </p:cNvCxnSpPr>
          <p:nvPr/>
        </p:nvCxnSpPr>
        <p:spPr bwMode="auto">
          <a:xfrm>
            <a:off x="1219200" y="1828800"/>
            <a:ext cx="1447800" cy="22860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 type="triangle" w="lg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Straight Connector 20"/>
          <p:cNvCxnSpPr>
            <a:cxnSpLocks noChangeShapeType="1"/>
          </p:cNvCxnSpPr>
          <p:nvPr/>
        </p:nvCxnSpPr>
        <p:spPr bwMode="auto">
          <a:xfrm>
            <a:off x="1143000" y="1981200"/>
            <a:ext cx="1676400" cy="45720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 type="triangle" w="lg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" name="Straight Connector 27"/>
          <p:cNvCxnSpPr>
            <a:cxnSpLocks noChangeShapeType="1"/>
          </p:cNvCxnSpPr>
          <p:nvPr/>
        </p:nvCxnSpPr>
        <p:spPr bwMode="auto">
          <a:xfrm flipV="1">
            <a:off x="1295400" y="1676400"/>
            <a:ext cx="1295400" cy="7620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 type="triangle" w="lg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" name="Straight Connector 29"/>
          <p:cNvCxnSpPr>
            <a:cxnSpLocks noChangeShapeType="1"/>
          </p:cNvCxnSpPr>
          <p:nvPr/>
        </p:nvCxnSpPr>
        <p:spPr bwMode="auto">
          <a:xfrm>
            <a:off x="3276600" y="838200"/>
            <a:ext cx="2362200" cy="38100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 type="triangle" w="lg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" name="Straight Connector 31"/>
          <p:cNvCxnSpPr>
            <a:cxnSpLocks noChangeShapeType="1"/>
          </p:cNvCxnSpPr>
          <p:nvPr/>
        </p:nvCxnSpPr>
        <p:spPr bwMode="auto">
          <a:xfrm flipV="1">
            <a:off x="3352800" y="2209800"/>
            <a:ext cx="2133600" cy="22860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 type="triangle" w="lg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" name="Straight Connector 34"/>
          <p:cNvCxnSpPr>
            <a:cxnSpLocks noChangeShapeType="1"/>
          </p:cNvCxnSpPr>
          <p:nvPr/>
        </p:nvCxnSpPr>
        <p:spPr bwMode="auto">
          <a:xfrm flipV="1">
            <a:off x="3429000" y="1905000"/>
            <a:ext cx="1828800" cy="15240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 type="triangle" w="lg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" name="Straight Connector 36"/>
          <p:cNvCxnSpPr>
            <a:cxnSpLocks noChangeShapeType="1"/>
          </p:cNvCxnSpPr>
          <p:nvPr/>
        </p:nvCxnSpPr>
        <p:spPr bwMode="auto">
          <a:xfrm>
            <a:off x="3429000" y="1219200"/>
            <a:ext cx="1981200" cy="22860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 type="triangle" w="lg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9" name="Straight Connector 38"/>
          <p:cNvCxnSpPr>
            <a:cxnSpLocks noChangeShapeType="1"/>
          </p:cNvCxnSpPr>
          <p:nvPr/>
        </p:nvCxnSpPr>
        <p:spPr bwMode="auto">
          <a:xfrm>
            <a:off x="3581400" y="1600200"/>
            <a:ext cx="1600200" cy="7620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 type="triangle" w="lg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" name="Straight Connector 44"/>
          <p:cNvCxnSpPr>
            <a:cxnSpLocks noChangeShapeType="1"/>
          </p:cNvCxnSpPr>
          <p:nvPr/>
        </p:nvCxnSpPr>
        <p:spPr bwMode="auto">
          <a:xfrm>
            <a:off x="1020763" y="609600"/>
            <a:ext cx="0" cy="2286000"/>
          </a:xfrm>
          <a:prstGeom prst="line">
            <a:avLst/>
          </a:prstGeom>
          <a:noFill/>
          <a:ln w="25400">
            <a:solidFill>
              <a:srgbClr val="7F7F7F"/>
            </a:solidFill>
            <a:prstDash val="dash"/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" name="Straight Connector 45"/>
          <p:cNvCxnSpPr>
            <a:cxnSpLocks noChangeShapeType="1"/>
          </p:cNvCxnSpPr>
          <p:nvPr/>
        </p:nvCxnSpPr>
        <p:spPr bwMode="auto">
          <a:xfrm>
            <a:off x="6019800" y="685800"/>
            <a:ext cx="0" cy="2286000"/>
          </a:xfrm>
          <a:prstGeom prst="line">
            <a:avLst/>
          </a:prstGeom>
          <a:noFill/>
          <a:ln w="25400">
            <a:solidFill>
              <a:srgbClr val="7F7F7F"/>
            </a:solidFill>
            <a:prstDash val="dash"/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7" name="32-Point Star 46"/>
          <p:cNvSpPr>
            <a:spLocks noChangeArrowheads="1"/>
          </p:cNvSpPr>
          <p:nvPr/>
        </p:nvSpPr>
        <p:spPr bwMode="auto">
          <a:xfrm>
            <a:off x="914400" y="4800600"/>
            <a:ext cx="368300" cy="344488"/>
          </a:xfrm>
          <a:prstGeom prst="star32">
            <a:avLst>
              <a:gd name="adj" fmla="val 37500"/>
            </a:avLst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x-none" altLang="x-none" sz="1800">
              <a:solidFill>
                <a:srgbClr val="FFFFFF"/>
              </a:solidFill>
              <a:latin typeface="Calibri" charset="0"/>
            </a:endParaRPr>
          </a:p>
        </p:txBody>
      </p:sp>
      <p:cxnSp>
        <p:nvCxnSpPr>
          <p:cNvPr id="48" name="Straight Connector 47"/>
          <p:cNvCxnSpPr>
            <a:cxnSpLocks noChangeShapeType="1"/>
          </p:cNvCxnSpPr>
          <p:nvPr/>
        </p:nvCxnSpPr>
        <p:spPr bwMode="auto">
          <a:xfrm flipV="1">
            <a:off x="1371600" y="3962400"/>
            <a:ext cx="4495800" cy="83820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 type="triangle" w="lg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9" name="Straight Connector 48"/>
          <p:cNvCxnSpPr>
            <a:cxnSpLocks noChangeShapeType="1"/>
          </p:cNvCxnSpPr>
          <p:nvPr/>
        </p:nvCxnSpPr>
        <p:spPr bwMode="auto">
          <a:xfrm flipV="1">
            <a:off x="1397000" y="4419600"/>
            <a:ext cx="4470400" cy="45720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 type="triangle" w="lg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0" name="Straight Connector 49"/>
          <p:cNvCxnSpPr>
            <a:cxnSpLocks noChangeShapeType="1"/>
          </p:cNvCxnSpPr>
          <p:nvPr/>
        </p:nvCxnSpPr>
        <p:spPr bwMode="auto">
          <a:xfrm>
            <a:off x="1397000" y="5029200"/>
            <a:ext cx="4470400" cy="30480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 type="triangle" w="lg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" name="Straight Connector 50"/>
          <p:cNvCxnSpPr>
            <a:cxnSpLocks noChangeShapeType="1"/>
          </p:cNvCxnSpPr>
          <p:nvPr/>
        </p:nvCxnSpPr>
        <p:spPr bwMode="auto">
          <a:xfrm>
            <a:off x="1447800" y="5105400"/>
            <a:ext cx="4419600" cy="68580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 type="triangle" w="lg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2" name="Straight Connector 51"/>
          <p:cNvCxnSpPr>
            <a:cxnSpLocks noChangeShapeType="1"/>
          </p:cNvCxnSpPr>
          <p:nvPr/>
        </p:nvCxnSpPr>
        <p:spPr bwMode="auto">
          <a:xfrm flipV="1">
            <a:off x="1473200" y="4800600"/>
            <a:ext cx="4394200" cy="15240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 type="triangle" w="lg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" name="Straight Connector 52"/>
          <p:cNvCxnSpPr>
            <a:cxnSpLocks noChangeShapeType="1"/>
          </p:cNvCxnSpPr>
          <p:nvPr/>
        </p:nvCxnSpPr>
        <p:spPr bwMode="auto">
          <a:xfrm>
            <a:off x="1096963" y="3810000"/>
            <a:ext cx="0" cy="2286000"/>
          </a:xfrm>
          <a:prstGeom prst="line">
            <a:avLst/>
          </a:prstGeom>
          <a:noFill/>
          <a:ln w="25400">
            <a:solidFill>
              <a:srgbClr val="7F7F7F"/>
            </a:solidFill>
            <a:prstDash val="dash"/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4" name="Straight Connector 83"/>
          <p:cNvCxnSpPr>
            <a:cxnSpLocks noChangeShapeType="1"/>
          </p:cNvCxnSpPr>
          <p:nvPr/>
        </p:nvCxnSpPr>
        <p:spPr bwMode="auto">
          <a:xfrm>
            <a:off x="6019800" y="3810000"/>
            <a:ext cx="0" cy="2286000"/>
          </a:xfrm>
          <a:prstGeom prst="line">
            <a:avLst/>
          </a:prstGeom>
          <a:noFill/>
          <a:ln w="25400">
            <a:solidFill>
              <a:srgbClr val="7F7F7F"/>
            </a:solidFill>
            <a:prstDash val="dash"/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817" name="Title 1"/>
          <p:cNvSpPr txBox="1">
            <a:spLocks/>
          </p:cNvSpPr>
          <p:nvPr/>
        </p:nvSpPr>
        <p:spPr bwMode="auto">
          <a:xfrm>
            <a:off x="1066800" y="3429000"/>
            <a:ext cx="4419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x-none" sz="3000">
                <a:latin typeface="Comic Sans MS" charset="0"/>
              </a:rPr>
              <a:t>Lens-less Imaging: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381000" y="3124200"/>
            <a:ext cx="172402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/>
                <a:ea typeface="ＭＳ Ｐゴシック" charset="0"/>
                <a:cs typeface="Comic Sans MS"/>
              </a:rPr>
              <a:t>Object Plane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5181600" y="3124200"/>
            <a:ext cx="196850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/>
                <a:ea typeface="ＭＳ Ｐゴシック" charset="0"/>
                <a:cs typeface="Comic Sans MS"/>
              </a:rPr>
              <a:t>Detector Plane</a:t>
            </a:r>
          </a:p>
        </p:txBody>
      </p:sp>
      <p:pic>
        <p:nvPicPr>
          <p:cNvPr id="90" name="Picture 89" descr="skd188256sdc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7600" y="3657600"/>
            <a:ext cx="1371600" cy="117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" name="Right Arrow 91"/>
          <p:cNvSpPr>
            <a:spLocks noChangeArrowheads="1"/>
          </p:cNvSpPr>
          <p:nvPr/>
        </p:nvSpPr>
        <p:spPr bwMode="auto">
          <a:xfrm>
            <a:off x="6248400" y="4495800"/>
            <a:ext cx="1371600" cy="6096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x-none" altLang="x-none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94" name="Right Arrow 93"/>
          <p:cNvSpPr>
            <a:spLocks noChangeArrowheads="1"/>
          </p:cNvSpPr>
          <p:nvPr/>
        </p:nvSpPr>
        <p:spPr bwMode="auto">
          <a:xfrm rot="5400000">
            <a:off x="7962900" y="4914900"/>
            <a:ext cx="381000" cy="6096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x-none" altLang="x-none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95" name="32-Point Star 94"/>
          <p:cNvSpPr>
            <a:spLocks noChangeArrowheads="1"/>
          </p:cNvSpPr>
          <p:nvPr/>
        </p:nvSpPr>
        <p:spPr bwMode="auto">
          <a:xfrm>
            <a:off x="7620000" y="5562600"/>
            <a:ext cx="1054100" cy="1066800"/>
          </a:xfrm>
          <a:prstGeom prst="star32">
            <a:avLst>
              <a:gd name="adj" fmla="val 37500"/>
            </a:avLst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x-none" altLang="x-none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039627" y="25052"/>
            <a:ext cx="208903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Courtesy Prof. Oleg </a:t>
            </a:r>
            <a:r>
              <a:rPr lang="en-US" sz="900" dirty="0" err="1"/>
              <a:t>Shpyrko</a:t>
            </a:r>
            <a:r>
              <a:rPr lang="en-US" sz="900" dirty="0"/>
              <a:t> (UCSD)</a:t>
            </a: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 spd="slow" advTm="4304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94" grpId="0" animBg="1"/>
      <p:bldP spid="9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>
                <a:ea typeface="ＭＳ Ｐゴシック" charset="-128"/>
              </a:rPr>
              <a:t>First demonstration of CDI with x-rays</a:t>
            </a:r>
          </a:p>
        </p:txBody>
      </p:sp>
      <p:sp>
        <p:nvSpPr>
          <p:cNvPr id="34818" name="Rectangle 7"/>
          <p:cNvSpPr>
            <a:spLocks noChangeArrowheads="1"/>
          </p:cNvSpPr>
          <p:nvPr/>
        </p:nvSpPr>
        <p:spPr bwMode="auto">
          <a:xfrm>
            <a:off x="1828800" y="5181600"/>
            <a:ext cx="1701800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</a:pPr>
            <a:r>
              <a:rPr lang="en-US" altLang="x-none" sz="1400" b="1"/>
              <a:t>diffraction pattern</a:t>
            </a:r>
          </a:p>
        </p:txBody>
      </p:sp>
      <p:sp>
        <p:nvSpPr>
          <p:cNvPr id="34819" name="Rectangle 9"/>
          <p:cNvSpPr>
            <a:spLocks noChangeArrowheads="1"/>
          </p:cNvSpPr>
          <p:nvPr/>
        </p:nvSpPr>
        <p:spPr bwMode="auto">
          <a:xfrm>
            <a:off x="5943600" y="6172200"/>
            <a:ext cx="2971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x-none" sz="1600">
                <a:solidFill>
                  <a:schemeClr val="accent2"/>
                </a:solidFill>
              </a:rPr>
              <a:t>J. Miao, Nature 400, 342 (1999)</a:t>
            </a:r>
          </a:p>
        </p:txBody>
      </p:sp>
      <p:pic>
        <p:nvPicPr>
          <p:cNvPr id="34820" name="Picture 10" descr="Miao_Nature99.fig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1371600"/>
            <a:ext cx="3673475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11" descr="Miao_Nature99.fig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0600" y="1371600"/>
            <a:ext cx="3673475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2" name="Rectangle 7"/>
          <p:cNvSpPr>
            <a:spLocks noChangeArrowheads="1"/>
          </p:cNvSpPr>
          <p:nvPr/>
        </p:nvSpPr>
        <p:spPr bwMode="auto">
          <a:xfrm>
            <a:off x="5791200" y="5181600"/>
            <a:ext cx="1701800" cy="32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</a:pPr>
            <a:r>
              <a:rPr lang="en-US" altLang="x-none" sz="1400" b="1"/>
              <a:t>reconstruction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39627" y="25052"/>
            <a:ext cx="208903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Courtesy Prof. Oleg </a:t>
            </a:r>
            <a:r>
              <a:rPr lang="en-US" sz="900" dirty="0" err="1"/>
              <a:t>Shpyrko</a:t>
            </a:r>
            <a:r>
              <a:rPr lang="en-US" sz="900" dirty="0"/>
              <a:t> (UCSD)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/>
          <p:cNvSpPr>
            <a:spLocks noGrp="1"/>
          </p:cNvSpPr>
          <p:nvPr>
            <p:ph type="title"/>
          </p:nvPr>
        </p:nvSpPr>
        <p:spPr>
          <a:xfrm>
            <a:off x="488023" y="463550"/>
            <a:ext cx="8229600" cy="381000"/>
          </a:xfrm>
        </p:spPr>
        <p:txBody>
          <a:bodyPr/>
          <a:lstStyle/>
          <a:p>
            <a:r>
              <a:rPr lang="en-US" altLang="x-none">
                <a:ea typeface="ＭＳ Ｐゴシック" charset="-128"/>
              </a:rPr>
              <a:t>Coherent Diffractive Imaging:</a:t>
            </a:r>
          </a:p>
        </p:txBody>
      </p:sp>
      <p:pic>
        <p:nvPicPr>
          <p:cNvPr id="35842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990600"/>
            <a:ext cx="42672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5410200"/>
            <a:ext cx="89154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6" descr="Screen Shot 2013-07-10 at 6.46.30 AM.png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0400" y="1600200"/>
            <a:ext cx="2151063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7" descr="Screen Shot 2013-07-10 at 6.46.30 AM.png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6800" y="1676400"/>
            <a:ext cx="2112963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6" name="TextBox 8"/>
          <p:cNvSpPr txBox="1">
            <a:spLocks noChangeArrowheads="1"/>
          </p:cNvSpPr>
          <p:nvPr/>
        </p:nvSpPr>
        <p:spPr bwMode="auto">
          <a:xfrm>
            <a:off x="5486400" y="914400"/>
            <a:ext cx="30686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800"/>
              <a:t>Y. Takahashi et al., </a:t>
            </a:r>
          </a:p>
          <a:p>
            <a:pPr eaLnBrk="1" hangingPunct="1"/>
            <a:r>
              <a:rPr lang="en-US" altLang="x-none" sz="1800"/>
              <a:t>Phys. Rev. B 82, 214102 (2010)</a:t>
            </a:r>
            <a:endParaRPr lang="en-US" altLang="x-none" sz="1800" b="1"/>
          </a:p>
          <a:p>
            <a:pPr eaLnBrk="1" hangingPunct="1"/>
            <a:endParaRPr lang="en-US" altLang="x-none" sz="1800"/>
          </a:p>
        </p:txBody>
      </p:sp>
      <p:cxnSp>
        <p:nvCxnSpPr>
          <p:cNvPr id="12" name="Straight Connector 11"/>
          <p:cNvCxnSpPr>
            <a:cxnSpLocks noChangeShapeType="1"/>
          </p:cNvCxnSpPr>
          <p:nvPr/>
        </p:nvCxnSpPr>
        <p:spPr bwMode="auto">
          <a:xfrm flipH="1">
            <a:off x="228600" y="3352800"/>
            <a:ext cx="2362200" cy="2057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Straight Connector 12"/>
          <p:cNvCxnSpPr>
            <a:cxnSpLocks noChangeShapeType="1"/>
          </p:cNvCxnSpPr>
          <p:nvPr/>
        </p:nvCxnSpPr>
        <p:spPr bwMode="auto">
          <a:xfrm>
            <a:off x="4343400" y="3352800"/>
            <a:ext cx="4800600" cy="2057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2495550" y="2933700"/>
            <a:ext cx="1828800" cy="381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x-none" altLang="x-none" sz="1800">
              <a:solidFill>
                <a:srgbClr val="FFFFFF"/>
              </a:solidFill>
              <a:latin typeface="Calibri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>
                <a:ea typeface="ＭＳ Ｐゴシック" charset="-128"/>
              </a:rPr>
              <a:t>Coherence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32BFA683-3CF9-F043-BBCB-517E59D652E9}" type="slidenum">
              <a:rPr lang="en-US" altLang="x-none" sz="1200">
                <a:solidFill>
                  <a:srgbClr val="898989"/>
                </a:solidFill>
              </a:rPr>
              <a:pPr eaLnBrk="1" hangingPunct="1"/>
              <a:t>2</a:t>
            </a:fld>
            <a:endParaRPr lang="en-US" altLang="x-none" sz="1200">
              <a:solidFill>
                <a:srgbClr val="898989"/>
              </a:solidFill>
            </a:endParaRPr>
          </a:p>
        </p:txBody>
      </p:sp>
      <p:grpSp>
        <p:nvGrpSpPr>
          <p:cNvPr id="29699" name="Group 39"/>
          <p:cNvGrpSpPr>
            <a:grpSpLocks/>
          </p:cNvGrpSpPr>
          <p:nvPr/>
        </p:nvGrpSpPr>
        <p:grpSpPr bwMode="auto">
          <a:xfrm>
            <a:off x="1025525" y="2309813"/>
            <a:ext cx="4594225" cy="2403475"/>
            <a:chOff x="480" y="4032"/>
            <a:chExt cx="2736" cy="816"/>
          </a:xfrm>
        </p:grpSpPr>
        <p:sp>
          <p:nvSpPr>
            <p:cNvPr id="22" name="Line 40"/>
            <p:cNvSpPr>
              <a:spLocks noChangeShapeType="1"/>
            </p:cNvSpPr>
            <p:nvPr/>
          </p:nvSpPr>
          <p:spPr bwMode="auto">
            <a:xfrm>
              <a:off x="480" y="4441"/>
              <a:ext cx="2731" cy="0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" name="Line 41"/>
            <p:cNvSpPr>
              <a:spLocks noChangeShapeType="1"/>
            </p:cNvSpPr>
            <p:nvPr/>
          </p:nvSpPr>
          <p:spPr bwMode="auto">
            <a:xfrm>
              <a:off x="622" y="4031"/>
              <a:ext cx="0" cy="816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" name="Line 42"/>
            <p:cNvSpPr>
              <a:spLocks noChangeShapeType="1"/>
            </p:cNvSpPr>
            <p:nvPr/>
          </p:nvSpPr>
          <p:spPr bwMode="auto">
            <a:xfrm>
              <a:off x="814" y="4030"/>
              <a:ext cx="0" cy="816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5" name="Line 43"/>
            <p:cNvSpPr>
              <a:spLocks noChangeShapeType="1"/>
            </p:cNvSpPr>
            <p:nvPr/>
          </p:nvSpPr>
          <p:spPr bwMode="auto">
            <a:xfrm>
              <a:off x="1007" y="4030"/>
              <a:ext cx="0" cy="816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" name="Line 44"/>
            <p:cNvSpPr>
              <a:spLocks noChangeShapeType="1"/>
            </p:cNvSpPr>
            <p:nvPr/>
          </p:nvSpPr>
          <p:spPr bwMode="auto">
            <a:xfrm>
              <a:off x="1204" y="4030"/>
              <a:ext cx="0" cy="816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7" name="Line 45"/>
            <p:cNvSpPr>
              <a:spLocks noChangeShapeType="1"/>
            </p:cNvSpPr>
            <p:nvPr/>
          </p:nvSpPr>
          <p:spPr bwMode="auto">
            <a:xfrm>
              <a:off x="1393" y="4031"/>
              <a:ext cx="0" cy="816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8" name="Line 46"/>
            <p:cNvSpPr>
              <a:spLocks noChangeShapeType="1"/>
            </p:cNvSpPr>
            <p:nvPr/>
          </p:nvSpPr>
          <p:spPr bwMode="auto">
            <a:xfrm>
              <a:off x="1583" y="4031"/>
              <a:ext cx="0" cy="816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" name="Line 47"/>
            <p:cNvSpPr>
              <a:spLocks noChangeShapeType="1"/>
            </p:cNvSpPr>
            <p:nvPr/>
          </p:nvSpPr>
          <p:spPr bwMode="auto">
            <a:xfrm>
              <a:off x="1776" y="4031"/>
              <a:ext cx="0" cy="816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0" name="Line 48"/>
            <p:cNvSpPr>
              <a:spLocks noChangeShapeType="1"/>
            </p:cNvSpPr>
            <p:nvPr/>
          </p:nvSpPr>
          <p:spPr bwMode="auto">
            <a:xfrm>
              <a:off x="1966" y="4031"/>
              <a:ext cx="0" cy="816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1" name="Line 49"/>
            <p:cNvSpPr>
              <a:spLocks noChangeShapeType="1"/>
            </p:cNvSpPr>
            <p:nvPr/>
          </p:nvSpPr>
          <p:spPr bwMode="auto">
            <a:xfrm>
              <a:off x="2158" y="4030"/>
              <a:ext cx="0" cy="816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2" name="Line 50"/>
            <p:cNvSpPr>
              <a:spLocks noChangeShapeType="1"/>
            </p:cNvSpPr>
            <p:nvPr/>
          </p:nvSpPr>
          <p:spPr bwMode="auto">
            <a:xfrm>
              <a:off x="2350" y="4030"/>
              <a:ext cx="0" cy="816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3" name="Line 51"/>
            <p:cNvSpPr>
              <a:spLocks noChangeShapeType="1"/>
            </p:cNvSpPr>
            <p:nvPr/>
          </p:nvSpPr>
          <p:spPr bwMode="auto">
            <a:xfrm>
              <a:off x="2542" y="4031"/>
              <a:ext cx="0" cy="816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4" name="Line 52"/>
            <p:cNvSpPr>
              <a:spLocks noChangeShapeType="1"/>
            </p:cNvSpPr>
            <p:nvPr/>
          </p:nvSpPr>
          <p:spPr bwMode="auto">
            <a:xfrm>
              <a:off x="2735" y="4031"/>
              <a:ext cx="0" cy="816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" name="Line 53"/>
            <p:cNvSpPr>
              <a:spLocks noChangeShapeType="1"/>
            </p:cNvSpPr>
            <p:nvPr/>
          </p:nvSpPr>
          <p:spPr bwMode="auto">
            <a:xfrm>
              <a:off x="2926" y="4031"/>
              <a:ext cx="0" cy="816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</p:grpSp>
      <p:cxnSp>
        <p:nvCxnSpPr>
          <p:cNvPr id="39" name="Straight Connector 38"/>
          <p:cNvCxnSpPr>
            <a:cxnSpLocks noChangeShapeType="1"/>
          </p:cNvCxnSpPr>
          <p:nvPr/>
        </p:nvCxnSpPr>
        <p:spPr bwMode="auto">
          <a:xfrm>
            <a:off x="5649913" y="1765300"/>
            <a:ext cx="0" cy="954088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0" name="Straight Connector 39"/>
          <p:cNvCxnSpPr>
            <a:cxnSpLocks noChangeShapeType="1"/>
          </p:cNvCxnSpPr>
          <p:nvPr/>
        </p:nvCxnSpPr>
        <p:spPr bwMode="auto">
          <a:xfrm>
            <a:off x="5654675" y="3060700"/>
            <a:ext cx="0" cy="954088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" name="Straight Connector 40"/>
          <p:cNvCxnSpPr>
            <a:cxnSpLocks noChangeShapeType="1"/>
          </p:cNvCxnSpPr>
          <p:nvPr/>
        </p:nvCxnSpPr>
        <p:spPr bwMode="auto">
          <a:xfrm>
            <a:off x="5650992" y="4311650"/>
            <a:ext cx="0" cy="954088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9703" name="Picture 41" descr="Double-slit_diffraction_pattern_re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5400000">
            <a:off x="5045869" y="2507457"/>
            <a:ext cx="4572000" cy="199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4" name="TextBox 43"/>
          <p:cNvSpPr txBox="1">
            <a:spLocks noChangeArrowheads="1"/>
          </p:cNvSpPr>
          <p:nvPr/>
        </p:nvSpPr>
        <p:spPr bwMode="auto">
          <a:xfrm>
            <a:off x="677863" y="5653088"/>
            <a:ext cx="727868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800" dirty="0"/>
              <a:t>Visibility of fringes is a direct measure of the coherence of a beam.</a:t>
            </a:r>
          </a:p>
          <a:p>
            <a:pPr eaLnBrk="1" hangingPunct="1"/>
            <a:r>
              <a:rPr lang="en-US" altLang="x-none" sz="1800" dirty="0"/>
              <a:t>If beam is coherent across the spacing of the slits a Fourier Transform</a:t>
            </a:r>
          </a:p>
          <a:p>
            <a:pPr eaLnBrk="1" hangingPunct="1"/>
            <a:r>
              <a:rPr lang="en-US" altLang="x-none" sz="1800" dirty="0"/>
              <a:t>of the slit structure is observed downstream.</a:t>
            </a:r>
          </a:p>
        </p:txBody>
      </p:sp>
      <p:pic>
        <p:nvPicPr>
          <p:cNvPr id="2970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6163" y="1400175"/>
            <a:ext cx="4443412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9208" name="Rectangle 8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Large-format, single-photon sensitive x-ray CCD cameras</a:t>
            </a:r>
            <a:br>
              <a:rPr lang="en-US" dirty="0"/>
            </a:br>
            <a:r>
              <a:rPr lang="en-US" dirty="0"/>
              <a:t>opened the door to coherent x-ray imaging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749300" y="2790825"/>
            <a:ext cx="3929063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x-none" sz="1400" b="1"/>
              <a:t>Fairchild Peregrine 486 CCD Camera</a:t>
            </a:r>
          </a:p>
          <a:p>
            <a:endParaRPr lang="en-US" altLang="x-none" sz="1400" b="1"/>
          </a:p>
          <a:p>
            <a:r>
              <a:rPr lang="en-US" altLang="x-none" sz="1400" b="1"/>
              <a:t>• 4K x 4K pixel array (61.4 mm square area)</a:t>
            </a:r>
          </a:p>
          <a:p>
            <a:r>
              <a:rPr lang="en-US" altLang="x-none" sz="1400" b="1"/>
              <a:t>• 15 μm pixels, 100% fill factor</a:t>
            </a:r>
          </a:p>
          <a:p>
            <a:r>
              <a:rPr lang="en-US" altLang="x-none" sz="1400" b="1"/>
              <a:t>• Back-illuminated for up to 80% QE</a:t>
            </a:r>
          </a:p>
          <a:p>
            <a:r>
              <a:rPr lang="en-US" altLang="x-none" sz="1400" b="1"/>
              <a:t>• Readout noise &lt; 5 e- at 50 Kpixels/s</a:t>
            </a:r>
          </a:p>
          <a:p>
            <a:r>
              <a:rPr lang="en-US" altLang="x-none" sz="1400" b="1"/>
              <a:t>• Dynamic range &gt; 86 dB in MPP</a:t>
            </a:r>
          </a:p>
          <a:p>
            <a:r>
              <a:rPr lang="en-US" altLang="x-none" sz="1400" b="1"/>
              <a:t>• 6 s readout with four on-chip amplifiers</a:t>
            </a:r>
          </a:p>
          <a:p>
            <a:r>
              <a:rPr lang="en-US" altLang="x-none" sz="1400" b="1"/>
              <a:t>• Pixel binning for more rapid readout</a:t>
            </a:r>
          </a:p>
          <a:p>
            <a:r>
              <a:rPr lang="en-US" altLang="x-none" sz="1400" b="1"/>
              <a:t>• Peltier-cooled to -50 C for low dark current</a:t>
            </a:r>
          </a:p>
          <a:p>
            <a:endParaRPr lang="en-US" altLang="x-none" sz="1400" b="1"/>
          </a:p>
        </p:txBody>
      </p:sp>
      <p:pic>
        <p:nvPicPr>
          <p:cNvPr id="39939" name="Picture 3" descr="Fairchild48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9700" y="2822575"/>
            <a:ext cx="3006725" cy="228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2A5C2A16-6A16-3D4C-B026-4C7777480FB4}" type="slidenum">
              <a:rPr lang="en-US" altLang="x-none" sz="900">
                <a:latin typeface="Calibri" charset="0"/>
              </a:rPr>
              <a:pPr eaLnBrk="1" hangingPunct="1"/>
              <a:t>21</a:t>
            </a:fld>
            <a:endParaRPr lang="en-US" altLang="x-none" sz="900">
              <a:latin typeface="Calibri" charset="0"/>
            </a:endParaRPr>
          </a:p>
        </p:txBody>
      </p:sp>
      <p:pic>
        <p:nvPicPr>
          <p:cNvPr id="50178" name="Picture 4" descr="sumcro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2313" y="809625"/>
            <a:ext cx="3521075" cy="391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5" descr="Au410_hiresiso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59363" y="230188"/>
            <a:ext cx="3657600" cy="307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6" descr="Au410_hiresphase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3188" y="3205163"/>
            <a:ext cx="2514600" cy="211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57200" y="155575"/>
            <a:ext cx="5905500" cy="568325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sz="2800" dirty="0">
                <a:solidFill>
                  <a:srgbClr val="E42D1A"/>
                </a:solidFill>
                <a:latin typeface="Museo 700"/>
                <a:ea typeface="+mj-ea"/>
                <a:cs typeface="Museo 700"/>
              </a:rPr>
              <a:t>Hi Resolution Imaging (CCD)?</a:t>
            </a:r>
          </a:p>
        </p:txBody>
      </p:sp>
      <p:cxnSp>
        <p:nvCxnSpPr>
          <p:cNvPr id="50182" name="Straight Connector 9"/>
          <p:cNvCxnSpPr>
            <a:cxnSpLocks noChangeShapeType="1"/>
          </p:cNvCxnSpPr>
          <p:nvPr/>
        </p:nvCxnSpPr>
        <p:spPr bwMode="auto">
          <a:xfrm rot="5400000">
            <a:off x="4621213" y="1662112"/>
            <a:ext cx="1905000" cy="66675"/>
          </a:xfrm>
          <a:prstGeom prst="line">
            <a:avLst/>
          </a:prstGeom>
          <a:noFill/>
          <a:ln w="79375">
            <a:solidFill>
              <a:srgbClr val="8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0183" name="TextBox 12"/>
          <p:cNvSpPr txBox="1">
            <a:spLocks noChangeArrowheads="1"/>
          </p:cNvSpPr>
          <p:nvPr/>
        </p:nvSpPr>
        <p:spPr bwMode="auto">
          <a:xfrm rot="-5400000">
            <a:off x="4945063" y="1539875"/>
            <a:ext cx="8905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800"/>
              <a:t>210nm</a:t>
            </a:r>
          </a:p>
        </p:txBody>
      </p:sp>
      <p:sp>
        <p:nvSpPr>
          <p:cNvPr id="50184" name="TextBox 8"/>
          <p:cNvSpPr txBox="1">
            <a:spLocks noChangeArrowheads="1"/>
          </p:cNvSpPr>
          <p:nvPr/>
        </p:nvSpPr>
        <p:spPr bwMode="auto">
          <a:xfrm>
            <a:off x="460375" y="5065713"/>
            <a:ext cx="33797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800" b="1">
                <a:solidFill>
                  <a:srgbClr val="FF0000"/>
                </a:solidFill>
              </a:rPr>
              <a:t>At APS 34-ID-C:</a:t>
            </a:r>
          </a:p>
          <a:p>
            <a:pPr eaLnBrk="1" hangingPunct="1"/>
            <a:r>
              <a:rPr lang="en-US" altLang="x-none" sz="1800" b="1">
                <a:solidFill>
                  <a:srgbClr val="FF0000"/>
                </a:solidFill>
              </a:rPr>
              <a:t>9.25 hours of scanning</a:t>
            </a:r>
          </a:p>
          <a:p>
            <a:pPr eaLnBrk="1" hangingPunct="1"/>
            <a:r>
              <a:rPr lang="en-US" altLang="x-none" sz="1800" b="1">
                <a:solidFill>
                  <a:srgbClr val="FF0000"/>
                </a:solidFill>
              </a:rPr>
              <a:t>38 minutes of x-ray exposure</a:t>
            </a:r>
          </a:p>
        </p:txBody>
      </p:sp>
      <p:cxnSp>
        <p:nvCxnSpPr>
          <p:cNvPr id="50185" name="Straight Arrow Connector 10"/>
          <p:cNvCxnSpPr>
            <a:cxnSpLocks noChangeShapeType="1"/>
          </p:cNvCxnSpPr>
          <p:nvPr/>
        </p:nvCxnSpPr>
        <p:spPr bwMode="auto">
          <a:xfrm rot="10800000">
            <a:off x="2662238" y="4714875"/>
            <a:ext cx="1162050" cy="392113"/>
          </a:xfrm>
          <a:prstGeom prst="straightConnector1">
            <a:avLst/>
          </a:prstGeom>
          <a:noFill/>
          <a:ln w="38100">
            <a:solidFill>
              <a:srgbClr val="E42D1A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0186" name="TextBox 12"/>
          <p:cNvSpPr txBox="1">
            <a:spLocks noChangeArrowheads="1"/>
          </p:cNvSpPr>
          <p:nvPr/>
        </p:nvSpPr>
        <p:spPr bwMode="auto">
          <a:xfrm>
            <a:off x="3702050" y="5026025"/>
            <a:ext cx="12827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800">
                <a:solidFill>
                  <a:srgbClr val="FF0000"/>
                </a:solidFill>
              </a:rPr>
              <a:t>~7nm data</a:t>
            </a:r>
          </a:p>
        </p:txBody>
      </p:sp>
      <p:sp>
        <p:nvSpPr>
          <p:cNvPr id="50189" name="TextBox 15"/>
          <p:cNvSpPr txBox="1">
            <a:spLocks noChangeArrowheads="1"/>
          </p:cNvSpPr>
          <p:nvPr/>
        </p:nvSpPr>
        <p:spPr bwMode="auto">
          <a:xfrm>
            <a:off x="980553" y="6156978"/>
            <a:ext cx="48099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800" dirty="0"/>
              <a:t>Rainbow color map (still</a:t>
            </a:r>
            <a:r>
              <a:rPr lang="en-US" altLang="x-none" sz="1800"/>
              <a:t>) considered harmful</a:t>
            </a:r>
          </a:p>
          <a:p>
            <a:pPr eaLnBrk="1" hangingPunct="1"/>
            <a:r>
              <a:rPr lang="en-US" altLang="x-none" sz="1800" dirty="0"/>
              <a:t>http://</a:t>
            </a:r>
            <a:r>
              <a:rPr lang="en-US" altLang="x-none" sz="1800" dirty="0" err="1"/>
              <a:t>ieeexplore.ieee.org</a:t>
            </a:r>
            <a:r>
              <a:rPr lang="en-US" altLang="x-none" sz="1800" dirty="0"/>
              <a:t>/document/4118486/</a:t>
            </a:r>
          </a:p>
        </p:txBody>
      </p:sp>
      <p:pic>
        <p:nvPicPr>
          <p:cNvPr id="50190" name="Picture 16" descr="maybedipolephase2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32300" y="3201988"/>
            <a:ext cx="2243138" cy="190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onut 1"/>
          <p:cNvSpPr>
            <a:spLocks/>
          </p:cNvSpPr>
          <p:nvPr/>
        </p:nvSpPr>
        <p:spPr bwMode="auto">
          <a:xfrm>
            <a:off x="336550" y="5324478"/>
            <a:ext cx="902732" cy="412987"/>
          </a:xfrm>
          <a:custGeom>
            <a:avLst/>
            <a:gdLst>
              <a:gd name="T0" fmla="*/ 0 w 902734"/>
              <a:gd name="T1" fmla="*/ 206544 h 413087"/>
              <a:gd name="T2" fmla="*/ 451367 w 902734"/>
              <a:gd name="T3" fmla="*/ 0 h 413087"/>
              <a:gd name="T4" fmla="*/ 902734 w 902734"/>
              <a:gd name="T5" fmla="*/ 206544 h 413087"/>
              <a:gd name="T6" fmla="*/ 451367 w 902734"/>
              <a:gd name="T7" fmla="*/ 413088 h 413087"/>
              <a:gd name="T8" fmla="*/ 0 w 902734"/>
              <a:gd name="T9" fmla="*/ 206544 h 413087"/>
              <a:gd name="T10" fmla="*/ 26768 w 902734"/>
              <a:gd name="T11" fmla="*/ 206544 h 413087"/>
              <a:gd name="T12" fmla="*/ 451367 w 902734"/>
              <a:gd name="T13" fmla="*/ 386319 h 413087"/>
              <a:gd name="T14" fmla="*/ 875966 w 902734"/>
              <a:gd name="T15" fmla="*/ 206544 h 413087"/>
              <a:gd name="T16" fmla="*/ 451367 w 902734"/>
              <a:gd name="T17" fmla="*/ 26769 h 413087"/>
              <a:gd name="T18" fmla="*/ 26768 w 902734"/>
              <a:gd name="T19" fmla="*/ 206544 h 41308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902734" h="413087">
                <a:moveTo>
                  <a:pt x="0" y="206544"/>
                </a:moveTo>
                <a:cubicBezTo>
                  <a:pt x="0" y="92473"/>
                  <a:pt x="202084" y="0"/>
                  <a:pt x="451367" y="0"/>
                </a:cubicBezTo>
                <a:cubicBezTo>
                  <a:pt x="700650" y="0"/>
                  <a:pt x="902734" y="92473"/>
                  <a:pt x="902734" y="206544"/>
                </a:cubicBezTo>
                <a:cubicBezTo>
                  <a:pt x="902734" y="320615"/>
                  <a:pt x="700650" y="413088"/>
                  <a:pt x="451367" y="413088"/>
                </a:cubicBezTo>
                <a:cubicBezTo>
                  <a:pt x="202084" y="413088"/>
                  <a:pt x="0" y="320615"/>
                  <a:pt x="0" y="206544"/>
                </a:cubicBezTo>
                <a:close/>
                <a:moveTo>
                  <a:pt x="26768" y="206544"/>
                </a:moveTo>
                <a:cubicBezTo>
                  <a:pt x="26768" y="305831"/>
                  <a:pt x="216867" y="386319"/>
                  <a:pt x="451367" y="386319"/>
                </a:cubicBezTo>
                <a:cubicBezTo>
                  <a:pt x="685867" y="386319"/>
                  <a:pt x="875966" y="305831"/>
                  <a:pt x="875966" y="206544"/>
                </a:cubicBezTo>
                <a:cubicBezTo>
                  <a:pt x="875966" y="107257"/>
                  <a:pt x="685867" y="26769"/>
                  <a:pt x="451367" y="26769"/>
                </a:cubicBezTo>
                <a:cubicBezTo>
                  <a:pt x="216867" y="26769"/>
                  <a:pt x="26768" y="107257"/>
                  <a:pt x="26768" y="206544"/>
                </a:cubicBezTo>
                <a:close/>
              </a:path>
            </a:pathLst>
          </a:custGeom>
          <a:solidFill>
            <a:srgbClr val="0000FF"/>
          </a:solidFill>
          <a:ln w="9525" cap="flat" cmpd="sng">
            <a:solidFill>
              <a:srgbClr val="4A7EBB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6526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ext Box 2"/>
          <p:cNvSpPr txBox="1">
            <a:spLocks noChangeArrowheads="1"/>
          </p:cNvSpPr>
          <p:nvPr/>
        </p:nvSpPr>
        <p:spPr bwMode="auto">
          <a:xfrm>
            <a:off x="625475" y="5543550"/>
            <a:ext cx="185737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x-none" sz="1600">
                <a:solidFill>
                  <a:schemeClr val="accent2"/>
                </a:solidFill>
                <a:latin typeface="Calibri" charset="0"/>
              </a:rPr>
              <a:t>Pilatus 6M detector </a:t>
            </a:r>
          </a:p>
          <a:p>
            <a:pPr algn="ctr" eaLnBrk="1" hangingPunct="1"/>
            <a:r>
              <a:rPr lang="en-US" altLang="x-none" sz="1600">
                <a:solidFill>
                  <a:schemeClr val="accent2"/>
                </a:solidFill>
                <a:latin typeface="Calibri" charset="0"/>
              </a:rPr>
              <a:t>(PSI/Dectris)</a:t>
            </a:r>
          </a:p>
        </p:txBody>
      </p:sp>
      <p:pic>
        <p:nvPicPr>
          <p:cNvPr id="40962" name="Picture 3" descr="Cornell_PAD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8388" y="931863"/>
            <a:ext cx="6737350" cy="320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4" descr="PILATUS6M_open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9350" y="4289425"/>
            <a:ext cx="2312988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Rectangle 6"/>
          <p:cNvSpPr>
            <a:spLocks noChangeArrowheads="1"/>
          </p:cNvSpPr>
          <p:nvPr/>
        </p:nvSpPr>
        <p:spPr bwMode="auto">
          <a:xfrm>
            <a:off x="1149350" y="3760788"/>
            <a:ext cx="33464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x-none" sz="1400">
                <a:solidFill>
                  <a:schemeClr val="accent2"/>
                </a:solidFill>
                <a:latin typeface="Calibri" charset="0"/>
              </a:rPr>
              <a:t>D. Schuette, S. Gruner (Cornell)</a:t>
            </a:r>
            <a:endParaRPr lang="en-US" altLang="ko-KR" sz="1400">
              <a:solidFill>
                <a:schemeClr val="accent2"/>
              </a:solidFill>
              <a:latin typeface="Calibri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181600" y="4779963"/>
            <a:ext cx="3479800" cy="14779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ko-KR" sz="1800" b="1">
                <a:solidFill>
                  <a:schemeClr val="accent2"/>
                </a:solidFill>
                <a:latin typeface="Calibri" charset="0"/>
              </a:rPr>
              <a:t>PADs can be read out in ~1 ms</a:t>
            </a:r>
          </a:p>
          <a:p>
            <a:pPr eaLnBrk="1" hangingPunct="1"/>
            <a:r>
              <a:rPr lang="en-US" altLang="ko-KR" sz="1800" b="1">
                <a:solidFill>
                  <a:schemeClr val="accent2"/>
                </a:solidFill>
                <a:latin typeface="Calibri" charset="0"/>
              </a:rPr>
              <a:t>(CCDs take seconds!)</a:t>
            </a:r>
          </a:p>
          <a:p>
            <a:pPr eaLnBrk="1" hangingPunct="1"/>
            <a:endParaRPr lang="en-US" altLang="ko-KR" sz="1800" b="1">
              <a:solidFill>
                <a:schemeClr val="accent2"/>
              </a:solidFill>
              <a:latin typeface="Calibri" charset="0"/>
            </a:endParaRPr>
          </a:p>
          <a:p>
            <a:pPr eaLnBrk="1" hangingPunct="1"/>
            <a:r>
              <a:rPr lang="en-US" altLang="ko-KR" sz="1800" b="1">
                <a:solidFill>
                  <a:schemeClr val="accent2"/>
                </a:solidFill>
                <a:latin typeface="Calibri" charset="0"/>
              </a:rPr>
              <a:t>PAD pixels are 55-150 µm. </a:t>
            </a:r>
            <a:endParaRPr lang="en-US" altLang="ko-KR" sz="1800" b="1">
              <a:solidFill>
                <a:schemeClr val="accent2"/>
              </a:solidFill>
            </a:endParaRPr>
          </a:p>
          <a:p>
            <a:pPr eaLnBrk="1" hangingPunct="1"/>
            <a:r>
              <a:rPr lang="en-US" altLang="ko-KR" sz="1800" b="1">
                <a:solidFill>
                  <a:schemeClr val="accent2"/>
                </a:solidFill>
                <a:latin typeface="Calibri" charset="0"/>
              </a:rPr>
              <a:t>(CCDs are 12-24 µm)</a:t>
            </a:r>
          </a:p>
        </p:txBody>
      </p:sp>
      <p:sp>
        <p:nvSpPr>
          <p:cNvPr id="40966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>
                <a:ea typeface="ＭＳ Ｐゴシック" charset="-128"/>
              </a:rPr>
              <a:t>Pixel array detectors: </a:t>
            </a:r>
            <a:r>
              <a:rPr lang="en-AU" altLang="x-none">
                <a:ea typeface="ＭＳ Ｐゴシック" charset="-128"/>
              </a:rPr>
              <a:t>revolutionizing coherent imaging</a:t>
            </a:r>
            <a:endParaRPr lang="en-US" altLang="x-none">
              <a:ea typeface="ＭＳ Ｐゴシック" charset="-128"/>
            </a:endParaRP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366" y="733087"/>
            <a:ext cx="4025630" cy="40334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9472" y="3648663"/>
            <a:ext cx="3201690" cy="30050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9472" y="548261"/>
            <a:ext cx="3217902" cy="3020267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457200" y="155575"/>
            <a:ext cx="5905500" cy="568325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sz="2800" dirty="0">
                <a:solidFill>
                  <a:srgbClr val="E42D1A"/>
                </a:solidFill>
                <a:latin typeface="Museo 700"/>
                <a:ea typeface="+mj-ea"/>
                <a:cs typeface="Museo 700"/>
              </a:rPr>
              <a:t>Hi Resolution Imaging (PAD)?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3307" y="5076032"/>
            <a:ext cx="50562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700nm gold crystal</a:t>
            </a:r>
          </a:p>
          <a:p>
            <a:r>
              <a:rPr lang="en-US" dirty="0"/>
              <a:t>3 degree rocking curve</a:t>
            </a:r>
          </a:p>
          <a:p>
            <a:r>
              <a:rPr lang="en-US" dirty="0"/>
              <a:t>25 minute measurement</a:t>
            </a:r>
          </a:p>
          <a:p>
            <a:r>
              <a:rPr lang="en-US" dirty="0"/>
              <a:t>45 sec movie </a:t>
            </a:r>
            <a:r>
              <a:rPr lang="en-US" sz="1200" dirty="0"/>
              <a:t>(3X APS-U measurement)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39366" y="4751997"/>
            <a:ext cx="20629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Quad </a:t>
            </a:r>
            <a:r>
              <a:rPr lang="en-US" sz="1200" dirty="0" err="1">
                <a:solidFill>
                  <a:srgbClr val="FF0000"/>
                </a:solidFill>
              </a:rPr>
              <a:t>Timepix</a:t>
            </a:r>
            <a:r>
              <a:rPr lang="en-US" sz="1200" dirty="0">
                <a:solidFill>
                  <a:srgbClr val="FF0000"/>
                </a:solidFill>
              </a:rPr>
              <a:t> GaAs sensor</a:t>
            </a:r>
          </a:p>
        </p:txBody>
      </p:sp>
    </p:spTree>
    <p:extLst>
      <p:ext uri="{BB962C8B-B14F-4D97-AF65-F5344CB8AC3E}">
        <p14:creationId xmlns:p14="http://schemas.microsoft.com/office/powerpoint/2010/main" val="21265906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6575" y="1698625"/>
            <a:ext cx="4598988" cy="4089400"/>
          </a:xfrm>
          <a:prstGeom prst="rect">
            <a:avLst/>
          </a:prstGeom>
          <a:noFill/>
          <a:ln>
            <a:noFill/>
          </a:ln>
          <a:effectLst>
            <a:outerShdw blurRad="279400" dist="38100" dir="2700000" rotWithShape="0">
              <a:srgbClr val="0000F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43010" name="Group 5"/>
          <p:cNvGrpSpPr>
            <a:grpSpLocks/>
          </p:cNvGrpSpPr>
          <p:nvPr/>
        </p:nvGrpSpPr>
        <p:grpSpPr bwMode="auto">
          <a:xfrm>
            <a:off x="636588" y="3257550"/>
            <a:ext cx="1231900" cy="1231900"/>
            <a:chOff x="825" y="1823"/>
            <a:chExt cx="776" cy="776"/>
          </a:xfrm>
        </p:grpSpPr>
        <p:sp>
          <p:nvSpPr>
            <p:cNvPr id="43016" name="Freeform 6"/>
            <p:cNvSpPr>
              <a:spLocks noChangeArrowheads="1"/>
            </p:cNvSpPr>
            <p:nvPr/>
          </p:nvSpPr>
          <p:spPr bwMode="auto">
            <a:xfrm>
              <a:off x="825" y="1823"/>
              <a:ext cx="778" cy="777"/>
            </a:xfrm>
            <a:custGeom>
              <a:avLst/>
              <a:gdLst>
                <a:gd name="T0" fmla="*/ 0 w 3429"/>
                <a:gd name="T1" fmla="*/ 0 h 3427"/>
                <a:gd name="T2" fmla="*/ 0 w 3429"/>
                <a:gd name="T3" fmla="*/ 0 h 3427"/>
                <a:gd name="T4" fmla="*/ 0 w 3429"/>
                <a:gd name="T5" fmla="*/ 0 h 3427"/>
                <a:gd name="T6" fmla="*/ 0 w 3429"/>
                <a:gd name="T7" fmla="*/ 0 h 3427"/>
                <a:gd name="T8" fmla="*/ 0 w 3429"/>
                <a:gd name="T9" fmla="*/ 0 h 3427"/>
                <a:gd name="T10" fmla="*/ 0 w 3429"/>
                <a:gd name="T11" fmla="*/ 0 h 3427"/>
                <a:gd name="T12" fmla="*/ 0 w 3429"/>
                <a:gd name="T13" fmla="*/ 0 h 3427"/>
                <a:gd name="T14" fmla="*/ 0 w 3429"/>
                <a:gd name="T15" fmla="*/ 0 h 34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429"/>
                <a:gd name="T25" fmla="*/ 0 h 3427"/>
                <a:gd name="T26" fmla="*/ 3429 w 3429"/>
                <a:gd name="T27" fmla="*/ 3427 h 342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429" h="3427">
                  <a:moveTo>
                    <a:pt x="2286" y="0"/>
                  </a:moveTo>
                  <a:lnTo>
                    <a:pt x="1143" y="0"/>
                  </a:lnTo>
                  <a:lnTo>
                    <a:pt x="0" y="1143"/>
                  </a:lnTo>
                  <a:lnTo>
                    <a:pt x="0" y="2855"/>
                  </a:lnTo>
                  <a:lnTo>
                    <a:pt x="572" y="3426"/>
                  </a:lnTo>
                  <a:lnTo>
                    <a:pt x="3428" y="3426"/>
                  </a:lnTo>
                  <a:lnTo>
                    <a:pt x="3428" y="2284"/>
                  </a:lnTo>
                  <a:lnTo>
                    <a:pt x="2286" y="0"/>
                  </a:lnTo>
                </a:path>
              </a:pathLst>
            </a:custGeom>
            <a:solidFill>
              <a:srgbClr val="E6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3011" name="Text Box 7"/>
          <p:cNvSpPr txBox="1">
            <a:spLocks noChangeArrowheads="1"/>
          </p:cNvSpPr>
          <p:nvPr/>
        </p:nvSpPr>
        <p:spPr bwMode="auto">
          <a:xfrm>
            <a:off x="215900" y="203200"/>
            <a:ext cx="8310563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76752" rIns="90000" bIns="450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3600">
                <a:solidFill>
                  <a:srgbClr val="FF0000"/>
                </a:solidFill>
                <a:latin typeface="Museo 700" charset="0"/>
              </a:rPr>
              <a:t>Coherent Diffraction from Crystals</a:t>
            </a:r>
          </a:p>
        </p:txBody>
      </p:sp>
      <p:sp>
        <p:nvSpPr>
          <p:cNvPr id="43012" name="Slide Number Placeholder 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B9BCA299-549D-E848-9819-68D86E54275F}" type="slidenum">
              <a:rPr lang="en-US" altLang="x-none" sz="900">
                <a:latin typeface="Calibri" charset="0"/>
              </a:rPr>
              <a:pPr eaLnBrk="1" hangingPunct="1"/>
              <a:t>24</a:t>
            </a:fld>
            <a:endParaRPr lang="en-US" altLang="x-none" sz="900">
              <a:latin typeface="Calibri" charset="0"/>
            </a:endParaRPr>
          </a:p>
        </p:txBody>
      </p:sp>
      <p:grpSp>
        <p:nvGrpSpPr>
          <p:cNvPr id="43013" name="Group 26"/>
          <p:cNvGrpSpPr>
            <a:grpSpLocks/>
          </p:cNvGrpSpPr>
          <p:nvPr/>
        </p:nvGrpSpPr>
        <p:grpSpPr bwMode="auto">
          <a:xfrm>
            <a:off x="2132013" y="3578225"/>
            <a:ext cx="1993900" cy="357188"/>
            <a:chOff x="1336" y="2310"/>
            <a:chExt cx="1256" cy="225"/>
          </a:xfrm>
        </p:grpSpPr>
        <p:sp>
          <p:nvSpPr>
            <p:cNvPr id="43014" name="Line 27"/>
            <p:cNvSpPr>
              <a:spLocks noChangeShapeType="1"/>
            </p:cNvSpPr>
            <p:nvPr/>
          </p:nvSpPr>
          <p:spPr bwMode="auto">
            <a:xfrm>
              <a:off x="1336" y="2438"/>
              <a:ext cx="1256" cy="1"/>
            </a:xfrm>
            <a:prstGeom prst="line">
              <a:avLst/>
            </a:prstGeom>
            <a:noFill/>
            <a:ln w="32904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15" name="Text Box 28"/>
            <p:cNvSpPr txBox="1">
              <a:spLocks noChangeArrowheads="1"/>
            </p:cNvSpPr>
            <p:nvPr/>
          </p:nvSpPr>
          <p:spPr bwMode="auto">
            <a:xfrm>
              <a:off x="1346" y="2310"/>
              <a:ext cx="1125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57347" rIns="90000" bIns="45000"/>
            <a:lstStyle>
              <a:lvl1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1400">
                  <a:solidFill>
                    <a:srgbClr val="000000"/>
                  </a:solidFill>
                  <a:latin typeface="Calibri" charset="0"/>
                </a:rPr>
                <a:t>|Fourier Transform|</a:t>
              </a:r>
              <a:r>
                <a:rPr lang="en-US" altLang="x-none" sz="1400" baseline="30000">
                  <a:solidFill>
                    <a:srgbClr val="000000"/>
                  </a:solidFill>
                  <a:latin typeface="Calibri" charset="0"/>
                </a:rPr>
                <a:t>2</a:t>
              </a:r>
              <a:endParaRPr lang="en-US" altLang="x-none" sz="1400">
                <a:solidFill>
                  <a:srgbClr val="000000"/>
                </a:solidFill>
                <a:latin typeface="Calibri" charset="0"/>
              </a:endParaRPr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64"/>
          <p:cNvSpPr>
            <a:spLocks noChangeArrowheads="1"/>
          </p:cNvSpPr>
          <p:nvPr/>
        </p:nvSpPr>
        <p:spPr bwMode="auto">
          <a:xfrm>
            <a:off x="4344988" y="1697038"/>
            <a:ext cx="4518025" cy="4105275"/>
          </a:xfrm>
          <a:prstGeom prst="rect">
            <a:avLst/>
          </a:prstGeom>
          <a:solidFill>
            <a:srgbClr val="0000FF"/>
          </a:solidFill>
          <a:ln>
            <a:noFill/>
          </a:ln>
          <a:effectLst>
            <a:outerShdw blurRad="279400" dist="38100" dir="2700000" rotWithShape="0">
              <a:srgbClr val="0000FF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x-none" altLang="x-none" sz="1800">
              <a:latin typeface="Calibri" charset="0"/>
            </a:endParaRPr>
          </a:p>
        </p:txBody>
      </p:sp>
      <p:grpSp>
        <p:nvGrpSpPr>
          <p:cNvPr id="44034" name="Group 1"/>
          <p:cNvGrpSpPr>
            <a:grpSpLocks/>
          </p:cNvGrpSpPr>
          <p:nvPr/>
        </p:nvGrpSpPr>
        <p:grpSpPr bwMode="auto">
          <a:xfrm>
            <a:off x="4392613" y="1714500"/>
            <a:ext cx="4413250" cy="4027488"/>
            <a:chOff x="2446" y="737"/>
            <a:chExt cx="3101" cy="3164"/>
          </a:xfrm>
        </p:grpSpPr>
        <p:pic>
          <p:nvPicPr>
            <p:cNvPr id="44070" name="Picture 2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6" y="756"/>
              <a:ext cx="708" cy="6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44071" name="Picture 3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6" y="1381"/>
              <a:ext cx="708" cy="6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44072" name="Picture 4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6" y="2005"/>
              <a:ext cx="708" cy="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44073" name="Picture 5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6" y="2625"/>
              <a:ext cx="708" cy="6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44074" name="Picture 6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6" y="3254"/>
              <a:ext cx="708" cy="6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44075" name="Picture 7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5" y="756"/>
              <a:ext cx="708" cy="6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44076" name="Picture 8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5" y="1381"/>
              <a:ext cx="708" cy="6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44077" name="Picture 9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5" y="2005"/>
              <a:ext cx="708" cy="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44078" name="Picture 10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5" y="2625"/>
              <a:ext cx="708" cy="6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44079" name="Picture 11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5" y="3254"/>
              <a:ext cx="708" cy="6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44080" name="Picture 12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5" y="751"/>
              <a:ext cx="708" cy="6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44081" name="Picture 13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5" y="1376"/>
              <a:ext cx="708" cy="6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44082" name="Picture 14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5" y="2000"/>
              <a:ext cx="708" cy="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44083" name="Picture 15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5" y="2620"/>
              <a:ext cx="708" cy="6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44084" name="Picture 16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5" y="3249"/>
              <a:ext cx="708" cy="6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44085" name="Picture 17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5" y="751"/>
              <a:ext cx="708" cy="6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44086" name="Picture 18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5" y="1376"/>
              <a:ext cx="708" cy="6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44087" name="Picture 19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5" y="2000"/>
              <a:ext cx="708" cy="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44088" name="Picture 20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5" y="2620"/>
              <a:ext cx="708" cy="6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44089" name="Picture 21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5" y="3249"/>
              <a:ext cx="708" cy="6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44090" name="Line 22"/>
            <p:cNvSpPr>
              <a:spLocks noChangeShapeType="1"/>
            </p:cNvSpPr>
            <p:nvPr/>
          </p:nvSpPr>
          <p:spPr bwMode="auto">
            <a:xfrm>
              <a:off x="2798" y="3558"/>
              <a:ext cx="2749" cy="1"/>
            </a:xfrm>
            <a:prstGeom prst="line">
              <a:avLst/>
            </a:prstGeom>
            <a:noFill/>
            <a:ln w="3672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91" name="Text Box 23"/>
            <p:cNvSpPr txBox="1">
              <a:spLocks noChangeArrowheads="1"/>
            </p:cNvSpPr>
            <p:nvPr/>
          </p:nvSpPr>
          <p:spPr bwMode="auto">
            <a:xfrm>
              <a:off x="5342" y="3610"/>
              <a:ext cx="201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5000" rIns="90000" bIns="45000"/>
            <a:lstStyle>
              <a:lvl1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lnSpc>
                  <a:spcPct val="102000"/>
                </a:lnSpc>
              </a:pPr>
              <a:r>
                <a:rPr lang="en-US" altLang="x-none" sz="1800" b="1">
                  <a:solidFill>
                    <a:srgbClr val="FFFF00"/>
                  </a:solidFill>
                  <a:latin typeface="Arial Narrow" charset="0"/>
                </a:rPr>
                <a:t>H</a:t>
              </a:r>
            </a:p>
          </p:txBody>
        </p:sp>
        <p:sp>
          <p:nvSpPr>
            <p:cNvPr id="44092" name="Text Box 24"/>
            <p:cNvSpPr txBox="1">
              <a:spLocks noChangeArrowheads="1"/>
            </p:cNvSpPr>
            <p:nvPr/>
          </p:nvSpPr>
          <p:spPr bwMode="auto">
            <a:xfrm>
              <a:off x="2598" y="737"/>
              <a:ext cx="217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5000" rIns="90000" bIns="45000"/>
            <a:lstStyle>
              <a:lvl1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lnSpc>
                  <a:spcPct val="102000"/>
                </a:lnSpc>
              </a:pPr>
              <a:r>
                <a:rPr lang="en-US" altLang="x-none" sz="1800" b="1">
                  <a:solidFill>
                    <a:srgbClr val="FFFF00"/>
                  </a:solidFill>
                  <a:latin typeface="Arial Narrow" charset="0"/>
                </a:rPr>
                <a:t>K</a:t>
              </a:r>
            </a:p>
          </p:txBody>
        </p:sp>
        <p:sp>
          <p:nvSpPr>
            <p:cNvPr id="44093" name="Line 25"/>
            <p:cNvSpPr>
              <a:spLocks noChangeShapeType="1"/>
            </p:cNvSpPr>
            <p:nvPr/>
          </p:nvSpPr>
          <p:spPr bwMode="auto">
            <a:xfrm flipV="1">
              <a:off x="2798" y="750"/>
              <a:ext cx="1" cy="2809"/>
            </a:xfrm>
            <a:prstGeom prst="line">
              <a:avLst/>
            </a:prstGeom>
            <a:noFill/>
            <a:ln w="3672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4035" name="Group 29"/>
          <p:cNvGrpSpPr>
            <a:grpSpLocks/>
          </p:cNvGrpSpPr>
          <p:nvPr/>
        </p:nvGrpSpPr>
        <p:grpSpPr bwMode="auto">
          <a:xfrm>
            <a:off x="619125" y="3249613"/>
            <a:ext cx="1246188" cy="1243012"/>
            <a:chOff x="390" y="2047"/>
            <a:chExt cx="785" cy="783"/>
          </a:xfrm>
        </p:grpSpPr>
        <p:grpSp>
          <p:nvGrpSpPr>
            <p:cNvPr id="44041" name="Group 34"/>
            <p:cNvGrpSpPr>
              <a:grpSpLocks/>
            </p:cNvGrpSpPr>
            <p:nvPr/>
          </p:nvGrpSpPr>
          <p:grpSpPr bwMode="auto">
            <a:xfrm>
              <a:off x="399" y="2047"/>
              <a:ext cx="778" cy="777"/>
              <a:chOff x="399" y="2047"/>
              <a:chExt cx="778" cy="777"/>
            </a:xfrm>
          </p:grpSpPr>
          <p:sp>
            <p:nvSpPr>
              <p:cNvPr id="44069" name="Freeform 31"/>
              <p:cNvSpPr>
                <a:spLocks noChangeArrowheads="1"/>
              </p:cNvSpPr>
              <p:nvPr/>
            </p:nvSpPr>
            <p:spPr bwMode="auto">
              <a:xfrm>
                <a:off x="399" y="2047"/>
                <a:ext cx="778" cy="777"/>
              </a:xfrm>
              <a:custGeom>
                <a:avLst/>
                <a:gdLst>
                  <a:gd name="T0" fmla="*/ 0 w 3429"/>
                  <a:gd name="T1" fmla="*/ 0 h 3427"/>
                  <a:gd name="T2" fmla="*/ 0 w 3429"/>
                  <a:gd name="T3" fmla="*/ 0 h 3427"/>
                  <a:gd name="T4" fmla="*/ 0 w 3429"/>
                  <a:gd name="T5" fmla="*/ 0 h 3427"/>
                  <a:gd name="T6" fmla="*/ 0 w 3429"/>
                  <a:gd name="T7" fmla="*/ 0 h 3427"/>
                  <a:gd name="T8" fmla="*/ 0 w 3429"/>
                  <a:gd name="T9" fmla="*/ 0 h 3427"/>
                  <a:gd name="T10" fmla="*/ 0 w 3429"/>
                  <a:gd name="T11" fmla="*/ 0 h 3427"/>
                  <a:gd name="T12" fmla="*/ 0 w 3429"/>
                  <a:gd name="T13" fmla="*/ 0 h 3427"/>
                  <a:gd name="T14" fmla="*/ 0 w 3429"/>
                  <a:gd name="T15" fmla="*/ 0 h 342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429"/>
                  <a:gd name="T25" fmla="*/ 0 h 3427"/>
                  <a:gd name="T26" fmla="*/ 3429 w 3429"/>
                  <a:gd name="T27" fmla="*/ 3427 h 342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429" h="3427">
                    <a:moveTo>
                      <a:pt x="2286" y="0"/>
                    </a:moveTo>
                    <a:lnTo>
                      <a:pt x="1143" y="0"/>
                    </a:lnTo>
                    <a:lnTo>
                      <a:pt x="0" y="1143"/>
                    </a:lnTo>
                    <a:lnTo>
                      <a:pt x="0" y="2855"/>
                    </a:lnTo>
                    <a:lnTo>
                      <a:pt x="572" y="3426"/>
                    </a:lnTo>
                    <a:lnTo>
                      <a:pt x="3428" y="3426"/>
                    </a:lnTo>
                    <a:lnTo>
                      <a:pt x="3428" y="2284"/>
                    </a:lnTo>
                    <a:lnTo>
                      <a:pt x="2286" y="0"/>
                    </a:lnTo>
                  </a:path>
                </a:pathLst>
              </a:custGeom>
              <a:solidFill>
                <a:srgbClr val="E6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44042" name="Picture 32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" y="2699"/>
              <a:ext cx="132" cy="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3" name="Picture 33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" y="2700"/>
              <a:ext cx="132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4" name="Picture 34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" y="2699"/>
              <a:ext cx="132" cy="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5" name="Picture 35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5" y="2700"/>
              <a:ext cx="131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6" name="Picture 36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5" y="2700"/>
              <a:ext cx="132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7" name="Picture 37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5" y="2570"/>
              <a:ext cx="132" cy="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8" name="Picture 38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5" y="2569"/>
              <a:ext cx="131" cy="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9" name="Picture 39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" y="2570"/>
              <a:ext cx="132" cy="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0" name="Picture 40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5" y="2439"/>
              <a:ext cx="131" cy="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1" name="Picture 41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5" y="2309"/>
              <a:ext cx="131" cy="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2" name="Picture 42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" y="2570"/>
              <a:ext cx="132" cy="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3" name="Picture 43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" y="2570"/>
              <a:ext cx="132" cy="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4" name="Picture 44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" y="2439"/>
              <a:ext cx="132" cy="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5" name="Picture 45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" y="2570"/>
              <a:ext cx="132" cy="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6" name="Picture 46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" y="2439"/>
              <a:ext cx="132" cy="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7" name="Picture 47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" y="2438"/>
              <a:ext cx="132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8" name="Picture 48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" y="2439"/>
              <a:ext cx="132" cy="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9" name="Picture 49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" y="2309"/>
              <a:ext cx="132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60" name="Picture 50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" y="2309"/>
              <a:ext cx="132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61" name="Picture 51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" y="2309"/>
              <a:ext cx="131" cy="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62" name="Picture 52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" y="2309"/>
              <a:ext cx="132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63" name="Picture 53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" y="2179"/>
              <a:ext cx="132" cy="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64" name="Picture 54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" y="2178"/>
              <a:ext cx="132" cy="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65" name="Picture 55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" y="2179"/>
              <a:ext cx="132" cy="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66" name="Picture 56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" y="2047"/>
              <a:ext cx="132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67" name="Picture 57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" y="2048"/>
              <a:ext cx="132" cy="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68" name="Picture 58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" y="2048"/>
              <a:ext cx="131" cy="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4036" name="Slide Number Placeholder 6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05E5D716-C867-7F4C-9926-BFAAB8A72A0C}" type="slidenum">
              <a:rPr lang="en-US" altLang="x-none" sz="900">
                <a:latin typeface="Calibri" charset="0"/>
              </a:rPr>
              <a:pPr eaLnBrk="1" hangingPunct="1"/>
              <a:t>25</a:t>
            </a:fld>
            <a:endParaRPr lang="en-US" altLang="x-none" sz="900">
              <a:latin typeface="Calibri" charset="0"/>
            </a:endParaRPr>
          </a:p>
        </p:txBody>
      </p:sp>
      <p:grpSp>
        <p:nvGrpSpPr>
          <p:cNvPr id="44037" name="Group 26"/>
          <p:cNvGrpSpPr>
            <a:grpSpLocks/>
          </p:cNvGrpSpPr>
          <p:nvPr/>
        </p:nvGrpSpPr>
        <p:grpSpPr bwMode="auto">
          <a:xfrm>
            <a:off x="2132013" y="3578225"/>
            <a:ext cx="1993900" cy="357188"/>
            <a:chOff x="1336" y="2310"/>
            <a:chExt cx="1256" cy="225"/>
          </a:xfrm>
        </p:grpSpPr>
        <p:sp>
          <p:nvSpPr>
            <p:cNvPr id="44039" name="Line 27"/>
            <p:cNvSpPr>
              <a:spLocks noChangeShapeType="1"/>
            </p:cNvSpPr>
            <p:nvPr/>
          </p:nvSpPr>
          <p:spPr bwMode="auto">
            <a:xfrm>
              <a:off x="1336" y="2438"/>
              <a:ext cx="1256" cy="1"/>
            </a:xfrm>
            <a:prstGeom prst="line">
              <a:avLst/>
            </a:prstGeom>
            <a:noFill/>
            <a:ln w="32904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40" name="Text Box 28"/>
            <p:cNvSpPr txBox="1">
              <a:spLocks noChangeArrowheads="1"/>
            </p:cNvSpPr>
            <p:nvPr/>
          </p:nvSpPr>
          <p:spPr bwMode="auto">
            <a:xfrm>
              <a:off x="1346" y="2310"/>
              <a:ext cx="1125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57347" rIns="90000" bIns="45000"/>
            <a:lstStyle>
              <a:lvl1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1400">
                  <a:solidFill>
                    <a:srgbClr val="000000"/>
                  </a:solidFill>
                  <a:latin typeface="Calibri" charset="0"/>
                </a:rPr>
                <a:t>|Fourier Transform|</a:t>
              </a:r>
              <a:r>
                <a:rPr lang="en-US" altLang="x-none" sz="1400" baseline="30000">
                  <a:solidFill>
                    <a:srgbClr val="000000"/>
                  </a:solidFill>
                  <a:latin typeface="Calibri" charset="0"/>
                </a:rPr>
                <a:t>2</a:t>
              </a:r>
              <a:endParaRPr lang="en-US" altLang="x-none" sz="1400">
                <a:solidFill>
                  <a:srgbClr val="000000"/>
                </a:solidFill>
                <a:latin typeface="Calibri" charset="0"/>
              </a:endParaRPr>
            </a:p>
          </p:txBody>
        </p:sp>
      </p:grpSp>
      <p:sp>
        <p:nvSpPr>
          <p:cNvPr id="44038" name="Text Box 7"/>
          <p:cNvSpPr txBox="1">
            <a:spLocks noChangeArrowheads="1"/>
          </p:cNvSpPr>
          <p:nvPr/>
        </p:nvSpPr>
        <p:spPr bwMode="auto">
          <a:xfrm>
            <a:off x="215900" y="203200"/>
            <a:ext cx="8310563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76752" rIns="90000" bIns="450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3600">
                <a:solidFill>
                  <a:srgbClr val="FF0000"/>
                </a:solidFill>
                <a:latin typeface="Museo 700" charset="0"/>
              </a:rPr>
              <a:t>Coherent Diffraction from Crystals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Line 2"/>
          <p:cNvSpPr>
            <a:spLocks noChangeShapeType="1"/>
          </p:cNvSpPr>
          <p:nvPr/>
        </p:nvSpPr>
        <p:spPr bwMode="auto">
          <a:xfrm>
            <a:off x="-1671638" y="4440238"/>
            <a:ext cx="1588" cy="15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2" name="Line 3"/>
          <p:cNvSpPr>
            <a:spLocks noChangeShapeType="1"/>
          </p:cNvSpPr>
          <p:nvPr/>
        </p:nvSpPr>
        <p:spPr bwMode="auto">
          <a:xfrm>
            <a:off x="-1671638" y="4440238"/>
            <a:ext cx="1588" cy="15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3" name="Line 4"/>
          <p:cNvSpPr>
            <a:spLocks noChangeShapeType="1"/>
          </p:cNvSpPr>
          <p:nvPr/>
        </p:nvSpPr>
        <p:spPr bwMode="auto">
          <a:xfrm>
            <a:off x="-1671638" y="4440238"/>
            <a:ext cx="1588" cy="15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4" name="Line 5"/>
          <p:cNvSpPr>
            <a:spLocks noChangeShapeType="1"/>
          </p:cNvSpPr>
          <p:nvPr/>
        </p:nvSpPr>
        <p:spPr bwMode="auto">
          <a:xfrm>
            <a:off x="-1571625" y="4032250"/>
            <a:ext cx="1587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5" name="Line 6"/>
          <p:cNvSpPr>
            <a:spLocks noChangeShapeType="1"/>
          </p:cNvSpPr>
          <p:nvPr/>
        </p:nvSpPr>
        <p:spPr bwMode="auto">
          <a:xfrm>
            <a:off x="-1571625" y="4032250"/>
            <a:ext cx="1587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6" name="Line 7"/>
          <p:cNvSpPr>
            <a:spLocks noChangeShapeType="1"/>
          </p:cNvSpPr>
          <p:nvPr/>
        </p:nvSpPr>
        <p:spPr bwMode="auto">
          <a:xfrm>
            <a:off x="-1571625" y="4032250"/>
            <a:ext cx="1587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2932113" y="1562100"/>
            <a:ext cx="2025650" cy="3873500"/>
            <a:chOff x="1850" y="1000"/>
            <a:chExt cx="1276" cy="2440"/>
          </a:xfrm>
        </p:grpSpPr>
        <p:pic>
          <p:nvPicPr>
            <p:cNvPr id="46111" name="Picture 16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0" y="1000"/>
              <a:ext cx="1277" cy="13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46112" name="Picture 17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6" y="3136"/>
              <a:ext cx="343" cy="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2494732" y="1612536"/>
            <a:ext cx="2025650" cy="3873500"/>
            <a:chOff x="1850" y="1000"/>
            <a:chExt cx="1276" cy="2440"/>
          </a:xfrm>
          <a:scene3d>
            <a:camera prst="orthographicFront">
              <a:rot lat="0" lon="0" rev="900000"/>
            </a:camera>
            <a:lightRig rig="threePt" dir="t"/>
          </a:scene3d>
        </p:grpSpPr>
        <p:pic>
          <p:nvPicPr>
            <p:cNvPr id="47" name="Picture 16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0" y="1000"/>
              <a:ext cx="1277" cy="138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48" name="Picture 17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6" y="3136"/>
              <a:ext cx="343" cy="30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</p:grp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3390082" y="1682386"/>
            <a:ext cx="2025650" cy="3873500"/>
            <a:chOff x="1850" y="1000"/>
            <a:chExt cx="1276" cy="2440"/>
          </a:xfrm>
          <a:scene3d>
            <a:camera prst="orthographicFront">
              <a:rot lat="0" lon="0" rev="20700000"/>
            </a:camera>
            <a:lightRig rig="threePt" dir="t"/>
          </a:scene3d>
        </p:grpSpPr>
        <p:pic>
          <p:nvPicPr>
            <p:cNvPr id="50" name="Picture 16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0" y="1000"/>
              <a:ext cx="1277" cy="138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51" name="Picture 17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6" y="3136"/>
              <a:ext cx="343" cy="30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</p:grpSp>
      <p:sp>
        <p:nvSpPr>
          <p:cNvPr id="46090" name="Text Box 1"/>
          <p:cNvSpPr txBox="1">
            <a:spLocks noChangeArrowheads="1"/>
          </p:cNvSpPr>
          <p:nvPr/>
        </p:nvSpPr>
        <p:spPr bwMode="auto">
          <a:xfrm>
            <a:off x="152400" y="107950"/>
            <a:ext cx="496252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119376" rIns="90000" bIns="46800"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84000"/>
              </a:lnSpc>
            </a:pPr>
            <a:r>
              <a:rPr lang="en-US" altLang="x-none" sz="3600">
                <a:solidFill>
                  <a:srgbClr val="29BD06"/>
                </a:solidFill>
                <a:latin typeface="Museo 700" charset="0"/>
              </a:rPr>
              <a:t>Measuring 3D CXD</a:t>
            </a:r>
          </a:p>
        </p:txBody>
      </p:sp>
      <p:sp>
        <p:nvSpPr>
          <p:cNvPr id="46091" name="Line 2"/>
          <p:cNvSpPr>
            <a:spLocks noChangeShapeType="1"/>
          </p:cNvSpPr>
          <p:nvPr/>
        </p:nvSpPr>
        <p:spPr bwMode="auto">
          <a:xfrm>
            <a:off x="0" y="4478338"/>
            <a:ext cx="1588" cy="15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2" name="Line 3"/>
          <p:cNvSpPr>
            <a:spLocks noChangeShapeType="1"/>
          </p:cNvSpPr>
          <p:nvPr/>
        </p:nvSpPr>
        <p:spPr bwMode="auto">
          <a:xfrm>
            <a:off x="0" y="4478338"/>
            <a:ext cx="1588" cy="15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3" name="Line 4"/>
          <p:cNvSpPr>
            <a:spLocks noChangeShapeType="1"/>
          </p:cNvSpPr>
          <p:nvPr/>
        </p:nvSpPr>
        <p:spPr bwMode="auto">
          <a:xfrm>
            <a:off x="0" y="4478338"/>
            <a:ext cx="1588" cy="15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4" name="Line 5"/>
          <p:cNvSpPr>
            <a:spLocks noChangeShapeType="1"/>
          </p:cNvSpPr>
          <p:nvPr/>
        </p:nvSpPr>
        <p:spPr bwMode="auto">
          <a:xfrm>
            <a:off x="100013" y="4070350"/>
            <a:ext cx="1587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5" name="Line 6"/>
          <p:cNvSpPr>
            <a:spLocks noChangeShapeType="1"/>
          </p:cNvSpPr>
          <p:nvPr/>
        </p:nvSpPr>
        <p:spPr bwMode="auto">
          <a:xfrm>
            <a:off x="100013" y="4070350"/>
            <a:ext cx="1587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6" name="Line 7"/>
          <p:cNvSpPr>
            <a:spLocks noChangeShapeType="1"/>
          </p:cNvSpPr>
          <p:nvPr/>
        </p:nvSpPr>
        <p:spPr bwMode="auto">
          <a:xfrm>
            <a:off x="100013" y="4070350"/>
            <a:ext cx="1587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7" name="AutoShape 8"/>
          <p:cNvSpPr>
            <a:spLocks noChangeArrowheads="1"/>
          </p:cNvSpPr>
          <p:nvPr/>
        </p:nvSpPr>
        <p:spPr bwMode="auto">
          <a:xfrm>
            <a:off x="1543050" y="3001963"/>
            <a:ext cx="514350" cy="414337"/>
          </a:xfrm>
          <a:prstGeom prst="roundRect">
            <a:avLst>
              <a:gd name="adj" fmla="val 5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7968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800">
                <a:solidFill>
                  <a:srgbClr val="131313"/>
                </a:solidFill>
                <a:latin typeface="Calibri" charset="0"/>
              </a:rPr>
              <a:t>k</a:t>
            </a:r>
            <a:r>
              <a:rPr lang="en-US" altLang="x-none" sz="1800" baseline="-25000">
                <a:solidFill>
                  <a:srgbClr val="131313"/>
                </a:solidFill>
                <a:latin typeface="Calibri" charset="0"/>
              </a:rPr>
              <a:t>f</a:t>
            </a:r>
          </a:p>
        </p:txBody>
      </p:sp>
      <p:sp>
        <p:nvSpPr>
          <p:cNvPr id="46098" name="AutoShape 9"/>
          <p:cNvSpPr>
            <a:spLocks noChangeArrowheads="1"/>
          </p:cNvSpPr>
          <p:nvPr/>
        </p:nvSpPr>
        <p:spPr bwMode="auto">
          <a:xfrm>
            <a:off x="1584325" y="4059238"/>
            <a:ext cx="357188" cy="414337"/>
          </a:xfrm>
          <a:prstGeom prst="roundRect">
            <a:avLst>
              <a:gd name="adj" fmla="val 444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7968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800">
                <a:solidFill>
                  <a:srgbClr val="131313"/>
                </a:solidFill>
                <a:latin typeface="Calibri" charset="0"/>
              </a:rPr>
              <a:t>k</a:t>
            </a:r>
            <a:r>
              <a:rPr lang="en-US" altLang="x-none" sz="1800" baseline="-25000">
                <a:solidFill>
                  <a:srgbClr val="131313"/>
                </a:solidFill>
                <a:latin typeface="Calibri" charset="0"/>
              </a:rPr>
              <a:t>i</a:t>
            </a:r>
          </a:p>
        </p:txBody>
      </p:sp>
      <p:sp>
        <p:nvSpPr>
          <p:cNvPr id="46099" name="Text Box 10"/>
          <p:cNvSpPr txBox="1">
            <a:spLocks noChangeArrowheads="1"/>
          </p:cNvSpPr>
          <p:nvPr/>
        </p:nvSpPr>
        <p:spPr bwMode="auto">
          <a:xfrm>
            <a:off x="2286000" y="1295400"/>
            <a:ext cx="84137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66168" rIns="90000" bIns="450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800">
                <a:solidFill>
                  <a:srgbClr val="558ED5"/>
                </a:solidFill>
                <a:latin typeface="Calibri" charset="0"/>
              </a:rPr>
              <a:t>CCD</a:t>
            </a:r>
          </a:p>
        </p:txBody>
      </p:sp>
      <p:sp>
        <p:nvSpPr>
          <p:cNvPr id="46100" name="Line 11"/>
          <p:cNvSpPr>
            <a:spLocks noChangeShapeType="1"/>
          </p:cNvSpPr>
          <p:nvPr/>
        </p:nvSpPr>
        <p:spPr bwMode="auto">
          <a:xfrm>
            <a:off x="2819400" y="1524000"/>
            <a:ext cx="533400" cy="762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101" name="Line 22"/>
          <p:cNvSpPr>
            <a:spLocks noChangeShapeType="1"/>
          </p:cNvSpPr>
          <p:nvPr/>
        </p:nvSpPr>
        <p:spPr bwMode="auto">
          <a:xfrm>
            <a:off x="360363" y="4078288"/>
            <a:ext cx="3546475" cy="1179512"/>
          </a:xfrm>
          <a:prstGeom prst="line">
            <a:avLst/>
          </a:prstGeom>
          <a:noFill/>
          <a:ln w="3672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102" name="Line 23"/>
          <p:cNvSpPr>
            <a:spLocks noChangeShapeType="1"/>
          </p:cNvSpPr>
          <p:nvPr/>
        </p:nvSpPr>
        <p:spPr bwMode="auto">
          <a:xfrm flipV="1">
            <a:off x="360363" y="2786063"/>
            <a:ext cx="3530600" cy="1293812"/>
          </a:xfrm>
          <a:prstGeom prst="line">
            <a:avLst/>
          </a:prstGeom>
          <a:noFill/>
          <a:ln w="3672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103" name="Line 24"/>
          <p:cNvSpPr>
            <a:spLocks noChangeShapeType="1"/>
          </p:cNvSpPr>
          <p:nvPr/>
        </p:nvSpPr>
        <p:spPr bwMode="auto">
          <a:xfrm flipH="1" flipV="1">
            <a:off x="3889375" y="2787650"/>
            <a:ext cx="6350" cy="2473325"/>
          </a:xfrm>
          <a:prstGeom prst="line">
            <a:avLst/>
          </a:prstGeom>
          <a:noFill/>
          <a:ln w="36720">
            <a:solidFill>
              <a:srgbClr val="00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104" name="Line 25"/>
          <p:cNvSpPr>
            <a:spLocks noChangeShapeType="1"/>
          </p:cNvSpPr>
          <p:nvPr/>
        </p:nvSpPr>
        <p:spPr bwMode="auto">
          <a:xfrm>
            <a:off x="3505200" y="1676400"/>
            <a:ext cx="762000" cy="2133600"/>
          </a:xfrm>
          <a:prstGeom prst="line">
            <a:avLst/>
          </a:prstGeom>
          <a:noFill/>
          <a:ln w="71628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105" name="Text Box 26"/>
          <p:cNvSpPr txBox="1">
            <a:spLocks noChangeArrowheads="1"/>
          </p:cNvSpPr>
          <p:nvPr/>
        </p:nvSpPr>
        <p:spPr bwMode="auto">
          <a:xfrm>
            <a:off x="6137275" y="636588"/>
            <a:ext cx="24384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66168" rIns="90000" bIns="450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800">
                <a:solidFill>
                  <a:srgbClr val="558ED5"/>
                </a:solidFill>
                <a:latin typeface="Museo 700" charset="0"/>
              </a:rPr>
              <a:t>Silver Nano Cube (111)</a:t>
            </a:r>
          </a:p>
        </p:txBody>
      </p:sp>
      <p:sp>
        <p:nvSpPr>
          <p:cNvPr id="46106" name="Text Box 27"/>
          <p:cNvSpPr txBox="1">
            <a:spLocks noChangeArrowheads="1"/>
          </p:cNvSpPr>
          <p:nvPr/>
        </p:nvSpPr>
        <p:spPr bwMode="auto">
          <a:xfrm>
            <a:off x="3998913" y="4167188"/>
            <a:ext cx="1004887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64404" rIns="90000" bIns="450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2200">
                <a:solidFill>
                  <a:srgbClr val="131313"/>
                </a:solidFill>
                <a:latin typeface="Calibri" charset="0"/>
              </a:rPr>
              <a:t>Q=k</a:t>
            </a:r>
            <a:r>
              <a:rPr lang="en-US" altLang="x-none" sz="2200" baseline="-33000">
                <a:solidFill>
                  <a:srgbClr val="131313"/>
                </a:solidFill>
                <a:latin typeface="Calibri" charset="0"/>
              </a:rPr>
              <a:t>f</a:t>
            </a:r>
            <a:r>
              <a:rPr lang="en-US" altLang="x-none" sz="2200">
                <a:solidFill>
                  <a:srgbClr val="131313"/>
                </a:solidFill>
                <a:latin typeface="Calibri" charset="0"/>
              </a:rPr>
              <a:t>-k</a:t>
            </a:r>
            <a:r>
              <a:rPr lang="en-US" altLang="x-none" sz="2200" baseline="-33000">
                <a:solidFill>
                  <a:srgbClr val="131313"/>
                </a:solidFill>
                <a:latin typeface="Calibri" charset="0"/>
              </a:rPr>
              <a:t>i</a:t>
            </a:r>
          </a:p>
        </p:txBody>
      </p:sp>
      <p:pic>
        <p:nvPicPr>
          <p:cNvPr id="46107" name="Picture 28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6775" y="3395663"/>
            <a:ext cx="2925763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6108" name="Text Box 29"/>
          <p:cNvSpPr txBox="1">
            <a:spLocks noChangeArrowheads="1"/>
          </p:cNvSpPr>
          <p:nvPr/>
        </p:nvSpPr>
        <p:spPr bwMode="auto">
          <a:xfrm>
            <a:off x="5970588" y="5697538"/>
            <a:ext cx="3173412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2676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800">
                <a:solidFill>
                  <a:srgbClr val="558ED5"/>
                </a:solidFill>
                <a:latin typeface="Calibri" charset="0"/>
              </a:rPr>
              <a:t>Yugang Sun and Younan Xia, Science </a:t>
            </a:r>
            <a:r>
              <a:rPr lang="en-US" altLang="x-none" sz="1800" u="sng">
                <a:solidFill>
                  <a:srgbClr val="558ED5"/>
                </a:solidFill>
                <a:latin typeface="Calibri" charset="0"/>
              </a:rPr>
              <a:t>298</a:t>
            </a:r>
            <a:r>
              <a:rPr lang="en-US" altLang="x-none" sz="1800">
                <a:solidFill>
                  <a:srgbClr val="558ED5"/>
                </a:solidFill>
                <a:latin typeface="Calibri" charset="0"/>
              </a:rPr>
              <a:t> 2177 (2003)</a:t>
            </a:r>
          </a:p>
        </p:txBody>
      </p:sp>
      <p:pic>
        <p:nvPicPr>
          <p:cNvPr id="36" name="Picture 3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4600" y="1066800"/>
            <a:ext cx="2133600" cy="217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6110" name="Slide Number Placeholder 3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726CAEF5-39FD-7346-9BFC-0481C72C8E28}" type="slidenum">
              <a:rPr lang="en-US" altLang="x-none" sz="900">
                <a:latin typeface="Calibri" charset="0"/>
              </a:rPr>
              <a:pPr eaLnBrk="1" hangingPunct="1"/>
              <a:t>26</a:t>
            </a:fld>
            <a:endParaRPr lang="en-US" altLang="x-none" sz="900"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3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0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1475" y="557213"/>
            <a:ext cx="2297113" cy="207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7106" name="Pictur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02313" y="442913"/>
            <a:ext cx="2579687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7107" name="Text Box 2"/>
          <p:cNvSpPr txBox="1">
            <a:spLocks noChangeArrowheads="1"/>
          </p:cNvSpPr>
          <p:nvPr/>
        </p:nvSpPr>
        <p:spPr bwMode="auto">
          <a:xfrm>
            <a:off x="300038" y="134938"/>
            <a:ext cx="5853112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119376" rIns="90000" bIns="46800"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84000"/>
              </a:lnSpc>
            </a:pPr>
            <a:r>
              <a:rPr lang="en-US" altLang="x-none" sz="3600">
                <a:solidFill>
                  <a:srgbClr val="29BD06"/>
                </a:solidFill>
                <a:latin typeface="Museo 700" charset="0"/>
              </a:rPr>
              <a:t>3D Ag Nano Cube</a:t>
            </a:r>
          </a:p>
        </p:txBody>
      </p:sp>
      <p:pic>
        <p:nvPicPr>
          <p:cNvPr id="19461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9463" y="2803525"/>
            <a:ext cx="3808412" cy="3436938"/>
          </a:xfrm>
          <a:prstGeom prst="rect">
            <a:avLst/>
          </a:prstGeom>
          <a:noFill/>
          <a:ln>
            <a:noFill/>
          </a:ln>
          <a:effectLst>
            <a:outerShdw blurRad="342900" dist="38100" dir="2700000" rotWithShape="0">
              <a:srgbClr val="0000F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710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925" y="944563"/>
            <a:ext cx="1608138" cy="163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7110" name="Text Box 6"/>
          <p:cNvSpPr txBox="1">
            <a:spLocks noChangeArrowheads="1"/>
          </p:cNvSpPr>
          <p:nvPr/>
        </p:nvSpPr>
        <p:spPr bwMode="auto">
          <a:xfrm>
            <a:off x="5741988" y="2427288"/>
            <a:ext cx="2868612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2676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800">
                <a:solidFill>
                  <a:srgbClr val="558ED5"/>
                </a:solidFill>
                <a:latin typeface="Calibri" charset="0"/>
              </a:rPr>
              <a:t>Yugang Sun and Younan Xia, Science </a:t>
            </a:r>
            <a:r>
              <a:rPr lang="en-US" altLang="x-none" sz="1800" u="sng">
                <a:solidFill>
                  <a:srgbClr val="558ED5"/>
                </a:solidFill>
                <a:latin typeface="Calibri" charset="0"/>
              </a:rPr>
              <a:t>298</a:t>
            </a:r>
            <a:r>
              <a:rPr lang="en-US" altLang="x-none" sz="1800">
                <a:solidFill>
                  <a:srgbClr val="558ED5"/>
                </a:solidFill>
                <a:latin typeface="Calibri" charset="0"/>
              </a:rPr>
              <a:t> 2177 (2003)</a:t>
            </a:r>
          </a:p>
        </p:txBody>
      </p:sp>
      <p:pic>
        <p:nvPicPr>
          <p:cNvPr id="19464" name="Picture 7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6400" y="3176588"/>
            <a:ext cx="2971800" cy="2995612"/>
          </a:xfrm>
          <a:prstGeom prst="rect">
            <a:avLst/>
          </a:prstGeom>
          <a:noFill/>
          <a:ln>
            <a:noFill/>
          </a:ln>
          <a:effectLst>
            <a:outerShdw blurRad="342900" dist="38100" dir="2700000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cxnSp>
        <p:nvCxnSpPr>
          <p:cNvPr id="16" name="Straight Connector 15"/>
          <p:cNvCxnSpPr/>
          <p:nvPr/>
        </p:nvCxnSpPr>
        <p:spPr bwMode="auto">
          <a:xfrm flipV="1">
            <a:off x="2667000" y="5257800"/>
            <a:ext cx="914400" cy="457200"/>
          </a:xfrm>
          <a:prstGeom prst="line">
            <a:avLst/>
          </a:prstGeom>
          <a:noFill/>
          <a:ln w="63500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2971800" y="5486400"/>
            <a:ext cx="841375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</a:rPr>
              <a:t>200nm</a:t>
            </a:r>
          </a:p>
        </p:txBody>
      </p:sp>
      <p:sp>
        <p:nvSpPr>
          <p:cNvPr id="47114" name="Slide Number Placeholder 10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BE35D061-D432-CE40-9E59-C34372F8C5A1}" type="slidenum">
              <a:rPr lang="en-US" altLang="x-none" sz="900">
                <a:latin typeface="Calibri" charset="0"/>
              </a:rPr>
              <a:pPr eaLnBrk="1" hangingPunct="1"/>
              <a:t>27</a:t>
            </a:fld>
            <a:endParaRPr lang="en-US" altLang="x-none" sz="900">
              <a:latin typeface="Calibri" charset="0"/>
            </a:endParaRPr>
          </a:p>
        </p:txBody>
      </p:sp>
      <p:cxnSp>
        <p:nvCxnSpPr>
          <p:cNvPr id="3" name="Straight Arrow Connector 2"/>
          <p:cNvCxnSpPr/>
          <p:nvPr/>
        </p:nvCxnSpPr>
        <p:spPr bwMode="auto">
          <a:xfrm flipV="1">
            <a:off x="6954838" y="3779838"/>
            <a:ext cx="771525" cy="801687"/>
          </a:xfrm>
          <a:prstGeom prst="straightConnector1">
            <a:avLst/>
          </a:prstGeom>
          <a:noFill/>
          <a:ln w="38100" cap="flat" cmpd="sng" algn="ctr">
            <a:solidFill>
              <a:schemeClr val="bg2">
                <a:lumMod val="1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7121525" y="4233863"/>
            <a:ext cx="423863" cy="4603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tx2">
                    <a:lumMod val="50000"/>
                  </a:schemeClr>
                </a:solidFill>
                <a:ea typeface="ＭＳ Ｐゴシック" charset="0"/>
                <a:cs typeface="ＭＳ Ｐゴシック" charset="0"/>
              </a:rPr>
              <a:t>Q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ED1E7438-DB37-F743-A28B-3389897C336C}" type="slidenum">
              <a:rPr lang="en-US" altLang="x-none" sz="900">
                <a:latin typeface="Calibri" charset="0"/>
              </a:rPr>
              <a:pPr eaLnBrk="1" hangingPunct="1"/>
              <a:t>28</a:t>
            </a:fld>
            <a:endParaRPr lang="en-US" altLang="x-none" sz="900">
              <a:latin typeface="Calibri" charset="0"/>
            </a:endParaRPr>
          </a:p>
        </p:txBody>
      </p:sp>
      <p:pic>
        <p:nvPicPr>
          <p:cNvPr id="45058" name="Picture 4" descr="DSCN2060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313" y="962025"/>
            <a:ext cx="4806950" cy="360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5" descr="DSCN2061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27663" y="193675"/>
            <a:ext cx="2638425" cy="351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TextBox 11"/>
          <p:cNvSpPr txBox="1">
            <a:spLocks noChangeArrowheads="1"/>
          </p:cNvSpPr>
          <p:nvPr/>
        </p:nvSpPr>
        <p:spPr bwMode="auto">
          <a:xfrm>
            <a:off x="68263" y="80963"/>
            <a:ext cx="43227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/>
              <a:t>APS 34-ID-C</a:t>
            </a:r>
          </a:p>
        </p:txBody>
      </p:sp>
      <p:sp>
        <p:nvSpPr>
          <p:cNvPr id="45061" name="TextBox 8"/>
          <p:cNvSpPr txBox="1">
            <a:spLocks noChangeArrowheads="1"/>
          </p:cNvSpPr>
          <p:nvPr/>
        </p:nvSpPr>
        <p:spPr bwMode="auto">
          <a:xfrm>
            <a:off x="5564188" y="3689350"/>
            <a:ext cx="27511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800"/>
              <a:t>Precision scanning stage</a:t>
            </a:r>
          </a:p>
        </p:txBody>
      </p:sp>
      <p:pic>
        <p:nvPicPr>
          <p:cNvPr id="45062" name="Picture 1" descr="20121207_201938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10163" y="4070350"/>
            <a:ext cx="3873500" cy="265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/>
          <p:cNvSpPr>
            <a:spLocks noGrp="1"/>
          </p:cNvSpPr>
          <p:nvPr>
            <p:ph type="title"/>
          </p:nvPr>
        </p:nvSpPr>
        <p:spPr>
          <a:xfrm>
            <a:off x="401877" y="138808"/>
            <a:ext cx="9067800" cy="490603"/>
          </a:xfrm>
        </p:spPr>
        <p:txBody>
          <a:bodyPr/>
          <a:lstStyle/>
          <a:p>
            <a:pPr eaLnBrk="1" hangingPunct="1"/>
            <a:r>
              <a:rPr lang="en-US" altLang="x-none" sz="2400" dirty="0">
                <a:latin typeface="Comic Sans MS" charset="0"/>
                <a:ea typeface="ＭＳ Ｐゴシック" charset="-128"/>
              </a:rPr>
              <a:t>Original Phase Retrieval Paper (by D. Sayre):</a:t>
            </a:r>
          </a:p>
        </p:txBody>
      </p:sp>
      <p:pic>
        <p:nvPicPr>
          <p:cNvPr id="48130" name="Picture 5" descr="Screen Shot 2011-09-25 at 10.37.59 PM.png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764"/>
          <a:stretch>
            <a:fillRect/>
          </a:stretch>
        </p:blipFill>
        <p:spPr bwMode="auto">
          <a:xfrm>
            <a:off x="138113" y="936625"/>
            <a:ext cx="8991600" cy="576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800600" y="4557713"/>
            <a:ext cx="3810000" cy="228600"/>
          </a:xfrm>
          <a:prstGeom prst="rect">
            <a:avLst/>
          </a:prstGeom>
          <a:solidFill>
            <a:srgbClr val="FFFF00">
              <a:alpha val="20000"/>
            </a:srgbClr>
          </a:solidFill>
          <a:ln w="15875">
            <a:solidFill>
              <a:srgbClr val="FF0000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x-none" altLang="x-none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48132" name="TextBox 1"/>
          <p:cNvSpPr txBox="1">
            <a:spLocks noChangeArrowheads="1"/>
          </p:cNvSpPr>
          <p:nvPr/>
        </p:nvSpPr>
        <p:spPr bwMode="auto">
          <a:xfrm>
            <a:off x="5194300" y="812800"/>
            <a:ext cx="37528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800" b="1">
                <a:solidFill>
                  <a:srgbClr val="FF0000"/>
                </a:solidFill>
              </a:rPr>
              <a:t>NOT </a:t>
            </a:r>
            <a:r>
              <a:rPr lang="en-US" altLang="x-none" sz="1800" b="1">
                <a:solidFill>
                  <a:srgbClr val="FF0000"/>
                </a:solidFill>
                <a:latin typeface="Symbol" charset="2"/>
              </a:rPr>
              <a:t>r=r</a:t>
            </a:r>
            <a:r>
              <a:rPr lang="en-US" altLang="x-none" sz="1800" b="1" baseline="30000">
                <a:solidFill>
                  <a:srgbClr val="FF0000"/>
                </a:solidFill>
                <a:latin typeface="Symbol" charset="2"/>
              </a:rPr>
              <a:t>2</a:t>
            </a:r>
            <a:r>
              <a:rPr lang="en-US" altLang="x-none" sz="1800" b="1">
                <a:solidFill>
                  <a:srgbClr val="FF0000"/>
                </a:solidFill>
                <a:latin typeface="Symbol" charset="2"/>
              </a:rPr>
              <a:t> </a:t>
            </a:r>
            <a:r>
              <a:rPr lang="pl-PL" altLang="x-none" sz="1800">
                <a:solidFill>
                  <a:srgbClr val="FF0000"/>
                </a:solidFill>
              </a:rPr>
              <a:t>Acta Cryst. (1952). 5, 60</a:t>
            </a:r>
            <a:r>
              <a:rPr lang="en-US" altLang="x-none" sz="1800" b="1">
                <a:solidFill>
                  <a:srgbClr val="FF0000"/>
                </a:solidFill>
              </a:rPr>
              <a:t>  </a:t>
            </a: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 spd="slow" advTm="70239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02" name="Text Box 2"/>
          <p:cNvSpPr txBox="1">
            <a:spLocks noChangeArrowheads="1"/>
          </p:cNvSpPr>
          <p:nvPr/>
        </p:nvSpPr>
        <p:spPr bwMode="auto">
          <a:xfrm>
            <a:off x="762000" y="1082675"/>
            <a:ext cx="27257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>
                <a:solidFill>
                  <a:schemeClr val="accent2"/>
                </a:solidFill>
                <a:ea typeface="ＭＳ Ｐゴシック" charset="0"/>
                <a:cs typeface="ＭＳ Ｐゴシック" charset="0"/>
              </a:rPr>
              <a:t>longitudinal coherence</a:t>
            </a:r>
            <a:endParaRPr lang="en-US" sz="2000">
              <a:ea typeface="ＭＳ Ｐゴシック" charset="0"/>
              <a:cs typeface="ＭＳ Ｐゴシック" charset="0"/>
            </a:endParaRPr>
          </a:p>
        </p:txBody>
      </p:sp>
      <p:grpSp>
        <p:nvGrpSpPr>
          <p:cNvPr id="2050" name="Group 4"/>
          <p:cNvGrpSpPr>
            <a:grpSpLocks/>
          </p:cNvGrpSpPr>
          <p:nvPr/>
        </p:nvGrpSpPr>
        <p:grpSpPr bwMode="auto">
          <a:xfrm>
            <a:off x="838200" y="1503363"/>
            <a:ext cx="3797300" cy="1547812"/>
            <a:chOff x="384" y="1152"/>
            <a:chExt cx="3537" cy="1056"/>
          </a:xfrm>
        </p:grpSpPr>
        <p:pic>
          <p:nvPicPr>
            <p:cNvPr id="2101" name="Picture 5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1527"/>
              <a:ext cx="3304" cy="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77606" name="Line 6"/>
            <p:cNvSpPr>
              <a:spLocks noChangeShapeType="1"/>
            </p:cNvSpPr>
            <p:nvPr/>
          </p:nvSpPr>
          <p:spPr bwMode="auto">
            <a:xfrm>
              <a:off x="683" y="1392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77607" name="Line 7"/>
            <p:cNvSpPr>
              <a:spLocks noChangeShapeType="1"/>
            </p:cNvSpPr>
            <p:nvPr/>
          </p:nvSpPr>
          <p:spPr bwMode="auto">
            <a:xfrm>
              <a:off x="980" y="1392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77608" name="Line 8"/>
            <p:cNvSpPr>
              <a:spLocks noChangeShapeType="1"/>
            </p:cNvSpPr>
            <p:nvPr/>
          </p:nvSpPr>
          <p:spPr bwMode="auto">
            <a:xfrm>
              <a:off x="1008" y="1392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77609" name="Text Box 9"/>
            <p:cNvSpPr txBox="1">
              <a:spLocks noChangeArrowheads="1"/>
            </p:cNvSpPr>
            <p:nvPr/>
          </p:nvSpPr>
          <p:spPr bwMode="auto">
            <a:xfrm>
              <a:off x="751" y="1296"/>
              <a:ext cx="19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>
                  <a:ea typeface="ＭＳ Ｐゴシック" charset="0"/>
                  <a:cs typeface="ＭＳ Ｐゴシック" charset="0"/>
                  <a:sym typeface="Symbol" charset="0"/>
                </a:rPr>
                <a:t></a:t>
              </a: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77610" name="Text Box 10"/>
            <p:cNvSpPr txBox="1">
              <a:spLocks noChangeArrowheads="1"/>
            </p:cNvSpPr>
            <p:nvPr/>
          </p:nvSpPr>
          <p:spPr bwMode="auto">
            <a:xfrm>
              <a:off x="865" y="1152"/>
              <a:ext cx="28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>
                  <a:ea typeface="ＭＳ Ｐゴシック" charset="0"/>
                  <a:cs typeface="ＭＳ Ｐゴシック" charset="0"/>
                  <a:sym typeface="Symbol" charset="0"/>
                </a:rPr>
                <a:t></a:t>
              </a: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77611" name="Line 11"/>
            <p:cNvSpPr>
              <a:spLocks noChangeShapeType="1"/>
            </p:cNvSpPr>
            <p:nvPr/>
          </p:nvSpPr>
          <p:spPr bwMode="auto">
            <a:xfrm flipV="1">
              <a:off x="720" y="1488"/>
              <a:ext cx="24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77612" name="Line 12"/>
            <p:cNvSpPr>
              <a:spLocks noChangeShapeType="1"/>
            </p:cNvSpPr>
            <p:nvPr/>
          </p:nvSpPr>
          <p:spPr bwMode="auto">
            <a:xfrm>
              <a:off x="1023" y="1488"/>
              <a:ext cx="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77613" name="Rectangle 13"/>
            <p:cNvSpPr>
              <a:spLocks noChangeArrowheads="1"/>
            </p:cNvSpPr>
            <p:nvPr/>
          </p:nvSpPr>
          <p:spPr bwMode="auto">
            <a:xfrm>
              <a:off x="3201" y="1488"/>
              <a:ext cx="720" cy="7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2051" name="Rectangle 17"/>
          <p:cNvSpPr>
            <a:spLocks noGrp="1" noChangeArrowheads="1"/>
          </p:cNvSpPr>
          <p:nvPr>
            <p:ph type="title"/>
          </p:nvPr>
        </p:nvSpPr>
        <p:spPr>
          <a:xfrm>
            <a:off x="457200" y="136525"/>
            <a:ext cx="8229600" cy="731838"/>
          </a:xfrm>
        </p:spPr>
        <p:txBody>
          <a:bodyPr/>
          <a:lstStyle/>
          <a:p>
            <a:pPr eaLnBrk="1" hangingPunct="1"/>
            <a:r>
              <a:rPr lang="en-US" altLang="x-none">
                <a:ea typeface="ＭＳ Ｐゴシック" charset="-128"/>
              </a:rPr>
              <a:t>Coherence</a:t>
            </a:r>
          </a:p>
        </p:txBody>
      </p:sp>
      <p:graphicFrame>
        <p:nvGraphicFramePr>
          <p:cNvPr id="2052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4558261"/>
              </p:ext>
            </p:extLst>
          </p:nvPr>
        </p:nvGraphicFramePr>
        <p:xfrm>
          <a:off x="6999288" y="1161568"/>
          <a:ext cx="1050925" cy="681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1" name="Equation" r:id="rId5" imgW="1193800" imgH="774700" progId="Equation.3">
                  <p:embed/>
                </p:oleObj>
              </mc:Choice>
              <mc:Fallback>
                <p:oleObj name="Equation" r:id="rId5" imgW="1193800" imgH="774700" progId="Equation.3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99288" y="1161568"/>
                        <a:ext cx="1050925" cy="681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77619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4154660"/>
              </p:ext>
            </p:extLst>
          </p:nvPr>
        </p:nvGraphicFramePr>
        <p:xfrm>
          <a:off x="6910388" y="2026134"/>
          <a:ext cx="1262062" cy="687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2" name="Equation" r:id="rId7" imgW="1422400" imgH="774700" progId="Equation.3">
                  <p:embed/>
                </p:oleObj>
              </mc:Choice>
              <mc:Fallback>
                <p:oleObj name="Equation" r:id="rId7" imgW="1422400" imgH="774700" progId="Equation.3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10388" y="2026134"/>
                        <a:ext cx="1262062" cy="687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4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5974801"/>
              </p:ext>
            </p:extLst>
          </p:nvPr>
        </p:nvGraphicFramePr>
        <p:xfrm>
          <a:off x="7003152" y="4302891"/>
          <a:ext cx="1225550" cy="636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3" name="Equation" r:id="rId9" imgW="1320800" imgH="685800" progId="Equation.3">
                  <p:embed/>
                </p:oleObj>
              </mc:Choice>
              <mc:Fallback>
                <p:oleObj name="Equation" r:id="rId9" imgW="1320800" imgH="685800" progId="Equation.3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3152" y="4302891"/>
                        <a:ext cx="1225550" cy="636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77623" name="Text Box 23"/>
          <p:cNvSpPr txBox="1">
            <a:spLocks noChangeArrowheads="1"/>
          </p:cNvSpPr>
          <p:nvPr/>
        </p:nvSpPr>
        <p:spPr bwMode="auto">
          <a:xfrm>
            <a:off x="866775" y="3733800"/>
            <a:ext cx="26971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accent2"/>
                </a:solidFill>
                <a:ea typeface="ＭＳ Ｐゴシック" charset="0"/>
                <a:cs typeface="ＭＳ Ｐゴシック" charset="0"/>
              </a:rPr>
              <a:t>transverse  coherence</a:t>
            </a:r>
          </a:p>
        </p:txBody>
      </p:sp>
      <p:grpSp>
        <p:nvGrpSpPr>
          <p:cNvPr id="2056" name="Group 24"/>
          <p:cNvGrpSpPr>
            <a:grpSpLocks/>
          </p:cNvGrpSpPr>
          <p:nvPr/>
        </p:nvGrpSpPr>
        <p:grpSpPr bwMode="auto">
          <a:xfrm rot="-268416">
            <a:off x="947738" y="4213225"/>
            <a:ext cx="2997200" cy="1195388"/>
            <a:chOff x="480" y="4032"/>
            <a:chExt cx="2736" cy="816"/>
          </a:xfrm>
        </p:grpSpPr>
        <p:sp>
          <p:nvSpPr>
            <p:cNvPr id="1177625" name="Line 25"/>
            <p:cNvSpPr>
              <a:spLocks noChangeShapeType="1"/>
            </p:cNvSpPr>
            <p:nvPr/>
          </p:nvSpPr>
          <p:spPr bwMode="auto">
            <a:xfrm>
              <a:off x="480" y="4441"/>
              <a:ext cx="2736" cy="0"/>
            </a:xfrm>
            <a:prstGeom prst="line">
              <a:avLst/>
            </a:prstGeom>
            <a:noFill/>
            <a:ln w="9525">
              <a:solidFill>
                <a:srgbClr val="3366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77626" name="Line 26"/>
            <p:cNvSpPr>
              <a:spLocks noChangeShapeType="1"/>
            </p:cNvSpPr>
            <p:nvPr/>
          </p:nvSpPr>
          <p:spPr bwMode="auto">
            <a:xfrm>
              <a:off x="622" y="4022"/>
              <a:ext cx="0" cy="816"/>
            </a:xfrm>
            <a:prstGeom prst="line">
              <a:avLst/>
            </a:prstGeom>
            <a:noFill/>
            <a:ln w="9525">
              <a:solidFill>
                <a:srgbClr val="33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77627" name="Line 27"/>
            <p:cNvSpPr>
              <a:spLocks noChangeShapeType="1"/>
            </p:cNvSpPr>
            <p:nvPr/>
          </p:nvSpPr>
          <p:spPr bwMode="auto">
            <a:xfrm>
              <a:off x="808" y="4024"/>
              <a:ext cx="0" cy="816"/>
            </a:xfrm>
            <a:prstGeom prst="line">
              <a:avLst/>
            </a:prstGeom>
            <a:noFill/>
            <a:ln w="9525">
              <a:solidFill>
                <a:srgbClr val="33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77628" name="Line 28"/>
            <p:cNvSpPr>
              <a:spLocks noChangeShapeType="1"/>
            </p:cNvSpPr>
            <p:nvPr/>
          </p:nvSpPr>
          <p:spPr bwMode="auto">
            <a:xfrm>
              <a:off x="1004" y="4032"/>
              <a:ext cx="0" cy="816"/>
            </a:xfrm>
            <a:prstGeom prst="line">
              <a:avLst/>
            </a:prstGeom>
            <a:noFill/>
            <a:ln w="9525">
              <a:solidFill>
                <a:srgbClr val="33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77629" name="Line 29"/>
            <p:cNvSpPr>
              <a:spLocks noChangeShapeType="1"/>
            </p:cNvSpPr>
            <p:nvPr/>
          </p:nvSpPr>
          <p:spPr bwMode="auto">
            <a:xfrm>
              <a:off x="1195" y="4024"/>
              <a:ext cx="0" cy="816"/>
            </a:xfrm>
            <a:prstGeom prst="line">
              <a:avLst/>
            </a:prstGeom>
            <a:noFill/>
            <a:ln w="9525">
              <a:solidFill>
                <a:srgbClr val="33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77630" name="Line 30"/>
            <p:cNvSpPr>
              <a:spLocks noChangeShapeType="1"/>
            </p:cNvSpPr>
            <p:nvPr/>
          </p:nvSpPr>
          <p:spPr bwMode="auto">
            <a:xfrm>
              <a:off x="1388" y="4025"/>
              <a:ext cx="0" cy="816"/>
            </a:xfrm>
            <a:prstGeom prst="line">
              <a:avLst/>
            </a:prstGeom>
            <a:noFill/>
            <a:ln w="9525">
              <a:solidFill>
                <a:srgbClr val="33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77631" name="Line 31"/>
            <p:cNvSpPr>
              <a:spLocks noChangeShapeType="1"/>
            </p:cNvSpPr>
            <p:nvPr/>
          </p:nvSpPr>
          <p:spPr bwMode="auto">
            <a:xfrm>
              <a:off x="1581" y="4032"/>
              <a:ext cx="0" cy="816"/>
            </a:xfrm>
            <a:prstGeom prst="line">
              <a:avLst/>
            </a:prstGeom>
            <a:noFill/>
            <a:ln w="9525">
              <a:solidFill>
                <a:srgbClr val="33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77632" name="Line 32"/>
            <p:cNvSpPr>
              <a:spLocks noChangeShapeType="1"/>
            </p:cNvSpPr>
            <p:nvPr/>
          </p:nvSpPr>
          <p:spPr bwMode="auto">
            <a:xfrm>
              <a:off x="1766" y="4025"/>
              <a:ext cx="0" cy="816"/>
            </a:xfrm>
            <a:prstGeom prst="line">
              <a:avLst/>
            </a:prstGeom>
            <a:noFill/>
            <a:ln w="9525">
              <a:solidFill>
                <a:srgbClr val="33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77633" name="Line 33"/>
            <p:cNvSpPr>
              <a:spLocks noChangeShapeType="1"/>
            </p:cNvSpPr>
            <p:nvPr/>
          </p:nvSpPr>
          <p:spPr bwMode="auto">
            <a:xfrm>
              <a:off x="1965" y="4025"/>
              <a:ext cx="0" cy="816"/>
            </a:xfrm>
            <a:prstGeom prst="line">
              <a:avLst/>
            </a:prstGeom>
            <a:noFill/>
            <a:ln w="9525">
              <a:solidFill>
                <a:srgbClr val="33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77634" name="Line 34"/>
            <p:cNvSpPr>
              <a:spLocks noChangeShapeType="1"/>
            </p:cNvSpPr>
            <p:nvPr/>
          </p:nvSpPr>
          <p:spPr bwMode="auto">
            <a:xfrm>
              <a:off x="2159" y="4032"/>
              <a:ext cx="0" cy="816"/>
            </a:xfrm>
            <a:prstGeom prst="line">
              <a:avLst/>
            </a:prstGeom>
            <a:noFill/>
            <a:ln w="9525">
              <a:solidFill>
                <a:srgbClr val="33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77635" name="Line 35"/>
            <p:cNvSpPr>
              <a:spLocks noChangeShapeType="1"/>
            </p:cNvSpPr>
            <p:nvPr/>
          </p:nvSpPr>
          <p:spPr bwMode="auto">
            <a:xfrm>
              <a:off x="2343" y="4026"/>
              <a:ext cx="0" cy="816"/>
            </a:xfrm>
            <a:prstGeom prst="line">
              <a:avLst/>
            </a:prstGeom>
            <a:noFill/>
            <a:ln w="9525">
              <a:solidFill>
                <a:srgbClr val="33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77636" name="Line 36"/>
            <p:cNvSpPr>
              <a:spLocks noChangeShapeType="1"/>
            </p:cNvSpPr>
            <p:nvPr/>
          </p:nvSpPr>
          <p:spPr bwMode="auto">
            <a:xfrm>
              <a:off x="2544" y="4025"/>
              <a:ext cx="0" cy="816"/>
            </a:xfrm>
            <a:prstGeom prst="line">
              <a:avLst/>
            </a:prstGeom>
            <a:noFill/>
            <a:ln w="9525">
              <a:solidFill>
                <a:srgbClr val="33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77637" name="Line 37"/>
            <p:cNvSpPr>
              <a:spLocks noChangeShapeType="1"/>
            </p:cNvSpPr>
            <p:nvPr/>
          </p:nvSpPr>
          <p:spPr bwMode="auto">
            <a:xfrm>
              <a:off x="2736" y="4032"/>
              <a:ext cx="0" cy="816"/>
            </a:xfrm>
            <a:prstGeom prst="line">
              <a:avLst/>
            </a:prstGeom>
            <a:noFill/>
            <a:ln w="9525">
              <a:solidFill>
                <a:srgbClr val="33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77638" name="Line 38"/>
            <p:cNvSpPr>
              <a:spLocks noChangeShapeType="1"/>
            </p:cNvSpPr>
            <p:nvPr/>
          </p:nvSpPr>
          <p:spPr bwMode="auto">
            <a:xfrm>
              <a:off x="2928" y="4022"/>
              <a:ext cx="0" cy="816"/>
            </a:xfrm>
            <a:prstGeom prst="line">
              <a:avLst/>
            </a:prstGeom>
            <a:noFill/>
            <a:ln w="9525">
              <a:solidFill>
                <a:srgbClr val="33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2057" name="Group 39"/>
          <p:cNvGrpSpPr>
            <a:grpSpLocks/>
          </p:cNvGrpSpPr>
          <p:nvPr/>
        </p:nvGrpSpPr>
        <p:grpSpPr bwMode="auto">
          <a:xfrm rot="233707">
            <a:off x="935038" y="4625975"/>
            <a:ext cx="2995612" cy="1195388"/>
            <a:chOff x="480" y="4032"/>
            <a:chExt cx="2736" cy="816"/>
          </a:xfrm>
        </p:grpSpPr>
        <p:sp>
          <p:nvSpPr>
            <p:cNvPr id="1177640" name="Line 40"/>
            <p:cNvSpPr>
              <a:spLocks noChangeShapeType="1"/>
            </p:cNvSpPr>
            <p:nvPr/>
          </p:nvSpPr>
          <p:spPr bwMode="auto">
            <a:xfrm>
              <a:off x="480" y="4441"/>
              <a:ext cx="2736" cy="0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77641" name="Line 41"/>
            <p:cNvSpPr>
              <a:spLocks noChangeShapeType="1"/>
            </p:cNvSpPr>
            <p:nvPr/>
          </p:nvSpPr>
          <p:spPr bwMode="auto">
            <a:xfrm>
              <a:off x="622" y="4025"/>
              <a:ext cx="0" cy="816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77642" name="Line 42"/>
            <p:cNvSpPr>
              <a:spLocks noChangeShapeType="1"/>
            </p:cNvSpPr>
            <p:nvPr/>
          </p:nvSpPr>
          <p:spPr bwMode="auto">
            <a:xfrm>
              <a:off x="808" y="4025"/>
              <a:ext cx="0" cy="816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77643" name="Line 43"/>
            <p:cNvSpPr>
              <a:spLocks noChangeShapeType="1"/>
            </p:cNvSpPr>
            <p:nvPr/>
          </p:nvSpPr>
          <p:spPr bwMode="auto">
            <a:xfrm>
              <a:off x="997" y="4025"/>
              <a:ext cx="0" cy="816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77644" name="Line 44"/>
            <p:cNvSpPr>
              <a:spLocks noChangeShapeType="1"/>
            </p:cNvSpPr>
            <p:nvPr/>
          </p:nvSpPr>
          <p:spPr bwMode="auto">
            <a:xfrm>
              <a:off x="1197" y="4025"/>
              <a:ext cx="0" cy="816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77645" name="Line 45"/>
            <p:cNvSpPr>
              <a:spLocks noChangeShapeType="1"/>
            </p:cNvSpPr>
            <p:nvPr/>
          </p:nvSpPr>
          <p:spPr bwMode="auto">
            <a:xfrm>
              <a:off x="1386" y="4025"/>
              <a:ext cx="0" cy="816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77646" name="Line 46"/>
            <p:cNvSpPr>
              <a:spLocks noChangeShapeType="1"/>
            </p:cNvSpPr>
            <p:nvPr/>
          </p:nvSpPr>
          <p:spPr bwMode="auto">
            <a:xfrm>
              <a:off x="1575" y="4025"/>
              <a:ext cx="0" cy="816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77647" name="Line 47"/>
            <p:cNvSpPr>
              <a:spLocks noChangeShapeType="1"/>
            </p:cNvSpPr>
            <p:nvPr/>
          </p:nvSpPr>
          <p:spPr bwMode="auto">
            <a:xfrm>
              <a:off x="1773" y="4025"/>
              <a:ext cx="0" cy="816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77648" name="Line 48"/>
            <p:cNvSpPr>
              <a:spLocks noChangeShapeType="1"/>
            </p:cNvSpPr>
            <p:nvPr/>
          </p:nvSpPr>
          <p:spPr bwMode="auto">
            <a:xfrm>
              <a:off x="1963" y="4025"/>
              <a:ext cx="0" cy="816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77649" name="Line 49"/>
            <p:cNvSpPr>
              <a:spLocks noChangeShapeType="1"/>
            </p:cNvSpPr>
            <p:nvPr/>
          </p:nvSpPr>
          <p:spPr bwMode="auto">
            <a:xfrm>
              <a:off x="2148" y="4025"/>
              <a:ext cx="0" cy="816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77650" name="Line 50"/>
            <p:cNvSpPr>
              <a:spLocks noChangeShapeType="1"/>
            </p:cNvSpPr>
            <p:nvPr/>
          </p:nvSpPr>
          <p:spPr bwMode="auto">
            <a:xfrm>
              <a:off x="2347" y="4025"/>
              <a:ext cx="0" cy="816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77651" name="Line 51"/>
            <p:cNvSpPr>
              <a:spLocks noChangeShapeType="1"/>
            </p:cNvSpPr>
            <p:nvPr/>
          </p:nvSpPr>
          <p:spPr bwMode="auto">
            <a:xfrm>
              <a:off x="2540" y="4025"/>
              <a:ext cx="0" cy="816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77652" name="Line 52"/>
            <p:cNvSpPr>
              <a:spLocks noChangeShapeType="1"/>
            </p:cNvSpPr>
            <p:nvPr/>
          </p:nvSpPr>
          <p:spPr bwMode="auto">
            <a:xfrm>
              <a:off x="2730" y="4025"/>
              <a:ext cx="0" cy="816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77653" name="Line 53"/>
            <p:cNvSpPr>
              <a:spLocks noChangeShapeType="1"/>
            </p:cNvSpPr>
            <p:nvPr/>
          </p:nvSpPr>
          <p:spPr bwMode="auto">
            <a:xfrm>
              <a:off x="2924" y="4025"/>
              <a:ext cx="0" cy="816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177656" name="Oval 56"/>
          <p:cNvSpPr>
            <a:spLocks noChangeArrowheads="1"/>
          </p:cNvSpPr>
          <p:nvPr/>
        </p:nvSpPr>
        <p:spPr bwMode="auto">
          <a:xfrm>
            <a:off x="865188" y="4922838"/>
            <a:ext cx="157162" cy="2111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ea typeface="ＭＳ Ｐゴシック" charset="0"/>
              <a:cs typeface="ＭＳ Ｐゴシック" charset="0"/>
            </a:endParaRPr>
          </a:p>
        </p:txBody>
      </p:sp>
      <p:sp>
        <p:nvSpPr>
          <p:cNvPr id="1177657" name="Line 57"/>
          <p:cNvSpPr>
            <a:spLocks noChangeShapeType="1"/>
          </p:cNvSpPr>
          <p:nvPr/>
        </p:nvSpPr>
        <p:spPr bwMode="auto">
          <a:xfrm>
            <a:off x="758825" y="4922838"/>
            <a:ext cx="0" cy="2111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ea typeface="ＭＳ Ｐゴシック" charset="0"/>
              <a:cs typeface="ＭＳ Ｐゴシック" charset="0"/>
            </a:endParaRPr>
          </a:p>
        </p:txBody>
      </p:sp>
      <p:sp>
        <p:nvSpPr>
          <p:cNvPr id="1177658" name="Text Box 58"/>
          <p:cNvSpPr txBox="1">
            <a:spLocks noChangeArrowheads="1"/>
          </p:cNvSpPr>
          <p:nvPr/>
        </p:nvSpPr>
        <p:spPr bwMode="auto">
          <a:xfrm>
            <a:off x="492125" y="4832350"/>
            <a:ext cx="1968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latin typeface="Times New Roman" charset="0"/>
                <a:ea typeface="ＭＳ Ｐゴシック" charset="0"/>
                <a:cs typeface="ＭＳ Ｐゴシック" charset="0"/>
              </a:rPr>
              <a:t>d</a:t>
            </a:r>
            <a:endParaRPr lang="en-US" sz="1400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3" name="Straight Connector 2"/>
          <p:cNvCxnSpPr>
            <a:cxnSpLocks noChangeShapeType="1"/>
          </p:cNvCxnSpPr>
          <p:nvPr/>
        </p:nvCxnSpPr>
        <p:spPr bwMode="auto">
          <a:xfrm>
            <a:off x="3949700" y="4130675"/>
            <a:ext cx="0" cy="474663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6" name="Straight Connector 65"/>
          <p:cNvCxnSpPr>
            <a:cxnSpLocks noChangeShapeType="1"/>
          </p:cNvCxnSpPr>
          <p:nvPr/>
        </p:nvCxnSpPr>
        <p:spPr bwMode="auto">
          <a:xfrm>
            <a:off x="3952875" y="4775200"/>
            <a:ext cx="0" cy="474663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7" name="Straight Connector 66"/>
          <p:cNvCxnSpPr>
            <a:cxnSpLocks noChangeShapeType="1"/>
          </p:cNvCxnSpPr>
          <p:nvPr/>
        </p:nvCxnSpPr>
        <p:spPr bwMode="auto">
          <a:xfrm>
            <a:off x="3962400" y="5397500"/>
            <a:ext cx="0" cy="474663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9" name="Straight Connector 68"/>
          <p:cNvCxnSpPr>
            <a:cxnSpLocks noChangeShapeType="1"/>
          </p:cNvCxnSpPr>
          <p:nvPr/>
        </p:nvCxnSpPr>
        <p:spPr bwMode="auto">
          <a:xfrm>
            <a:off x="3938588" y="1584325"/>
            <a:ext cx="0" cy="474663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0" name="Straight Connector 69"/>
          <p:cNvCxnSpPr>
            <a:cxnSpLocks noChangeShapeType="1"/>
          </p:cNvCxnSpPr>
          <p:nvPr/>
        </p:nvCxnSpPr>
        <p:spPr bwMode="auto">
          <a:xfrm>
            <a:off x="3944938" y="2228850"/>
            <a:ext cx="0" cy="474663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1" name="Straight Connector 70"/>
          <p:cNvCxnSpPr>
            <a:cxnSpLocks noChangeShapeType="1"/>
          </p:cNvCxnSpPr>
          <p:nvPr/>
        </p:nvCxnSpPr>
        <p:spPr bwMode="auto">
          <a:xfrm>
            <a:off x="3957638" y="2851150"/>
            <a:ext cx="0" cy="474663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067" name="Picture 13" descr="Double-slit_diffraction_pattern_blue_red.png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5400000">
            <a:off x="3975100" y="1955800"/>
            <a:ext cx="2286000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" name="Picture 16" descr="Double-slit_diffraction_pattern_blue_red_trans.png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5400000">
            <a:off x="3962400" y="4470400"/>
            <a:ext cx="2286000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/>
          <p:cNvCxnSpPr>
            <a:cxnSpLocks noChangeShapeType="1"/>
          </p:cNvCxnSpPr>
          <p:nvPr/>
        </p:nvCxnSpPr>
        <p:spPr bwMode="auto">
          <a:xfrm>
            <a:off x="4089400" y="4699000"/>
            <a:ext cx="0" cy="6731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70" name="TextBox 4"/>
          <p:cNvSpPr txBox="1">
            <a:spLocks noChangeArrowheads="1"/>
          </p:cNvSpPr>
          <p:nvPr/>
        </p:nvSpPr>
        <p:spPr bwMode="auto">
          <a:xfrm>
            <a:off x="4051300" y="4914900"/>
            <a:ext cx="441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800"/>
              <a:t>w</a:t>
            </a:r>
            <a:r>
              <a:rPr lang="en-US" altLang="x-none" sz="1800" baseline="-25000"/>
              <a:t>c</a:t>
            </a:r>
            <a:endParaRPr lang="en-US" altLang="x-none" sz="1800"/>
          </a:p>
        </p:txBody>
      </p:sp>
      <p:cxnSp>
        <p:nvCxnSpPr>
          <p:cNvPr id="7" name="Straight Arrow Connector 6"/>
          <p:cNvCxnSpPr>
            <a:cxnSpLocks noChangeShapeType="1"/>
          </p:cNvCxnSpPr>
          <p:nvPr/>
        </p:nvCxnSpPr>
        <p:spPr bwMode="auto">
          <a:xfrm>
            <a:off x="1003300" y="5918200"/>
            <a:ext cx="2933700" cy="127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72" name="TextBox 7"/>
          <p:cNvSpPr txBox="1">
            <a:spLocks noChangeArrowheads="1"/>
          </p:cNvSpPr>
          <p:nvPr/>
        </p:nvSpPr>
        <p:spPr bwMode="auto">
          <a:xfrm>
            <a:off x="2273300" y="5905500"/>
            <a:ext cx="3000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800"/>
              <a:t>z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E711311-C8A0-6341-945D-2740C05F8C65}"/>
              </a:ext>
            </a:extLst>
          </p:cNvPr>
          <p:cNvSpPr txBox="1"/>
          <p:nvPr/>
        </p:nvSpPr>
        <p:spPr>
          <a:xfrm>
            <a:off x="6755192" y="2833582"/>
            <a:ext cx="17876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/>
              <a:t>Si (111)</a:t>
            </a:r>
          </a:p>
          <a:p>
            <a:pPr algn="ctr"/>
            <a:r>
              <a:rPr lang="en-US" sz="1800" dirty="0"/>
              <a:t>0.5 um or 1.5 fs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F492A89-C040-2F4B-904B-8BD25C922F0E}"/>
              </a:ext>
            </a:extLst>
          </p:cNvPr>
          <p:cNvSpPr txBox="1"/>
          <p:nvPr/>
        </p:nvSpPr>
        <p:spPr>
          <a:xfrm>
            <a:off x="6618841" y="5027785"/>
            <a:ext cx="21499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34-ID-C 50m</a:t>
            </a:r>
          </a:p>
          <a:p>
            <a:r>
              <a:rPr lang="en-US" sz="1800" dirty="0"/>
              <a:t>25x70 um @ 9 </a:t>
            </a:r>
            <a:r>
              <a:rPr lang="en-US" sz="1800" dirty="0" err="1"/>
              <a:t>keV</a:t>
            </a:r>
            <a:endParaRPr lang="en-US" sz="1800" dirty="0"/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783B7-F899-184F-8126-8453930A1568}" type="slidenum">
              <a:rPr lang="en-US" altLang="x-none" smtClean="0"/>
              <a:pPr/>
              <a:t>30</a:t>
            </a:fld>
            <a:endParaRPr lang="en-US" altLang="x-none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2611266"/>
              </p:ext>
            </p:extLst>
          </p:nvPr>
        </p:nvGraphicFramePr>
        <p:xfrm>
          <a:off x="231775" y="685800"/>
          <a:ext cx="4114800" cy="28517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23" r:id="rId3" imgW="4613400" imgH="3197160" progId="">
                  <p:embed/>
                </p:oleObj>
              </mc:Choice>
              <mc:Fallback>
                <p:oleObj r:id="rId3" imgW="4613400" imgH="31971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1775" y="685800"/>
                        <a:ext cx="4114800" cy="2851757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2643297"/>
              </p:ext>
            </p:extLst>
          </p:nvPr>
        </p:nvGraphicFramePr>
        <p:xfrm>
          <a:off x="228600" y="3886200"/>
          <a:ext cx="4114800" cy="28475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24" r:id="rId5" imgW="4593600" imgH="3178080" progId="">
                  <p:embed/>
                </p:oleObj>
              </mc:Choice>
              <mc:Fallback>
                <p:oleObj r:id="rId5" imgW="4593600" imgH="317808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3886200"/>
                        <a:ext cx="4114800" cy="2847504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947865"/>
              </p:ext>
            </p:extLst>
          </p:nvPr>
        </p:nvGraphicFramePr>
        <p:xfrm>
          <a:off x="4800600" y="3886200"/>
          <a:ext cx="4114800" cy="28444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25" r:id="rId7" imgW="4602960" imgH="3182040" progId="">
                  <p:embed/>
                </p:oleObj>
              </mc:Choice>
              <mc:Fallback>
                <p:oleObj r:id="rId7" imgW="4602960" imgH="318204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3886200"/>
                        <a:ext cx="4114800" cy="2844449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61938" y="8090"/>
            <a:ext cx="5670550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38808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9pPr>
          </a:lstStyle>
          <a:p>
            <a:r>
              <a:rPr lang="en-US" altLang="x-none" sz="4400" dirty="0">
                <a:solidFill>
                  <a:srgbClr val="FF0000"/>
                </a:solidFill>
              </a:rPr>
              <a:t>Critical sampling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4809595" y="3014257"/>
            <a:ext cx="4122738" cy="754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1168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9pPr>
          </a:lstStyle>
          <a:p>
            <a:r>
              <a:rPr lang="en-US" altLang="x-none" dirty="0">
                <a:solidFill>
                  <a:srgbClr val="FF0000"/>
                </a:solidFill>
              </a:rPr>
              <a:t>Nyquist </a:t>
            </a:r>
            <a:r>
              <a:rPr lang="en-US" altLang="x-none" dirty="0" err="1">
                <a:solidFill>
                  <a:srgbClr val="FF0000"/>
                </a:solidFill>
              </a:rPr>
              <a:t>Freq</a:t>
            </a:r>
            <a:r>
              <a:rPr lang="en-US" altLang="x-none" dirty="0">
                <a:solidFill>
                  <a:srgbClr val="FF0000"/>
                </a:solidFill>
              </a:rPr>
              <a:t> = 1/(2*bandwidth)</a:t>
            </a:r>
          </a:p>
          <a:p>
            <a:r>
              <a:rPr lang="en-US" altLang="x-none" dirty="0">
                <a:solidFill>
                  <a:srgbClr val="FF0000"/>
                </a:solidFill>
              </a:rPr>
              <a:t>Intensity is under sampled</a:t>
            </a:r>
          </a:p>
          <a:p>
            <a:endParaRPr lang="en-US" altLang="x-none" dirty="0">
              <a:solidFill>
                <a:srgbClr val="FF0000"/>
              </a:solidFill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5922963" y="3527425"/>
            <a:ext cx="32099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21168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9pPr>
          </a:lstStyle>
          <a:p>
            <a:endParaRPr lang="en-US" altLang="x-none" dirty="0">
              <a:solidFill>
                <a:srgbClr val="FF0000"/>
              </a:solidFill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4812002" y="414338"/>
            <a:ext cx="4289425" cy="1125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3528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9pPr>
          </a:lstStyle>
          <a:p>
            <a:r>
              <a:rPr lang="en-US" altLang="x-none" sz="3200" dirty="0">
                <a:solidFill>
                  <a:srgbClr val="00B050"/>
                </a:solidFill>
              </a:rPr>
              <a:t>N unknown densities</a:t>
            </a:r>
          </a:p>
          <a:p>
            <a:r>
              <a:rPr lang="en-US" altLang="x-none" sz="3200" dirty="0">
                <a:solidFill>
                  <a:srgbClr val="00B050"/>
                </a:solidFill>
              </a:rPr>
              <a:t>N/2 equations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880679" y="1755171"/>
                <a:ext cx="3187155" cy="85959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=""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hr-HR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𝑞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hr-H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limLoc m:val="subSup"/>
                                  <m:ctrlPr>
                                    <a:rPr lang="is-I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5"/>
                                    </m:rPr>
                                    <a:rPr lang="en-US" b="0" i="1" smtClean="0">
                                      <a:latin typeface="Cambria Math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𝑁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𝜌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  <m:sSup>
                                    <m:sSupPr>
                                      <m:ctrlPr>
                                        <a:rPr lang="mr-IN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mr-IN" b="0" i="1" smtClean="0">
                                          <a:latin typeface="Cambria Math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mr-IN" b="0" i="1" smtClean="0">
                                          <a:latin typeface="Cambria Math" charset="0"/>
                                        </a:rPr>
                                        <m:t>−</m:t>
                                      </m:r>
                                      <m:r>
                                        <a:rPr lang="mr-IN" b="0" i="1" smtClean="0">
                                          <a:latin typeface="Cambria Math" charset="0"/>
                                        </a:rPr>
                                        <m:t>𝑖𝑞</m:t>
                                      </m:r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charset="0"/>
                                            </a:rPr>
                                            <m:t>𝑟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sup>
                                  </m:sSup>
                                </m:e>
                              </m:nary>
                            </m:e>
                          </m:d>
                        </m:e>
                        <m:sup/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0679" y="1755171"/>
                <a:ext cx="3187155" cy="859594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753188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8675759"/>
              </p:ext>
            </p:extLst>
          </p:nvPr>
        </p:nvGraphicFramePr>
        <p:xfrm>
          <a:off x="228600" y="685800"/>
          <a:ext cx="4114800" cy="28394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44" r:id="rId3" imgW="4614480" imgH="3185280" progId="">
                  <p:embed/>
                </p:oleObj>
              </mc:Choice>
              <mc:Fallback>
                <p:oleObj r:id="rId3" imgW="4614480" imgH="318528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685800"/>
                        <a:ext cx="4114800" cy="2839453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3721781"/>
              </p:ext>
            </p:extLst>
          </p:nvPr>
        </p:nvGraphicFramePr>
        <p:xfrm>
          <a:off x="4800600" y="3886200"/>
          <a:ext cx="4114800" cy="28499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45" r:id="rId5" imgW="4592160" imgH="3180600" progId="">
                  <p:embed/>
                </p:oleObj>
              </mc:Choice>
              <mc:Fallback>
                <p:oleObj r:id="rId5" imgW="4592160" imgH="31806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3886200"/>
                        <a:ext cx="4114800" cy="2849911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6265732"/>
              </p:ext>
            </p:extLst>
          </p:nvPr>
        </p:nvGraphicFramePr>
        <p:xfrm>
          <a:off x="228600" y="3886200"/>
          <a:ext cx="4114800" cy="28044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46" r:id="rId7" imgW="4621320" imgH="3150360" progId="">
                  <p:embed/>
                </p:oleObj>
              </mc:Choice>
              <mc:Fallback>
                <p:oleObj r:id="rId7" imgW="4621320" imgH="3150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3886200"/>
                        <a:ext cx="4114800" cy="2804453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61938" y="-74471"/>
            <a:ext cx="5670550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38808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9pPr>
          </a:lstStyle>
          <a:p>
            <a:r>
              <a:rPr lang="en-US" altLang="x-none" sz="4400" dirty="0">
                <a:solidFill>
                  <a:srgbClr val="FF0000"/>
                </a:solidFill>
              </a:rPr>
              <a:t>Oversampling 2x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4502727" y="556341"/>
            <a:ext cx="4821382" cy="1452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1168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9pPr>
          </a:lstStyle>
          <a:p>
            <a:r>
              <a:rPr lang="en-US" altLang="x-none" sz="3200" dirty="0">
                <a:solidFill>
                  <a:srgbClr val="00B050"/>
                </a:solidFill>
              </a:rPr>
              <a:t>N/2 equations</a:t>
            </a:r>
          </a:p>
          <a:p>
            <a:r>
              <a:rPr lang="en-US" altLang="x-none" sz="3200" dirty="0">
                <a:solidFill>
                  <a:srgbClr val="00B050"/>
                </a:solidFill>
              </a:rPr>
              <a:t>N/2 Unknown densities</a:t>
            </a:r>
          </a:p>
          <a:p>
            <a:r>
              <a:rPr lang="en-US" altLang="x-none" sz="3200" dirty="0">
                <a:solidFill>
                  <a:srgbClr val="00B050"/>
                </a:solidFill>
              </a:rPr>
              <a:t>N/2 Known Densities(zero)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264422" y="2309353"/>
                <a:ext cx="3187155" cy="85959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=""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hr-HR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𝑞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hr-H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limLoc m:val="subSup"/>
                                  <m:ctrlPr>
                                    <a:rPr lang="is-I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5"/>
                                    </m:rPr>
                                    <a:rPr lang="en-US" b="0" i="1" smtClean="0">
                                      <a:latin typeface="Cambria Math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𝑁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𝜌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  <m:sSup>
                                    <m:sSupPr>
                                      <m:ctrlPr>
                                        <a:rPr lang="mr-IN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mr-IN" b="0" i="1" smtClean="0">
                                          <a:latin typeface="Cambria Math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mr-IN" b="0" i="1" smtClean="0">
                                          <a:latin typeface="Cambria Math" charset="0"/>
                                        </a:rPr>
                                        <m:t>−</m:t>
                                      </m:r>
                                      <m:r>
                                        <a:rPr lang="mr-IN" b="0" i="1" smtClean="0">
                                          <a:latin typeface="Cambria Math" charset="0"/>
                                        </a:rPr>
                                        <m:t>𝑖𝑞</m:t>
                                      </m:r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charset="0"/>
                                            </a:rPr>
                                            <m:t>𝑟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sup>
                                  </m:sSup>
                                </m:e>
                              </m:nary>
                            </m:e>
                          </m:d>
                        </m:e>
                        <m:sup/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4422" y="2309353"/>
                <a:ext cx="3187155" cy="859594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667257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 Box 1"/>
          <p:cNvSpPr txBox="1">
            <a:spLocks noChangeArrowheads="1"/>
          </p:cNvSpPr>
          <p:nvPr/>
        </p:nvSpPr>
        <p:spPr bwMode="auto">
          <a:xfrm>
            <a:off x="230188" y="2233613"/>
            <a:ext cx="2697162" cy="2487612"/>
          </a:xfrm>
          <a:prstGeom prst="rect">
            <a:avLst/>
          </a:prstGeom>
          <a:solidFill>
            <a:srgbClr val="000000"/>
          </a:solidFill>
          <a:ln>
            <a:noFill/>
          </a:ln>
          <a:effectLst>
            <a:outerShdw blurRad="279400" dist="38100" dir="2700000" rotWithShape="0">
              <a:srgbClr val="1E1C11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4404" rIns="90000" bIns="450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x-none" sz="2200" u="sng">
                <a:solidFill>
                  <a:srgbClr val="FFFF00"/>
                </a:solidFill>
                <a:latin typeface="Calibri" charset="0"/>
              </a:rPr>
              <a:t>Reciprocal Space Constraints</a:t>
            </a:r>
          </a:p>
          <a:p>
            <a:pPr algn="ctr" eaLnBrk="1" hangingPunct="1"/>
            <a:endParaRPr lang="en-US" altLang="x-none" sz="2200" u="sng">
              <a:solidFill>
                <a:srgbClr val="FFFF00"/>
              </a:solidFill>
              <a:latin typeface="Calibri" charset="0"/>
            </a:endParaRPr>
          </a:p>
          <a:p>
            <a:pPr algn="ctr" eaLnBrk="1" hangingPunct="1"/>
            <a:r>
              <a:rPr lang="en-US" altLang="x-none" sz="1400">
                <a:solidFill>
                  <a:srgbClr val="FFFF00"/>
                </a:solidFill>
                <a:latin typeface="Calibri" charset="0"/>
              </a:rPr>
              <a:t>Experimental Amplitudes</a:t>
            </a:r>
          </a:p>
          <a:p>
            <a:pPr algn="ctr" eaLnBrk="1" hangingPunct="1"/>
            <a:r>
              <a:rPr lang="en-US" altLang="x-none" sz="1400">
                <a:solidFill>
                  <a:srgbClr val="FFFF00"/>
                </a:solidFill>
                <a:latin typeface="Calibri" charset="0"/>
              </a:rPr>
              <a:t>Oversampled</a:t>
            </a:r>
          </a:p>
          <a:p>
            <a:pPr algn="ctr" eaLnBrk="1" hangingPunct="1"/>
            <a:r>
              <a:rPr lang="en-US" altLang="x-none" sz="1400">
                <a:solidFill>
                  <a:srgbClr val="FFFF00"/>
                </a:solidFill>
                <a:latin typeface="Calibri" charset="0"/>
              </a:rPr>
              <a:t>Thresholded</a:t>
            </a:r>
          </a:p>
          <a:p>
            <a:pPr algn="ctr" eaLnBrk="1" hangingPunct="1"/>
            <a:r>
              <a:rPr lang="en-US" altLang="x-none" sz="1400">
                <a:solidFill>
                  <a:srgbClr val="FFFF00"/>
                </a:solidFill>
                <a:latin typeface="Calibri" charset="0"/>
              </a:rPr>
              <a:t>&amp;</a:t>
            </a:r>
          </a:p>
          <a:p>
            <a:pPr algn="ctr" eaLnBrk="1" hangingPunct="1"/>
            <a:r>
              <a:rPr lang="en-US" altLang="x-none" sz="1400">
                <a:solidFill>
                  <a:srgbClr val="FFFF00"/>
                </a:solidFill>
                <a:latin typeface="Calibri" charset="0"/>
              </a:rPr>
              <a:t>ZeroPadded</a:t>
            </a:r>
          </a:p>
        </p:txBody>
      </p:sp>
      <p:sp>
        <p:nvSpPr>
          <p:cNvPr id="20485" name="Text Box 2"/>
          <p:cNvSpPr txBox="1">
            <a:spLocks noChangeArrowheads="1"/>
          </p:cNvSpPr>
          <p:nvPr/>
        </p:nvSpPr>
        <p:spPr bwMode="auto">
          <a:xfrm>
            <a:off x="6219825" y="2233613"/>
            <a:ext cx="2697163" cy="2487612"/>
          </a:xfrm>
          <a:prstGeom prst="rect">
            <a:avLst/>
          </a:prstGeom>
          <a:solidFill>
            <a:srgbClr val="000000"/>
          </a:solidFill>
          <a:ln>
            <a:noFill/>
          </a:ln>
          <a:effectLst>
            <a:outerShdw blurRad="279400" dist="38100" dir="2700000" rotWithShape="0">
              <a:srgbClr val="00000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4404" rIns="90000" bIns="450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x-none" sz="2200" u="sng">
                <a:solidFill>
                  <a:srgbClr val="FFFF00"/>
                </a:solidFill>
                <a:latin typeface="Calibri" charset="0"/>
              </a:rPr>
              <a:t>Direct Space Constraints</a:t>
            </a:r>
          </a:p>
          <a:p>
            <a:pPr algn="ctr" eaLnBrk="1" hangingPunct="1"/>
            <a:endParaRPr lang="en-US" altLang="x-none" sz="2200" u="sng">
              <a:solidFill>
                <a:srgbClr val="FFFF00"/>
              </a:solidFill>
              <a:latin typeface="Calibri" charset="0"/>
            </a:endParaRPr>
          </a:p>
          <a:p>
            <a:pPr algn="ctr" eaLnBrk="1" hangingPunct="1"/>
            <a:r>
              <a:rPr lang="en-US" altLang="x-none" sz="1400">
                <a:solidFill>
                  <a:srgbClr val="FFFF00"/>
                </a:solidFill>
                <a:latin typeface="Calibri" charset="0"/>
              </a:rPr>
              <a:t>Support</a:t>
            </a:r>
          </a:p>
          <a:p>
            <a:pPr algn="ctr" eaLnBrk="1" hangingPunct="1"/>
            <a:r>
              <a:rPr lang="en-US" altLang="x-none" sz="1400">
                <a:solidFill>
                  <a:srgbClr val="FFFF00"/>
                </a:solidFill>
                <a:latin typeface="Calibri" charset="0"/>
              </a:rPr>
              <a:t>Total Energy</a:t>
            </a:r>
          </a:p>
          <a:p>
            <a:pPr algn="ctr" eaLnBrk="1" hangingPunct="1"/>
            <a:r>
              <a:rPr lang="en-US" altLang="x-none" sz="1400">
                <a:solidFill>
                  <a:srgbClr val="FFFF00"/>
                </a:solidFill>
                <a:latin typeface="Calibri" charset="0"/>
              </a:rPr>
              <a:t>Mixing previous iterates.</a:t>
            </a:r>
          </a:p>
          <a:p>
            <a:pPr algn="ctr" eaLnBrk="1" hangingPunct="1"/>
            <a:r>
              <a:rPr lang="en-US" altLang="x-none" sz="1400">
                <a:solidFill>
                  <a:srgbClr val="FFFF00"/>
                </a:solidFill>
                <a:latin typeface="Calibri" charset="0"/>
              </a:rPr>
              <a:t>Positivity</a:t>
            </a:r>
          </a:p>
          <a:p>
            <a:pPr algn="ctr" eaLnBrk="1" hangingPunct="1"/>
            <a:endParaRPr lang="en-US" altLang="x-none" sz="1400">
              <a:solidFill>
                <a:srgbClr val="FFFF00"/>
              </a:solidFill>
              <a:latin typeface="Calibri" charset="0"/>
            </a:endParaRPr>
          </a:p>
        </p:txBody>
      </p:sp>
      <p:sp>
        <p:nvSpPr>
          <p:cNvPr id="49155" name="Line 3"/>
          <p:cNvSpPr>
            <a:spLocks noChangeShapeType="1"/>
          </p:cNvSpPr>
          <p:nvPr/>
        </p:nvSpPr>
        <p:spPr bwMode="auto">
          <a:xfrm flipV="1">
            <a:off x="1866900" y="1611313"/>
            <a:ext cx="1588" cy="625475"/>
          </a:xfrm>
          <a:prstGeom prst="line">
            <a:avLst/>
          </a:prstGeom>
          <a:noFill/>
          <a:ln w="7308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56" name="Line 4"/>
          <p:cNvSpPr>
            <a:spLocks noChangeShapeType="1"/>
          </p:cNvSpPr>
          <p:nvPr/>
        </p:nvSpPr>
        <p:spPr bwMode="auto">
          <a:xfrm flipV="1">
            <a:off x="1833563" y="1606550"/>
            <a:ext cx="5461000" cy="7938"/>
          </a:xfrm>
          <a:prstGeom prst="line">
            <a:avLst/>
          </a:prstGeom>
          <a:noFill/>
          <a:ln w="7308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57" name="Line 5"/>
          <p:cNvSpPr>
            <a:spLocks noChangeShapeType="1"/>
          </p:cNvSpPr>
          <p:nvPr/>
        </p:nvSpPr>
        <p:spPr bwMode="auto">
          <a:xfrm>
            <a:off x="7259638" y="1612900"/>
            <a:ext cx="1587" cy="622300"/>
          </a:xfrm>
          <a:prstGeom prst="line">
            <a:avLst/>
          </a:prstGeom>
          <a:noFill/>
          <a:ln w="7308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58" name="Line 6"/>
          <p:cNvSpPr>
            <a:spLocks noChangeShapeType="1"/>
          </p:cNvSpPr>
          <p:nvPr/>
        </p:nvSpPr>
        <p:spPr bwMode="auto">
          <a:xfrm>
            <a:off x="7261225" y="4699000"/>
            <a:ext cx="1588" cy="622300"/>
          </a:xfrm>
          <a:prstGeom prst="line">
            <a:avLst/>
          </a:prstGeom>
          <a:noFill/>
          <a:ln w="7308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59" name="Line 7"/>
          <p:cNvSpPr>
            <a:spLocks noChangeShapeType="1"/>
          </p:cNvSpPr>
          <p:nvPr/>
        </p:nvSpPr>
        <p:spPr bwMode="auto">
          <a:xfrm flipH="1">
            <a:off x="1831975" y="5321300"/>
            <a:ext cx="5464175" cy="4763"/>
          </a:xfrm>
          <a:prstGeom prst="line">
            <a:avLst/>
          </a:prstGeom>
          <a:noFill/>
          <a:ln w="7308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60" name="Line 8"/>
          <p:cNvSpPr>
            <a:spLocks noChangeShapeType="1"/>
          </p:cNvSpPr>
          <p:nvPr/>
        </p:nvSpPr>
        <p:spPr bwMode="auto">
          <a:xfrm flipV="1">
            <a:off x="1868488" y="4700588"/>
            <a:ext cx="1587" cy="625475"/>
          </a:xfrm>
          <a:prstGeom prst="line">
            <a:avLst/>
          </a:prstGeom>
          <a:noFill/>
          <a:ln w="7308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61" name="AutoShape 12"/>
          <p:cNvSpPr>
            <a:spLocks noChangeArrowheads="1"/>
          </p:cNvSpPr>
          <p:nvPr/>
        </p:nvSpPr>
        <p:spPr bwMode="auto">
          <a:xfrm>
            <a:off x="3952875" y="5099050"/>
            <a:ext cx="1106488" cy="457200"/>
          </a:xfrm>
          <a:prstGeom prst="roundRect">
            <a:avLst>
              <a:gd name="adj" fmla="val 347"/>
            </a:avLst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x-none" altLang="x-none" sz="1800">
              <a:latin typeface="Calibri" charset="0"/>
            </a:endParaRPr>
          </a:p>
        </p:txBody>
      </p:sp>
      <p:sp>
        <p:nvSpPr>
          <p:cNvPr id="49162" name="Text Box 14"/>
          <p:cNvSpPr txBox="1">
            <a:spLocks noChangeArrowheads="1"/>
          </p:cNvSpPr>
          <p:nvPr/>
        </p:nvSpPr>
        <p:spPr bwMode="auto">
          <a:xfrm>
            <a:off x="2709863" y="5376863"/>
            <a:ext cx="6432550" cy="148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0876" rIns="90000" bIns="450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r>
              <a:rPr lang="en-US" altLang="x-none" sz="1800" dirty="0">
                <a:solidFill>
                  <a:srgbClr val="3366FF"/>
                </a:solidFill>
                <a:latin typeface="Calibri" charset="0"/>
              </a:rPr>
              <a:t>J. R. </a:t>
            </a:r>
            <a:r>
              <a:rPr lang="en-US" altLang="x-none" sz="1800" dirty="0" err="1">
                <a:solidFill>
                  <a:srgbClr val="3366FF"/>
                </a:solidFill>
                <a:latin typeface="Calibri" charset="0"/>
              </a:rPr>
              <a:t>Fienup</a:t>
            </a:r>
            <a:r>
              <a:rPr lang="en-US" altLang="x-none" sz="1800" dirty="0">
                <a:solidFill>
                  <a:srgbClr val="3366FF"/>
                </a:solidFill>
                <a:latin typeface="Calibri" charset="0"/>
              </a:rPr>
              <a:t>  </a:t>
            </a:r>
            <a:r>
              <a:rPr lang="en-US" altLang="x-none" sz="1800" i="1" dirty="0">
                <a:solidFill>
                  <a:srgbClr val="3366FF"/>
                </a:solidFill>
                <a:latin typeface="Calibri" charset="0"/>
              </a:rPr>
              <a:t>Appl. Opt.</a:t>
            </a:r>
            <a:r>
              <a:rPr lang="en-US" altLang="x-none" sz="1800" dirty="0">
                <a:solidFill>
                  <a:srgbClr val="3366FF"/>
                </a:solidFill>
                <a:latin typeface="Calibri" charset="0"/>
              </a:rPr>
              <a:t> </a:t>
            </a:r>
            <a:r>
              <a:rPr lang="en-US" altLang="x-none" sz="1800" u="sng" dirty="0">
                <a:solidFill>
                  <a:srgbClr val="3366FF"/>
                </a:solidFill>
                <a:latin typeface="Calibri" charset="0"/>
              </a:rPr>
              <a:t>21</a:t>
            </a:r>
            <a:r>
              <a:rPr lang="en-US" altLang="x-none" sz="1800" dirty="0">
                <a:solidFill>
                  <a:srgbClr val="3366FF"/>
                </a:solidFill>
                <a:latin typeface="Calibri" charset="0"/>
              </a:rPr>
              <a:t> 2758 (1982)</a:t>
            </a:r>
          </a:p>
          <a:p>
            <a:pPr algn="r" eaLnBrk="1" hangingPunct="1"/>
            <a:r>
              <a:rPr lang="en-US" altLang="x-none" sz="1800" dirty="0">
                <a:solidFill>
                  <a:srgbClr val="3366FF"/>
                </a:solidFill>
                <a:latin typeface="Calibri" charset="0"/>
              </a:rPr>
              <a:t>Collins </a:t>
            </a:r>
            <a:r>
              <a:rPr lang="en-US" altLang="x-none" sz="1800" i="1" dirty="0">
                <a:solidFill>
                  <a:srgbClr val="3366FF"/>
                </a:solidFill>
                <a:latin typeface="Calibri" charset="0"/>
              </a:rPr>
              <a:t>Nature</a:t>
            </a:r>
            <a:r>
              <a:rPr lang="en-US" altLang="x-none" sz="1800" dirty="0">
                <a:solidFill>
                  <a:srgbClr val="3366FF"/>
                </a:solidFill>
                <a:latin typeface="Calibri" charset="0"/>
              </a:rPr>
              <a:t> 298, 49 (1982)</a:t>
            </a:r>
          </a:p>
          <a:p>
            <a:pPr algn="r" eaLnBrk="1" hangingPunct="1"/>
            <a:r>
              <a:rPr lang="en-US" altLang="x-none" sz="1800" dirty="0">
                <a:solidFill>
                  <a:srgbClr val="3366FF"/>
                </a:solidFill>
                <a:latin typeface="Calibri" charset="0"/>
              </a:rPr>
              <a:t>R. W. </a:t>
            </a:r>
            <a:r>
              <a:rPr lang="en-US" altLang="x-none" sz="1800" dirty="0" err="1">
                <a:solidFill>
                  <a:srgbClr val="3366FF"/>
                </a:solidFill>
                <a:latin typeface="Calibri" charset="0"/>
              </a:rPr>
              <a:t>Gerchberg</a:t>
            </a:r>
            <a:r>
              <a:rPr lang="en-US" altLang="x-none" sz="1800" dirty="0">
                <a:solidFill>
                  <a:srgbClr val="3366FF"/>
                </a:solidFill>
                <a:latin typeface="Calibri" charset="0"/>
              </a:rPr>
              <a:t> and W. O. Saxton </a:t>
            </a:r>
            <a:r>
              <a:rPr lang="en-US" altLang="x-none" sz="1800" i="1" dirty="0" err="1">
                <a:solidFill>
                  <a:srgbClr val="3366FF"/>
                </a:solidFill>
                <a:latin typeface="Calibri" charset="0"/>
              </a:rPr>
              <a:t>Optik</a:t>
            </a:r>
            <a:r>
              <a:rPr lang="en-US" altLang="x-none" sz="1800" dirty="0">
                <a:solidFill>
                  <a:srgbClr val="3366FF"/>
                </a:solidFill>
                <a:latin typeface="Calibri" charset="0"/>
              </a:rPr>
              <a:t> </a:t>
            </a:r>
            <a:r>
              <a:rPr lang="en-US" altLang="x-none" sz="1800" u="sng" dirty="0">
                <a:solidFill>
                  <a:srgbClr val="3366FF"/>
                </a:solidFill>
                <a:latin typeface="Calibri" charset="0"/>
              </a:rPr>
              <a:t>35</a:t>
            </a:r>
            <a:r>
              <a:rPr lang="en-US" altLang="x-none" sz="1800" dirty="0">
                <a:solidFill>
                  <a:srgbClr val="3366FF"/>
                </a:solidFill>
                <a:latin typeface="Calibri" charset="0"/>
              </a:rPr>
              <a:t> 237 (1972)</a:t>
            </a:r>
          </a:p>
          <a:p>
            <a:pPr algn="r" eaLnBrk="1" hangingPunct="1"/>
            <a:r>
              <a:rPr lang="en-US" altLang="x-none" sz="1800" dirty="0" err="1">
                <a:solidFill>
                  <a:srgbClr val="3366FF"/>
                </a:solidFill>
              </a:rPr>
              <a:t>Fienup</a:t>
            </a:r>
            <a:r>
              <a:rPr lang="en-US" altLang="x-none" sz="1800" dirty="0">
                <a:solidFill>
                  <a:srgbClr val="3366FF"/>
                </a:solidFill>
              </a:rPr>
              <a:t>, James R. 2013. </a:t>
            </a:r>
            <a:r>
              <a:rPr lang="en-US" altLang="en-US" sz="1800" dirty="0">
                <a:solidFill>
                  <a:srgbClr val="3366FF"/>
                </a:solidFill>
              </a:rPr>
              <a:t>“</a:t>
            </a:r>
            <a:r>
              <a:rPr lang="en-US" altLang="x-none" sz="1800" dirty="0">
                <a:solidFill>
                  <a:srgbClr val="3366FF"/>
                </a:solidFill>
              </a:rPr>
              <a:t>Phase Retrieval Algorithms: a Personal Tour.</a:t>
            </a:r>
            <a:r>
              <a:rPr lang="en-US" altLang="en-US" sz="1800" dirty="0">
                <a:solidFill>
                  <a:srgbClr val="3366FF"/>
                </a:solidFill>
              </a:rPr>
              <a:t>”</a:t>
            </a:r>
            <a:r>
              <a:rPr lang="en-US" altLang="x-none" sz="1800" dirty="0">
                <a:solidFill>
                  <a:srgbClr val="3366FF"/>
                </a:solidFill>
              </a:rPr>
              <a:t> </a:t>
            </a:r>
            <a:r>
              <a:rPr lang="en-US" altLang="x-none" sz="1800" i="1" dirty="0">
                <a:solidFill>
                  <a:srgbClr val="3366FF"/>
                </a:solidFill>
              </a:rPr>
              <a:t>Applied Optics</a:t>
            </a:r>
            <a:r>
              <a:rPr lang="en-US" altLang="x-none" sz="1800" dirty="0">
                <a:solidFill>
                  <a:srgbClr val="3366FF"/>
                </a:solidFill>
              </a:rPr>
              <a:t> 52 (1): 45–56.</a:t>
            </a:r>
            <a:endParaRPr lang="en-US" altLang="x-none" sz="1800" dirty="0">
              <a:solidFill>
                <a:srgbClr val="3366FF"/>
              </a:solidFill>
              <a:latin typeface="Calibri" charset="0"/>
            </a:endParaRPr>
          </a:p>
        </p:txBody>
      </p:sp>
      <p:sp>
        <p:nvSpPr>
          <p:cNvPr id="49163" name="Text Box 15"/>
          <p:cNvSpPr txBox="1">
            <a:spLocks noChangeArrowheads="1"/>
          </p:cNvSpPr>
          <p:nvPr/>
        </p:nvSpPr>
        <p:spPr bwMode="auto">
          <a:xfrm>
            <a:off x="201613" y="152400"/>
            <a:ext cx="5145087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76752" rIns="90000" bIns="450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3600">
                <a:solidFill>
                  <a:srgbClr val="E42D1A"/>
                </a:solidFill>
                <a:latin typeface="Museo 700" charset="0"/>
              </a:rPr>
              <a:t>Input Output Algorithms</a:t>
            </a:r>
          </a:p>
        </p:txBody>
      </p:sp>
      <p:sp>
        <p:nvSpPr>
          <p:cNvPr id="49164" name="AutoShape 10"/>
          <p:cNvSpPr>
            <a:spLocks noChangeArrowheads="1"/>
          </p:cNvSpPr>
          <p:nvPr/>
        </p:nvSpPr>
        <p:spPr bwMode="auto">
          <a:xfrm>
            <a:off x="3952875" y="1422400"/>
            <a:ext cx="1106488" cy="457200"/>
          </a:xfrm>
          <a:prstGeom prst="roundRect">
            <a:avLst>
              <a:gd name="adj" fmla="val 347"/>
            </a:avLst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x-none" altLang="x-none" sz="1800">
              <a:latin typeface="Calibri" charset="0"/>
            </a:endParaRPr>
          </a:p>
        </p:txBody>
      </p:sp>
      <p:sp>
        <p:nvSpPr>
          <p:cNvPr id="49165" name="Slide Number Placeholder 1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29E4A3C3-F6B0-F944-A699-C16C21AB235F}" type="slidenum">
              <a:rPr lang="en-US" altLang="x-none" sz="900">
                <a:latin typeface="Calibri" charset="0"/>
              </a:rPr>
              <a:pPr eaLnBrk="1" hangingPunct="1"/>
              <a:t>32</a:t>
            </a:fld>
            <a:endParaRPr lang="en-US" altLang="x-none" sz="900">
              <a:latin typeface="Calibri" charset="0"/>
            </a:endParaRPr>
          </a:p>
        </p:txBody>
      </p:sp>
      <p:sp>
        <p:nvSpPr>
          <p:cNvPr id="49166" name="TextBox 18"/>
          <p:cNvSpPr txBox="1">
            <a:spLocks noChangeArrowheads="1"/>
          </p:cNvSpPr>
          <p:nvPr/>
        </p:nvSpPr>
        <p:spPr bwMode="auto">
          <a:xfrm>
            <a:off x="4133850" y="1404938"/>
            <a:ext cx="8286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i="1">
                <a:solidFill>
                  <a:srgbClr val="FFFF00"/>
                </a:solidFill>
                <a:latin typeface="Times New Roman" charset="0"/>
              </a:rPr>
              <a:t>FFT</a:t>
            </a:r>
          </a:p>
        </p:txBody>
      </p:sp>
      <p:sp>
        <p:nvSpPr>
          <p:cNvPr id="49167" name="TextBox 19"/>
          <p:cNvSpPr txBox="1">
            <a:spLocks noChangeArrowheads="1"/>
          </p:cNvSpPr>
          <p:nvPr/>
        </p:nvSpPr>
        <p:spPr bwMode="auto">
          <a:xfrm>
            <a:off x="4057650" y="5070475"/>
            <a:ext cx="10287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i="1">
                <a:solidFill>
                  <a:srgbClr val="FFFF00"/>
                </a:solidFill>
                <a:latin typeface="Times New Roman" charset="0"/>
              </a:rPr>
              <a:t>FFT</a:t>
            </a:r>
            <a:r>
              <a:rPr lang="en-US" altLang="x-none" i="1" baseline="30000">
                <a:solidFill>
                  <a:srgbClr val="FFFF00"/>
                </a:solidFill>
                <a:latin typeface="Times New Roman" charset="0"/>
              </a:rPr>
              <a:t> </a:t>
            </a:r>
            <a:r>
              <a:rPr lang="en-US" altLang="x-none" baseline="30000">
                <a:solidFill>
                  <a:srgbClr val="FFFF00"/>
                </a:solidFill>
                <a:latin typeface="Times New Roman" charset="0"/>
              </a:rPr>
              <a:t>-1</a:t>
            </a:r>
            <a:endParaRPr lang="en-US" altLang="x-none" i="1">
              <a:solidFill>
                <a:srgbClr val="FFFF00"/>
              </a:solidFill>
              <a:latin typeface="Times New Roman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230188" y="2279650"/>
            <a:ext cx="2697162" cy="248761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4404" rIns="90000" bIns="450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x-none" sz="2200" u="sng">
                <a:solidFill>
                  <a:srgbClr val="FFFF00"/>
                </a:solidFill>
                <a:latin typeface="Calibri" charset="0"/>
              </a:rPr>
              <a:t>Reciprocal Space Constraints</a:t>
            </a:r>
          </a:p>
          <a:p>
            <a:pPr algn="ctr" eaLnBrk="1" hangingPunct="1"/>
            <a:endParaRPr lang="en-US" altLang="x-none" sz="2200" u="sng">
              <a:solidFill>
                <a:srgbClr val="FFFF00"/>
              </a:solidFill>
              <a:latin typeface="Calibri" charset="0"/>
            </a:endParaRPr>
          </a:p>
          <a:p>
            <a:pPr algn="ctr" eaLnBrk="1" hangingPunct="1"/>
            <a:r>
              <a:rPr lang="en-US" altLang="x-none" sz="1400">
                <a:solidFill>
                  <a:srgbClr val="FFFF00"/>
                </a:solidFill>
                <a:latin typeface="Calibri" charset="0"/>
              </a:rPr>
              <a:t>Experimental Amplitudes</a:t>
            </a:r>
          </a:p>
          <a:p>
            <a:pPr algn="ctr" eaLnBrk="1" hangingPunct="1"/>
            <a:r>
              <a:rPr lang="en-US" altLang="x-none" sz="1400">
                <a:solidFill>
                  <a:srgbClr val="FFFF00"/>
                </a:solidFill>
                <a:latin typeface="Calibri" charset="0"/>
              </a:rPr>
              <a:t>Oversampled</a:t>
            </a:r>
          </a:p>
          <a:p>
            <a:pPr algn="ctr" eaLnBrk="1" hangingPunct="1"/>
            <a:r>
              <a:rPr lang="en-US" altLang="x-none" sz="1400">
                <a:solidFill>
                  <a:srgbClr val="FFFF00"/>
                </a:solidFill>
                <a:latin typeface="Calibri" charset="0"/>
              </a:rPr>
              <a:t>Thresholded</a:t>
            </a:r>
          </a:p>
          <a:p>
            <a:pPr algn="ctr" eaLnBrk="1" hangingPunct="1"/>
            <a:r>
              <a:rPr lang="en-US" altLang="x-none" sz="1400">
                <a:solidFill>
                  <a:srgbClr val="FFFF00"/>
                </a:solidFill>
                <a:latin typeface="Calibri" charset="0"/>
              </a:rPr>
              <a:t>&amp;</a:t>
            </a:r>
          </a:p>
          <a:p>
            <a:pPr algn="ctr" eaLnBrk="1" hangingPunct="1"/>
            <a:r>
              <a:rPr lang="en-US" altLang="x-none" sz="1400">
                <a:solidFill>
                  <a:srgbClr val="FFFF00"/>
                </a:solidFill>
                <a:latin typeface="Calibri" charset="0"/>
              </a:rPr>
              <a:t>ZeroPadded</a:t>
            </a:r>
          </a:p>
        </p:txBody>
      </p:sp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6219825" y="2279650"/>
            <a:ext cx="2697163" cy="248761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4404" rIns="90000" bIns="450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x-none" sz="2200" u="sng">
                <a:solidFill>
                  <a:srgbClr val="FFFF00"/>
                </a:solidFill>
                <a:latin typeface="Calibri" charset="0"/>
              </a:rPr>
              <a:t>Direct Space Constraints</a:t>
            </a:r>
          </a:p>
          <a:p>
            <a:pPr algn="ctr" eaLnBrk="1" hangingPunct="1"/>
            <a:endParaRPr lang="en-US" altLang="x-none" sz="2200" u="sng">
              <a:solidFill>
                <a:srgbClr val="FFFF00"/>
              </a:solidFill>
              <a:latin typeface="Calibri" charset="0"/>
            </a:endParaRPr>
          </a:p>
          <a:p>
            <a:pPr algn="ctr" eaLnBrk="1" hangingPunct="1"/>
            <a:r>
              <a:rPr lang="en-US" altLang="x-none" sz="1400" b="1">
                <a:solidFill>
                  <a:srgbClr val="00FF00"/>
                </a:solidFill>
                <a:latin typeface="Calibri" charset="0"/>
              </a:rPr>
              <a:t>Support</a:t>
            </a:r>
          </a:p>
          <a:p>
            <a:pPr algn="ctr" eaLnBrk="1" hangingPunct="1"/>
            <a:r>
              <a:rPr lang="en-US" altLang="x-none" sz="1400">
                <a:solidFill>
                  <a:srgbClr val="FFFF00"/>
                </a:solidFill>
                <a:latin typeface="Calibri" charset="0"/>
              </a:rPr>
              <a:t>Total Energy</a:t>
            </a:r>
          </a:p>
          <a:p>
            <a:pPr algn="ctr" eaLnBrk="1" hangingPunct="1"/>
            <a:r>
              <a:rPr lang="en-US" altLang="x-none" sz="1400">
                <a:solidFill>
                  <a:srgbClr val="FFFF00"/>
                </a:solidFill>
                <a:latin typeface="Calibri" charset="0"/>
              </a:rPr>
              <a:t>Mixing old and new iterates.</a:t>
            </a:r>
          </a:p>
          <a:p>
            <a:pPr algn="ctr" eaLnBrk="1" hangingPunct="1"/>
            <a:r>
              <a:rPr lang="en-US" altLang="x-none" sz="1400">
                <a:solidFill>
                  <a:srgbClr val="FFFF00"/>
                </a:solidFill>
                <a:latin typeface="Calibri" charset="0"/>
              </a:rPr>
              <a:t>Positivity</a:t>
            </a:r>
          </a:p>
          <a:p>
            <a:pPr algn="ctr" eaLnBrk="1" hangingPunct="1"/>
            <a:endParaRPr lang="en-US" altLang="x-none" sz="1400">
              <a:solidFill>
                <a:srgbClr val="FFFF00"/>
              </a:solidFill>
              <a:latin typeface="Calibri" charset="0"/>
            </a:endParaRPr>
          </a:p>
        </p:txBody>
      </p:sp>
      <p:sp>
        <p:nvSpPr>
          <p:cNvPr id="4099" name="Line 3"/>
          <p:cNvSpPr>
            <a:spLocks noChangeShapeType="1"/>
          </p:cNvSpPr>
          <p:nvPr/>
        </p:nvSpPr>
        <p:spPr bwMode="auto">
          <a:xfrm flipV="1">
            <a:off x="1866900" y="1657350"/>
            <a:ext cx="1588" cy="625475"/>
          </a:xfrm>
          <a:prstGeom prst="line">
            <a:avLst/>
          </a:prstGeom>
          <a:noFill/>
          <a:ln w="7308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0" name="Line 4"/>
          <p:cNvSpPr>
            <a:spLocks noChangeShapeType="1"/>
          </p:cNvSpPr>
          <p:nvPr/>
        </p:nvSpPr>
        <p:spPr bwMode="auto">
          <a:xfrm flipV="1">
            <a:off x="1833563" y="1652588"/>
            <a:ext cx="5461000" cy="7937"/>
          </a:xfrm>
          <a:prstGeom prst="line">
            <a:avLst/>
          </a:prstGeom>
          <a:noFill/>
          <a:ln w="7308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1" name="Line 5"/>
          <p:cNvSpPr>
            <a:spLocks noChangeShapeType="1"/>
          </p:cNvSpPr>
          <p:nvPr/>
        </p:nvSpPr>
        <p:spPr bwMode="auto">
          <a:xfrm>
            <a:off x="7259638" y="1658938"/>
            <a:ext cx="1587" cy="622300"/>
          </a:xfrm>
          <a:prstGeom prst="line">
            <a:avLst/>
          </a:prstGeom>
          <a:noFill/>
          <a:ln w="7308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2" name="Line 6"/>
          <p:cNvSpPr>
            <a:spLocks noChangeShapeType="1"/>
          </p:cNvSpPr>
          <p:nvPr/>
        </p:nvSpPr>
        <p:spPr bwMode="auto">
          <a:xfrm>
            <a:off x="7261225" y="4745038"/>
            <a:ext cx="1588" cy="622300"/>
          </a:xfrm>
          <a:prstGeom prst="line">
            <a:avLst/>
          </a:prstGeom>
          <a:noFill/>
          <a:ln w="7308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3" name="Line 7"/>
          <p:cNvSpPr>
            <a:spLocks noChangeShapeType="1"/>
          </p:cNvSpPr>
          <p:nvPr/>
        </p:nvSpPr>
        <p:spPr bwMode="auto">
          <a:xfrm flipH="1">
            <a:off x="1831975" y="5367338"/>
            <a:ext cx="5464175" cy="4762"/>
          </a:xfrm>
          <a:prstGeom prst="line">
            <a:avLst/>
          </a:prstGeom>
          <a:noFill/>
          <a:ln w="7308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4" name="Line 8"/>
          <p:cNvSpPr>
            <a:spLocks noChangeShapeType="1"/>
          </p:cNvSpPr>
          <p:nvPr/>
        </p:nvSpPr>
        <p:spPr bwMode="auto">
          <a:xfrm flipV="1">
            <a:off x="1868488" y="4746625"/>
            <a:ext cx="1587" cy="625475"/>
          </a:xfrm>
          <a:prstGeom prst="line">
            <a:avLst/>
          </a:prstGeom>
          <a:noFill/>
          <a:ln w="7308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105" name="Group 9"/>
          <p:cNvGrpSpPr>
            <a:grpSpLocks/>
          </p:cNvGrpSpPr>
          <p:nvPr/>
        </p:nvGrpSpPr>
        <p:grpSpPr bwMode="auto">
          <a:xfrm>
            <a:off x="3952875" y="1422400"/>
            <a:ext cx="1104900" cy="455613"/>
            <a:chOff x="2490" y="896"/>
            <a:chExt cx="696" cy="287"/>
          </a:xfrm>
        </p:grpSpPr>
        <p:sp>
          <p:nvSpPr>
            <p:cNvPr id="4116" name="AutoShape 10"/>
            <p:cNvSpPr>
              <a:spLocks noChangeArrowheads="1"/>
            </p:cNvSpPr>
            <p:nvPr/>
          </p:nvSpPr>
          <p:spPr bwMode="auto">
            <a:xfrm>
              <a:off x="2490" y="896"/>
              <a:ext cx="697" cy="288"/>
            </a:xfrm>
            <a:prstGeom prst="roundRect">
              <a:avLst>
                <a:gd name="adj" fmla="val 347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x-none" altLang="x-none" sz="1800">
                <a:latin typeface="Calibri" charset="0"/>
              </a:endParaRPr>
            </a:p>
          </p:txBody>
        </p:sp>
        <p:graphicFrame>
          <p:nvGraphicFramePr>
            <p:cNvPr id="4117" name="Object 3"/>
            <p:cNvGraphicFramePr>
              <a:graphicFrameLocks noChangeAspect="1"/>
            </p:cNvGraphicFramePr>
            <p:nvPr/>
          </p:nvGraphicFramePr>
          <p:xfrm>
            <a:off x="2607" y="918"/>
            <a:ext cx="445" cy="24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28" r:id="rId3" imgW="787400" imgH="431800" progId="">
                    <p:embed/>
                  </p:oleObj>
                </mc:Choice>
                <mc:Fallback>
                  <p:oleObj r:id="rId3" imgW="787400" imgH="431800" progId="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07" y="918"/>
                          <a:ext cx="445" cy="24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106" name="AutoShape 12"/>
          <p:cNvSpPr>
            <a:spLocks noChangeArrowheads="1"/>
          </p:cNvSpPr>
          <p:nvPr/>
        </p:nvSpPr>
        <p:spPr bwMode="auto">
          <a:xfrm>
            <a:off x="3952875" y="5145088"/>
            <a:ext cx="1106488" cy="457200"/>
          </a:xfrm>
          <a:prstGeom prst="roundRect">
            <a:avLst>
              <a:gd name="adj" fmla="val 347"/>
            </a:avLst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x-none" altLang="x-none" sz="1800">
              <a:latin typeface="Calibri" charset="0"/>
            </a:endParaRPr>
          </a:p>
        </p:txBody>
      </p:sp>
      <p:graphicFrame>
        <p:nvGraphicFramePr>
          <p:cNvPr id="4107" name="Object 2"/>
          <p:cNvGraphicFramePr>
            <a:graphicFrameLocks noChangeAspect="1"/>
          </p:cNvGraphicFramePr>
          <p:nvPr/>
        </p:nvGraphicFramePr>
        <p:xfrm>
          <a:off x="4008438" y="5146675"/>
          <a:ext cx="100965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9" r:id="rId5" imgW="1117600" imgH="482600" progId="">
                  <p:embed/>
                </p:oleObj>
              </mc:Choice>
              <mc:Fallback>
                <p:oleObj r:id="rId5" imgW="1117600" imgH="48260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8438" y="5146675"/>
                        <a:ext cx="1009650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8" name="AutoShape 14"/>
          <p:cNvSpPr>
            <a:spLocks noChangeArrowheads="1"/>
          </p:cNvSpPr>
          <p:nvPr/>
        </p:nvSpPr>
        <p:spPr bwMode="auto">
          <a:xfrm>
            <a:off x="3184525" y="2227263"/>
            <a:ext cx="2822575" cy="2592387"/>
          </a:xfrm>
          <a:prstGeom prst="roundRect">
            <a:avLst>
              <a:gd name="adj" fmla="val 60"/>
            </a:avLst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x-none" altLang="x-none" sz="1800">
              <a:latin typeface="Calibri" charset="0"/>
            </a:endParaRPr>
          </a:p>
        </p:txBody>
      </p:sp>
      <p:sp>
        <p:nvSpPr>
          <p:cNvPr id="4109" name="AutoShape 15"/>
          <p:cNvSpPr>
            <a:spLocks noChangeArrowheads="1"/>
          </p:cNvSpPr>
          <p:nvPr/>
        </p:nvSpPr>
        <p:spPr bwMode="auto">
          <a:xfrm rot="5400000">
            <a:off x="5233988" y="2987675"/>
            <a:ext cx="2593975" cy="1044575"/>
          </a:xfrm>
          <a:prstGeom prst="triangle">
            <a:avLst>
              <a:gd name="adj" fmla="val 49093"/>
            </a:avLst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x-none" altLang="x-none" sz="1800">
              <a:latin typeface="Calibri" charset="0"/>
            </a:endParaRPr>
          </a:p>
        </p:txBody>
      </p:sp>
      <p:pic>
        <p:nvPicPr>
          <p:cNvPr id="4110" name="Picture 16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87725" y="2422525"/>
            <a:ext cx="2465388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111" name="Slide Number Placeholder 19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B2E6610A-F970-DD4D-AB4B-8CC7AA9F8491}" type="slidenum">
              <a:rPr lang="en-US" altLang="x-none" sz="900">
                <a:latin typeface="Calibri" charset="0"/>
              </a:rPr>
              <a:pPr eaLnBrk="1" hangingPunct="1"/>
              <a:t>33</a:t>
            </a:fld>
            <a:endParaRPr lang="en-US" altLang="x-none" sz="900">
              <a:latin typeface="Calibri" charset="0"/>
            </a:endParaRPr>
          </a:p>
        </p:txBody>
      </p:sp>
      <p:sp>
        <p:nvSpPr>
          <p:cNvPr id="4112" name="Text Box 15"/>
          <p:cNvSpPr txBox="1">
            <a:spLocks noChangeArrowheads="1"/>
          </p:cNvSpPr>
          <p:nvPr/>
        </p:nvSpPr>
        <p:spPr bwMode="auto">
          <a:xfrm>
            <a:off x="201613" y="152400"/>
            <a:ext cx="5145087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76752" rIns="90000" bIns="450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3600">
                <a:solidFill>
                  <a:srgbClr val="29BD06"/>
                </a:solidFill>
                <a:latin typeface="Museo 700" charset="0"/>
              </a:rPr>
              <a:t>Input Output Algorithms</a:t>
            </a:r>
          </a:p>
        </p:txBody>
      </p:sp>
      <p:sp>
        <p:nvSpPr>
          <p:cNvPr id="4113" name="TextBox 21"/>
          <p:cNvSpPr txBox="1">
            <a:spLocks noChangeArrowheads="1"/>
          </p:cNvSpPr>
          <p:nvPr/>
        </p:nvSpPr>
        <p:spPr bwMode="auto">
          <a:xfrm>
            <a:off x="7283450" y="4714875"/>
            <a:ext cx="78581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3600" i="1">
                <a:solidFill>
                  <a:srgbClr val="151515"/>
                </a:solidFill>
                <a:latin typeface="Times" charset="0"/>
              </a:rPr>
              <a:t>u</a:t>
            </a:r>
            <a:r>
              <a:rPr lang="en-US" altLang="x-none" sz="3600" baseline="30000">
                <a:solidFill>
                  <a:srgbClr val="151515"/>
                </a:solidFill>
                <a:latin typeface="Calibri" charset="0"/>
              </a:rPr>
              <a:t>(</a:t>
            </a:r>
            <a:r>
              <a:rPr lang="en-US" altLang="x-none" sz="3600" i="1" baseline="30000">
                <a:solidFill>
                  <a:srgbClr val="151515"/>
                </a:solidFill>
                <a:latin typeface="Times" charset="0"/>
              </a:rPr>
              <a:t>n</a:t>
            </a:r>
            <a:r>
              <a:rPr lang="en-US" altLang="x-none" sz="3600" baseline="30000">
                <a:solidFill>
                  <a:srgbClr val="151515"/>
                </a:solidFill>
                <a:latin typeface="Calibri" charset="0"/>
              </a:rPr>
              <a:t>)</a:t>
            </a:r>
          </a:p>
          <a:p>
            <a:pPr eaLnBrk="1" hangingPunct="1"/>
            <a:endParaRPr lang="en-US" altLang="x-none" sz="3600">
              <a:solidFill>
                <a:srgbClr val="151515"/>
              </a:solidFill>
              <a:latin typeface="Symbol" charset="2"/>
            </a:endParaRPr>
          </a:p>
        </p:txBody>
      </p:sp>
      <p:sp>
        <p:nvSpPr>
          <p:cNvPr id="4114" name="TextBox 22"/>
          <p:cNvSpPr txBox="1">
            <a:spLocks noChangeArrowheads="1"/>
          </p:cNvSpPr>
          <p:nvPr/>
        </p:nvSpPr>
        <p:spPr bwMode="auto">
          <a:xfrm>
            <a:off x="7286625" y="1706563"/>
            <a:ext cx="787400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3600" i="1">
                <a:solidFill>
                  <a:srgbClr val="151515"/>
                </a:solidFill>
                <a:latin typeface="Symbol" charset="2"/>
              </a:rPr>
              <a:t>t</a:t>
            </a:r>
            <a:r>
              <a:rPr lang="en-US" altLang="x-none" sz="3600" baseline="30000">
                <a:solidFill>
                  <a:srgbClr val="151515"/>
                </a:solidFill>
                <a:latin typeface="Calibri" charset="0"/>
              </a:rPr>
              <a:t>(</a:t>
            </a:r>
            <a:r>
              <a:rPr lang="en-US" altLang="x-none" sz="3600" i="1" baseline="30000">
                <a:solidFill>
                  <a:srgbClr val="151515"/>
                </a:solidFill>
                <a:latin typeface="Times" charset="0"/>
              </a:rPr>
              <a:t>n</a:t>
            </a:r>
            <a:r>
              <a:rPr lang="en-US" altLang="x-none" sz="3600" baseline="30000">
                <a:solidFill>
                  <a:srgbClr val="151515"/>
                </a:solidFill>
                <a:latin typeface="Calibri" charset="0"/>
              </a:rPr>
              <a:t>)</a:t>
            </a:r>
          </a:p>
          <a:p>
            <a:pPr eaLnBrk="1" hangingPunct="1"/>
            <a:endParaRPr lang="en-US" altLang="x-none" sz="3600">
              <a:solidFill>
                <a:srgbClr val="151515"/>
              </a:solidFill>
              <a:latin typeface="Symbol" charset="2"/>
            </a:endParaRPr>
          </a:p>
        </p:txBody>
      </p:sp>
      <p:sp>
        <p:nvSpPr>
          <p:cNvPr id="4115" name="Text Box 14"/>
          <p:cNvSpPr txBox="1">
            <a:spLocks noChangeArrowheads="1"/>
          </p:cNvSpPr>
          <p:nvPr/>
        </p:nvSpPr>
        <p:spPr bwMode="auto">
          <a:xfrm>
            <a:off x="2709863" y="5376863"/>
            <a:ext cx="6432550" cy="148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0876" rIns="90000" bIns="450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r>
              <a:rPr lang="en-US" altLang="x-none" sz="1800">
                <a:solidFill>
                  <a:srgbClr val="3366FF"/>
                </a:solidFill>
                <a:latin typeface="Calibri" charset="0"/>
              </a:rPr>
              <a:t>J. R. Fienup  </a:t>
            </a:r>
            <a:r>
              <a:rPr lang="en-US" altLang="x-none" sz="1800" i="1">
                <a:solidFill>
                  <a:srgbClr val="3366FF"/>
                </a:solidFill>
                <a:latin typeface="Calibri" charset="0"/>
              </a:rPr>
              <a:t>Appl. Opt.</a:t>
            </a:r>
            <a:r>
              <a:rPr lang="en-US" altLang="x-none" sz="1800">
                <a:solidFill>
                  <a:srgbClr val="3366FF"/>
                </a:solidFill>
                <a:latin typeface="Calibri" charset="0"/>
              </a:rPr>
              <a:t> </a:t>
            </a:r>
            <a:r>
              <a:rPr lang="en-US" altLang="x-none" sz="1800" u="sng">
                <a:solidFill>
                  <a:srgbClr val="3366FF"/>
                </a:solidFill>
                <a:latin typeface="Calibri" charset="0"/>
              </a:rPr>
              <a:t>21</a:t>
            </a:r>
            <a:r>
              <a:rPr lang="en-US" altLang="x-none" sz="1800">
                <a:solidFill>
                  <a:srgbClr val="3366FF"/>
                </a:solidFill>
                <a:latin typeface="Calibri" charset="0"/>
              </a:rPr>
              <a:t> 2758 (1982)</a:t>
            </a:r>
          </a:p>
          <a:p>
            <a:pPr algn="r" eaLnBrk="1" hangingPunct="1"/>
            <a:r>
              <a:rPr lang="en-US" altLang="x-none" sz="1800">
                <a:solidFill>
                  <a:srgbClr val="3366FF"/>
                </a:solidFill>
                <a:latin typeface="Calibri" charset="0"/>
              </a:rPr>
              <a:t>Collins </a:t>
            </a:r>
            <a:r>
              <a:rPr lang="en-US" altLang="x-none" sz="1800" i="1">
                <a:solidFill>
                  <a:srgbClr val="3366FF"/>
                </a:solidFill>
                <a:latin typeface="Calibri" charset="0"/>
              </a:rPr>
              <a:t>Nature</a:t>
            </a:r>
            <a:r>
              <a:rPr lang="en-US" altLang="x-none" sz="1800">
                <a:solidFill>
                  <a:srgbClr val="3366FF"/>
                </a:solidFill>
                <a:latin typeface="Calibri" charset="0"/>
              </a:rPr>
              <a:t> 298, 49 (1982)</a:t>
            </a:r>
          </a:p>
          <a:p>
            <a:pPr algn="r" eaLnBrk="1" hangingPunct="1"/>
            <a:r>
              <a:rPr lang="en-US" altLang="x-none" sz="1800">
                <a:solidFill>
                  <a:srgbClr val="3366FF"/>
                </a:solidFill>
                <a:latin typeface="Calibri" charset="0"/>
              </a:rPr>
              <a:t>R. W. Gerchberg and W. O. Saxton </a:t>
            </a:r>
            <a:r>
              <a:rPr lang="en-US" altLang="x-none" sz="1800" i="1">
                <a:solidFill>
                  <a:srgbClr val="3366FF"/>
                </a:solidFill>
                <a:latin typeface="Calibri" charset="0"/>
              </a:rPr>
              <a:t>Optik</a:t>
            </a:r>
            <a:r>
              <a:rPr lang="en-US" altLang="x-none" sz="1800">
                <a:solidFill>
                  <a:srgbClr val="3366FF"/>
                </a:solidFill>
                <a:latin typeface="Calibri" charset="0"/>
              </a:rPr>
              <a:t> </a:t>
            </a:r>
            <a:r>
              <a:rPr lang="en-US" altLang="x-none" sz="1800" u="sng">
                <a:solidFill>
                  <a:srgbClr val="3366FF"/>
                </a:solidFill>
                <a:latin typeface="Calibri" charset="0"/>
              </a:rPr>
              <a:t>35</a:t>
            </a:r>
            <a:r>
              <a:rPr lang="en-US" altLang="x-none" sz="1800">
                <a:solidFill>
                  <a:srgbClr val="3366FF"/>
                </a:solidFill>
                <a:latin typeface="Calibri" charset="0"/>
              </a:rPr>
              <a:t> 237 (1972)</a:t>
            </a:r>
          </a:p>
          <a:p>
            <a:pPr algn="r" eaLnBrk="1" hangingPunct="1"/>
            <a:r>
              <a:rPr lang="en-US" altLang="x-none" sz="1800">
                <a:solidFill>
                  <a:srgbClr val="3366FF"/>
                </a:solidFill>
              </a:rPr>
              <a:t>Fienup, James R. 2013. </a:t>
            </a:r>
            <a:r>
              <a:rPr lang="en-US" altLang="en-US" sz="1800">
                <a:solidFill>
                  <a:srgbClr val="3366FF"/>
                </a:solidFill>
              </a:rPr>
              <a:t>“</a:t>
            </a:r>
            <a:r>
              <a:rPr lang="en-US" altLang="x-none" sz="1800">
                <a:solidFill>
                  <a:srgbClr val="3366FF"/>
                </a:solidFill>
              </a:rPr>
              <a:t>Phase Retrieval Algorithms: a Personal Tour.</a:t>
            </a:r>
            <a:r>
              <a:rPr lang="en-US" altLang="en-US" sz="1800">
                <a:solidFill>
                  <a:srgbClr val="3366FF"/>
                </a:solidFill>
              </a:rPr>
              <a:t>”</a:t>
            </a:r>
            <a:r>
              <a:rPr lang="en-US" altLang="x-none" sz="1800">
                <a:solidFill>
                  <a:srgbClr val="3366FF"/>
                </a:solidFill>
              </a:rPr>
              <a:t> </a:t>
            </a:r>
            <a:r>
              <a:rPr lang="en-US" altLang="x-none" sz="1800" i="1">
                <a:solidFill>
                  <a:srgbClr val="3366FF"/>
                </a:solidFill>
              </a:rPr>
              <a:t>Applied Optics</a:t>
            </a:r>
            <a:r>
              <a:rPr lang="en-US" altLang="x-none" sz="1800">
                <a:solidFill>
                  <a:srgbClr val="3366FF"/>
                </a:solidFill>
              </a:rPr>
              <a:t> 52 (1): 45–56.</a:t>
            </a:r>
            <a:endParaRPr lang="en-US" altLang="x-none" sz="1800">
              <a:solidFill>
                <a:srgbClr val="3366FF"/>
              </a:solidFill>
              <a:latin typeface="Calibri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ext Box 1"/>
          <p:cNvSpPr txBox="1">
            <a:spLocks noChangeArrowheads="1"/>
          </p:cNvSpPr>
          <p:nvPr/>
        </p:nvSpPr>
        <p:spPr bwMode="auto">
          <a:xfrm>
            <a:off x="230188" y="2279650"/>
            <a:ext cx="2697162" cy="248761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4404" rIns="90000" bIns="450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x-none" sz="2200" u="sng">
                <a:solidFill>
                  <a:srgbClr val="FFFF00"/>
                </a:solidFill>
                <a:latin typeface="Calibri" charset="0"/>
              </a:rPr>
              <a:t>Reciprocal Space Constraints</a:t>
            </a:r>
          </a:p>
          <a:p>
            <a:pPr algn="ctr" eaLnBrk="1" hangingPunct="1"/>
            <a:endParaRPr lang="en-US" altLang="x-none" sz="2200" u="sng">
              <a:solidFill>
                <a:srgbClr val="FFFF00"/>
              </a:solidFill>
              <a:latin typeface="Calibri" charset="0"/>
            </a:endParaRPr>
          </a:p>
          <a:p>
            <a:pPr algn="ctr" eaLnBrk="1" hangingPunct="1"/>
            <a:r>
              <a:rPr lang="en-US" altLang="x-none" sz="1400">
                <a:solidFill>
                  <a:srgbClr val="FFFF00"/>
                </a:solidFill>
                <a:latin typeface="Calibri" charset="0"/>
              </a:rPr>
              <a:t>Experimental Amplitudes</a:t>
            </a:r>
          </a:p>
          <a:p>
            <a:pPr algn="ctr" eaLnBrk="1" hangingPunct="1"/>
            <a:r>
              <a:rPr lang="en-US" altLang="x-none" sz="1400">
                <a:solidFill>
                  <a:srgbClr val="FFFF00"/>
                </a:solidFill>
                <a:latin typeface="Calibri" charset="0"/>
              </a:rPr>
              <a:t>Oversampled</a:t>
            </a:r>
          </a:p>
          <a:p>
            <a:pPr algn="ctr" eaLnBrk="1" hangingPunct="1"/>
            <a:r>
              <a:rPr lang="en-US" altLang="x-none" sz="1400">
                <a:solidFill>
                  <a:srgbClr val="FFFF00"/>
                </a:solidFill>
                <a:latin typeface="Calibri" charset="0"/>
              </a:rPr>
              <a:t>Thresholded</a:t>
            </a:r>
          </a:p>
          <a:p>
            <a:pPr algn="ctr" eaLnBrk="1" hangingPunct="1"/>
            <a:r>
              <a:rPr lang="en-US" altLang="x-none" sz="1400">
                <a:solidFill>
                  <a:srgbClr val="FFFF00"/>
                </a:solidFill>
                <a:latin typeface="Calibri" charset="0"/>
              </a:rPr>
              <a:t>&amp;</a:t>
            </a:r>
          </a:p>
          <a:p>
            <a:pPr algn="ctr" eaLnBrk="1" hangingPunct="1"/>
            <a:r>
              <a:rPr lang="en-US" altLang="x-none" sz="1400">
                <a:solidFill>
                  <a:srgbClr val="FFFF00"/>
                </a:solidFill>
                <a:latin typeface="Calibri" charset="0"/>
              </a:rPr>
              <a:t>ZeroPadded</a:t>
            </a:r>
          </a:p>
        </p:txBody>
      </p:sp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6219825" y="2279650"/>
            <a:ext cx="2697163" cy="248761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4404" rIns="90000" bIns="450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x-none" sz="2200" u="sng">
                <a:solidFill>
                  <a:srgbClr val="FFFF00"/>
                </a:solidFill>
                <a:latin typeface="Calibri" charset="0"/>
              </a:rPr>
              <a:t>Direct Space Constraints</a:t>
            </a:r>
          </a:p>
          <a:p>
            <a:pPr algn="ctr" eaLnBrk="1" hangingPunct="1"/>
            <a:endParaRPr lang="en-US" altLang="x-none" sz="2200" u="sng">
              <a:solidFill>
                <a:srgbClr val="FFFF00"/>
              </a:solidFill>
              <a:latin typeface="Calibri" charset="0"/>
            </a:endParaRPr>
          </a:p>
          <a:p>
            <a:pPr algn="ctr" eaLnBrk="1" hangingPunct="1"/>
            <a:r>
              <a:rPr lang="en-US" altLang="x-none" sz="1400">
                <a:solidFill>
                  <a:srgbClr val="FFFF00"/>
                </a:solidFill>
                <a:latin typeface="Calibri" charset="0"/>
              </a:rPr>
              <a:t>Support</a:t>
            </a:r>
          </a:p>
          <a:p>
            <a:pPr algn="ctr" eaLnBrk="1" hangingPunct="1"/>
            <a:r>
              <a:rPr lang="en-US" altLang="x-none" sz="1400">
                <a:solidFill>
                  <a:srgbClr val="FFFF00"/>
                </a:solidFill>
                <a:latin typeface="Calibri" charset="0"/>
              </a:rPr>
              <a:t>Total Energy</a:t>
            </a:r>
          </a:p>
          <a:p>
            <a:pPr algn="ctr" eaLnBrk="1" hangingPunct="1"/>
            <a:r>
              <a:rPr lang="en-US" altLang="x-none" sz="1400" b="1">
                <a:solidFill>
                  <a:srgbClr val="00FF00"/>
                </a:solidFill>
                <a:latin typeface="Calibri" charset="0"/>
              </a:rPr>
              <a:t>Mixing old and new iterates.</a:t>
            </a:r>
          </a:p>
          <a:p>
            <a:pPr algn="ctr" eaLnBrk="1" hangingPunct="1"/>
            <a:r>
              <a:rPr lang="en-US" altLang="x-none" sz="1400">
                <a:solidFill>
                  <a:srgbClr val="FFFF00"/>
                </a:solidFill>
                <a:latin typeface="Calibri" charset="0"/>
              </a:rPr>
              <a:t>Positivity</a:t>
            </a:r>
          </a:p>
          <a:p>
            <a:pPr algn="ctr" eaLnBrk="1" hangingPunct="1"/>
            <a:endParaRPr lang="en-US" altLang="x-none" sz="1400">
              <a:solidFill>
                <a:srgbClr val="FFFF00"/>
              </a:solidFill>
              <a:latin typeface="Calibri" charset="0"/>
            </a:endParaRPr>
          </a:p>
        </p:txBody>
      </p:sp>
      <p:sp>
        <p:nvSpPr>
          <p:cNvPr id="5123" name="Line 3"/>
          <p:cNvSpPr>
            <a:spLocks noChangeShapeType="1"/>
          </p:cNvSpPr>
          <p:nvPr/>
        </p:nvSpPr>
        <p:spPr bwMode="auto">
          <a:xfrm flipV="1">
            <a:off x="1866900" y="1657350"/>
            <a:ext cx="1588" cy="625475"/>
          </a:xfrm>
          <a:prstGeom prst="line">
            <a:avLst/>
          </a:prstGeom>
          <a:noFill/>
          <a:ln w="7308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4" name="Line 4"/>
          <p:cNvSpPr>
            <a:spLocks noChangeShapeType="1"/>
          </p:cNvSpPr>
          <p:nvPr/>
        </p:nvSpPr>
        <p:spPr bwMode="auto">
          <a:xfrm flipV="1">
            <a:off x="1833563" y="1652588"/>
            <a:ext cx="5461000" cy="7937"/>
          </a:xfrm>
          <a:prstGeom prst="line">
            <a:avLst/>
          </a:prstGeom>
          <a:noFill/>
          <a:ln w="7308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5" name="Line 5"/>
          <p:cNvSpPr>
            <a:spLocks noChangeShapeType="1"/>
          </p:cNvSpPr>
          <p:nvPr/>
        </p:nvSpPr>
        <p:spPr bwMode="auto">
          <a:xfrm>
            <a:off x="7259638" y="1658938"/>
            <a:ext cx="1587" cy="622300"/>
          </a:xfrm>
          <a:prstGeom prst="line">
            <a:avLst/>
          </a:prstGeom>
          <a:noFill/>
          <a:ln w="7308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6" name="Line 6"/>
          <p:cNvSpPr>
            <a:spLocks noChangeShapeType="1"/>
          </p:cNvSpPr>
          <p:nvPr/>
        </p:nvSpPr>
        <p:spPr bwMode="auto">
          <a:xfrm>
            <a:off x="7261225" y="4745038"/>
            <a:ext cx="1588" cy="622300"/>
          </a:xfrm>
          <a:prstGeom prst="line">
            <a:avLst/>
          </a:prstGeom>
          <a:noFill/>
          <a:ln w="7308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7" name="Line 7"/>
          <p:cNvSpPr>
            <a:spLocks noChangeShapeType="1"/>
          </p:cNvSpPr>
          <p:nvPr/>
        </p:nvSpPr>
        <p:spPr bwMode="auto">
          <a:xfrm flipH="1">
            <a:off x="1831975" y="5367338"/>
            <a:ext cx="5464175" cy="4762"/>
          </a:xfrm>
          <a:prstGeom prst="line">
            <a:avLst/>
          </a:prstGeom>
          <a:noFill/>
          <a:ln w="7308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8" name="Line 8"/>
          <p:cNvSpPr>
            <a:spLocks noChangeShapeType="1"/>
          </p:cNvSpPr>
          <p:nvPr/>
        </p:nvSpPr>
        <p:spPr bwMode="auto">
          <a:xfrm flipV="1">
            <a:off x="1868488" y="4746625"/>
            <a:ext cx="1587" cy="625475"/>
          </a:xfrm>
          <a:prstGeom prst="line">
            <a:avLst/>
          </a:prstGeom>
          <a:noFill/>
          <a:ln w="7308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129" name="Group 9"/>
          <p:cNvGrpSpPr>
            <a:grpSpLocks/>
          </p:cNvGrpSpPr>
          <p:nvPr/>
        </p:nvGrpSpPr>
        <p:grpSpPr bwMode="auto">
          <a:xfrm>
            <a:off x="3952875" y="1422400"/>
            <a:ext cx="1104900" cy="455613"/>
            <a:chOff x="2490" y="896"/>
            <a:chExt cx="696" cy="287"/>
          </a:xfrm>
        </p:grpSpPr>
        <p:sp>
          <p:nvSpPr>
            <p:cNvPr id="5146" name="AutoShape 10"/>
            <p:cNvSpPr>
              <a:spLocks noChangeArrowheads="1"/>
            </p:cNvSpPr>
            <p:nvPr/>
          </p:nvSpPr>
          <p:spPr bwMode="auto">
            <a:xfrm>
              <a:off x="2490" y="896"/>
              <a:ext cx="697" cy="288"/>
            </a:xfrm>
            <a:prstGeom prst="roundRect">
              <a:avLst>
                <a:gd name="adj" fmla="val 347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x-none" altLang="x-none" sz="1800">
                <a:latin typeface="Calibri" charset="0"/>
              </a:endParaRPr>
            </a:p>
          </p:txBody>
        </p:sp>
        <p:graphicFrame>
          <p:nvGraphicFramePr>
            <p:cNvPr id="5147" name="Object 5"/>
            <p:cNvGraphicFramePr>
              <a:graphicFrameLocks noChangeAspect="1"/>
            </p:cNvGraphicFramePr>
            <p:nvPr/>
          </p:nvGraphicFramePr>
          <p:xfrm>
            <a:off x="2607" y="918"/>
            <a:ext cx="445" cy="24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360" r:id="rId3" imgW="787400" imgH="431800" progId="">
                    <p:embed/>
                  </p:oleObj>
                </mc:Choice>
                <mc:Fallback>
                  <p:oleObj r:id="rId3" imgW="787400" imgH="431800" progId="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07" y="918"/>
                          <a:ext cx="445" cy="24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130" name="AutoShape 12"/>
          <p:cNvSpPr>
            <a:spLocks noChangeArrowheads="1"/>
          </p:cNvSpPr>
          <p:nvPr/>
        </p:nvSpPr>
        <p:spPr bwMode="auto">
          <a:xfrm>
            <a:off x="3952875" y="5145088"/>
            <a:ext cx="1106488" cy="457200"/>
          </a:xfrm>
          <a:prstGeom prst="roundRect">
            <a:avLst>
              <a:gd name="adj" fmla="val 347"/>
            </a:avLst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x-none" altLang="x-none" sz="1800">
              <a:latin typeface="Calibri" charset="0"/>
            </a:endParaRPr>
          </a:p>
        </p:txBody>
      </p:sp>
      <p:graphicFrame>
        <p:nvGraphicFramePr>
          <p:cNvPr id="5131" name="Object 2"/>
          <p:cNvGraphicFramePr>
            <a:graphicFrameLocks noChangeAspect="1"/>
          </p:cNvGraphicFramePr>
          <p:nvPr/>
        </p:nvGraphicFramePr>
        <p:xfrm>
          <a:off x="4008438" y="5146675"/>
          <a:ext cx="100965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61" r:id="rId5" imgW="1117600" imgH="482600" progId="">
                  <p:embed/>
                </p:oleObj>
              </mc:Choice>
              <mc:Fallback>
                <p:oleObj r:id="rId5" imgW="1117600" imgH="48260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8438" y="5146675"/>
                        <a:ext cx="1009650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32" name="AutoShape 14"/>
          <p:cNvSpPr>
            <a:spLocks noChangeArrowheads="1"/>
          </p:cNvSpPr>
          <p:nvPr/>
        </p:nvSpPr>
        <p:spPr bwMode="auto">
          <a:xfrm>
            <a:off x="3184525" y="2227263"/>
            <a:ext cx="2822575" cy="2592387"/>
          </a:xfrm>
          <a:prstGeom prst="roundRect">
            <a:avLst>
              <a:gd name="adj" fmla="val 60"/>
            </a:avLst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x-none" altLang="x-none" sz="1800">
              <a:latin typeface="Calibri" charset="0"/>
            </a:endParaRPr>
          </a:p>
        </p:txBody>
      </p:sp>
      <p:sp>
        <p:nvSpPr>
          <p:cNvPr id="5133" name="AutoShape 15"/>
          <p:cNvSpPr>
            <a:spLocks noChangeArrowheads="1"/>
          </p:cNvSpPr>
          <p:nvPr/>
        </p:nvSpPr>
        <p:spPr bwMode="auto">
          <a:xfrm rot="5400000">
            <a:off x="4949825" y="3271838"/>
            <a:ext cx="2593975" cy="476250"/>
          </a:xfrm>
          <a:prstGeom prst="triangle">
            <a:avLst>
              <a:gd name="adj" fmla="val 64718"/>
            </a:avLst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x-none" altLang="x-none" sz="1800">
              <a:latin typeface="Calibri" charset="0"/>
            </a:endParaRPr>
          </a:p>
        </p:txBody>
      </p:sp>
      <p:pic>
        <p:nvPicPr>
          <p:cNvPr id="5134" name="Picture 16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87725" y="2422525"/>
            <a:ext cx="2465388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135" name="Slide Number Placeholder 19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B177BEA2-BFBD-AA40-872E-1D3C9B152586}" type="slidenum">
              <a:rPr lang="en-US" altLang="x-none" sz="900">
                <a:latin typeface="Calibri" charset="0"/>
              </a:rPr>
              <a:pPr eaLnBrk="1" hangingPunct="1"/>
              <a:t>34</a:t>
            </a:fld>
            <a:endParaRPr lang="en-US" altLang="x-none" sz="900">
              <a:latin typeface="Calibri" charset="0"/>
            </a:endParaRPr>
          </a:p>
        </p:txBody>
      </p:sp>
      <p:sp>
        <p:nvSpPr>
          <p:cNvPr id="5136" name="Text Box 15"/>
          <p:cNvSpPr txBox="1">
            <a:spLocks noChangeArrowheads="1"/>
          </p:cNvSpPr>
          <p:nvPr/>
        </p:nvSpPr>
        <p:spPr bwMode="auto">
          <a:xfrm>
            <a:off x="201613" y="152400"/>
            <a:ext cx="5145087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76752" rIns="90000" bIns="450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3600">
                <a:solidFill>
                  <a:srgbClr val="29BD06"/>
                </a:solidFill>
                <a:latin typeface="Museo 700" charset="0"/>
              </a:rPr>
              <a:t>Input Output Algorithms</a:t>
            </a:r>
          </a:p>
        </p:txBody>
      </p:sp>
      <p:grpSp>
        <p:nvGrpSpPr>
          <p:cNvPr id="5137" name="Group 23"/>
          <p:cNvGrpSpPr>
            <a:grpSpLocks/>
          </p:cNvGrpSpPr>
          <p:nvPr/>
        </p:nvGrpSpPr>
        <p:grpSpPr bwMode="auto">
          <a:xfrm>
            <a:off x="3513138" y="2459038"/>
            <a:ext cx="2201862" cy="1000125"/>
            <a:chOff x="3526537" y="2472325"/>
            <a:chExt cx="2202397" cy="999738"/>
          </a:xfrm>
        </p:grpSpPr>
        <p:sp>
          <p:nvSpPr>
            <p:cNvPr id="5144" name="Rectangle 22"/>
            <p:cNvSpPr>
              <a:spLocks noChangeArrowheads="1"/>
            </p:cNvSpPr>
            <p:nvPr/>
          </p:nvSpPr>
          <p:spPr bwMode="auto">
            <a:xfrm>
              <a:off x="3526537" y="2472325"/>
              <a:ext cx="2202397" cy="99973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x-none" sz="1800">
                  <a:solidFill>
                    <a:schemeClr val="tx2"/>
                  </a:solidFill>
                  <a:latin typeface="Calibri" charset="0"/>
                </a:rPr>
                <a:t>Error Reduction</a:t>
              </a:r>
            </a:p>
          </p:txBody>
        </p:sp>
        <p:graphicFrame>
          <p:nvGraphicFramePr>
            <p:cNvPr id="5145" name="Object 4"/>
            <p:cNvGraphicFramePr>
              <a:graphicFrameLocks noChangeAspect="1"/>
            </p:cNvGraphicFramePr>
            <p:nvPr/>
          </p:nvGraphicFramePr>
          <p:xfrm>
            <a:off x="3663950" y="2850275"/>
            <a:ext cx="1922463" cy="5238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362" name="Equation" r:id="rId8" imgW="1587500" imgH="457200" progId="Equation.3">
                    <p:embed/>
                  </p:oleObj>
                </mc:Choice>
                <mc:Fallback>
                  <p:oleObj name="Equation" r:id="rId8" imgW="1587500" imgH="457200" progId="Equation.3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63950" y="2850275"/>
                          <a:ext cx="1922463" cy="5238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FF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5138" name="Group 24"/>
          <p:cNvGrpSpPr>
            <a:grpSpLocks/>
          </p:cNvGrpSpPr>
          <p:nvPr/>
        </p:nvGrpSpPr>
        <p:grpSpPr bwMode="auto">
          <a:xfrm>
            <a:off x="3270250" y="3597275"/>
            <a:ext cx="2714625" cy="1000125"/>
            <a:chOff x="3279560" y="2472325"/>
            <a:chExt cx="2715839" cy="999738"/>
          </a:xfrm>
        </p:grpSpPr>
        <p:sp>
          <p:nvSpPr>
            <p:cNvPr id="5142" name="Rectangle 25"/>
            <p:cNvSpPr>
              <a:spLocks noChangeArrowheads="1"/>
            </p:cNvSpPr>
            <p:nvPr/>
          </p:nvSpPr>
          <p:spPr bwMode="auto">
            <a:xfrm>
              <a:off x="3279560" y="2472325"/>
              <a:ext cx="2715839" cy="99973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x-none" sz="1800">
                  <a:solidFill>
                    <a:schemeClr val="tx2"/>
                  </a:solidFill>
                  <a:latin typeface="Calibri" charset="0"/>
                </a:rPr>
                <a:t>Hybrid Input-Output</a:t>
              </a:r>
            </a:p>
          </p:txBody>
        </p:sp>
        <p:graphicFrame>
          <p:nvGraphicFramePr>
            <p:cNvPr id="5143" name="Object 3"/>
            <p:cNvGraphicFramePr>
              <a:graphicFrameLocks noChangeAspect="1"/>
            </p:cNvGraphicFramePr>
            <p:nvPr/>
          </p:nvGraphicFramePr>
          <p:xfrm>
            <a:off x="3372069" y="2849980"/>
            <a:ext cx="2506663" cy="5238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363" name="Equation" r:id="rId10" imgW="2070100" imgH="457200" progId="Equation.3">
                    <p:embed/>
                  </p:oleObj>
                </mc:Choice>
                <mc:Fallback>
                  <p:oleObj name="Equation" r:id="rId10" imgW="2070100" imgH="457200" progId="Equation.3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72069" y="2849980"/>
                          <a:ext cx="2506663" cy="5238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FF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139" name="TextBox 27"/>
          <p:cNvSpPr txBox="1">
            <a:spLocks noChangeArrowheads="1"/>
          </p:cNvSpPr>
          <p:nvPr/>
        </p:nvSpPr>
        <p:spPr bwMode="auto">
          <a:xfrm>
            <a:off x="7283450" y="4714875"/>
            <a:ext cx="78581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3600" i="1">
                <a:solidFill>
                  <a:srgbClr val="151515"/>
                </a:solidFill>
                <a:latin typeface="Times" charset="0"/>
              </a:rPr>
              <a:t>u</a:t>
            </a:r>
            <a:r>
              <a:rPr lang="en-US" altLang="x-none" sz="3600" baseline="30000">
                <a:solidFill>
                  <a:srgbClr val="151515"/>
                </a:solidFill>
                <a:latin typeface="Calibri" charset="0"/>
              </a:rPr>
              <a:t>(</a:t>
            </a:r>
            <a:r>
              <a:rPr lang="en-US" altLang="x-none" sz="3600" i="1" baseline="30000">
                <a:solidFill>
                  <a:srgbClr val="151515"/>
                </a:solidFill>
                <a:latin typeface="Times" charset="0"/>
              </a:rPr>
              <a:t>n</a:t>
            </a:r>
            <a:r>
              <a:rPr lang="en-US" altLang="x-none" sz="3600" baseline="30000">
                <a:solidFill>
                  <a:srgbClr val="151515"/>
                </a:solidFill>
                <a:latin typeface="Calibri" charset="0"/>
              </a:rPr>
              <a:t>)</a:t>
            </a:r>
          </a:p>
          <a:p>
            <a:pPr eaLnBrk="1" hangingPunct="1"/>
            <a:endParaRPr lang="en-US" altLang="x-none" sz="3600">
              <a:solidFill>
                <a:srgbClr val="151515"/>
              </a:solidFill>
              <a:latin typeface="Symbol" charset="2"/>
            </a:endParaRPr>
          </a:p>
        </p:txBody>
      </p:sp>
      <p:sp>
        <p:nvSpPr>
          <p:cNvPr id="5140" name="TextBox 28"/>
          <p:cNvSpPr txBox="1">
            <a:spLocks noChangeArrowheads="1"/>
          </p:cNvSpPr>
          <p:nvPr/>
        </p:nvSpPr>
        <p:spPr bwMode="auto">
          <a:xfrm>
            <a:off x="7286625" y="1706563"/>
            <a:ext cx="787400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3600" i="1">
                <a:solidFill>
                  <a:srgbClr val="151515"/>
                </a:solidFill>
                <a:latin typeface="Symbol" charset="2"/>
              </a:rPr>
              <a:t>t</a:t>
            </a:r>
            <a:r>
              <a:rPr lang="en-US" altLang="x-none" sz="3600" baseline="30000">
                <a:solidFill>
                  <a:srgbClr val="151515"/>
                </a:solidFill>
                <a:latin typeface="Calibri" charset="0"/>
              </a:rPr>
              <a:t>(</a:t>
            </a:r>
            <a:r>
              <a:rPr lang="en-US" altLang="x-none" sz="3600" i="1" baseline="30000">
                <a:solidFill>
                  <a:srgbClr val="151515"/>
                </a:solidFill>
                <a:latin typeface="Times" charset="0"/>
              </a:rPr>
              <a:t>n</a:t>
            </a:r>
            <a:r>
              <a:rPr lang="en-US" altLang="x-none" sz="3600" baseline="30000">
                <a:solidFill>
                  <a:srgbClr val="151515"/>
                </a:solidFill>
                <a:latin typeface="Calibri" charset="0"/>
              </a:rPr>
              <a:t>)</a:t>
            </a:r>
          </a:p>
          <a:p>
            <a:pPr eaLnBrk="1" hangingPunct="1"/>
            <a:endParaRPr lang="en-US" altLang="x-none" sz="3600">
              <a:solidFill>
                <a:srgbClr val="151515"/>
              </a:solidFill>
              <a:latin typeface="Symbol" charset="2"/>
            </a:endParaRPr>
          </a:p>
        </p:txBody>
      </p:sp>
      <p:sp>
        <p:nvSpPr>
          <p:cNvPr id="5141" name="Text Box 14"/>
          <p:cNvSpPr txBox="1">
            <a:spLocks noChangeArrowheads="1"/>
          </p:cNvSpPr>
          <p:nvPr/>
        </p:nvSpPr>
        <p:spPr bwMode="auto">
          <a:xfrm>
            <a:off x="2709863" y="5376863"/>
            <a:ext cx="6432550" cy="148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0876" rIns="90000" bIns="450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r>
              <a:rPr lang="en-US" altLang="x-none" sz="1800">
                <a:solidFill>
                  <a:srgbClr val="3366FF"/>
                </a:solidFill>
                <a:latin typeface="Calibri" charset="0"/>
              </a:rPr>
              <a:t>J. R. Fienup  </a:t>
            </a:r>
            <a:r>
              <a:rPr lang="en-US" altLang="x-none" sz="1800" i="1">
                <a:solidFill>
                  <a:srgbClr val="3366FF"/>
                </a:solidFill>
                <a:latin typeface="Calibri" charset="0"/>
              </a:rPr>
              <a:t>Appl. Opt.</a:t>
            </a:r>
            <a:r>
              <a:rPr lang="en-US" altLang="x-none" sz="1800">
                <a:solidFill>
                  <a:srgbClr val="3366FF"/>
                </a:solidFill>
                <a:latin typeface="Calibri" charset="0"/>
              </a:rPr>
              <a:t> </a:t>
            </a:r>
            <a:r>
              <a:rPr lang="en-US" altLang="x-none" sz="1800" u="sng">
                <a:solidFill>
                  <a:srgbClr val="3366FF"/>
                </a:solidFill>
                <a:latin typeface="Calibri" charset="0"/>
              </a:rPr>
              <a:t>21</a:t>
            </a:r>
            <a:r>
              <a:rPr lang="en-US" altLang="x-none" sz="1800">
                <a:solidFill>
                  <a:srgbClr val="3366FF"/>
                </a:solidFill>
                <a:latin typeface="Calibri" charset="0"/>
              </a:rPr>
              <a:t> 2758 (1982)</a:t>
            </a:r>
          </a:p>
          <a:p>
            <a:pPr algn="r" eaLnBrk="1" hangingPunct="1"/>
            <a:r>
              <a:rPr lang="en-US" altLang="x-none" sz="1800">
                <a:solidFill>
                  <a:srgbClr val="3366FF"/>
                </a:solidFill>
                <a:latin typeface="Calibri" charset="0"/>
              </a:rPr>
              <a:t>Collins </a:t>
            </a:r>
            <a:r>
              <a:rPr lang="en-US" altLang="x-none" sz="1800" i="1">
                <a:solidFill>
                  <a:srgbClr val="3366FF"/>
                </a:solidFill>
                <a:latin typeface="Calibri" charset="0"/>
              </a:rPr>
              <a:t>Nature</a:t>
            </a:r>
            <a:r>
              <a:rPr lang="en-US" altLang="x-none" sz="1800">
                <a:solidFill>
                  <a:srgbClr val="3366FF"/>
                </a:solidFill>
                <a:latin typeface="Calibri" charset="0"/>
              </a:rPr>
              <a:t> 298, 49 (1982)</a:t>
            </a:r>
          </a:p>
          <a:p>
            <a:pPr algn="r" eaLnBrk="1" hangingPunct="1"/>
            <a:r>
              <a:rPr lang="en-US" altLang="x-none" sz="1800">
                <a:solidFill>
                  <a:srgbClr val="3366FF"/>
                </a:solidFill>
                <a:latin typeface="Calibri" charset="0"/>
              </a:rPr>
              <a:t>R. W. Gerchberg and W. O. Saxton </a:t>
            </a:r>
            <a:r>
              <a:rPr lang="en-US" altLang="x-none" sz="1800" i="1">
                <a:solidFill>
                  <a:srgbClr val="3366FF"/>
                </a:solidFill>
                <a:latin typeface="Calibri" charset="0"/>
              </a:rPr>
              <a:t>Optik</a:t>
            </a:r>
            <a:r>
              <a:rPr lang="en-US" altLang="x-none" sz="1800">
                <a:solidFill>
                  <a:srgbClr val="3366FF"/>
                </a:solidFill>
                <a:latin typeface="Calibri" charset="0"/>
              </a:rPr>
              <a:t> </a:t>
            </a:r>
            <a:r>
              <a:rPr lang="en-US" altLang="x-none" sz="1800" u="sng">
                <a:solidFill>
                  <a:srgbClr val="3366FF"/>
                </a:solidFill>
                <a:latin typeface="Calibri" charset="0"/>
              </a:rPr>
              <a:t>35</a:t>
            </a:r>
            <a:r>
              <a:rPr lang="en-US" altLang="x-none" sz="1800">
                <a:solidFill>
                  <a:srgbClr val="3366FF"/>
                </a:solidFill>
                <a:latin typeface="Calibri" charset="0"/>
              </a:rPr>
              <a:t> 237 (1972)</a:t>
            </a:r>
          </a:p>
          <a:p>
            <a:pPr algn="r" eaLnBrk="1" hangingPunct="1"/>
            <a:r>
              <a:rPr lang="en-US" altLang="x-none" sz="1800">
                <a:solidFill>
                  <a:srgbClr val="3366FF"/>
                </a:solidFill>
              </a:rPr>
              <a:t>Fienup, James R. 2013. </a:t>
            </a:r>
            <a:r>
              <a:rPr lang="en-US" altLang="en-US" sz="1800">
                <a:solidFill>
                  <a:srgbClr val="3366FF"/>
                </a:solidFill>
              </a:rPr>
              <a:t>“</a:t>
            </a:r>
            <a:r>
              <a:rPr lang="en-US" altLang="x-none" sz="1800">
                <a:solidFill>
                  <a:srgbClr val="3366FF"/>
                </a:solidFill>
              </a:rPr>
              <a:t>Phase Retrieval Algorithms: a Personal Tour.</a:t>
            </a:r>
            <a:r>
              <a:rPr lang="en-US" altLang="en-US" sz="1800">
                <a:solidFill>
                  <a:srgbClr val="3366FF"/>
                </a:solidFill>
              </a:rPr>
              <a:t>”</a:t>
            </a:r>
            <a:r>
              <a:rPr lang="en-US" altLang="x-none" sz="1800">
                <a:solidFill>
                  <a:srgbClr val="3366FF"/>
                </a:solidFill>
              </a:rPr>
              <a:t> </a:t>
            </a:r>
            <a:r>
              <a:rPr lang="en-US" altLang="x-none" sz="1800" i="1">
                <a:solidFill>
                  <a:srgbClr val="3366FF"/>
                </a:solidFill>
              </a:rPr>
              <a:t>Applied Optics</a:t>
            </a:r>
            <a:r>
              <a:rPr lang="en-US" altLang="x-none" sz="1800">
                <a:solidFill>
                  <a:srgbClr val="3366FF"/>
                </a:solidFill>
              </a:rPr>
              <a:t> 52 (1): 45–56.</a:t>
            </a:r>
            <a:endParaRPr lang="en-US" altLang="x-none" sz="1800">
              <a:solidFill>
                <a:srgbClr val="3366FF"/>
              </a:solidFill>
              <a:latin typeface="Calibri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ext Box 1"/>
          <p:cNvSpPr txBox="1">
            <a:spLocks noChangeArrowheads="1"/>
          </p:cNvSpPr>
          <p:nvPr/>
        </p:nvSpPr>
        <p:spPr bwMode="auto">
          <a:xfrm>
            <a:off x="230188" y="2279650"/>
            <a:ext cx="2697162" cy="248761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4404" rIns="90000" bIns="450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x-none" sz="2200" u="sng">
                <a:solidFill>
                  <a:srgbClr val="FFFF00"/>
                </a:solidFill>
                <a:latin typeface="Calibri" charset="0"/>
              </a:rPr>
              <a:t>Reciprocal Space Constraints</a:t>
            </a:r>
          </a:p>
          <a:p>
            <a:pPr algn="ctr" eaLnBrk="1" hangingPunct="1"/>
            <a:endParaRPr lang="en-US" altLang="x-none" sz="2200" u="sng">
              <a:solidFill>
                <a:srgbClr val="FFFF00"/>
              </a:solidFill>
              <a:latin typeface="Calibri" charset="0"/>
            </a:endParaRPr>
          </a:p>
          <a:p>
            <a:pPr algn="ctr" eaLnBrk="1" hangingPunct="1"/>
            <a:r>
              <a:rPr lang="en-US" altLang="x-none" sz="1400">
                <a:solidFill>
                  <a:srgbClr val="FFFF00"/>
                </a:solidFill>
                <a:latin typeface="Calibri" charset="0"/>
              </a:rPr>
              <a:t>Experimental Amplitudes</a:t>
            </a:r>
          </a:p>
          <a:p>
            <a:pPr algn="ctr" eaLnBrk="1" hangingPunct="1"/>
            <a:r>
              <a:rPr lang="en-US" altLang="x-none" sz="1400">
                <a:solidFill>
                  <a:srgbClr val="FFFF00"/>
                </a:solidFill>
                <a:latin typeface="Calibri" charset="0"/>
              </a:rPr>
              <a:t>Oversampled</a:t>
            </a:r>
          </a:p>
          <a:p>
            <a:pPr algn="ctr" eaLnBrk="1" hangingPunct="1"/>
            <a:r>
              <a:rPr lang="en-US" altLang="x-none" sz="1400">
                <a:solidFill>
                  <a:srgbClr val="FFFF00"/>
                </a:solidFill>
                <a:latin typeface="Calibri" charset="0"/>
              </a:rPr>
              <a:t>Thresholded</a:t>
            </a:r>
          </a:p>
          <a:p>
            <a:pPr algn="ctr" eaLnBrk="1" hangingPunct="1"/>
            <a:r>
              <a:rPr lang="en-US" altLang="x-none" sz="1400">
                <a:solidFill>
                  <a:srgbClr val="FFFF00"/>
                </a:solidFill>
                <a:latin typeface="Calibri" charset="0"/>
              </a:rPr>
              <a:t>&amp;</a:t>
            </a:r>
          </a:p>
          <a:p>
            <a:pPr algn="ctr" eaLnBrk="1" hangingPunct="1"/>
            <a:r>
              <a:rPr lang="en-US" altLang="x-none" sz="1400">
                <a:solidFill>
                  <a:srgbClr val="FFFF00"/>
                </a:solidFill>
                <a:latin typeface="Calibri" charset="0"/>
              </a:rPr>
              <a:t>ZeroPadded</a:t>
            </a:r>
          </a:p>
        </p:txBody>
      </p:sp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6219825" y="2279650"/>
            <a:ext cx="2697163" cy="248761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4404" rIns="90000" bIns="450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x-none" sz="2200" u="sng">
                <a:solidFill>
                  <a:srgbClr val="FFFF00"/>
                </a:solidFill>
                <a:latin typeface="Calibri" charset="0"/>
              </a:rPr>
              <a:t>Direct Space Constraints</a:t>
            </a:r>
          </a:p>
          <a:p>
            <a:pPr algn="ctr" eaLnBrk="1" hangingPunct="1"/>
            <a:endParaRPr lang="en-US" altLang="x-none" sz="2200" u="sng">
              <a:solidFill>
                <a:srgbClr val="FFFF00"/>
              </a:solidFill>
              <a:latin typeface="Calibri" charset="0"/>
            </a:endParaRPr>
          </a:p>
          <a:p>
            <a:pPr algn="ctr" eaLnBrk="1" hangingPunct="1"/>
            <a:r>
              <a:rPr lang="en-US" altLang="x-none" sz="1400">
                <a:solidFill>
                  <a:srgbClr val="FFFF00"/>
                </a:solidFill>
                <a:latin typeface="Calibri" charset="0"/>
              </a:rPr>
              <a:t>Support</a:t>
            </a:r>
          </a:p>
          <a:p>
            <a:pPr algn="ctr" eaLnBrk="1" hangingPunct="1"/>
            <a:r>
              <a:rPr lang="en-US" altLang="x-none" sz="1400">
                <a:solidFill>
                  <a:srgbClr val="FFFF00"/>
                </a:solidFill>
                <a:latin typeface="Calibri" charset="0"/>
              </a:rPr>
              <a:t>Total Energy</a:t>
            </a:r>
          </a:p>
          <a:p>
            <a:pPr algn="ctr" eaLnBrk="1" hangingPunct="1"/>
            <a:r>
              <a:rPr lang="en-US" altLang="x-none" sz="1400" b="1">
                <a:solidFill>
                  <a:srgbClr val="00FF00"/>
                </a:solidFill>
                <a:latin typeface="Calibri" charset="0"/>
              </a:rPr>
              <a:t>Mixing old and new iterates.</a:t>
            </a:r>
          </a:p>
          <a:p>
            <a:pPr algn="ctr" eaLnBrk="1" hangingPunct="1"/>
            <a:r>
              <a:rPr lang="en-US" altLang="x-none" sz="1400">
                <a:solidFill>
                  <a:srgbClr val="FFFF00"/>
                </a:solidFill>
                <a:latin typeface="Calibri" charset="0"/>
              </a:rPr>
              <a:t>Positivity</a:t>
            </a:r>
          </a:p>
          <a:p>
            <a:pPr algn="ctr" eaLnBrk="1" hangingPunct="1"/>
            <a:endParaRPr lang="en-US" altLang="x-none" sz="1400">
              <a:solidFill>
                <a:srgbClr val="FFFF00"/>
              </a:solidFill>
              <a:latin typeface="Calibri" charset="0"/>
            </a:endParaRPr>
          </a:p>
        </p:txBody>
      </p:sp>
      <p:sp>
        <p:nvSpPr>
          <p:cNvPr id="6147" name="Line 3"/>
          <p:cNvSpPr>
            <a:spLocks noChangeShapeType="1"/>
          </p:cNvSpPr>
          <p:nvPr/>
        </p:nvSpPr>
        <p:spPr bwMode="auto">
          <a:xfrm flipV="1">
            <a:off x="1866900" y="1657350"/>
            <a:ext cx="1588" cy="625475"/>
          </a:xfrm>
          <a:prstGeom prst="line">
            <a:avLst/>
          </a:prstGeom>
          <a:noFill/>
          <a:ln w="7308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8" name="Line 4"/>
          <p:cNvSpPr>
            <a:spLocks noChangeShapeType="1"/>
          </p:cNvSpPr>
          <p:nvPr/>
        </p:nvSpPr>
        <p:spPr bwMode="auto">
          <a:xfrm flipV="1">
            <a:off x="1833563" y="1652588"/>
            <a:ext cx="5461000" cy="7937"/>
          </a:xfrm>
          <a:prstGeom prst="line">
            <a:avLst/>
          </a:prstGeom>
          <a:noFill/>
          <a:ln w="7308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9" name="Line 5"/>
          <p:cNvSpPr>
            <a:spLocks noChangeShapeType="1"/>
          </p:cNvSpPr>
          <p:nvPr/>
        </p:nvSpPr>
        <p:spPr bwMode="auto">
          <a:xfrm>
            <a:off x="7259638" y="1658938"/>
            <a:ext cx="1587" cy="622300"/>
          </a:xfrm>
          <a:prstGeom prst="line">
            <a:avLst/>
          </a:prstGeom>
          <a:noFill/>
          <a:ln w="7308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0" name="Line 6"/>
          <p:cNvSpPr>
            <a:spLocks noChangeShapeType="1"/>
          </p:cNvSpPr>
          <p:nvPr/>
        </p:nvSpPr>
        <p:spPr bwMode="auto">
          <a:xfrm>
            <a:off x="7261225" y="4745038"/>
            <a:ext cx="1588" cy="622300"/>
          </a:xfrm>
          <a:prstGeom prst="line">
            <a:avLst/>
          </a:prstGeom>
          <a:noFill/>
          <a:ln w="7308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1" name="Line 7"/>
          <p:cNvSpPr>
            <a:spLocks noChangeShapeType="1"/>
          </p:cNvSpPr>
          <p:nvPr/>
        </p:nvSpPr>
        <p:spPr bwMode="auto">
          <a:xfrm flipH="1">
            <a:off x="1831975" y="5367338"/>
            <a:ext cx="5464175" cy="4762"/>
          </a:xfrm>
          <a:prstGeom prst="line">
            <a:avLst/>
          </a:prstGeom>
          <a:noFill/>
          <a:ln w="7308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2" name="Line 8"/>
          <p:cNvSpPr>
            <a:spLocks noChangeShapeType="1"/>
          </p:cNvSpPr>
          <p:nvPr/>
        </p:nvSpPr>
        <p:spPr bwMode="auto">
          <a:xfrm flipV="1">
            <a:off x="1868488" y="4746625"/>
            <a:ext cx="1587" cy="625475"/>
          </a:xfrm>
          <a:prstGeom prst="line">
            <a:avLst/>
          </a:prstGeom>
          <a:noFill/>
          <a:ln w="7308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6153" name="Group 9"/>
          <p:cNvGrpSpPr>
            <a:grpSpLocks/>
          </p:cNvGrpSpPr>
          <p:nvPr/>
        </p:nvGrpSpPr>
        <p:grpSpPr bwMode="auto">
          <a:xfrm>
            <a:off x="3952875" y="1422400"/>
            <a:ext cx="1104900" cy="455613"/>
            <a:chOff x="2490" y="896"/>
            <a:chExt cx="696" cy="287"/>
          </a:xfrm>
        </p:grpSpPr>
        <p:sp>
          <p:nvSpPr>
            <p:cNvPr id="6166" name="AutoShape 10"/>
            <p:cNvSpPr>
              <a:spLocks noChangeArrowheads="1"/>
            </p:cNvSpPr>
            <p:nvPr/>
          </p:nvSpPr>
          <p:spPr bwMode="auto">
            <a:xfrm>
              <a:off x="2490" y="896"/>
              <a:ext cx="697" cy="288"/>
            </a:xfrm>
            <a:prstGeom prst="roundRect">
              <a:avLst>
                <a:gd name="adj" fmla="val 347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x-none" altLang="x-none" sz="1800">
                <a:latin typeface="Calibri" charset="0"/>
              </a:endParaRPr>
            </a:p>
          </p:txBody>
        </p:sp>
        <p:graphicFrame>
          <p:nvGraphicFramePr>
            <p:cNvPr id="6167" name="Object 4"/>
            <p:cNvGraphicFramePr>
              <a:graphicFrameLocks noChangeAspect="1"/>
            </p:cNvGraphicFramePr>
            <p:nvPr/>
          </p:nvGraphicFramePr>
          <p:xfrm>
            <a:off x="2607" y="918"/>
            <a:ext cx="445" cy="24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329" r:id="rId3" imgW="787400" imgH="431800" progId="">
                    <p:embed/>
                  </p:oleObj>
                </mc:Choice>
                <mc:Fallback>
                  <p:oleObj r:id="rId3" imgW="787400" imgH="431800" progId="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07" y="918"/>
                          <a:ext cx="445" cy="24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6154" name="AutoShape 12"/>
          <p:cNvSpPr>
            <a:spLocks noChangeArrowheads="1"/>
          </p:cNvSpPr>
          <p:nvPr/>
        </p:nvSpPr>
        <p:spPr bwMode="auto">
          <a:xfrm>
            <a:off x="3952875" y="5145088"/>
            <a:ext cx="1106488" cy="457200"/>
          </a:xfrm>
          <a:prstGeom prst="roundRect">
            <a:avLst>
              <a:gd name="adj" fmla="val 347"/>
            </a:avLst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x-none" altLang="x-none" sz="1800">
              <a:latin typeface="Calibri" charset="0"/>
            </a:endParaRPr>
          </a:p>
        </p:txBody>
      </p:sp>
      <p:graphicFrame>
        <p:nvGraphicFramePr>
          <p:cNvPr id="6155" name="Object 2"/>
          <p:cNvGraphicFramePr>
            <a:graphicFrameLocks noChangeAspect="1"/>
          </p:cNvGraphicFramePr>
          <p:nvPr/>
        </p:nvGraphicFramePr>
        <p:xfrm>
          <a:off x="4008438" y="5146675"/>
          <a:ext cx="100965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30" r:id="rId5" imgW="1117600" imgH="482600" progId="">
                  <p:embed/>
                </p:oleObj>
              </mc:Choice>
              <mc:Fallback>
                <p:oleObj r:id="rId5" imgW="1117600" imgH="48260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8438" y="5146675"/>
                        <a:ext cx="1009650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6" name="AutoShape 14"/>
          <p:cNvSpPr>
            <a:spLocks noChangeArrowheads="1"/>
          </p:cNvSpPr>
          <p:nvPr/>
        </p:nvSpPr>
        <p:spPr bwMode="auto">
          <a:xfrm>
            <a:off x="3184525" y="2227263"/>
            <a:ext cx="2822575" cy="2592387"/>
          </a:xfrm>
          <a:prstGeom prst="roundRect">
            <a:avLst>
              <a:gd name="adj" fmla="val 60"/>
            </a:avLst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x-none" altLang="x-none" sz="1800">
              <a:latin typeface="Calibri" charset="0"/>
            </a:endParaRPr>
          </a:p>
        </p:txBody>
      </p:sp>
      <p:sp>
        <p:nvSpPr>
          <p:cNvPr id="6157" name="AutoShape 15"/>
          <p:cNvSpPr>
            <a:spLocks noChangeArrowheads="1"/>
          </p:cNvSpPr>
          <p:nvPr/>
        </p:nvSpPr>
        <p:spPr bwMode="auto">
          <a:xfrm rot="5400000">
            <a:off x="4949825" y="3271838"/>
            <a:ext cx="2593975" cy="476250"/>
          </a:xfrm>
          <a:prstGeom prst="triangle">
            <a:avLst>
              <a:gd name="adj" fmla="val 64718"/>
            </a:avLst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x-none" altLang="x-none" sz="1800">
              <a:latin typeface="Calibri" charset="0"/>
            </a:endParaRPr>
          </a:p>
        </p:txBody>
      </p:sp>
      <p:pic>
        <p:nvPicPr>
          <p:cNvPr id="6158" name="Picture 16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87725" y="2422525"/>
            <a:ext cx="2465388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159" name="Text Box 18"/>
          <p:cNvSpPr txBox="1">
            <a:spLocks noChangeArrowheads="1"/>
          </p:cNvSpPr>
          <p:nvPr/>
        </p:nvSpPr>
        <p:spPr bwMode="auto">
          <a:xfrm>
            <a:off x="566738" y="5602288"/>
            <a:ext cx="8577262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0876" rIns="90000" bIns="450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r>
              <a:rPr lang="en-US" altLang="x-none" sz="1400">
                <a:solidFill>
                  <a:srgbClr val="0000FF"/>
                </a:solidFill>
              </a:rPr>
              <a:t>Harder, R., Liang, M., Sun, Y., Xia, Y., &amp; Robinson, I. K. (2010). Imaging of complex density in silver nanocubes by coherent x-ray diffraction. </a:t>
            </a:r>
            <a:r>
              <a:rPr lang="en-US" altLang="x-none" sz="1400" i="1">
                <a:solidFill>
                  <a:srgbClr val="0000FF"/>
                </a:solidFill>
              </a:rPr>
              <a:t>New Journal of Physics</a:t>
            </a:r>
            <a:r>
              <a:rPr lang="en-US" altLang="x-none" sz="1400">
                <a:solidFill>
                  <a:srgbClr val="0000FF"/>
                </a:solidFill>
              </a:rPr>
              <a:t>, </a:t>
            </a:r>
            <a:r>
              <a:rPr lang="en-US" altLang="x-none" sz="1400" i="1">
                <a:solidFill>
                  <a:srgbClr val="0000FF"/>
                </a:solidFill>
              </a:rPr>
              <a:t>12</a:t>
            </a:r>
            <a:r>
              <a:rPr lang="en-US" altLang="x-none" sz="1400">
                <a:solidFill>
                  <a:srgbClr val="0000FF"/>
                </a:solidFill>
              </a:rPr>
              <a:t>(3), 035019. </a:t>
            </a:r>
          </a:p>
          <a:p>
            <a:pPr algn="r" eaLnBrk="1" hangingPunct="1"/>
            <a:r>
              <a:rPr lang="en-US" altLang="x-none" sz="1400">
                <a:solidFill>
                  <a:srgbClr val="0000FF"/>
                </a:solidFill>
              </a:rPr>
              <a:t>Huang, X., Harder, R., Xiong, G., Shi, X., &amp; Robinson, I. (2011). Propagation uniqueness in three-dimensional coherent diffractive imaging. </a:t>
            </a:r>
            <a:r>
              <a:rPr lang="en-US" altLang="x-none" sz="1400" i="1">
                <a:solidFill>
                  <a:srgbClr val="0000FF"/>
                </a:solidFill>
              </a:rPr>
              <a:t>Physical Review B</a:t>
            </a:r>
            <a:r>
              <a:rPr lang="en-US" altLang="x-none" sz="1400">
                <a:solidFill>
                  <a:srgbClr val="0000FF"/>
                </a:solidFill>
              </a:rPr>
              <a:t>, </a:t>
            </a:r>
            <a:r>
              <a:rPr lang="en-US" altLang="x-none" sz="1400" i="1">
                <a:solidFill>
                  <a:srgbClr val="0000FF"/>
                </a:solidFill>
              </a:rPr>
              <a:t>83</a:t>
            </a:r>
            <a:r>
              <a:rPr lang="en-US" altLang="x-none" sz="1400">
                <a:solidFill>
                  <a:srgbClr val="0000FF"/>
                </a:solidFill>
              </a:rPr>
              <a:t>(22), 224109.</a:t>
            </a:r>
          </a:p>
        </p:txBody>
      </p:sp>
      <p:sp>
        <p:nvSpPr>
          <p:cNvPr id="6160" name="Slide Number Placeholder 19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9D6FE1FD-B988-6842-9FCB-A9EEA5F2D6D5}" type="slidenum">
              <a:rPr lang="en-US" altLang="x-none" sz="900">
                <a:latin typeface="Calibri" charset="0"/>
              </a:rPr>
              <a:pPr eaLnBrk="1" hangingPunct="1"/>
              <a:t>35</a:t>
            </a:fld>
            <a:endParaRPr lang="en-US" altLang="x-none" sz="900">
              <a:latin typeface="Calibri" charset="0"/>
            </a:endParaRPr>
          </a:p>
        </p:txBody>
      </p:sp>
      <p:sp>
        <p:nvSpPr>
          <p:cNvPr id="6161" name="Text Box 15"/>
          <p:cNvSpPr txBox="1">
            <a:spLocks noChangeArrowheads="1"/>
          </p:cNvSpPr>
          <p:nvPr/>
        </p:nvSpPr>
        <p:spPr bwMode="auto">
          <a:xfrm>
            <a:off x="201613" y="152400"/>
            <a:ext cx="5145087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76752" rIns="90000" bIns="450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3600">
                <a:solidFill>
                  <a:srgbClr val="29BD06"/>
                </a:solidFill>
                <a:latin typeface="Museo 700" charset="0"/>
              </a:rPr>
              <a:t>Input Output Algorithms</a:t>
            </a:r>
          </a:p>
        </p:txBody>
      </p:sp>
      <p:sp>
        <p:nvSpPr>
          <p:cNvPr id="6162" name="Rectangle 25"/>
          <p:cNvSpPr>
            <a:spLocks noChangeArrowheads="1"/>
          </p:cNvSpPr>
          <p:nvPr/>
        </p:nvSpPr>
        <p:spPr bwMode="auto">
          <a:xfrm>
            <a:off x="2890838" y="3084513"/>
            <a:ext cx="3419475" cy="99853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x-none" sz="1800">
                <a:solidFill>
                  <a:schemeClr val="tx2"/>
                </a:solidFill>
                <a:latin typeface="Calibri" charset="0"/>
              </a:rPr>
              <a:t>Hybrid Input-Output</a:t>
            </a:r>
          </a:p>
        </p:txBody>
      </p:sp>
      <p:graphicFrame>
        <p:nvGraphicFramePr>
          <p:cNvPr id="6163" name="Object 3"/>
          <p:cNvGraphicFramePr>
            <a:graphicFrameLocks noChangeAspect="1"/>
          </p:cNvGraphicFramePr>
          <p:nvPr/>
        </p:nvGraphicFramePr>
        <p:xfrm>
          <a:off x="2917825" y="3448050"/>
          <a:ext cx="3397250" cy="554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31" name="Equation" r:id="rId8" imgW="2806700" imgH="482600" progId="Equation.3">
                  <p:embed/>
                </p:oleObj>
              </mc:Choice>
              <mc:Fallback>
                <p:oleObj name="Equation" r:id="rId8" imgW="2806700" imgH="4826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7825" y="3448050"/>
                        <a:ext cx="3397250" cy="554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64" name="TextBox 27"/>
          <p:cNvSpPr txBox="1">
            <a:spLocks noChangeArrowheads="1"/>
          </p:cNvSpPr>
          <p:nvPr/>
        </p:nvSpPr>
        <p:spPr bwMode="auto">
          <a:xfrm>
            <a:off x="7283450" y="4714875"/>
            <a:ext cx="78581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3600" i="1">
                <a:solidFill>
                  <a:srgbClr val="151515"/>
                </a:solidFill>
                <a:latin typeface="Times" charset="0"/>
              </a:rPr>
              <a:t>u</a:t>
            </a:r>
            <a:r>
              <a:rPr lang="en-US" altLang="x-none" sz="3600" baseline="30000">
                <a:solidFill>
                  <a:srgbClr val="151515"/>
                </a:solidFill>
                <a:latin typeface="Calibri" charset="0"/>
              </a:rPr>
              <a:t>(</a:t>
            </a:r>
            <a:r>
              <a:rPr lang="en-US" altLang="x-none" sz="3600" i="1" baseline="30000">
                <a:solidFill>
                  <a:srgbClr val="151515"/>
                </a:solidFill>
                <a:latin typeface="Times" charset="0"/>
              </a:rPr>
              <a:t>n</a:t>
            </a:r>
            <a:r>
              <a:rPr lang="en-US" altLang="x-none" sz="3600" baseline="30000">
                <a:solidFill>
                  <a:srgbClr val="151515"/>
                </a:solidFill>
                <a:latin typeface="Calibri" charset="0"/>
              </a:rPr>
              <a:t>)</a:t>
            </a:r>
          </a:p>
          <a:p>
            <a:pPr eaLnBrk="1" hangingPunct="1"/>
            <a:endParaRPr lang="en-US" altLang="x-none" sz="3600">
              <a:solidFill>
                <a:srgbClr val="151515"/>
              </a:solidFill>
              <a:latin typeface="Symbol" charset="2"/>
            </a:endParaRPr>
          </a:p>
        </p:txBody>
      </p:sp>
      <p:sp>
        <p:nvSpPr>
          <p:cNvPr id="6165" name="TextBox 28"/>
          <p:cNvSpPr txBox="1">
            <a:spLocks noChangeArrowheads="1"/>
          </p:cNvSpPr>
          <p:nvPr/>
        </p:nvSpPr>
        <p:spPr bwMode="auto">
          <a:xfrm>
            <a:off x="7286625" y="1706563"/>
            <a:ext cx="787400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3600" i="1">
                <a:solidFill>
                  <a:srgbClr val="151515"/>
                </a:solidFill>
                <a:latin typeface="Symbol" charset="2"/>
              </a:rPr>
              <a:t>t</a:t>
            </a:r>
            <a:r>
              <a:rPr lang="en-US" altLang="x-none" sz="3600" baseline="30000">
                <a:solidFill>
                  <a:srgbClr val="151515"/>
                </a:solidFill>
                <a:latin typeface="Calibri" charset="0"/>
              </a:rPr>
              <a:t>(</a:t>
            </a:r>
            <a:r>
              <a:rPr lang="en-US" altLang="x-none" sz="3600" i="1" baseline="30000">
                <a:solidFill>
                  <a:srgbClr val="151515"/>
                </a:solidFill>
                <a:latin typeface="Times" charset="0"/>
              </a:rPr>
              <a:t>n</a:t>
            </a:r>
            <a:r>
              <a:rPr lang="en-US" altLang="x-none" sz="3600" baseline="30000">
                <a:solidFill>
                  <a:srgbClr val="151515"/>
                </a:solidFill>
                <a:latin typeface="Calibri" charset="0"/>
              </a:rPr>
              <a:t>)</a:t>
            </a:r>
          </a:p>
          <a:p>
            <a:pPr eaLnBrk="1" hangingPunct="1"/>
            <a:endParaRPr lang="en-US" altLang="x-none" sz="3600">
              <a:solidFill>
                <a:srgbClr val="151515"/>
              </a:solidFill>
              <a:latin typeface="Symbol" charset="2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ext Box 1"/>
          <p:cNvSpPr txBox="1">
            <a:spLocks noChangeArrowheads="1"/>
          </p:cNvSpPr>
          <p:nvPr/>
        </p:nvSpPr>
        <p:spPr bwMode="auto">
          <a:xfrm>
            <a:off x="230188" y="2279650"/>
            <a:ext cx="2697162" cy="248761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6168" rIns="90000" bIns="450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x-none" sz="2200" u="sng">
                <a:solidFill>
                  <a:srgbClr val="FFFF00"/>
                </a:solidFill>
                <a:latin typeface="Calibri" charset="0"/>
              </a:rPr>
              <a:t>Reciprocal Space Constraints</a:t>
            </a:r>
          </a:p>
          <a:p>
            <a:pPr algn="ctr" eaLnBrk="1" hangingPunct="1"/>
            <a:endParaRPr lang="en-US" altLang="x-none" sz="1800" u="sng">
              <a:solidFill>
                <a:srgbClr val="FFFF00"/>
              </a:solidFill>
              <a:latin typeface="Calibri" charset="0"/>
            </a:endParaRPr>
          </a:p>
          <a:p>
            <a:pPr algn="ctr" eaLnBrk="1" hangingPunct="1"/>
            <a:r>
              <a:rPr lang="en-US" altLang="x-none" sz="1400" b="1">
                <a:solidFill>
                  <a:srgbClr val="00FF00"/>
                </a:solidFill>
                <a:latin typeface="Calibri" charset="0"/>
              </a:rPr>
              <a:t>Experimental Amplitudes</a:t>
            </a:r>
          </a:p>
          <a:p>
            <a:pPr algn="ctr" eaLnBrk="1" hangingPunct="1"/>
            <a:r>
              <a:rPr lang="en-US" altLang="x-none" sz="1400" b="1">
                <a:solidFill>
                  <a:srgbClr val="00FF00"/>
                </a:solidFill>
                <a:latin typeface="Calibri" charset="0"/>
              </a:rPr>
              <a:t>Oversampled</a:t>
            </a:r>
          </a:p>
          <a:p>
            <a:pPr algn="ctr" eaLnBrk="1" hangingPunct="1"/>
            <a:r>
              <a:rPr lang="en-US" altLang="x-none" sz="1400">
                <a:solidFill>
                  <a:srgbClr val="FFFF00"/>
                </a:solidFill>
                <a:latin typeface="Calibri" charset="0"/>
              </a:rPr>
              <a:t>Thresholded</a:t>
            </a:r>
          </a:p>
          <a:p>
            <a:pPr algn="ctr" eaLnBrk="1" hangingPunct="1"/>
            <a:r>
              <a:rPr lang="en-US" altLang="x-none" sz="1400">
                <a:solidFill>
                  <a:srgbClr val="FFFF00"/>
                </a:solidFill>
                <a:latin typeface="Calibri" charset="0"/>
              </a:rPr>
              <a:t>&amp;</a:t>
            </a:r>
          </a:p>
          <a:p>
            <a:pPr algn="ctr" eaLnBrk="1" hangingPunct="1"/>
            <a:r>
              <a:rPr lang="en-US" altLang="x-none" sz="1400">
                <a:solidFill>
                  <a:srgbClr val="FFFF00"/>
                </a:solidFill>
                <a:latin typeface="Calibri" charset="0"/>
              </a:rPr>
              <a:t>Zero Padded</a:t>
            </a:r>
          </a:p>
        </p:txBody>
      </p:sp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6219825" y="2279650"/>
            <a:ext cx="2697163" cy="248761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6168" rIns="90000" bIns="450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x-none" sz="2200" u="sng">
                <a:solidFill>
                  <a:srgbClr val="FFFF00"/>
                </a:solidFill>
                <a:latin typeface="Calibri" charset="0"/>
              </a:rPr>
              <a:t>Direct Space</a:t>
            </a:r>
            <a:r>
              <a:rPr lang="en-US" altLang="x-none" sz="1800" u="sng">
                <a:solidFill>
                  <a:srgbClr val="FFFF00"/>
                </a:solidFill>
                <a:latin typeface="Calibri" charset="0"/>
              </a:rPr>
              <a:t> </a:t>
            </a:r>
            <a:r>
              <a:rPr lang="en-US" altLang="x-none" sz="2200" u="sng">
                <a:solidFill>
                  <a:srgbClr val="FFFF00"/>
                </a:solidFill>
                <a:latin typeface="Calibri" charset="0"/>
              </a:rPr>
              <a:t>Constraints</a:t>
            </a:r>
          </a:p>
          <a:p>
            <a:pPr algn="ctr" eaLnBrk="1" hangingPunct="1"/>
            <a:endParaRPr lang="en-US" altLang="x-none" sz="1800" u="sng">
              <a:solidFill>
                <a:srgbClr val="FFFF00"/>
              </a:solidFill>
              <a:latin typeface="Calibri" charset="0"/>
            </a:endParaRPr>
          </a:p>
          <a:p>
            <a:pPr algn="ctr" eaLnBrk="1" hangingPunct="1"/>
            <a:r>
              <a:rPr lang="en-US" altLang="x-none" sz="1400">
                <a:solidFill>
                  <a:srgbClr val="FFFF00"/>
                </a:solidFill>
                <a:latin typeface="Calibri" charset="0"/>
              </a:rPr>
              <a:t>Support</a:t>
            </a:r>
          </a:p>
          <a:p>
            <a:pPr algn="ctr" eaLnBrk="1" hangingPunct="1"/>
            <a:r>
              <a:rPr lang="en-US" altLang="x-none" sz="1400">
                <a:solidFill>
                  <a:srgbClr val="FFFF00"/>
                </a:solidFill>
                <a:latin typeface="Calibri" charset="0"/>
              </a:rPr>
              <a:t>Total Energy</a:t>
            </a:r>
          </a:p>
          <a:p>
            <a:pPr algn="ctr" eaLnBrk="1" hangingPunct="1"/>
            <a:r>
              <a:rPr lang="en-US" altLang="x-none" sz="1400">
                <a:solidFill>
                  <a:srgbClr val="FFFF00"/>
                </a:solidFill>
                <a:latin typeface="Calibri" charset="0"/>
              </a:rPr>
              <a:t>Mixing previous iterates.</a:t>
            </a:r>
          </a:p>
          <a:p>
            <a:pPr algn="ctr" eaLnBrk="1" hangingPunct="1"/>
            <a:r>
              <a:rPr lang="en-US" altLang="x-none" sz="1400">
                <a:solidFill>
                  <a:srgbClr val="FFFF00"/>
                </a:solidFill>
                <a:latin typeface="Calibri" charset="0"/>
              </a:rPr>
              <a:t>Positivity</a:t>
            </a:r>
          </a:p>
          <a:p>
            <a:pPr algn="ctr" eaLnBrk="1" hangingPunct="1"/>
            <a:endParaRPr lang="en-US" altLang="x-none" sz="1400">
              <a:solidFill>
                <a:srgbClr val="FFFF00"/>
              </a:solidFill>
              <a:latin typeface="Calibri" charset="0"/>
            </a:endParaRPr>
          </a:p>
        </p:txBody>
      </p:sp>
      <p:sp>
        <p:nvSpPr>
          <p:cNvPr id="7171" name="Line 3"/>
          <p:cNvSpPr>
            <a:spLocks noChangeShapeType="1"/>
          </p:cNvSpPr>
          <p:nvPr/>
        </p:nvSpPr>
        <p:spPr bwMode="auto">
          <a:xfrm flipV="1">
            <a:off x="1866900" y="1657350"/>
            <a:ext cx="1588" cy="625475"/>
          </a:xfrm>
          <a:prstGeom prst="line">
            <a:avLst/>
          </a:prstGeom>
          <a:noFill/>
          <a:ln w="7308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2" name="Line 4"/>
          <p:cNvSpPr>
            <a:spLocks noChangeShapeType="1"/>
          </p:cNvSpPr>
          <p:nvPr/>
        </p:nvSpPr>
        <p:spPr bwMode="auto">
          <a:xfrm flipV="1">
            <a:off x="1833563" y="1652588"/>
            <a:ext cx="5461000" cy="7937"/>
          </a:xfrm>
          <a:prstGeom prst="line">
            <a:avLst/>
          </a:prstGeom>
          <a:noFill/>
          <a:ln w="7308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3" name="Line 5"/>
          <p:cNvSpPr>
            <a:spLocks noChangeShapeType="1"/>
          </p:cNvSpPr>
          <p:nvPr/>
        </p:nvSpPr>
        <p:spPr bwMode="auto">
          <a:xfrm>
            <a:off x="7259638" y="1658938"/>
            <a:ext cx="1587" cy="622300"/>
          </a:xfrm>
          <a:prstGeom prst="line">
            <a:avLst/>
          </a:prstGeom>
          <a:noFill/>
          <a:ln w="7308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4" name="Line 6"/>
          <p:cNvSpPr>
            <a:spLocks noChangeShapeType="1"/>
          </p:cNvSpPr>
          <p:nvPr/>
        </p:nvSpPr>
        <p:spPr bwMode="auto">
          <a:xfrm>
            <a:off x="7261225" y="4745038"/>
            <a:ext cx="1588" cy="622300"/>
          </a:xfrm>
          <a:prstGeom prst="line">
            <a:avLst/>
          </a:prstGeom>
          <a:noFill/>
          <a:ln w="7308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5" name="Line 7"/>
          <p:cNvSpPr>
            <a:spLocks noChangeShapeType="1"/>
          </p:cNvSpPr>
          <p:nvPr/>
        </p:nvSpPr>
        <p:spPr bwMode="auto">
          <a:xfrm flipH="1">
            <a:off x="1831975" y="5367338"/>
            <a:ext cx="5464175" cy="4762"/>
          </a:xfrm>
          <a:prstGeom prst="line">
            <a:avLst/>
          </a:prstGeom>
          <a:noFill/>
          <a:ln w="7308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6" name="Line 8"/>
          <p:cNvSpPr>
            <a:spLocks noChangeShapeType="1"/>
          </p:cNvSpPr>
          <p:nvPr/>
        </p:nvSpPr>
        <p:spPr bwMode="auto">
          <a:xfrm flipV="1">
            <a:off x="1868488" y="4746625"/>
            <a:ext cx="1587" cy="625475"/>
          </a:xfrm>
          <a:prstGeom prst="line">
            <a:avLst/>
          </a:prstGeom>
          <a:noFill/>
          <a:ln w="7308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177" name="Group 9"/>
          <p:cNvGrpSpPr>
            <a:grpSpLocks/>
          </p:cNvGrpSpPr>
          <p:nvPr/>
        </p:nvGrpSpPr>
        <p:grpSpPr bwMode="auto">
          <a:xfrm>
            <a:off x="3952875" y="1422400"/>
            <a:ext cx="1104900" cy="455613"/>
            <a:chOff x="2490" y="896"/>
            <a:chExt cx="696" cy="287"/>
          </a:xfrm>
        </p:grpSpPr>
        <p:sp>
          <p:nvSpPr>
            <p:cNvPr id="7189" name="AutoShape 10"/>
            <p:cNvSpPr>
              <a:spLocks noChangeArrowheads="1"/>
            </p:cNvSpPr>
            <p:nvPr/>
          </p:nvSpPr>
          <p:spPr bwMode="auto">
            <a:xfrm>
              <a:off x="2490" y="896"/>
              <a:ext cx="697" cy="288"/>
            </a:xfrm>
            <a:prstGeom prst="roundRect">
              <a:avLst>
                <a:gd name="adj" fmla="val 347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x-none" altLang="x-none" sz="1800">
                <a:latin typeface="Calibri" charset="0"/>
              </a:endParaRPr>
            </a:p>
          </p:txBody>
        </p:sp>
        <p:graphicFrame>
          <p:nvGraphicFramePr>
            <p:cNvPr id="7190" name="Object 3"/>
            <p:cNvGraphicFramePr>
              <a:graphicFrameLocks noChangeAspect="1"/>
            </p:cNvGraphicFramePr>
            <p:nvPr/>
          </p:nvGraphicFramePr>
          <p:xfrm>
            <a:off x="2607" y="918"/>
            <a:ext cx="445" cy="24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301" r:id="rId3" imgW="787400" imgH="431800" progId="">
                    <p:embed/>
                  </p:oleObj>
                </mc:Choice>
                <mc:Fallback>
                  <p:oleObj r:id="rId3" imgW="787400" imgH="431800" progId="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07" y="918"/>
                          <a:ext cx="445" cy="24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7178" name="AutoShape 12"/>
          <p:cNvSpPr>
            <a:spLocks noChangeArrowheads="1"/>
          </p:cNvSpPr>
          <p:nvPr/>
        </p:nvSpPr>
        <p:spPr bwMode="auto">
          <a:xfrm>
            <a:off x="3952875" y="5145088"/>
            <a:ext cx="1106488" cy="457200"/>
          </a:xfrm>
          <a:prstGeom prst="roundRect">
            <a:avLst>
              <a:gd name="adj" fmla="val 347"/>
            </a:avLst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x-none" altLang="x-none" sz="1800">
              <a:latin typeface="Calibri" charset="0"/>
            </a:endParaRPr>
          </a:p>
        </p:txBody>
      </p:sp>
      <p:graphicFrame>
        <p:nvGraphicFramePr>
          <p:cNvPr id="7179" name="Object 2"/>
          <p:cNvGraphicFramePr>
            <a:graphicFrameLocks noChangeAspect="1"/>
          </p:cNvGraphicFramePr>
          <p:nvPr/>
        </p:nvGraphicFramePr>
        <p:xfrm>
          <a:off x="4008438" y="5146675"/>
          <a:ext cx="100965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02" r:id="rId5" imgW="1117600" imgH="482600" progId="">
                  <p:embed/>
                </p:oleObj>
              </mc:Choice>
              <mc:Fallback>
                <p:oleObj r:id="rId5" imgW="1117600" imgH="48260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8438" y="5146675"/>
                        <a:ext cx="1009650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80" name="AutoShape 14"/>
          <p:cNvSpPr>
            <a:spLocks noChangeArrowheads="1"/>
          </p:cNvSpPr>
          <p:nvPr/>
        </p:nvSpPr>
        <p:spPr bwMode="auto">
          <a:xfrm>
            <a:off x="3184525" y="2227263"/>
            <a:ext cx="2822575" cy="2592387"/>
          </a:xfrm>
          <a:prstGeom prst="roundRect">
            <a:avLst>
              <a:gd name="adj" fmla="val 60"/>
            </a:avLst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x-none" altLang="x-none" sz="1800">
              <a:latin typeface="Calibri" charset="0"/>
            </a:endParaRPr>
          </a:p>
        </p:txBody>
      </p:sp>
      <p:sp>
        <p:nvSpPr>
          <p:cNvPr id="7181" name="AutoShape 15"/>
          <p:cNvSpPr>
            <a:spLocks noChangeArrowheads="1"/>
          </p:cNvSpPr>
          <p:nvPr/>
        </p:nvSpPr>
        <p:spPr bwMode="auto">
          <a:xfrm rot="16200000" flipH="1">
            <a:off x="1565275" y="3173413"/>
            <a:ext cx="2593975" cy="663575"/>
          </a:xfrm>
          <a:prstGeom prst="triangle">
            <a:avLst>
              <a:gd name="adj" fmla="val 47755"/>
            </a:avLst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x-none" altLang="x-none" sz="1800">
              <a:latin typeface="Calibri" charset="0"/>
            </a:endParaRPr>
          </a:p>
        </p:txBody>
      </p:sp>
      <p:pic>
        <p:nvPicPr>
          <p:cNvPr id="7182" name="Picture 16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75150" y="2355850"/>
            <a:ext cx="1511300" cy="13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83" name="Picture 17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54375" y="3316288"/>
            <a:ext cx="1511300" cy="139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7184" name="Slide Number Placeholder 20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9705F6AD-5220-934D-AE8A-67B699B97DF2}" type="slidenum">
              <a:rPr lang="en-US" altLang="x-none" sz="900">
                <a:latin typeface="Calibri" charset="0"/>
              </a:rPr>
              <a:pPr eaLnBrk="1" hangingPunct="1"/>
              <a:t>36</a:t>
            </a:fld>
            <a:endParaRPr lang="en-US" altLang="x-none" sz="900">
              <a:latin typeface="Calibri" charset="0"/>
            </a:endParaRPr>
          </a:p>
        </p:txBody>
      </p:sp>
      <p:sp>
        <p:nvSpPr>
          <p:cNvPr id="7185" name="Text Box 15"/>
          <p:cNvSpPr txBox="1">
            <a:spLocks noChangeArrowheads="1"/>
          </p:cNvSpPr>
          <p:nvPr/>
        </p:nvSpPr>
        <p:spPr bwMode="auto">
          <a:xfrm>
            <a:off x="201613" y="152400"/>
            <a:ext cx="5145087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76752" rIns="90000" bIns="450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3600">
                <a:solidFill>
                  <a:srgbClr val="E42D1A"/>
                </a:solidFill>
                <a:latin typeface="Museo 700" charset="0"/>
              </a:rPr>
              <a:t>Input Output Algorithms</a:t>
            </a:r>
          </a:p>
        </p:txBody>
      </p:sp>
      <p:sp>
        <p:nvSpPr>
          <p:cNvPr id="7186" name="TextBox 22"/>
          <p:cNvSpPr txBox="1">
            <a:spLocks noChangeArrowheads="1"/>
          </p:cNvSpPr>
          <p:nvPr/>
        </p:nvSpPr>
        <p:spPr bwMode="auto">
          <a:xfrm>
            <a:off x="7283450" y="4714875"/>
            <a:ext cx="78581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3600" i="1">
                <a:solidFill>
                  <a:srgbClr val="151515"/>
                </a:solidFill>
                <a:latin typeface="Times" charset="0"/>
              </a:rPr>
              <a:t>u</a:t>
            </a:r>
            <a:r>
              <a:rPr lang="en-US" altLang="x-none" sz="3600" baseline="30000">
                <a:solidFill>
                  <a:srgbClr val="151515"/>
                </a:solidFill>
                <a:latin typeface="Calibri" charset="0"/>
              </a:rPr>
              <a:t>(</a:t>
            </a:r>
            <a:r>
              <a:rPr lang="en-US" altLang="x-none" sz="3600" i="1" baseline="30000">
                <a:solidFill>
                  <a:srgbClr val="151515"/>
                </a:solidFill>
                <a:latin typeface="Times" charset="0"/>
              </a:rPr>
              <a:t>n</a:t>
            </a:r>
            <a:r>
              <a:rPr lang="en-US" altLang="x-none" sz="3600" baseline="30000">
                <a:solidFill>
                  <a:srgbClr val="151515"/>
                </a:solidFill>
                <a:latin typeface="Calibri" charset="0"/>
              </a:rPr>
              <a:t>)</a:t>
            </a:r>
          </a:p>
          <a:p>
            <a:pPr eaLnBrk="1" hangingPunct="1"/>
            <a:endParaRPr lang="en-US" altLang="x-none" sz="3600">
              <a:solidFill>
                <a:srgbClr val="151515"/>
              </a:solidFill>
              <a:latin typeface="Symbol" charset="2"/>
            </a:endParaRPr>
          </a:p>
        </p:txBody>
      </p:sp>
      <p:sp>
        <p:nvSpPr>
          <p:cNvPr id="7187" name="TextBox 23"/>
          <p:cNvSpPr txBox="1">
            <a:spLocks noChangeArrowheads="1"/>
          </p:cNvSpPr>
          <p:nvPr/>
        </p:nvSpPr>
        <p:spPr bwMode="auto">
          <a:xfrm>
            <a:off x="7286625" y="1706563"/>
            <a:ext cx="787400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3600" i="1">
                <a:solidFill>
                  <a:srgbClr val="151515"/>
                </a:solidFill>
                <a:latin typeface="Symbol" charset="2"/>
              </a:rPr>
              <a:t>t</a:t>
            </a:r>
            <a:r>
              <a:rPr lang="en-US" altLang="x-none" sz="3600" baseline="30000">
                <a:solidFill>
                  <a:srgbClr val="151515"/>
                </a:solidFill>
                <a:latin typeface="Calibri" charset="0"/>
              </a:rPr>
              <a:t>(</a:t>
            </a:r>
            <a:r>
              <a:rPr lang="en-US" altLang="x-none" sz="3600" i="1" baseline="30000">
                <a:solidFill>
                  <a:srgbClr val="151515"/>
                </a:solidFill>
                <a:latin typeface="Times" charset="0"/>
              </a:rPr>
              <a:t>n</a:t>
            </a:r>
            <a:r>
              <a:rPr lang="en-US" altLang="x-none" sz="3600" baseline="30000">
                <a:solidFill>
                  <a:srgbClr val="151515"/>
                </a:solidFill>
                <a:latin typeface="Calibri" charset="0"/>
              </a:rPr>
              <a:t>)</a:t>
            </a:r>
          </a:p>
          <a:p>
            <a:pPr eaLnBrk="1" hangingPunct="1"/>
            <a:endParaRPr lang="en-US" altLang="x-none" sz="3600">
              <a:solidFill>
                <a:srgbClr val="151515"/>
              </a:solidFill>
              <a:latin typeface="Symbol" charset="2"/>
            </a:endParaRPr>
          </a:p>
        </p:txBody>
      </p:sp>
      <p:sp>
        <p:nvSpPr>
          <p:cNvPr id="7188" name="Text Box 18"/>
          <p:cNvSpPr txBox="1">
            <a:spLocks noChangeArrowheads="1"/>
          </p:cNvSpPr>
          <p:nvPr/>
        </p:nvSpPr>
        <p:spPr bwMode="auto">
          <a:xfrm>
            <a:off x="566738" y="5602288"/>
            <a:ext cx="8577262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0876" rIns="90000" bIns="450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r>
              <a:rPr lang="en-US" altLang="x-none" sz="1400">
                <a:solidFill>
                  <a:srgbClr val="0000FF"/>
                </a:solidFill>
              </a:rPr>
              <a:t>Harder, R., Liang, M., Sun, Y., Xia, Y., &amp; Robinson, I. K. (2010). Imaging of complex density in silver nanocubes by coherent x-ray diffraction. </a:t>
            </a:r>
            <a:r>
              <a:rPr lang="en-US" altLang="x-none" sz="1400" i="1">
                <a:solidFill>
                  <a:srgbClr val="0000FF"/>
                </a:solidFill>
              </a:rPr>
              <a:t>New Journal of Physics</a:t>
            </a:r>
            <a:r>
              <a:rPr lang="en-US" altLang="x-none" sz="1400">
                <a:solidFill>
                  <a:srgbClr val="0000FF"/>
                </a:solidFill>
              </a:rPr>
              <a:t>, </a:t>
            </a:r>
            <a:r>
              <a:rPr lang="en-US" altLang="x-none" sz="1400" i="1">
                <a:solidFill>
                  <a:srgbClr val="0000FF"/>
                </a:solidFill>
              </a:rPr>
              <a:t>12</a:t>
            </a:r>
            <a:r>
              <a:rPr lang="en-US" altLang="x-none" sz="1400">
                <a:solidFill>
                  <a:srgbClr val="0000FF"/>
                </a:solidFill>
              </a:rPr>
              <a:t>(3), 035019. </a:t>
            </a:r>
          </a:p>
          <a:p>
            <a:pPr algn="r" eaLnBrk="1" hangingPunct="1"/>
            <a:r>
              <a:rPr lang="en-US" altLang="x-none" sz="1400">
                <a:solidFill>
                  <a:srgbClr val="0000FF"/>
                </a:solidFill>
              </a:rPr>
              <a:t>Huang, X., Harder, R., Xiong, G., Shi, X., &amp; Robinson, I. (2011). Propagation uniqueness in three-dimensional coherent diffractive imaging. </a:t>
            </a:r>
            <a:r>
              <a:rPr lang="en-US" altLang="x-none" sz="1400" i="1">
                <a:solidFill>
                  <a:srgbClr val="0000FF"/>
                </a:solidFill>
              </a:rPr>
              <a:t>Physical Review B</a:t>
            </a:r>
            <a:r>
              <a:rPr lang="en-US" altLang="x-none" sz="1400">
                <a:solidFill>
                  <a:srgbClr val="0000FF"/>
                </a:solidFill>
              </a:rPr>
              <a:t>, </a:t>
            </a:r>
            <a:r>
              <a:rPr lang="en-US" altLang="x-none" sz="1400" i="1">
                <a:solidFill>
                  <a:srgbClr val="0000FF"/>
                </a:solidFill>
              </a:rPr>
              <a:t>83</a:t>
            </a:r>
            <a:r>
              <a:rPr lang="en-US" altLang="x-none" sz="1400">
                <a:solidFill>
                  <a:srgbClr val="0000FF"/>
                </a:solidFill>
              </a:rPr>
              <a:t>(22), 224109.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1475" y="557213"/>
            <a:ext cx="2297113" cy="207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1202" name="Pictur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02313" y="442913"/>
            <a:ext cx="2579687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1203" name="Text Box 2"/>
          <p:cNvSpPr txBox="1">
            <a:spLocks noChangeArrowheads="1"/>
          </p:cNvSpPr>
          <p:nvPr/>
        </p:nvSpPr>
        <p:spPr bwMode="auto">
          <a:xfrm>
            <a:off x="300038" y="134938"/>
            <a:ext cx="5853112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119376" rIns="90000" bIns="46800"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84000"/>
              </a:lnSpc>
            </a:pPr>
            <a:r>
              <a:rPr lang="en-US" altLang="x-none" sz="3600">
                <a:solidFill>
                  <a:srgbClr val="29BD06"/>
                </a:solidFill>
                <a:latin typeface="Museo 700" charset="0"/>
              </a:rPr>
              <a:t>3D Ag Nano Cube</a:t>
            </a:r>
          </a:p>
        </p:txBody>
      </p:sp>
      <p:pic>
        <p:nvPicPr>
          <p:cNvPr id="19461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9463" y="2803525"/>
            <a:ext cx="3808412" cy="3436938"/>
          </a:xfrm>
          <a:prstGeom prst="rect">
            <a:avLst/>
          </a:prstGeom>
          <a:noFill/>
          <a:ln>
            <a:noFill/>
          </a:ln>
          <a:effectLst>
            <a:outerShdw blurRad="342900" dist="38100" dir="2700000" rotWithShape="0">
              <a:srgbClr val="0000F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120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925" y="944563"/>
            <a:ext cx="1608138" cy="163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1206" name="Text Box 6"/>
          <p:cNvSpPr txBox="1">
            <a:spLocks noChangeArrowheads="1"/>
          </p:cNvSpPr>
          <p:nvPr/>
        </p:nvSpPr>
        <p:spPr bwMode="auto">
          <a:xfrm>
            <a:off x="5741988" y="2427288"/>
            <a:ext cx="2868612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2676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800">
                <a:solidFill>
                  <a:srgbClr val="558ED5"/>
                </a:solidFill>
                <a:latin typeface="Calibri" charset="0"/>
              </a:rPr>
              <a:t>Yugang Sun and Younan Xia, Science </a:t>
            </a:r>
            <a:r>
              <a:rPr lang="en-US" altLang="x-none" sz="1800" u="sng">
                <a:solidFill>
                  <a:srgbClr val="558ED5"/>
                </a:solidFill>
                <a:latin typeface="Calibri" charset="0"/>
              </a:rPr>
              <a:t>298</a:t>
            </a:r>
            <a:r>
              <a:rPr lang="en-US" altLang="x-none" sz="1800">
                <a:solidFill>
                  <a:srgbClr val="558ED5"/>
                </a:solidFill>
                <a:latin typeface="Calibri" charset="0"/>
              </a:rPr>
              <a:t> 2177 (2003)</a:t>
            </a:r>
          </a:p>
        </p:txBody>
      </p:sp>
      <p:pic>
        <p:nvPicPr>
          <p:cNvPr id="19464" name="Picture 7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6400" y="3176588"/>
            <a:ext cx="2971800" cy="2995612"/>
          </a:xfrm>
          <a:prstGeom prst="rect">
            <a:avLst/>
          </a:prstGeom>
          <a:noFill/>
          <a:ln>
            <a:noFill/>
          </a:ln>
          <a:effectLst>
            <a:outerShdw blurRad="342900" dist="38100" dir="2700000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cxnSp>
        <p:nvCxnSpPr>
          <p:cNvPr id="16" name="Straight Connector 15"/>
          <p:cNvCxnSpPr/>
          <p:nvPr/>
        </p:nvCxnSpPr>
        <p:spPr bwMode="auto">
          <a:xfrm flipV="1">
            <a:off x="2667000" y="5257800"/>
            <a:ext cx="914400" cy="457200"/>
          </a:xfrm>
          <a:prstGeom prst="line">
            <a:avLst/>
          </a:prstGeom>
          <a:noFill/>
          <a:ln w="63500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2971800" y="5486400"/>
            <a:ext cx="841375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</a:rPr>
              <a:t>200nm</a:t>
            </a:r>
          </a:p>
        </p:txBody>
      </p:sp>
      <p:sp>
        <p:nvSpPr>
          <p:cNvPr id="51210" name="Slide Number Placeholder 10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1C534E5E-3810-8040-BCFA-6FA8B119C5BD}" type="slidenum">
              <a:rPr lang="en-US" altLang="x-none" sz="900">
                <a:latin typeface="Calibri" charset="0"/>
              </a:rPr>
              <a:pPr eaLnBrk="1" hangingPunct="1"/>
              <a:t>37</a:t>
            </a:fld>
            <a:endParaRPr lang="en-US" altLang="x-none" sz="900">
              <a:latin typeface="Calibri" charset="0"/>
            </a:endParaRPr>
          </a:p>
        </p:txBody>
      </p:sp>
      <p:cxnSp>
        <p:nvCxnSpPr>
          <p:cNvPr id="3" name="Straight Arrow Connector 2"/>
          <p:cNvCxnSpPr/>
          <p:nvPr/>
        </p:nvCxnSpPr>
        <p:spPr bwMode="auto">
          <a:xfrm flipV="1">
            <a:off x="6954838" y="3779838"/>
            <a:ext cx="771525" cy="801687"/>
          </a:xfrm>
          <a:prstGeom prst="straightConnector1">
            <a:avLst/>
          </a:prstGeom>
          <a:noFill/>
          <a:ln w="38100" cap="flat" cmpd="sng" algn="ctr">
            <a:solidFill>
              <a:schemeClr val="bg2">
                <a:lumMod val="1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7121525" y="4233863"/>
            <a:ext cx="423863" cy="4603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tx2">
                    <a:lumMod val="50000"/>
                  </a:schemeClr>
                </a:solidFill>
                <a:ea typeface="ＭＳ Ｐゴシック" charset="0"/>
                <a:cs typeface="ＭＳ Ｐゴシック" charset="0"/>
              </a:rPr>
              <a:t>Q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25" name="Group 19"/>
          <p:cNvGrpSpPr>
            <a:grpSpLocks/>
          </p:cNvGrpSpPr>
          <p:nvPr/>
        </p:nvGrpSpPr>
        <p:grpSpPr bwMode="auto">
          <a:xfrm>
            <a:off x="0" y="1006475"/>
            <a:ext cx="9144000" cy="5318125"/>
            <a:chOff x="0" y="1006152"/>
            <a:chExt cx="9144000" cy="5318448"/>
          </a:xfrm>
        </p:grpSpPr>
        <p:pic>
          <p:nvPicPr>
            <p:cNvPr id="52229" name="Picture 17" descr="figure1.png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06152"/>
              <a:ext cx="9144000" cy="5318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230" name="TextBox 18"/>
            <p:cNvSpPr txBox="1">
              <a:spLocks noChangeArrowheads="1"/>
            </p:cNvSpPr>
            <p:nvPr/>
          </p:nvSpPr>
          <p:spPr bwMode="auto">
            <a:xfrm>
              <a:off x="6705600" y="5650468"/>
              <a:ext cx="61905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1800">
                  <a:solidFill>
                    <a:srgbClr val="FFFF00"/>
                  </a:solidFill>
                  <a:latin typeface="Calibri" charset="0"/>
                </a:rPr>
                <a:t>2</a:t>
              </a:r>
              <a:r>
                <a:rPr lang="en-US" altLang="x-none" sz="1800">
                  <a:solidFill>
                    <a:srgbClr val="FFFF00"/>
                  </a:solidFill>
                  <a:latin typeface="Symbol" charset="2"/>
                </a:rPr>
                <a:t>m</a:t>
              </a:r>
              <a:r>
                <a:rPr lang="en-US" altLang="x-none" sz="1800">
                  <a:solidFill>
                    <a:srgbClr val="FFFF00"/>
                  </a:solidFill>
                  <a:latin typeface="Calibri" charset="0"/>
                </a:rPr>
                <a:t>m</a:t>
              </a:r>
            </a:p>
          </p:txBody>
        </p:sp>
      </p:grpSp>
      <p:sp>
        <p:nvSpPr>
          <p:cNvPr id="52226" name="TextBox 21"/>
          <p:cNvSpPr txBox="1">
            <a:spLocks noChangeArrowheads="1"/>
          </p:cNvSpPr>
          <p:nvPr/>
        </p:nvSpPr>
        <p:spPr bwMode="auto">
          <a:xfrm>
            <a:off x="5524500" y="6411913"/>
            <a:ext cx="3619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800" i="1">
                <a:solidFill>
                  <a:srgbClr val="000090"/>
                </a:solidFill>
                <a:latin typeface="Calibri" charset="0"/>
              </a:rPr>
              <a:t>Nature Materials </a:t>
            </a:r>
            <a:r>
              <a:rPr lang="en-US" altLang="x-none" sz="1800" b="1" i="1">
                <a:solidFill>
                  <a:srgbClr val="000090"/>
                </a:solidFill>
                <a:latin typeface="Calibri" charset="0"/>
              </a:rPr>
              <a:t>9, 120 - 124 (2010)</a:t>
            </a:r>
            <a:endParaRPr lang="en-US" altLang="x-none" sz="1800">
              <a:solidFill>
                <a:srgbClr val="000090"/>
              </a:solidFill>
              <a:latin typeface="Calibri" charset="0"/>
            </a:endParaRPr>
          </a:p>
        </p:txBody>
      </p:sp>
      <p:sp>
        <p:nvSpPr>
          <p:cNvPr id="52227" name="Text Box 9"/>
          <p:cNvSpPr txBox="1">
            <a:spLocks noChangeArrowheads="1"/>
          </p:cNvSpPr>
          <p:nvPr/>
        </p:nvSpPr>
        <p:spPr bwMode="auto">
          <a:xfrm>
            <a:off x="155575" y="63500"/>
            <a:ext cx="523557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119376" rIns="90000" bIns="46800"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84000"/>
              </a:lnSpc>
            </a:pPr>
            <a:r>
              <a:rPr lang="en-US" altLang="x-none" sz="3600">
                <a:solidFill>
                  <a:srgbClr val="29BD06"/>
                </a:solidFill>
                <a:latin typeface="Museo 700" charset="0"/>
              </a:rPr>
              <a:t>3D Strain Map in ZnO</a:t>
            </a:r>
          </a:p>
        </p:txBody>
      </p:sp>
      <p:sp>
        <p:nvSpPr>
          <p:cNvPr id="52228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310EBED3-547A-9447-B642-E0EEB86B3ED9}" type="slidenum">
              <a:rPr lang="en-US" altLang="x-none" sz="900">
                <a:latin typeface="Calibri" charset="0"/>
              </a:rPr>
              <a:pPr eaLnBrk="1" hangingPunct="1"/>
              <a:t>38</a:t>
            </a:fld>
            <a:endParaRPr lang="en-US" altLang="x-none" sz="900">
              <a:latin typeface="Calibri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16" descr="figure2a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905000"/>
            <a:ext cx="3011488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0" name="Picture 17" descr="figure2b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0" y="3581400"/>
            <a:ext cx="2819400" cy="261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Picture 18" descr="figure2c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3600" y="1981200"/>
            <a:ext cx="31242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Picture 19" descr="figure1c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5200" y="166688"/>
            <a:ext cx="1752600" cy="173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20" descr="nmat2607eq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0" y="2471738"/>
            <a:ext cx="2895600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4" name="TextBox 22"/>
          <p:cNvSpPr txBox="1">
            <a:spLocks noChangeArrowheads="1"/>
          </p:cNvSpPr>
          <p:nvPr/>
        </p:nvSpPr>
        <p:spPr bwMode="auto">
          <a:xfrm>
            <a:off x="5524500" y="6411913"/>
            <a:ext cx="3619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800" i="1">
                <a:solidFill>
                  <a:srgbClr val="000090"/>
                </a:solidFill>
                <a:latin typeface="Calibri" charset="0"/>
              </a:rPr>
              <a:t>Nature Materials </a:t>
            </a:r>
            <a:r>
              <a:rPr lang="en-US" altLang="x-none" sz="1800" b="1" i="1">
                <a:solidFill>
                  <a:srgbClr val="000090"/>
                </a:solidFill>
                <a:latin typeface="Calibri" charset="0"/>
              </a:rPr>
              <a:t>9, 120 - 124 (2010)</a:t>
            </a:r>
            <a:endParaRPr lang="en-US" altLang="x-none" sz="1800">
              <a:solidFill>
                <a:srgbClr val="000090"/>
              </a:solidFill>
              <a:latin typeface="Calibri" charset="0"/>
            </a:endParaRPr>
          </a:p>
        </p:txBody>
      </p:sp>
      <p:sp>
        <p:nvSpPr>
          <p:cNvPr id="53255" name="Slide Number Placeholder 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B5122057-7A81-1E4F-B6CA-EE498549DEF9}" type="slidenum">
              <a:rPr lang="en-US" altLang="x-none" sz="900">
                <a:latin typeface="Calibri" charset="0"/>
              </a:rPr>
              <a:pPr eaLnBrk="1" hangingPunct="1"/>
              <a:t>39</a:t>
            </a:fld>
            <a:endParaRPr lang="en-US" altLang="x-none" sz="900">
              <a:latin typeface="Calibri" charset="0"/>
            </a:endParaRPr>
          </a:p>
        </p:txBody>
      </p:sp>
      <p:sp>
        <p:nvSpPr>
          <p:cNvPr id="53256" name="Text Box 9"/>
          <p:cNvSpPr txBox="1">
            <a:spLocks noChangeArrowheads="1"/>
          </p:cNvSpPr>
          <p:nvPr/>
        </p:nvSpPr>
        <p:spPr bwMode="auto">
          <a:xfrm>
            <a:off x="155575" y="63500"/>
            <a:ext cx="523557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119376" rIns="90000" bIns="46800"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84000"/>
              </a:lnSpc>
            </a:pPr>
            <a:r>
              <a:rPr lang="en-US" altLang="x-none" sz="3600">
                <a:solidFill>
                  <a:srgbClr val="29BD06"/>
                </a:solidFill>
                <a:latin typeface="Museo 700" charset="0"/>
              </a:rPr>
              <a:t>3D Strain Map in ZnO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02" name="Text Box 2"/>
          <p:cNvSpPr txBox="1">
            <a:spLocks noChangeArrowheads="1"/>
          </p:cNvSpPr>
          <p:nvPr/>
        </p:nvSpPr>
        <p:spPr bwMode="auto">
          <a:xfrm>
            <a:off x="762000" y="1082675"/>
            <a:ext cx="27257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>
                <a:solidFill>
                  <a:schemeClr val="accent2"/>
                </a:solidFill>
                <a:ea typeface="ＭＳ Ｐゴシック" charset="0"/>
                <a:cs typeface="ＭＳ Ｐゴシック" charset="0"/>
              </a:rPr>
              <a:t>longitudinal coherence</a:t>
            </a:r>
            <a:endParaRPr lang="en-US" sz="2000">
              <a:ea typeface="ＭＳ Ｐゴシック" charset="0"/>
              <a:cs typeface="ＭＳ Ｐゴシック" charset="0"/>
            </a:endParaRPr>
          </a:p>
        </p:txBody>
      </p:sp>
      <p:grpSp>
        <p:nvGrpSpPr>
          <p:cNvPr id="2050" name="Group 4"/>
          <p:cNvGrpSpPr>
            <a:grpSpLocks/>
          </p:cNvGrpSpPr>
          <p:nvPr/>
        </p:nvGrpSpPr>
        <p:grpSpPr bwMode="auto">
          <a:xfrm>
            <a:off x="838200" y="1503363"/>
            <a:ext cx="3797300" cy="1547812"/>
            <a:chOff x="384" y="1152"/>
            <a:chExt cx="3537" cy="1056"/>
          </a:xfrm>
        </p:grpSpPr>
        <p:pic>
          <p:nvPicPr>
            <p:cNvPr id="2101" name="Picture 5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1527"/>
              <a:ext cx="3304" cy="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77606" name="Line 6"/>
            <p:cNvSpPr>
              <a:spLocks noChangeShapeType="1"/>
            </p:cNvSpPr>
            <p:nvPr/>
          </p:nvSpPr>
          <p:spPr bwMode="auto">
            <a:xfrm>
              <a:off x="683" y="1392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77607" name="Line 7"/>
            <p:cNvSpPr>
              <a:spLocks noChangeShapeType="1"/>
            </p:cNvSpPr>
            <p:nvPr/>
          </p:nvSpPr>
          <p:spPr bwMode="auto">
            <a:xfrm>
              <a:off x="980" y="1392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77608" name="Line 8"/>
            <p:cNvSpPr>
              <a:spLocks noChangeShapeType="1"/>
            </p:cNvSpPr>
            <p:nvPr/>
          </p:nvSpPr>
          <p:spPr bwMode="auto">
            <a:xfrm>
              <a:off x="1008" y="1392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77609" name="Text Box 9"/>
            <p:cNvSpPr txBox="1">
              <a:spLocks noChangeArrowheads="1"/>
            </p:cNvSpPr>
            <p:nvPr/>
          </p:nvSpPr>
          <p:spPr bwMode="auto">
            <a:xfrm>
              <a:off x="751" y="1296"/>
              <a:ext cx="19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>
                  <a:ea typeface="ＭＳ Ｐゴシック" charset="0"/>
                  <a:cs typeface="ＭＳ Ｐゴシック" charset="0"/>
                  <a:sym typeface="Symbol" charset="0"/>
                </a:rPr>
                <a:t></a:t>
              </a: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77610" name="Text Box 10"/>
            <p:cNvSpPr txBox="1">
              <a:spLocks noChangeArrowheads="1"/>
            </p:cNvSpPr>
            <p:nvPr/>
          </p:nvSpPr>
          <p:spPr bwMode="auto">
            <a:xfrm>
              <a:off x="865" y="1152"/>
              <a:ext cx="28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>
                  <a:ea typeface="ＭＳ Ｐゴシック" charset="0"/>
                  <a:cs typeface="ＭＳ Ｐゴシック" charset="0"/>
                  <a:sym typeface="Symbol" charset="0"/>
                </a:rPr>
                <a:t></a:t>
              </a: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77611" name="Line 11"/>
            <p:cNvSpPr>
              <a:spLocks noChangeShapeType="1"/>
            </p:cNvSpPr>
            <p:nvPr/>
          </p:nvSpPr>
          <p:spPr bwMode="auto">
            <a:xfrm flipV="1">
              <a:off x="720" y="1488"/>
              <a:ext cx="24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77612" name="Line 12"/>
            <p:cNvSpPr>
              <a:spLocks noChangeShapeType="1"/>
            </p:cNvSpPr>
            <p:nvPr/>
          </p:nvSpPr>
          <p:spPr bwMode="auto">
            <a:xfrm>
              <a:off x="1023" y="1488"/>
              <a:ext cx="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77613" name="Rectangle 13"/>
            <p:cNvSpPr>
              <a:spLocks noChangeArrowheads="1"/>
            </p:cNvSpPr>
            <p:nvPr/>
          </p:nvSpPr>
          <p:spPr bwMode="auto">
            <a:xfrm>
              <a:off x="3201" y="1488"/>
              <a:ext cx="720" cy="7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2051" name="Rectangle 17"/>
          <p:cNvSpPr>
            <a:spLocks noGrp="1" noChangeArrowheads="1"/>
          </p:cNvSpPr>
          <p:nvPr>
            <p:ph type="title"/>
          </p:nvPr>
        </p:nvSpPr>
        <p:spPr>
          <a:xfrm>
            <a:off x="457200" y="136525"/>
            <a:ext cx="8229600" cy="731838"/>
          </a:xfrm>
        </p:spPr>
        <p:txBody>
          <a:bodyPr/>
          <a:lstStyle/>
          <a:p>
            <a:pPr eaLnBrk="1" hangingPunct="1"/>
            <a:r>
              <a:rPr lang="en-US" altLang="x-none">
                <a:ea typeface="ＭＳ Ｐゴシック" charset="-128"/>
              </a:rPr>
              <a:t>Coherence</a:t>
            </a:r>
          </a:p>
        </p:txBody>
      </p:sp>
      <p:sp>
        <p:nvSpPr>
          <p:cNvPr id="1177623" name="Text Box 23"/>
          <p:cNvSpPr txBox="1">
            <a:spLocks noChangeArrowheads="1"/>
          </p:cNvSpPr>
          <p:nvPr/>
        </p:nvSpPr>
        <p:spPr bwMode="auto">
          <a:xfrm>
            <a:off x="866775" y="3733800"/>
            <a:ext cx="26971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accent2"/>
                </a:solidFill>
                <a:ea typeface="ＭＳ Ｐゴシック" charset="0"/>
                <a:cs typeface="ＭＳ Ｐゴシック" charset="0"/>
              </a:rPr>
              <a:t>transverse  coherence</a:t>
            </a:r>
          </a:p>
        </p:txBody>
      </p:sp>
      <p:grpSp>
        <p:nvGrpSpPr>
          <p:cNvPr id="2056" name="Group 24"/>
          <p:cNvGrpSpPr>
            <a:grpSpLocks/>
          </p:cNvGrpSpPr>
          <p:nvPr/>
        </p:nvGrpSpPr>
        <p:grpSpPr bwMode="auto">
          <a:xfrm rot="-268416">
            <a:off x="947738" y="4213225"/>
            <a:ext cx="2997200" cy="1195388"/>
            <a:chOff x="480" y="4032"/>
            <a:chExt cx="2736" cy="816"/>
          </a:xfrm>
        </p:grpSpPr>
        <p:sp>
          <p:nvSpPr>
            <p:cNvPr id="1177625" name="Line 25"/>
            <p:cNvSpPr>
              <a:spLocks noChangeShapeType="1"/>
            </p:cNvSpPr>
            <p:nvPr/>
          </p:nvSpPr>
          <p:spPr bwMode="auto">
            <a:xfrm>
              <a:off x="480" y="4441"/>
              <a:ext cx="2736" cy="0"/>
            </a:xfrm>
            <a:prstGeom prst="line">
              <a:avLst/>
            </a:prstGeom>
            <a:noFill/>
            <a:ln w="9525">
              <a:solidFill>
                <a:srgbClr val="3366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77626" name="Line 26"/>
            <p:cNvSpPr>
              <a:spLocks noChangeShapeType="1"/>
            </p:cNvSpPr>
            <p:nvPr/>
          </p:nvSpPr>
          <p:spPr bwMode="auto">
            <a:xfrm>
              <a:off x="622" y="4022"/>
              <a:ext cx="0" cy="816"/>
            </a:xfrm>
            <a:prstGeom prst="line">
              <a:avLst/>
            </a:prstGeom>
            <a:noFill/>
            <a:ln w="9525">
              <a:solidFill>
                <a:srgbClr val="33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77627" name="Line 27"/>
            <p:cNvSpPr>
              <a:spLocks noChangeShapeType="1"/>
            </p:cNvSpPr>
            <p:nvPr/>
          </p:nvSpPr>
          <p:spPr bwMode="auto">
            <a:xfrm>
              <a:off x="808" y="4024"/>
              <a:ext cx="0" cy="816"/>
            </a:xfrm>
            <a:prstGeom prst="line">
              <a:avLst/>
            </a:prstGeom>
            <a:noFill/>
            <a:ln w="9525">
              <a:solidFill>
                <a:srgbClr val="33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77628" name="Line 28"/>
            <p:cNvSpPr>
              <a:spLocks noChangeShapeType="1"/>
            </p:cNvSpPr>
            <p:nvPr/>
          </p:nvSpPr>
          <p:spPr bwMode="auto">
            <a:xfrm>
              <a:off x="1004" y="4032"/>
              <a:ext cx="0" cy="816"/>
            </a:xfrm>
            <a:prstGeom prst="line">
              <a:avLst/>
            </a:prstGeom>
            <a:noFill/>
            <a:ln w="9525">
              <a:solidFill>
                <a:srgbClr val="33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77629" name="Line 29"/>
            <p:cNvSpPr>
              <a:spLocks noChangeShapeType="1"/>
            </p:cNvSpPr>
            <p:nvPr/>
          </p:nvSpPr>
          <p:spPr bwMode="auto">
            <a:xfrm>
              <a:off x="1195" y="4024"/>
              <a:ext cx="0" cy="816"/>
            </a:xfrm>
            <a:prstGeom prst="line">
              <a:avLst/>
            </a:prstGeom>
            <a:noFill/>
            <a:ln w="9525">
              <a:solidFill>
                <a:srgbClr val="33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77630" name="Line 30"/>
            <p:cNvSpPr>
              <a:spLocks noChangeShapeType="1"/>
            </p:cNvSpPr>
            <p:nvPr/>
          </p:nvSpPr>
          <p:spPr bwMode="auto">
            <a:xfrm>
              <a:off x="1388" y="4025"/>
              <a:ext cx="0" cy="816"/>
            </a:xfrm>
            <a:prstGeom prst="line">
              <a:avLst/>
            </a:prstGeom>
            <a:noFill/>
            <a:ln w="9525">
              <a:solidFill>
                <a:srgbClr val="33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77631" name="Line 31"/>
            <p:cNvSpPr>
              <a:spLocks noChangeShapeType="1"/>
            </p:cNvSpPr>
            <p:nvPr/>
          </p:nvSpPr>
          <p:spPr bwMode="auto">
            <a:xfrm>
              <a:off x="1581" y="4032"/>
              <a:ext cx="0" cy="816"/>
            </a:xfrm>
            <a:prstGeom prst="line">
              <a:avLst/>
            </a:prstGeom>
            <a:noFill/>
            <a:ln w="9525">
              <a:solidFill>
                <a:srgbClr val="33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77632" name="Line 32"/>
            <p:cNvSpPr>
              <a:spLocks noChangeShapeType="1"/>
            </p:cNvSpPr>
            <p:nvPr/>
          </p:nvSpPr>
          <p:spPr bwMode="auto">
            <a:xfrm>
              <a:off x="1766" y="4025"/>
              <a:ext cx="0" cy="816"/>
            </a:xfrm>
            <a:prstGeom prst="line">
              <a:avLst/>
            </a:prstGeom>
            <a:noFill/>
            <a:ln w="9525">
              <a:solidFill>
                <a:srgbClr val="33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77633" name="Line 33"/>
            <p:cNvSpPr>
              <a:spLocks noChangeShapeType="1"/>
            </p:cNvSpPr>
            <p:nvPr/>
          </p:nvSpPr>
          <p:spPr bwMode="auto">
            <a:xfrm>
              <a:off x="1965" y="4025"/>
              <a:ext cx="0" cy="816"/>
            </a:xfrm>
            <a:prstGeom prst="line">
              <a:avLst/>
            </a:prstGeom>
            <a:noFill/>
            <a:ln w="9525">
              <a:solidFill>
                <a:srgbClr val="33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77634" name="Line 34"/>
            <p:cNvSpPr>
              <a:spLocks noChangeShapeType="1"/>
            </p:cNvSpPr>
            <p:nvPr/>
          </p:nvSpPr>
          <p:spPr bwMode="auto">
            <a:xfrm>
              <a:off x="2159" y="4032"/>
              <a:ext cx="0" cy="816"/>
            </a:xfrm>
            <a:prstGeom prst="line">
              <a:avLst/>
            </a:prstGeom>
            <a:noFill/>
            <a:ln w="9525">
              <a:solidFill>
                <a:srgbClr val="33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77635" name="Line 35"/>
            <p:cNvSpPr>
              <a:spLocks noChangeShapeType="1"/>
            </p:cNvSpPr>
            <p:nvPr/>
          </p:nvSpPr>
          <p:spPr bwMode="auto">
            <a:xfrm>
              <a:off x="2343" y="4026"/>
              <a:ext cx="0" cy="816"/>
            </a:xfrm>
            <a:prstGeom prst="line">
              <a:avLst/>
            </a:prstGeom>
            <a:noFill/>
            <a:ln w="9525">
              <a:solidFill>
                <a:srgbClr val="33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77636" name="Line 36"/>
            <p:cNvSpPr>
              <a:spLocks noChangeShapeType="1"/>
            </p:cNvSpPr>
            <p:nvPr/>
          </p:nvSpPr>
          <p:spPr bwMode="auto">
            <a:xfrm>
              <a:off x="2544" y="4025"/>
              <a:ext cx="0" cy="816"/>
            </a:xfrm>
            <a:prstGeom prst="line">
              <a:avLst/>
            </a:prstGeom>
            <a:noFill/>
            <a:ln w="9525">
              <a:solidFill>
                <a:srgbClr val="33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77637" name="Line 37"/>
            <p:cNvSpPr>
              <a:spLocks noChangeShapeType="1"/>
            </p:cNvSpPr>
            <p:nvPr/>
          </p:nvSpPr>
          <p:spPr bwMode="auto">
            <a:xfrm>
              <a:off x="2736" y="4032"/>
              <a:ext cx="0" cy="816"/>
            </a:xfrm>
            <a:prstGeom prst="line">
              <a:avLst/>
            </a:prstGeom>
            <a:noFill/>
            <a:ln w="9525">
              <a:solidFill>
                <a:srgbClr val="33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77638" name="Line 38"/>
            <p:cNvSpPr>
              <a:spLocks noChangeShapeType="1"/>
            </p:cNvSpPr>
            <p:nvPr/>
          </p:nvSpPr>
          <p:spPr bwMode="auto">
            <a:xfrm>
              <a:off x="2928" y="4022"/>
              <a:ext cx="0" cy="816"/>
            </a:xfrm>
            <a:prstGeom prst="line">
              <a:avLst/>
            </a:prstGeom>
            <a:noFill/>
            <a:ln w="9525">
              <a:solidFill>
                <a:srgbClr val="33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2057" name="Group 39"/>
          <p:cNvGrpSpPr>
            <a:grpSpLocks/>
          </p:cNvGrpSpPr>
          <p:nvPr/>
        </p:nvGrpSpPr>
        <p:grpSpPr bwMode="auto">
          <a:xfrm rot="233707">
            <a:off x="935038" y="4625975"/>
            <a:ext cx="2995612" cy="1195388"/>
            <a:chOff x="480" y="4032"/>
            <a:chExt cx="2736" cy="816"/>
          </a:xfrm>
        </p:grpSpPr>
        <p:sp>
          <p:nvSpPr>
            <p:cNvPr id="1177640" name="Line 40"/>
            <p:cNvSpPr>
              <a:spLocks noChangeShapeType="1"/>
            </p:cNvSpPr>
            <p:nvPr/>
          </p:nvSpPr>
          <p:spPr bwMode="auto">
            <a:xfrm>
              <a:off x="480" y="4441"/>
              <a:ext cx="2736" cy="0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77641" name="Line 41"/>
            <p:cNvSpPr>
              <a:spLocks noChangeShapeType="1"/>
            </p:cNvSpPr>
            <p:nvPr/>
          </p:nvSpPr>
          <p:spPr bwMode="auto">
            <a:xfrm>
              <a:off x="622" y="4025"/>
              <a:ext cx="0" cy="816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77642" name="Line 42"/>
            <p:cNvSpPr>
              <a:spLocks noChangeShapeType="1"/>
            </p:cNvSpPr>
            <p:nvPr/>
          </p:nvSpPr>
          <p:spPr bwMode="auto">
            <a:xfrm>
              <a:off x="808" y="4025"/>
              <a:ext cx="0" cy="816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77643" name="Line 43"/>
            <p:cNvSpPr>
              <a:spLocks noChangeShapeType="1"/>
            </p:cNvSpPr>
            <p:nvPr/>
          </p:nvSpPr>
          <p:spPr bwMode="auto">
            <a:xfrm>
              <a:off x="997" y="4025"/>
              <a:ext cx="0" cy="816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77644" name="Line 44"/>
            <p:cNvSpPr>
              <a:spLocks noChangeShapeType="1"/>
            </p:cNvSpPr>
            <p:nvPr/>
          </p:nvSpPr>
          <p:spPr bwMode="auto">
            <a:xfrm>
              <a:off x="1197" y="4025"/>
              <a:ext cx="0" cy="816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77645" name="Line 45"/>
            <p:cNvSpPr>
              <a:spLocks noChangeShapeType="1"/>
            </p:cNvSpPr>
            <p:nvPr/>
          </p:nvSpPr>
          <p:spPr bwMode="auto">
            <a:xfrm>
              <a:off x="1386" y="4025"/>
              <a:ext cx="0" cy="816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77646" name="Line 46"/>
            <p:cNvSpPr>
              <a:spLocks noChangeShapeType="1"/>
            </p:cNvSpPr>
            <p:nvPr/>
          </p:nvSpPr>
          <p:spPr bwMode="auto">
            <a:xfrm>
              <a:off x="1575" y="4025"/>
              <a:ext cx="0" cy="816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77647" name="Line 47"/>
            <p:cNvSpPr>
              <a:spLocks noChangeShapeType="1"/>
            </p:cNvSpPr>
            <p:nvPr/>
          </p:nvSpPr>
          <p:spPr bwMode="auto">
            <a:xfrm>
              <a:off x="1773" y="4025"/>
              <a:ext cx="0" cy="816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77648" name="Line 48"/>
            <p:cNvSpPr>
              <a:spLocks noChangeShapeType="1"/>
            </p:cNvSpPr>
            <p:nvPr/>
          </p:nvSpPr>
          <p:spPr bwMode="auto">
            <a:xfrm>
              <a:off x="1963" y="4025"/>
              <a:ext cx="0" cy="816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77649" name="Line 49"/>
            <p:cNvSpPr>
              <a:spLocks noChangeShapeType="1"/>
            </p:cNvSpPr>
            <p:nvPr/>
          </p:nvSpPr>
          <p:spPr bwMode="auto">
            <a:xfrm>
              <a:off x="2148" y="4025"/>
              <a:ext cx="0" cy="816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77650" name="Line 50"/>
            <p:cNvSpPr>
              <a:spLocks noChangeShapeType="1"/>
            </p:cNvSpPr>
            <p:nvPr/>
          </p:nvSpPr>
          <p:spPr bwMode="auto">
            <a:xfrm>
              <a:off x="2347" y="4025"/>
              <a:ext cx="0" cy="816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77651" name="Line 51"/>
            <p:cNvSpPr>
              <a:spLocks noChangeShapeType="1"/>
            </p:cNvSpPr>
            <p:nvPr/>
          </p:nvSpPr>
          <p:spPr bwMode="auto">
            <a:xfrm>
              <a:off x="2540" y="4025"/>
              <a:ext cx="0" cy="816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77652" name="Line 52"/>
            <p:cNvSpPr>
              <a:spLocks noChangeShapeType="1"/>
            </p:cNvSpPr>
            <p:nvPr/>
          </p:nvSpPr>
          <p:spPr bwMode="auto">
            <a:xfrm>
              <a:off x="2730" y="4025"/>
              <a:ext cx="0" cy="816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77653" name="Line 53"/>
            <p:cNvSpPr>
              <a:spLocks noChangeShapeType="1"/>
            </p:cNvSpPr>
            <p:nvPr/>
          </p:nvSpPr>
          <p:spPr bwMode="auto">
            <a:xfrm>
              <a:off x="2924" y="4025"/>
              <a:ext cx="0" cy="816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177656" name="Oval 56"/>
          <p:cNvSpPr>
            <a:spLocks noChangeArrowheads="1"/>
          </p:cNvSpPr>
          <p:nvPr/>
        </p:nvSpPr>
        <p:spPr bwMode="auto">
          <a:xfrm>
            <a:off x="865188" y="4922838"/>
            <a:ext cx="157162" cy="2111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ea typeface="ＭＳ Ｐゴシック" charset="0"/>
              <a:cs typeface="ＭＳ Ｐゴシック" charset="0"/>
            </a:endParaRPr>
          </a:p>
        </p:txBody>
      </p:sp>
      <p:sp>
        <p:nvSpPr>
          <p:cNvPr id="1177657" name="Line 57"/>
          <p:cNvSpPr>
            <a:spLocks noChangeShapeType="1"/>
          </p:cNvSpPr>
          <p:nvPr/>
        </p:nvSpPr>
        <p:spPr bwMode="auto">
          <a:xfrm>
            <a:off x="758825" y="4922838"/>
            <a:ext cx="0" cy="2111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ea typeface="ＭＳ Ｐゴシック" charset="0"/>
              <a:cs typeface="ＭＳ Ｐゴシック" charset="0"/>
            </a:endParaRPr>
          </a:p>
        </p:txBody>
      </p:sp>
      <p:sp>
        <p:nvSpPr>
          <p:cNvPr id="1177658" name="Text Box 58"/>
          <p:cNvSpPr txBox="1">
            <a:spLocks noChangeArrowheads="1"/>
          </p:cNvSpPr>
          <p:nvPr/>
        </p:nvSpPr>
        <p:spPr bwMode="auto">
          <a:xfrm>
            <a:off x="492125" y="4832350"/>
            <a:ext cx="1968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latin typeface="Times New Roman" charset="0"/>
                <a:ea typeface="ＭＳ Ｐゴシック" charset="0"/>
                <a:cs typeface="ＭＳ Ｐゴシック" charset="0"/>
              </a:rPr>
              <a:t>d</a:t>
            </a:r>
            <a:endParaRPr lang="en-US" sz="1400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3" name="Straight Connector 2"/>
          <p:cNvCxnSpPr>
            <a:cxnSpLocks noChangeShapeType="1"/>
          </p:cNvCxnSpPr>
          <p:nvPr/>
        </p:nvCxnSpPr>
        <p:spPr bwMode="auto">
          <a:xfrm>
            <a:off x="3949700" y="4130675"/>
            <a:ext cx="0" cy="474663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6" name="Straight Connector 65"/>
          <p:cNvCxnSpPr>
            <a:cxnSpLocks noChangeShapeType="1"/>
          </p:cNvCxnSpPr>
          <p:nvPr/>
        </p:nvCxnSpPr>
        <p:spPr bwMode="auto">
          <a:xfrm>
            <a:off x="3952875" y="4775200"/>
            <a:ext cx="0" cy="474663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7" name="Straight Connector 66"/>
          <p:cNvCxnSpPr>
            <a:cxnSpLocks noChangeShapeType="1"/>
          </p:cNvCxnSpPr>
          <p:nvPr/>
        </p:nvCxnSpPr>
        <p:spPr bwMode="auto">
          <a:xfrm>
            <a:off x="3962400" y="5397500"/>
            <a:ext cx="0" cy="474663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9" name="Straight Connector 68"/>
          <p:cNvCxnSpPr>
            <a:cxnSpLocks noChangeShapeType="1"/>
          </p:cNvCxnSpPr>
          <p:nvPr/>
        </p:nvCxnSpPr>
        <p:spPr bwMode="auto">
          <a:xfrm>
            <a:off x="3938588" y="1584325"/>
            <a:ext cx="0" cy="474663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0" name="Straight Connector 69"/>
          <p:cNvCxnSpPr>
            <a:cxnSpLocks noChangeShapeType="1"/>
          </p:cNvCxnSpPr>
          <p:nvPr/>
        </p:nvCxnSpPr>
        <p:spPr bwMode="auto">
          <a:xfrm>
            <a:off x="3944938" y="2228850"/>
            <a:ext cx="0" cy="474663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1" name="Straight Connector 70"/>
          <p:cNvCxnSpPr>
            <a:cxnSpLocks noChangeShapeType="1"/>
          </p:cNvCxnSpPr>
          <p:nvPr/>
        </p:nvCxnSpPr>
        <p:spPr bwMode="auto">
          <a:xfrm>
            <a:off x="3957638" y="2851150"/>
            <a:ext cx="0" cy="474663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067" name="Picture 13" descr="Double-slit_diffraction_pattern_blue_red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5400000">
            <a:off x="3975100" y="1955800"/>
            <a:ext cx="2286000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" name="Picture 16" descr="Double-slit_diffraction_pattern_blue_red_trans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5400000">
            <a:off x="3962400" y="4470400"/>
            <a:ext cx="2286000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/>
          <p:cNvCxnSpPr>
            <a:cxnSpLocks noChangeShapeType="1"/>
          </p:cNvCxnSpPr>
          <p:nvPr/>
        </p:nvCxnSpPr>
        <p:spPr bwMode="auto">
          <a:xfrm>
            <a:off x="4089400" y="4699000"/>
            <a:ext cx="0" cy="6731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70" name="TextBox 4"/>
          <p:cNvSpPr txBox="1">
            <a:spLocks noChangeArrowheads="1"/>
          </p:cNvSpPr>
          <p:nvPr/>
        </p:nvSpPr>
        <p:spPr bwMode="auto">
          <a:xfrm>
            <a:off x="4051300" y="4914900"/>
            <a:ext cx="441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800"/>
              <a:t>w</a:t>
            </a:r>
            <a:r>
              <a:rPr lang="en-US" altLang="x-none" sz="1800" baseline="-25000"/>
              <a:t>c</a:t>
            </a:r>
            <a:endParaRPr lang="en-US" altLang="x-none" sz="1800"/>
          </a:p>
        </p:txBody>
      </p:sp>
      <p:cxnSp>
        <p:nvCxnSpPr>
          <p:cNvPr id="7" name="Straight Arrow Connector 6"/>
          <p:cNvCxnSpPr>
            <a:cxnSpLocks noChangeShapeType="1"/>
          </p:cNvCxnSpPr>
          <p:nvPr/>
        </p:nvCxnSpPr>
        <p:spPr bwMode="auto">
          <a:xfrm>
            <a:off x="1003300" y="5918200"/>
            <a:ext cx="2933700" cy="127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72" name="TextBox 7"/>
          <p:cNvSpPr txBox="1">
            <a:spLocks noChangeArrowheads="1"/>
          </p:cNvSpPr>
          <p:nvPr/>
        </p:nvSpPr>
        <p:spPr bwMode="auto">
          <a:xfrm>
            <a:off x="2273300" y="5905500"/>
            <a:ext cx="3000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800"/>
              <a:t>z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840362" y="2358511"/>
            <a:ext cx="2918040" cy="256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557646"/>
      </p:ext>
    </p:extLst>
  </p:cSld>
  <p:clrMapOvr>
    <a:masterClrMapping/>
  </p:clrMapOvr>
  <p:transition xmlns:p14="http://schemas.microsoft.com/office/powerpoint/2010/main"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5" descr="figure3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600" y="1595438"/>
            <a:ext cx="7007225" cy="488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4" name="Picture 6" descr="nmat2607eq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5400" y="609600"/>
            <a:ext cx="3656013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TextBox 7"/>
          <p:cNvSpPr txBox="1">
            <a:spLocks noChangeArrowheads="1"/>
          </p:cNvSpPr>
          <p:nvPr/>
        </p:nvSpPr>
        <p:spPr bwMode="auto">
          <a:xfrm>
            <a:off x="5524500" y="6411913"/>
            <a:ext cx="3619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800" i="1">
                <a:solidFill>
                  <a:srgbClr val="000090"/>
                </a:solidFill>
                <a:latin typeface="Calibri" charset="0"/>
              </a:rPr>
              <a:t>Nature Materials </a:t>
            </a:r>
            <a:r>
              <a:rPr lang="en-US" altLang="x-none" sz="1800" b="1" i="1">
                <a:solidFill>
                  <a:srgbClr val="000090"/>
                </a:solidFill>
                <a:latin typeface="Calibri" charset="0"/>
              </a:rPr>
              <a:t>9, 120 - 124 (2010)</a:t>
            </a:r>
            <a:endParaRPr lang="en-US" altLang="x-none" sz="1800">
              <a:solidFill>
                <a:srgbClr val="000090"/>
              </a:solidFill>
              <a:latin typeface="Calibri" charset="0"/>
            </a:endParaRPr>
          </a:p>
        </p:txBody>
      </p:sp>
      <p:pic>
        <p:nvPicPr>
          <p:cNvPr id="54276" name="Picture 9" descr="figure1c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609600"/>
            <a:ext cx="1752600" cy="173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7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65D8AA39-AD1D-4741-A31C-DDD5EE393899}" type="slidenum">
              <a:rPr lang="en-US" altLang="x-none" sz="900">
                <a:latin typeface="Calibri" charset="0"/>
              </a:rPr>
              <a:pPr eaLnBrk="1" hangingPunct="1"/>
              <a:t>40</a:t>
            </a:fld>
            <a:endParaRPr lang="en-US" altLang="x-none" sz="900">
              <a:latin typeface="Calibri" charset="0"/>
            </a:endParaRPr>
          </a:p>
        </p:txBody>
      </p:sp>
      <p:sp>
        <p:nvSpPr>
          <p:cNvPr id="54278" name="Text Box 9"/>
          <p:cNvSpPr txBox="1">
            <a:spLocks noChangeArrowheads="1"/>
          </p:cNvSpPr>
          <p:nvPr/>
        </p:nvSpPr>
        <p:spPr bwMode="auto">
          <a:xfrm>
            <a:off x="155575" y="63500"/>
            <a:ext cx="523557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119376" rIns="90000" bIns="46800"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84000"/>
              </a:lnSpc>
            </a:pPr>
            <a:r>
              <a:rPr lang="en-US" altLang="x-none" sz="3600">
                <a:solidFill>
                  <a:srgbClr val="29BD06"/>
                </a:solidFill>
                <a:latin typeface="Museo 700" charset="0"/>
              </a:rPr>
              <a:t>3D Strain Map in ZnO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297" name="Group 1"/>
          <p:cNvGrpSpPr>
            <a:grpSpLocks/>
          </p:cNvGrpSpPr>
          <p:nvPr/>
        </p:nvGrpSpPr>
        <p:grpSpPr bwMode="auto">
          <a:xfrm>
            <a:off x="782638" y="720725"/>
            <a:ext cx="3713162" cy="2784475"/>
            <a:chOff x="473" y="1101"/>
            <a:chExt cx="2339" cy="1754"/>
          </a:xfrm>
        </p:grpSpPr>
        <p:pic>
          <p:nvPicPr>
            <p:cNvPr id="55305" name="Picture 2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" y="1101"/>
              <a:ext cx="2340" cy="17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55306" name="Text Box 3"/>
            <p:cNvSpPr txBox="1">
              <a:spLocks noChangeArrowheads="1"/>
            </p:cNvSpPr>
            <p:nvPr/>
          </p:nvSpPr>
          <p:spPr bwMode="auto">
            <a:xfrm>
              <a:off x="473" y="1101"/>
              <a:ext cx="2340" cy="17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x-none" altLang="x-none" sz="1800">
                <a:latin typeface="Calibri" charset="0"/>
              </a:endParaRPr>
            </a:p>
          </p:txBody>
        </p:sp>
      </p:grpSp>
      <p:pic>
        <p:nvPicPr>
          <p:cNvPr id="55298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854075"/>
            <a:ext cx="84074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5299" name="Text Box 6"/>
          <p:cNvSpPr txBox="1">
            <a:spLocks noChangeArrowheads="1"/>
          </p:cNvSpPr>
          <p:nvPr/>
        </p:nvSpPr>
        <p:spPr bwMode="auto">
          <a:xfrm>
            <a:off x="0" y="-76200"/>
            <a:ext cx="84074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x-none" altLang="x-none" sz="1800">
              <a:latin typeface="Calibri" charset="0"/>
            </a:endParaRPr>
          </a:p>
        </p:txBody>
      </p:sp>
      <p:pic>
        <p:nvPicPr>
          <p:cNvPr id="55300" name="Picture 7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050" y="3538538"/>
            <a:ext cx="3714750" cy="278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5301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00650" y="2114550"/>
            <a:ext cx="3151188" cy="420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5302" name="Slide Number Placeholder 9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CB01FA73-14A0-F045-AD5C-D0E64CCFC712}" type="slidenum">
              <a:rPr lang="en-US" altLang="x-none" sz="900">
                <a:latin typeface="Calibri" charset="0"/>
              </a:rPr>
              <a:pPr eaLnBrk="1" hangingPunct="1"/>
              <a:t>41</a:t>
            </a:fld>
            <a:endParaRPr lang="en-US" altLang="x-none" sz="900">
              <a:latin typeface="Calibri" charset="0"/>
            </a:endParaRPr>
          </a:p>
        </p:txBody>
      </p:sp>
      <p:pic>
        <p:nvPicPr>
          <p:cNvPr id="55303" name="Picture 5" descr="F:\Au409-ZnO\Au_17_4_09\20_57_01.bmp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57838" y="782638"/>
            <a:ext cx="2484437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4" name="TextBox 12"/>
          <p:cNvSpPr txBox="1">
            <a:spLocks noChangeArrowheads="1"/>
          </p:cNvSpPr>
          <p:nvPr/>
        </p:nvSpPr>
        <p:spPr bwMode="auto">
          <a:xfrm>
            <a:off x="95250" y="53975"/>
            <a:ext cx="80724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3600">
                <a:solidFill>
                  <a:srgbClr val="E42D1A"/>
                </a:solidFill>
                <a:latin typeface="Museo 700" charset="0"/>
              </a:rPr>
              <a:t>Patterned Gold Nanocystal Samples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457200" y="155575"/>
            <a:ext cx="5905500" cy="568325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sz="2800" dirty="0">
                <a:solidFill>
                  <a:srgbClr val="E42D1A"/>
                </a:solidFill>
                <a:latin typeface="Museo 700"/>
                <a:ea typeface="+mj-ea"/>
                <a:cs typeface="Museo 700"/>
              </a:rPr>
              <a:t>Multiple reflection reconstructions</a:t>
            </a:r>
          </a:p>
        </p:txBody>
      </p:sp>
      <p:pic>
        <p:nvPicPr>
          <p:cNvPr id="56322" name="Picture 15" descr="11-1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413" y="1000125"/>
            <a:ext cx="2009775" cy="517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3" name="Picture 2" descr="Untitl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1813" y="1000125"/>
            <a:ext cx="2447925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rot="5400000">
            <a:off x="7393781" y="6107907"/>
            <a:ext cx="714375" cy="3571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10800000">
            <a:off x="7215188" y="5286375"/>
            <a:ext cx="714375" cy="64293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7929563" y="5857875"/>
            <a:ext cx="857250" cy="7143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327" name="TextBox 22"/>
          <p:cNvSpPr txBox="1">
            <a:spLocks noChangeArrowheads="1"/>
          </p:cNvSpPr>
          <p:nvPr/>
        </p:nvSpPr>
        <p:spPr bwMode="auto">
          <a:xfrm>
            <a:off x="7072313" y="6448425"/>
            <a:ext cx="8572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GB" altLang="x-none" sz="1600"/>
              <a:t>11-1</a:t>
            </a:r>
          </a:p>
        </p:txBody>
      </p:sp>
      <p:sp>
        <p:nvSpPr>
          <p:cNvPr id="56328" name="TextBox 23"/>
          <p:cNvSpPr txBox="1">
            <a:spLocks noChangeArrowheads="1"/>
          </p:cNvSpPr>
          <p:nvPr/>
        </p:nvSpPr>
        <p:spPr bwMode="auto">
          <a:xfrm>
            <a:off x="6715125" y="5143500"/>
            <a:ext cx="8572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GB" altLang="x-none" sz="1600"/>
              <a:t>1-11</a:t>
            </a:r>
          </a:p>
        </p:txBody>
      </p:sp>
      <p:sp>
        <p:nvSpPr>
          <p:cNvPr id="56329" name="TextBox 24"/>
          <p:cNvSpPr txBox="1">
            <a:spLocks noChangeArrowheads="1"/>
          </p:cNvSpPr>
          <p:nvPr/>
        </p:nvSpPr>
        <p:spPr bwMode="auto">
          <a:xfrm>
            <a:off x="8572500" y="5876925"/>
            <a:ext cx="6429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GB" altLang="x-none" sz="1600"/>
              <a:t>-111</a:t>
            </a:r>
          </a:p>
        </p:txBody>
      </p:sp>
      <p:sp>
        <p:nvSpPr>
          <p:cNvPr id="56330" name="TextBox 11"/>
          <p:cNvSpPr txBox="1">
            <a:spLocks noChangeArrowheads="1"/>
          </p:cNvSpPr>
          <p:nvPr/>
        </p:nvSpPr>
        <p:spPr bwMode="auto">
          <a:xfrm>
            <a:off x="635000" y="1012825"/>
            <a:ext cx="857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GB" altLang="x-none" sz="2000">
                <a:solidFill>
                  <a:schemeClr val="bg1"/>
                </a:solidFill>
              </a:rPr>
              <a:t>(11-1)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2" descr="Untit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1813" y="1000125"/>
            <a:ext cx="2447925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11-1 top iso only 2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FFC000">
                <a:tint val="45000"/>
                <a:satMod val="400000"/>
              </a:srgbClr>
            </a:duotone>
            <a:lum bright="10000" contras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949287">
            <a:off x="3330846" y="3789332"/>
            <a:ext cx="2037634" cy="237227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57347" name="Picture 18" descr="11-1 top phase"/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940000">
            <a:off x="6207125" y="1368426"/>
            <a:ext cx="2395537" cy="274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7348" name="Group 29"/>
          <p:cNvGrpSpPr>
            <a:grpSpLocks/>
          </p:cNvGrpSpPr>
          <p:nvPr/>
        </p:nvGrpSpPr>
        <p:grpSpPr bwMode="auto">
          <a:xfrm>
            <a:off x="6099175" y="4248150"/>
            <a:ext cx="2643188" cy="931863"/>
            <a:chOff x="6000760" y="4572008"/>
            <a:chExt cx="2643206" cy="932084"/>
          </a:xfrm>
        </p:grpSpPr>
        <p:pic>
          <p:nvPicPr>
            <p:cNvPr id="57362" name="Picture 2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7162969" y="3409799"/>
              <a:ext cx="294955" cy="2619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363" name="TextBox 10"/>
            <p:cNvSpPr txBox="1">
              <a:spLocks noChangeArrowheads="1"/>
            </p:cNvSpPr>
            <p:nvPr/>
          </p:nvSpPr>
          <p:spPr bwMode="auto">
            <a:xfrm>
              <a:off x="6000760" y="4857761"/>
              <a:ext cx="264320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GB" altLang="x-none" sz="1800"/>
                <a:t>-</a:t>
              </a:r>
              <a:r>
                <a:rPr lang="el-GR" altLang="x-none" sz="1800"/>
                <a:t>π</a:t>
              </a:r>
              <a:r>
                <a:rPr lang="en-GB" altLang="x-none" sz="1800"/>
                <a:t>/2		    </a:t>
              </a:r>
              <a:r>
                <a:rPr lang="el-GR" altLang="x-none" sz="1800"/>
                <a:t>π</a:t>
              </a:r>
              <a:r>
                <a:rPr lang="en-GB" altLang="x-none" sz="1800"/>
                <a:t>/2</a:t>
              </a:r>
            </a:p>
            <a:p>
              <a:pPr eaLnBrk="1" hangingPunct="1"/>
              <a:endParaRPr lang="en-GB" altLang="x-none" sz="1800"/>
            </a:p>
          </p:txBody>
        </p:sp>
      </p:grpSp>
      <p:sp>
        <p:nvSpPr>
          <p:cNvPr id="57349" name="TextBox 11"/>
          <p:cNvSpPr txBox="1">
            <a:spLocks noChangeArrowheads="1"/>
          </p:cNvSpPr>
          <p:nvPr/>
        </p:nvSpPr>
        <p:spPr bwMode="auto">
          <a:xfrm>
            <a:off x="3143250" y="5929313"/>
            <a:ext cx="765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GB" altLang="x-none" sz="1800"/>
              <a:t>11-1</a:t>
            </a:r>
          </a:p>
        </p:txBody>
      </p:sp>
      <p:sp>
        <p:nvSpPr>
          <p:cNvPr id="13" name="Line 10"/>
          <p:cNvSpPr>
            <a:spLocks noChangeShapeType="1"/>
          </p:cNvSpPr>
          <p:nvPr/>
        </p:nvSpPr>
        <p:spPr bwMode="auto">
          <a:xfrm rot="10140000" flipV="1">
            <a:off x="6465888" y="2662238"/>
            <a:ext cx="1112837" cy="1747837"/>
          </a:xfrm>
          <a:prstGeom prst="line">
            <a:avLst/>
          </a:prstGeom>
          <a:ln w="12700">
            <a:solidFill>
              <a:schemeClr val="tx1"/>
            </a:solidFill>
            <a:headEnd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lIns="36576" tIns="36576" rIns="36576" bIns="36576"/>
          <a:lstStyle/>
          <a:p>
            <a:pPr>
              <a:defRPr/>
            </a:pPr>
            <a:endParaRPr lang="en-GB" sz="1800"/>
          </a:p>
        </p:txBody>
      </p:sp>
      <p:sp>
        <p:nvSpPr>
          <p:cNvPr id="16" name="Line 10"/>
          <p:cNvSpPr>
            <a:spLocks noChangeShapeType="1"/>
          </p:cNvSpPr>
          <p:nvPr/>
        </p:nvSpPr>
        <p:spPr bwMode="auto">
          <a:xfrm rot="10140000" flipV="1">
            <a:off x="3675063" y="4921250"/>
            <a:ext cx="773112" cy="1158875"/>
          </a:xfrm>
          <a:prstGeom prst="line">
            <a:avLst/>
          </a:prstGeom>
          <a:ln w="12700">
            <a:solidFill>
              <a:schemeClr val="tx1"/>
            </a:solidFill>
            <a:headEnd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lIns="36576" tIns="36576" rIns="36576" bIns="36576"/>
          <a:lstStyle/>
          <a:p>
            <a:pPr>
              <a:defRPr/>
            </a:pPr>
            <a:endParaRPr lang="en-GB" sz="1800"/>
          </a:p>
        </p:txBody>
      </p:sp>
      <p:grpSp>
        <p:nvGrpSpPr>
          <p:cNvPr id="57352" name="Group 30"/>
          <p:cNvGrpSpPr>
            <a:grpSpLocks/>
          </p:cNvGrpSpPr>
          <p:nvPr/>
        </p:nvGrpSpPr>
        <p:grpSpPr bwMode="auto">
          <a:xfrm>
            <a:off x="6715125" y="5143500"/>
            <a:ext cx="2500313" cy="1643063"/>
            <a:chOff x="6715140" y="5143512"/>
            <a:chExt cx="2500330" cy="1643074"/>
          </a:xfrm>
        </p:grpSpPr>
        <p:cxnSp>
          <p:nvCxnSpPr>
            <p:cNvPr id="21" name="Straight Arrow Connector 20"/>
            <p:cNvCxnSpPr/>
            <p:nvPr/>
          </p:nvCxnSpPr>
          <p:spPr>
            <a:xfrm rot="5400000">
              <a:off x="7393801" y="6107925"/>
              <a:ext cx="714380" cy="35719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rot="10800000">
              <a:off x="7215206" y="5286388"/>
              <a:ext cx="714380" cy="64294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V="1">
              <a:off x="7929586" y="5857892"/>
              <a:ext cx="857256" cy="7143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359" name="TextBox 25"/>
            <p:cNvSpPr txBox="1">
              <a:spLocks noChangeArrowheads="1"/>
            </p:cNvSpPr>
            <p:nvPr/>
          </p:nvSpPr>
          <p:spPr bwMode="auto">
            <a:xfrm>
              <a:off x="7072330" y="6448032"/>
              <a:ext cx="857256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GB" altLang="x-none" sz="1600"/>
                <a:t>11-1</a:t>
              </a:r>
            </a:p>
          </p:txBody>
        </p:sp>
        <p:sp>
          <p:nvSpPr>
            <p:cNvPr id="57360" name="TextBox 26"/>
            <p:cNvSpPr txBox="1">
              <a:spLocks noChangeArrowheads="1"/>
            </p:cNvSpPr>
            <p:nvPr/>
          </p:nvSpPr>
          <p:spPr bwMode="auto">
            <a:xfrm>
              <a:off x="6715140" y="5143512"/>
              <a:ext cx="857256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GB" altLang="x-none" sz="1600"/>
                <a:t>1-11</a:t>
              </a:r>
            </a:p>
          </p:txBody>
        </p:sp>
        <p:sp>
          <p:nvSpPr>
            <p:cNvPr id="57361" name="TextBox 27"/>
            <p:cNvSpPr txBox="1">
              <a:spLocks noChangeArrowheads="1"/>
            </p:cNvSpPr>
            <p:nvPr/>
          </p:nvSpPr>
          <p:spPr bwMode="auto">
            <a:xfrm>
              <a:off x="8572560" y="5876528"/>
              <a:ext cx="64291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GB" altLang="x-none" sz="1600"/>
                <a:t>-111</a:t>
              </a:r>
            </a:p>
          </p:txBody>
        </p:sp>
      </p:grpSp>
      <p:pic>
        <p:nvPicPr>
          <p:cNvPr id="57353" name="Picture 21" descr="11-1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413" y="1000125"/>
            <a:ext cx="2009775" cy="517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4" name="TextBox 22"/>
          <p:cNvSpPr txBox="1">
            <a:spLocks noChangeArrowheads="1"/>
          </p:cNvSpPr>
          <p:nvPr/>
        </p:nvSpPr>
        <p:spPr bwMode="auto">
          <a:xfrm>
            <a:off x="635000" y="1012825"/>
            <a:ext cx="857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GB" altLang="x-none" sz="2000">
                <a:solidFill>
                  <a:schemeClr val="bg1"/>
                </a:solidFill>
              </a:rPr>
              <a:t>(11-1)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457200" y="155575"/>
            <a:ext cx="5905500" cy="568325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sz="2800" dirty="0">
                <a:solidFill>
                  <a:srgbClr val="E42D1A"/>
                </a:solidFill>
                <a:latin typeface="Museo 700"/>
                <a:ea typeface="+mj-ea"/>
                <a:cs typeface="Museo 700"/>
              </a:rPr>
              <a:t>Multiple reflection reconstructions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Arrow Connector 5"/>
          <p:cNvCxnSpPr/>
          <p:nvPr/>
        </p:nvCxnSpPr>
        <p:spPr>
          <a:xfrm rot="5400000">
            <a:off x="7393781" y="6107907"/>
            <a:ext cx="714375" cy="3571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rot="10800000">
            <a:off x="7215188" y="5286375"/>
            <a:ext cx="714375" cy="64293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7929563" y="5857875"/>
            <a:ext cx="857250" cy="7143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372" name="TextBox 8"/>
          <p:cNvSpPr txBox="1">
            <a:spLocks noChangeArrowheads="1"/>
          </p:cNvSpPr>
          <p:nvPr/>
        </p:nvSpPr>
        <p:spPr bwMode="auto">
          <a:xfrm>
            <a:off x="7072313" y="6448425"/>
            <a:ext cx="8572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GB" altLang="x-none" sz="1600"/>
              <a:t>11-1</a:t>
            </a:r>
          </a:p>
        </p:txBody>
      </p:sp>
      <p:sp>
        <p:nvSpPr>
          <p:cNvPr id="58373" name="TextBox 9"/>
          <p:cNvSpPr txBox="1">
            <a:spLocks noChangeArrowheads="1"/>
          </p:cNvSpPr>
          <p:nvPr/>
        </p:nvSpPr>
        <p:spPr bwMode="auto">
          <a:xfrm>
            <a:off x="6572250" y="5572125"/>
            <a:ext cx="8572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GB" altLang="x-none" sz="1600"/>
              <a:t>1-11</a:t>
            </a:r>
          </a:p>
        </p:txBody>
      </p:sp>
      <p:sp>
        <p:nvSpPr>
          <p:cNvPr id="58374" name="TextBox 10"/>
          <p:cNvSpPr txBox="1">
            <a:spLocks noChangeArrowheads="1"/>
          </p:cNvSpPr>
          <p:nvPr/>
        </p:nvSpPr>
        <p:spPr bwMode="auto">
          <a:xfrm>
            <a:off x="8572500" y="5876925"/>
            <a:ext cx="6429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GB" altLang="x-none" sz="1600"/>
              <a:t>-111</a:t>
            </a:r>
          </a:p>
        </p:txBody>
      </p:sp>
      <p:pic>
        <p:nvPicPr>
          <p:cNvPr id="58375" name="Picture 2" descr="Untit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1813" y="1000125"/>
            <a:ext cx="2447925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6" name="Picture 18" descr="11-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413" y="1000125"/>
            <a:ext cx="2009775" cy="517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7" name="TextBox 19"/>
          <p:cNvSpPr txBox="1">
            <a:spLocks noChangeArrowheads="1"/>
          </p:cNvSpPr>
          <p:nvPr/>
        </p:nvSpPr>
        <p:spPr bwMode="auto">
          <a:xfrm>
            <a:off x="635000" y="1012825"/>
            <a:ext cx="857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GB" altLang="x-none" sz="2000">
                <a:solidFill>
                  <a:schemeClr val="bg1"/>
                </a:solidFill>
              </a:rPr>
              <a:t>(11-1)</a:t>
            </a:r>
          </a:p>
        </p:txBody>
      </p:sp>
      <p:grpSp>
        <p:nvGrpSpPr>
          <p:cNvPr id="58378" name="Group 21"/>
          <p:cNvGrpSpPr>
            <a:grpSpLocks/>
          </p:cNvGrpSpPr>
          <p:nvPr/>
        </p:nvGrpSpPr>
        <p:grpSpPr bwMode="auto">
          <a:xfrm>
            <a:off x="6215063" y="1000125"/>
            <a:ext cx="1695450" cy="4495800"/>
            <a:chOff x="6215074" y="1000108"/>
            <a:chExt cx="1695450" cy="4495800"/>
          </a:xfrm>
        </p:grpSpPr>
        <p:pic>
          <p:nvPicPr>
            <p:cNvPr id="58380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15074" y="1000108"/>
              <a:ext cx="1695450" cy="449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381" name="TextBox 20"/>
            <p:cNvSpPr txBox="1">
              <a:spLocks noChangeArrowheads="1"/>
            </p:cNvSpPr>
            <p:nvPr/>
          </p:nvSpPr>
          <p:spPr bwMode="auto">
            <a:xfrm>
              <a:off x="6234130" y="1009610"/>
              <a:ext cx="85725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GB" altLang="x-none" sz="2000">
                  <a:solidFill>
                    <a:schemeClr val="bg1"/>
                  </a:solidFill>
                </a:rPr>
                <a:t>(-111)</a:t>
              </a:r>
            </a:p>
          </p:txBody>
        </p:sp>
      </p:grpSp>
      <p:sp>
        <p:nvSpPr>
          <p:cNvPr id="15" name="Title 1"/>
          <p:cNvSpPr txBox="1">
            <a:spLocks/>
          </p:cNvSpPr>
          <p:nvPr/>
        </p:nvSpPr>
        <p:spPr>
          <a:xfrm>
            <a:off x="457200" y="155575"/>
            <a:ext cx="5905500" cy="568325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sz="2800" dirty="0">
                <a:solidFill>
                  <a:srgbClr val="E42D1A"/>
                </a:solidFill>
                <a:latin typeface="Museo 700"/>
                <a:ea typeface="+mj-ea"/>
                <a:cs typeface="Museo 700"/>
              </a:rPr>
              <a:t>Multiple reflection reconstructions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7" name="Picture 3" descr="-111 top iso only 2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FFC000">
                <a:tint val="45000"/>
                <a:satMod val="400000"/>
              </a:srgbClr>
            </a:duotone>
            <a:lum bright="10000" contras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940000">
            <a:off x="3367268" y="3783688"/>
            <a:ext cx="2202286" cy="235457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59394" name="Picture 2" descr="Untitl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1813" y="1000125"/>
            <a:ext cx="2447925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Line 10"/>
          <p:cNvSpPr>
            <a:spLocks noChangeShapeType="1"/>
          </p:cNvSpPr>
          <p:nvPr/>
        </p:nvSpPr>
        <p:spPr bwMode="auto">
          <a:xfrm rot="10140000" flipH="1" flipV="1">
            <a:off x="4471988" y="4795838"/>
            <a:ext cx="1387475" cy="123825"/>
          </a:xfrm>
          <a:prstGeom prst="line">
            <a:avLst/>
          </a:prstGeom>
          <a:ln w="12700">
            <a:solidFill>
              <a:schemeClr val="tx1"/>
            </a:solidFill>
            <a:headEnd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lIns="36576" tIns="36576" rIns="36576" bIns="36576"/>
          <a:lstStyle/>
          <a:p>
            <a:pPr>
              <a:defRPr/>
            </a:pPr>
            <a:endParaRPr lang="en-GB" sz="1800"/>
          </a:p>
        </p:txBody>
      </p:sp>
      <p:pic>
        <p:nvPicPr>
          <p:cNvPr id="59396" name="Picture 4" descr="-111 top phase"/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940000">
            <a:off x="627856" y="2029620"/>
            <a:ext cx="2657475" cy="267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9397" name="Group 36"/>
          <p:cNvGrpSpPr>
            <a:grpSpLocks/>
          </p:cNvGrpSpPr>
          <p:nvPr/>
        </p:nvGrpSpPr>
        <p:grpSpPr bwMode="auto">
          <a:xfrm>
            <a:off x="441325" y="4740275"/>
            <a:ext cx="2643188" cy="639763"/>
            <a:chOff x="440982" y="4739579"/>
            <a:chExt cx="2643206" cy="640975"/>
          </a:xfrm>
        </p:grpSpPr>
        <p:pic>
          <p:nvPicPr>
            <p:cNvPr id="59410" name="Picture 2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603191" y="3577370"/>
              <a:ext cx="294955" cy="2619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411" name="TextBox 19"/>
            <p:cNvSpPr txBox="1">
              <a:spLocks noChangeArrowheads="1"/>
            </p:cNvSpPr>
            <p:nvPr/>
          </p:nvSpPr>
          <p:spPr bwMode="auto">
            <a:xfrm>
              <a:off x="440982" y="5011222"/>
              <a:ext cx="26432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GB" altLang="x-none" sz="1800"/>
                <a:t>-</a:t>
              </a:r>
              <a:r>
                <a:rPr lang="el-GR" altLang="x-none" sz="1800"/>
                <a:t>π</a:t>
              </a:r>
              <a:r>
                <a:rPr lang="en-GB" altLang="x-none" sz="1800"/>
                <a:t>/2		    </a:t>
              </a:r>
              <a:r>
                <a:rPr lang="el-GR" altLang="x-none" sz="1800"/>
                <a:t>π</a:t>
              </a:r>
              <a:r>
                <a:rPr lang="en-GB" altLang="x-none" sz="1800"/>
                <a:t>/2</a:t>
              </a:r>
            </a:p>
          </p:txBody>
        </p:sp>
      </p:grpSp>
      <p:sp>
        <p:nvSpPr>
          <p:cNvPr id="19" name="Line 10"/>
          <p:cNvSpPr>
            <a:spLocks noChangeShapeType="1"/>
          </p:cNvSpPr>
          <p:nvPr/>
        </p:nvSpPr>
        <p:spPr bwMode="auto">
          <a:xfrm rot="10140000" flipH="1" flipV="1">
            <a:off x="2011363" y="3195638"/>
            <a:ext cx="1387475" cy="123825"/>
          </a:xfrm>
          <a:prstGeom prst="line">
            <a:avLst/>
          </a:prstGeom>
          <a:ln w="25400">
            <a:solidFill>
              <a:schemeClr val="tx1"/>
            </a:solidFill>
            <a:headEnd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lIns="36576" tIns="36576" rIns="36576" bIns="36576"/>
          <a:lstStyle/>
          <a:p>
            <a:pPr>
              <a:defRPr/>
            </a:pPr>
            <a:endParaRPr lang="en-GB" sz="1800"/>
          </a:p>
        </p:txBody>
      </p:sp>
      <p:sp>
        <p:nvSpPr>
          <p:cNvPr id="59399" name="TextBox 20"/>
          <p:cNvSpPr txBox="1">
            <a:spLocks noChangeArrowheads="1"/>
          </p:cNvSpPr>
          <p:nvPr/>
        </p:nvSpPr>
        <p:spPr bwMode="auto">
          <a:xfrm>
            <a:off x="5286375" y="4929188"/>
            <a:ext cx="698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GB" altLang="x-none" sz="1800"/>
              <a:t>-111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rot="5400000">
            <a:off x="7393781" y="6107907"/>
            <a:ext cx="714375" cy="3571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10800000">
            <a:off x="7215188" y="5286375"/>
            <a:ext cx="714375" cy="64293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7929563" y="5857875"/>
            <a:ext cx="857250" cy="7143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403" name="TextBox 24"/>
          <p:cNvSpPr txBox="1">
            <a:spLocks noChangeArrowheads="1"/>
          </p:cNvSpPr>
          <p:nvPr/>
        </p:nvSpPr>
        <p:spPr bwMode="auto">
          <a:xfrm>
            <a:off x="7072313" y="6448425"/>
            <a:ext cx="8572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GB" altLang="x-none" sz="1600"/>
              <a:t>11-1</a:t>
            </a:r>
          </a:p>
        </p:txBody>
      </p:sp>
      <p:sp>
        <p:nvSpPr>
          <p:cNvPr id="59404" name="TextBox 25"/>
          <p:cNvSpPr txBox="1">
            <a:spLocks noChangeArrowheads="1"/>
          </p:cNvSpPr>
          <p:nvPr/>
        </p:nvSpPr>
        <p:spPr bwMode="auto">
          <a:xfrm>
            <a:off x="6715125" y="5143500"/>
            <a:ext cx="8572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GB" altLang="x-none" sz="1600"/>
              <a:t>1-11</a:t>
            </a:r>
          </a:p>
        </p:txBody>
      </p:sp>
      <p:sp>
        <p:nvSpPr>
          <p:cNvPr id="59405" name="TextBox 26"/>
          <p:cNvSpPr txBox="1">
            <a:spLocks noChangeArrowheads="1"/>
          </p:cNvSpPr>
          <p:nvPr/>
        </p:nvSpPr>
        <p:spPr bwMode="auto">
          <a:xfrm>
            <a:off x="8572500" y="5876925"/>
            <a:ext cx="6429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GB" altLang="x-none" sz="1600"/>
              <a:t>-111</a:t>
            </a:r>
          </a:p>
        </p:txBody>
      </p:sp>
      <p:grpSp>
        <p:nvGrpSpPr>
          <p:cNvPr id="59406" name="Group 31"/>
          <p:cNvGrpSpPr>
            <a:grpSpLocks/>
          </p:cNvGrpSpPr>
          <p:nvPr/>
        </p:nvGrpSpPr>
        <p:grpSpPr bwMode="auto">
          <a:xfrm>
            <a:off x="6215063" y="1000125"/>
            <a:ext cx="1695450" cy="4495800"/>
            <a:chOff x="6215074" y="1000108"/>
            <a:chExt cx="1695450" cy="4495800"/>
          </a:xfrm>
        </p:grpSpPr>
        <p:pic>
          <p:nvPicPr>
            <p:cNvPr id="59408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15074" y="1000108"/>
              <a:ext cx="1695450" cy="449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409" name="TextBox 33"/>
            <p:cNvSpPr txBox="1">
              <a:spLocks noChangeArrowheads="1"/>
            </p:cNvSpPr>
            <p:nvPr/>
          </p:nvSpPr>
          <p:spPr bwMode="auto">
            <a:xfrm>
              <a:off x="6234130" y="1009610"/>
              <a:ext cx="85725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GB" altLang="x-none" sz="2000">
                  <a:solidFill>
                    <a:schemeClr val="bg1"/>
                  </a:solidFill>
                </a:rPr>
                <a:t>(-111)</a:t>
              </a:r>
            </a:p>
          </p:txBody>
        </p:sp>
      </p:grpSp>
      <p:sp>
        <p:nvSpPr>
          <p:cNvPr id="21" name="Title 1"/>
          <p:cNvSpPr txBox="1">
            <a:spLocks/>
          </p:cNvSpPr>
          <p:nvPr/>
        </p:nvSpPr>
        <p:spPr>
          <a:xfrm>
            <a:off x="457200" y="155575"/>
            <a:ext cx="5905500" cy="568325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sz="2800" dirty="0">
                <a:solidFill>
                  <a:srgbClr val="E42D1A"/>
                </a:solidFill>
                <a:latin typeface="Museo 700"/>
                <a:ea typeface="+mj-ea"/>
                <a:cs typeface="Museo 700"/>
              </a:rPr>
              <a:t>Multiple reflection reconstructions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2" descr="Untit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1813" y="1000125"/>
            <a:ext cx="2447925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3" name="Straight Arrow Connector 42"/>
          <p:cNvCxnSpPr/>
          <p:nvPr/>
        </p:nvCxnSpPr>
        <p:spPr>
          <a:xfrm rot="5400000">
            <a:off x="7393781" y="6107907"/>
            <a:ext cx="714375" cy="3571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rot="10800000">
            <a:off x="7215188" y="5286375"/>
            <a:ext cx="714375" cy="64293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V="1">
            <a:off x="7929563" y="5857875"/>
            <a:ext cx="857250" cy="7143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421" name="TextBox 45"/>
          <p:cNvSpPr txBox="1">
            <a:spLocks noChangeArrowheads="1"/>
          </p:cNvSpPr>
          <p:nvPr/>
        </p:nvSpPr>
        <p:spPr bwMode="auto">
          <a:xfrm>
            <a:off x="7072313" y="6448425"/>
            <a:ext cx="8572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GB" altLang="x-none" sz="1600"/>
              <a:t>11-1</a:t>
            </a:r>
          </a:p>
        </p:txBody>
      </p:sp>
      <p:sp>
        <p:nvSpPr>
          <p:cNvPr id="60422" name="TextBox 46"/>
          <p:cNvSpPr txBox="1">
            <a:spLocks noChangeArrowheads="1"/>
          </p:cNvSpPr>
          <p:nvPr/>
        </p:nvSpPr>
        <p:spPr bwMode="auto">
          <a:xfrm>
            <a:off x="6715125" y="5143500"/>
            <a:ext cx="8572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GB" altLang="x-none" sz="1600"/>
              <a:t>1-11</a:t>
            </a:r>
          </a:p>
        </p:txBody>
      </p:sp>
      <p:sp>
        <p:nvSpPr>
          <p:cNvPr id="60423" name="TextBox 47"/>
          <p:cNvSpPr txBox="1">
            <a:spLocks noChangeArrowheads="1"/>
          </p:cNvSpPr>
          <p:nvPr/>
        </p:nvSpPr>
        <p:spPr bwMode="auto">
          <a:xfrm>
            <a:off x="8572500" y="5876925"/>
            <a:ext cx="6429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GB" altLang="x-none" sz="1600"/>
              <a:t>-111</a:t>
            </a:r>
          </a:p>
        </p:txBody>
      </p:sp>
      <p:grpSp>
        <p:nvGrpSpPr>
          <p:cNvPr id="60424" name="Group 57"/>
          <p:cNvGrpSpPr>
            <a:grpSpLocks/>
          </p:cNvGrpSpPr>
          <p:nvPr/>
        </p:nvGrpSpPr>
        <p:grpSpPr bwMode="auto">
          <a:xfrm>
            <a:off x="547688" y="1255713"/>
            <a:ext cx="2217737" cy="4621212"/>
            <a:chOff x="547510" y="1255889"/>
            <a:chExt cx="2218267" cy="4621390"/>
          </a:xfrm>
        </p:grpSpPr>
        <p:pic>
          <p:nvPicPr>
            <p:cNvPr id="60429" name="Picture 49" descr="Au_1009_171submax1_reduced.gi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654051" y="2457450"/>
              <a:ext cx="4621390" cy="22182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430" name="Text Box 13"/>
            <p:cNvSpPr txBox="1">
              <a:spLocks noChangeArrowheads="1"/>
            </p:cNvSpPr>
            <p:nvPr/>
          </p:nvSpPr>
          <p:spPr bwMode="auto">
            <a:xfrm>
              <a:off x="564976" y="1282877"/>
              <a:ext cx="1452910" cy="365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5000" rIns="90000" bIns="45000"/>
            <a:lstStyle>
              <a:lvl1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GB" altLang="x-none" sz="1600">
                  <a:solidFill>
                    <a:srgbClr val="FFFFFF"/>
                  </a:solidFill>
                  <a:latin typeface="Trebuchet MS" charset="0"/>
                </a:rPr>
                <a:t>(1/3 1/3 5/3)</a:t>
              </a:r>
            </a:p>
          </p:txBody>
        </p:sp>
      </p:grpSp>
      <p:pic>
        <p:nvPicPr>
          <p:cNvPr id="56" name="Picture 11"/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FFC000">
                <a:tint val="45000"/>
                <a:satMod val="400000"/>
              </a:srgbClr>
            </a:duotone>
            <a:lum bright="10000" contras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3962168">
            <a:off x="3304258" y="4038536"/>
            <a:ext cx="1648826" cy="1108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457200" y="155575"/>
            <a:ext cx="5905500" cy="568325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sz="2800" dirty="0">
                <a:solidFill>
                  <a:srgbClr val="E42D1A"/>
                </a:solidFill>
                <a:latin typeface="Museo 700"/>
                <a:ea typeface="+mj-ea"/>
                <a:cs typeface="Museo 700"/>
              </a:rPr>
              <a:t>Multiple reflection reconstructions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H="1" flipV="1">
            <a:off x="3265488" y="4130675"/>
            <a:ext cx="850900" cy="3937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428" name="Text Box 13"/>
          <p:cNvSpPr txBox="1">
            <a:spLocks noChangeArrowheads="1"/>
          </p:cNvSpPr>
          <p:nvPr/>
        </p:nvSpPr>
        <p:spPr bwMode="auto">
          <a:xfrm>
            <a:off x="2924175" y="3678238"/>
            <a:ext cx="14636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GB" altLang="x-none" sz="1600">
                <a:solidFill>
                  <a:srgbClr val="000000"/>
                </a:solidFill>
                <a:latin typeface="Trebuchet MS" charset="0"/>
              </a:rPr>
              <a:t>(1/3 1/3 5/3)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" descr="-111 top iso only 2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FFC000">
                <a:tint val="45000"/>
                <a:satMod val="400000"/>
              </a:srgbClr>
            </a:duotone>
            <a:lum bright="10000" contras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940000">
            <a:off x="2887494" y="3783688"/>
            <a:ext cx="2202286" cy="235457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28" name="Picture 11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FFC000">
                <a:tint val="45000"/>
                <a:satMod val="400000"/>
              </a:srgbClr>
            </a:duotone>
            <a:lum bright="10000" contras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3962168">
            <a:off x="3304258" y="4038536"/>
            <a:ext cx="1648826" cy="1108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cxnSp>
        <p:nvCxnSpPr>
          <p:cNvPr id="34" name="Straight Arrow Connector 33"/>
          <p:cNvCxnSpPr/>
          <p:nvPr/>
        </p:nvCxnSpPr>
        <p:spPr>
          <a:xfrm flipH="1" flipV="1">
            <a:off x="3265488" y="4130675"/>
            <a:ext cx="850900" cy="3937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Line 10"/>
          <p:cNvSpPr>
            <a:spLocks noChangeShapeType="1"/>
          </p:cNvSpPr>
          <p:nvPr/>
        </p:nvSpPr>
        <p:spPr bwMode="auto">
          <a:xfrm rot="10140000" flipH="1" flipV="1">
            <a:off x="3992563" y="4795838"/>
            <a:ext cx="1385887" cy="123825"/>
          </a:xfrm>
          <a:prstGeom prst="line">
            <a:avLst/>
          </a:prstGeom>
          <a:ln w="12700">
            <a:solidFill>
              <a:schemeClr val="tx1"/>
            </a:solidFill>
            <a:headEnd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lIns="36576" tIns="36576" rIns="36576" bIns="36576"/>
          <a:lstStyle/>
          <a:p>
            <a:pPr>
              <a:defRPr/>
            </a:pPr>
            <a:endParaRPr lang="en-GB" sz="1800"/>
          </a:p>
        </p:txBody>
      </p:sp>
      <p:sp>
        <p:nvSpPr>
          <p:cNvPr id="61445" name="TextBox 41"/>
          <p:cNvSpPr txBox="1">
            <a:spLocks noChangeArrowheads="1"/>
          </p:cNvSpPr>
          <p:nvPr/>
        </p:nvSpPr>
        <p:spPr bwMode="auto">
          <a:xfrm>
            <a:off x="4806950" y="4929188"/>
            <a:ext cx="8509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GB" altLang="x-none" sz="1800"/>
              <a:t>(-111)</a:t>
            </a:r>
          </a:p>
        </p:txBody>
      </p:sp>
      <p:grpSp>
        <p:nvGrpSpPr>
          <p:cNvPr id="61446" name="Group 20"/>
          <p:cNvGrpSpPr>
            <a:grpSpLocks/>
          </p:cNvGrpSpPr>
          <p:nvPr/>
        </p:nvGrpSpPr>
        <p:grpSpPr bwMode="auto">
          <a:xfrm>
            <a:off x="6715125" y="5143500"/>
            <a:ext cx="2500313" cy="1643063"/>
            <a:chOff x="6715140" y="5143512"/>
            <a:chExt cx="2500330" cy="1643074"/>
          </a:xfrm>
        </p:grpSpPr>
        <p:cxnSp>
          <p:nvCxnSpPr>
            <p:cNvPr id="43" name="Straight Arrow Connector 42"/>
            <p:cNvCxnSpPr/>
            <p:nvPr/>
          </p:nvCxnSpPr>
          <p:spPr>
            <a:xfrm rot="5400000">
              <a:off x="7393801" y="6107925"/>
              <a:ext cx="714380" cy="35719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 rot="10800000">
              <a:off x="7215206" y="5286388"/>
              <a:ext cx="714380" cy="64294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 flipV="1">
              <a:off x="7929586" y="5857892"/>
              <a:ext cx="857256" cy="7143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456" name="TextBox 45"/>
            <p:cNvSpPr txBox="1">
              <a:spLocks noChangeArrowheads="1"/>
            </p:cNvSpPr>
            <p:nvPr/>
          </p:nvSpPr>
          <p:spPr bwMode="auto">
            <a:xfrm>
              <a:off x="7072330" y="6448032"/>
              <a:ext cx="857256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GB" altLang="x-none" sz="1600"/>
                <a:t>11-1</a:t>
              </a:r>
            </a:p>
          </p:txBody>
        </p:sp>
        <p:sp>
          <p:nvSpPr>
            <p:cNvPr id="61457" name="TextBox 46"/>
            <p:cNvSpPr txBox="1">
              <a:spLocks noChangeArrowheads="1"/>
            </p:cNvSpPr>
            <p:nvPr/>
          </p:nvSpPr>
          <p:spPr bwMode="auto">
            <a:xfrm>
              <a:off x="6715140" y="5143512"/>
              <a:ext cx="857256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GB" altLang="x-none" sz="1600"/>
                <a:t>1-11</a:t>
              </a:r>
            </a:p>
          </p:txBody>
        </p:sp>
        <p:sp>
          <p:nvSpPr>
            <p:cNvPr id="61458" name="TextBox 47"/>
            <p:cNvSpPr txBox="1">
              <a:spLocks noChangeArrowheads="1"/>
            </p:cNvSpPr>
            <p:nvPr/>
          </p:nvSpPr>
          <p:spPr bwMode="auto">
            <a:xfrm>
              <a:off x="8572560" y="5876528"/>
              <a:ext cx="64291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GB" altLang="x-none" sz="1600"/>
                <a:t>-111</a:t>
              </a:r>
            </a:p>
          </p:txBody>
        </p:sp>
      </p:grpSp>
      <p:grpSp>
        <p:nvGrpSpPr>
          <p:cNvPr id="61447" name="Group 24"/>
          <p:cNvGrpSpPr>
            <a:grpSpLocks/>
          </p:cNvGrpSpPr>
          <p:nvPr/>
        </p:nvGrpSpPr>
        <p:grpSpPr bwMode="auto">
          <a:xfrm>
            <a:off x="547688" y="1255713"/>
            <a:ext cx="2217737" cy="4621212"/>
            <a:chOff x="547510" y="1255889"/>
            <a:chExt cx="2218267" cy="4621390"/>
          </a:xfrm>
        </p:grpSpPr>
        <p:pic>
          <p:nvPicPr>
            <p:cNvPr id="61451" name="Picture 25" descr="Au_1009_171submax1_reduced.gi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654051" y="2457450"/>
              <a:ext cx="4621390" cy="22182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452" name="Text Box 13"/>
            <p:cNvSpPr txBox="1">
              <a:spLocks noChangeArrowheads="1"/>
            </p:cNvSpPr>
            <p:nvPr/>
          </p:nvSpPr>
          <p:spPr bwMode="auto">
            <a:xfrm>
              <a:off x="564976" y="1282877"/>
              <a:ext cx="1452910" cy="365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5000" rIns="90000" bIns="45000"/>
            <a:lstStyle>
              <a:lvl1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GB" altLang="x-none" sz="1600">
                  <a:solidFill>
                    <a:srgbClr val="FFFFFF"/>
                  </a:solidFill>
                  <a:latin typeface="Trebuchet MS" charset="0"/>
                </a:rPr>
                <a:t>(1/3 1/3 5/3)</a:t>
              </a:r>
            </a:p>
          </p:txBody>
        </p:sp>
      </p:grpSp>
      <p:pic>
        <p:nvPicPr>
          <p:cNvPr id="61448" name="Picture 2" descr="Untitle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1813" y="1000125"/>
            <a:ext cx="2447925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9" name="Text Box 13"/>
          <p:cNvSpPr txBox="1">
            <a:spLocks noChangeArrowheads="1"/>
          </p:cNvSpPr>
          <p:nvPr/>
        </p:nvSpPr>
        <p:spPr bwMode="auto">
          <a:xfrm>
            <a:off x="2924175" y="3678238"/>
            <a:ext cx="14636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GB" altLang="x-none" sz="1600">
                <a:solidFill>
                  <a:srgbClr val="000000"/>
                </a:solidFill>
                <a:latin typeface="Trebuchet MS" charset="0"/>
              </a:rPr>
              <a:t>(1/3 1/3 5/3)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457200" y="155575"/>
            <a:ext cx="5905500" cy="568325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sz="2800" dirty="0">
                <a:solidFill>
                  <a:srgbClr val="E42D1A"/>
                </a:solidFill>
                <a:latin typeface="Museo 700"/>
                <a:ea typeface="+mj-ea"/>
                <a:cs typeface="Museo 700"/>
              </a:rPr>
              <a:t>Multiple reflection reconstructions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2" descr="Untit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0188" y="690563"/>
            <a:ext cx="2447925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6" name="TextBox 20"/>
          <p:cNvSpPr txBox="1">
            <a:spLocks noChangeArrowheads="1"/>
          </p:cNvSpPr>
          <p:nvPr/>
        </p:nvSpPr>
        <p:spPr bwMode="auto">
          <a:xfrm>
            <a:off x="571500" y="5821363"/>
            <a:ext cx="73580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GB" altLang="x-none" sz="1800"/>
              <a:t>(020)			(-111)			(11-1)</a:t>
            </a:r>
          </a:p>
        </p:txBody>
      </p:sp>
      <p:pic>
        <p:nvPicPr>
          <p:cNvPr id="62467" name="Picture 4" descr="-111 top phase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940000">
            <a:off x="3767931" y="3783807"/>
            <a:ext cx="2205037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8" name="Picture 22" descr="11-1 top phase"/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940000">
            <a:off x="6678613" y="3740150"/>
            <a:ext cx="1957387" cy="223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Picture 1" descr="C:\Users\Loren\Documents\PhD\Data\APS_1009\Phasing_Au_Oct_2009\E2_TR025\m_MyPythonScripts_310109_Au1009_46_020\m01\020 top phase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350551">
            <a:off x="843757" y="3686969"/>
            <a:ext cx="2090737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0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GB" altLang="x-none" sz="1800"/>
          </a:p>
        </p:txBody>
      </p:sp>
      <p:pic>
        <p:nvPicPr>
          <p:cNvPr id="62471" name="Picture 2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86375" y="1690688"/>
            <a:ext cx="20542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2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GB" altLang="x-none" sz="1800"/>
          </a:p>
        </p:txBody>
      </p:sp>
      <p:sp>
        <p:nvSpPr>
          <p:cNvPr id="62473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GB" altLang="x-none" sz="1800"/>
          </a:p>
        </p:txBody>
      </p:sp>
      <p:sp>
        <p:nvSpPr>
          <p:cNvPr id="62474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GB" altLang="x-none" sz="180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57200" y="155575"/>
            <a:ext cx="5905500" cy="568325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sz="2800" dirty="0">
                <a:solidFill>
                  <a:srgbClr val="E42D1A"/>
                </a:solidFill>
                <a:latin typeface="Museo 700"/>
                <a:ea typeface="+mj-ea"/>
                <a:cs typeface="Museo 700"/>
              </a:rPr>
              <a:t>Multiple reflection reconstructions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900" y="923925"/>
            <a:ext cx="2994025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3490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900" y="2781300"/>
            <a:ext cx="2994025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3491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4838" y="3262313"/>
            <a:ext cx="2994025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3492" name="Picture 7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4838" y="833438"/>
            <a:ext cx="2994025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3493" name="Picture 8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7250" y="3048000"/>
            <a:ext cx="2994025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3494" name="Picture 9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7250" y="852488"/>
            <a:ext cx="2994025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3495" name="Text Box 10"/>
          <p:cNvSpPr txBox="1">
            <a:spLocks noChangeArrowheads="1"/>
          </p:cNvSpPr>
          <p:nvPr/>
        </p:nvSpPr>
        <p:spPr bwMode="auto">
          <a:xfrm>
            <a:off x="69850" y="5751513"/>
            <a:ext cx="8845550" cy="39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7968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AU" altLang="x-none" sz="1800">
                <a:solidFill>
                  <a:srgbClr val="0000FF"/>
                </a:solidFill>
                <a:latin typeface="Museo 500" charset="0"/>
              </a:rPr>
              <a:t>Produced by combining reconstructions from (11-1) (020) (-111) </a:t>
            </a:r>
          </a:p>
        </p:txBody>
      </p:sp>
      <p:sp>
        <p:nvSpPr>
          <p:cNvPr id="63496" name="Slide Number Placeholder 1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C6D5F743-4387-0249-8F86-AB8A477D7403}" type="slidenum">
              <a:rPr lang="en-US" altLang="x-none" sz="900">
                <a:latin typeface="Calibri" charset="0"/>
              </a:rPr>
              <a:pPr eaLnBrk="1" hangingPunct="1"/>
              <a:t>49</a:t>
            </a:fld>
            <a:endParaRPr lang="en-US" altLang="x-none" sz="900">
              <a:latin typeface="Calibri" charset="0"/>
            </a:endParaRPr>
          </a:p>
        </p:txBody>
      </p:sp>
      <p:sp>
        <p:nvSpPr>
          <p:cNvPr id="63497" name="TextBox 12"/>
          <p:cNvSpPr txBox="1">
            <a:spLocks noChangeArrowheads="1"/>
          </p:cNvSpPr>
          <p:nvPr/>
        </p:nvSpPr>
        <p:spPr bwMode="auto">
          <a:xfrm>
            <a:off x="80963" y="68263"/>
            <a:ext cx="82010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3200">
                <a:solidFill>
                  <a:srgbClr val="E42D1A"/>
                </a:solidFill>
                <a:latin typeface="Museo 700" charset="0"/>
              </a:rPr>
              <a:t>Vector Displacement Field of Gold lattice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 descr="C:\Users\Oleg\Documents\speckle_trans_ref_LG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553200" y="2133600"/>
            <a:ext cx="2417763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4445000" y="2955925"/>
            <a:ext cx="1285875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/>
        </p:nvCxnSpPr>
        <p:spPr>
          <a:xfrm flipH="1">
            <a:off x="5741988" y="2249488"/>
            <a:ext cx="742950" cy="889000"/>
          </a:xfrm>
          <a:prstGeom prst="line">
            <a:avLst/>
          </a:prstGeom>
          <a:ln w="25400">
            <a:solidFill>
              <a:srgbClr val="FF0000">
                <a:alpha val="33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 flipV="1">
            <a:off x="5683250" y="3111500"/>
            <a:ext cx="769938" cy="1382713"/>
          </a:xfrm>
          <a:prstGeom prst="line">
            <a:avLst/>
          </a:prstGeom>
          <a:ln w="25400">
            <a:solidFill>
              <a:srgbClr val="FF0000">
                <a:alpha val="33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25" name="TextBox 13"/>
          <p:cNvSpPr txBox="1">
            <a:spLocks noChangeArrowheads="1"/>
          </p:cNvSpPr>
          <p:nvPr/>
        </p:nvSpPr>
        <p:spPr bwMode="auto">
          <a:xfrm>
            <a:off x="1371600" y="84138"/>
            <a:ext cx="6029325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3800">
                <a:latin typeface="Comic Sans MS" charset="0"/>
              </a:rPr>
              <a:t>Coherence: Laser Speckle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26" name="Ink 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697193" y="2549975"/>
              <a:ext cx="49010" cy="693356"/>
            </p14:xfrm>
          </p:contentPart>
        </mc:Choice>
        <mc:Fallback xmlns="">
          <p:pic>
            <p:nvPicPr>
              <p:cNvPr id="1026" name="Ink 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687823" y="2540615"/>
                <a:ext cx="67749" cy="712076"/>
              </a:xfrm>
              <a:prstGeom prst="rect">
                <a:avLst/>
              </a:prstGeom>
            </p:spPr>
          </p:pic>
        </mc:Fallback>
      </mc:AlternateContent>
      <p:sp>
        <p:nvSpPr>
          <p:cNvPr id="30727" name="TextBox 3"/>
          <p:cNvSpPr txBox="1">
            <a:spLocks noChangeArrowheads="1"/>
          </p:cNvSpPr>
          <p:nvPr/>
        </p:nvSpPr>
        <p:spPr bwMode="auto">
          <a:xfrm>
            <a:off x="1054100" y="6088063"/>
            <a:ext cx="76200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2200">
                <a:latin typeface="Comic Sans MS" charset="0"/>
              </a:rPr>
              <a:t>Laser Speckle: Interference pattern arising from randomly distributed scatterers</a:t>
            </a:r>
          </a:p>
        </p:txBody>
      </p:sp>
      <p:sp>
        <p:nvSpPr>
          <p:cNvPr id="30728" name="Text Box 4"/>
          <p:cNvSpPr txBox="1">
            <a:spLocks noChangeArrowheads="1"/>
          </p:cNvSpPr>
          <p:nvPr/>
        </p:nvSpPr>
        <p:spPr bwMode="auto">
          <a:xfrm>
            <a:off x="327025" y="5260975"/>
            <a:ext cx="42672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x-none" sz="1800">
                <a:latin typeface="Comic Sans MS" charset="0"/>
              </a:rPr>
              <a:t>A. L. Schawlow  </a:t>
            </a:r>
            <a:r>
              <a:rPr lang="en-US" altLang="en-US" sz="1800">
                <a:latin typeface="Comic Sans MS" charset="0"/>
              </a:rPr>
              <a:t>“</a:t>
            </a:r>
            <a:r>
              <a:rPr lang="en-US" altLang="x-none" sz="1800">
                <a:latin typeface="Comic Sans MS" charset="0"/>
              </a:rPr>
              <a:t>Laser Light" </a:t>
            </a:r>
            <a:br>
              <a:rPr lang="en-US" altLang="x-none" sz="1800">
                <a:latin typeface="Comic Sans MS" charset="0"/>
              </a:rPr>
            </a:br>
            <a:r>
              <a:rPr lang="en-US" altLang="x-none" sz="1600">
                <a:solidFill>
                  <a:schemeClr val="tx2"/>
                </a:solidFill>
                <a:latin typeface="Comic Sans MS" charset="0"/>
              </a:rPr>
              <a:t>Scientific American, 219 (3), p. 120, (1968) </a:t>
            </a:r>
          </a:p>
        </p:txBody>
      </p:sp>
      <p:pic>
        <p:nvPicPr>
          <p:cNvPr id="30729" name="Picture 5" descr="SCHALOW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663" y="822325"/>
            <a:ext cx="3033712" cy="447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039627" y="25052"/>
            <a:ext cx="208903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Courtesy Prof. Oleg </a:t>
            </a:r>
            <a:r>
              <a:rPr lang="en-US" sz="900" dirty="0" err="1"/>
              <a:t>Shpyrko</a:t>
            </a:r>
            <a:r>
              <a:rPr lang="en-US" sz="900" dirty="0"/>
              <a:t> (UCSD)</a:t>
            </a:r>
          </a:p>
        </p:txBody>
      </p:sp>
    </p:spTree>
  </p:cSld>
  <p:clrMapOvr>
    <a:masterClrMapping/>
  </p:clrMapOvr>
  <p:transition xmlns:p14="http://schemas.microsoft.com/office/powerpoint/2010/main" spd="slow" advTm="48793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unded Rectangle 28"/>
          <p:cNvSpPr/>
          <p:nvPr/>
        </p:nvSpPr>
        <p:spPr>
          <a:xfrm>
            <a:off x="4468551" y="1"/>
            <a:ext cx="4675449" cy="3520430"/>
          </a:xfrm>
          <a:prstGeom prst="roundRect">
            <a:avLst>
              <a:gd name="adj" fmla="val 12632"/>
            </a:avLst>
          </a:prstGeom>
          <a:noFill/>
          <a:ln w="3175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334147" y="951005"/>
            <a:ext cx="3845915" cy="2520462"/>
          </a:xfrm>
          <a:prstGeom prst="roundRect">
            <a:avLst/>
          </a:prstGeom>
          <a:noFill/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74"/>
            <a:ext cx="8372901" cy="474194"/>
          </a:xfrm>
        </p:spPr>
        <p:txBody>
          <a:bodyPr/>
          <a:lstStyle/>
          <a:p>
            <a:r>
              <a:rPr lang="en-US" dirty="0"/>
              <a:t>BCDI Today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57199" y="569196"/>
            <a:ext cx="8372901" cy="499715"/>
          </a:xfrm>
        </p:spPr>
        <p:txBody>
          <a:bodyPr/>
          <a:lstStyle/>
          <a:p>
            <a:r>
              <a:rPr lang="en-US" dirty="0"/>
              <a:t>Operando Nanoscale Imaging</a:t>
            </a:r>
          </a:p>
        </p:txBody>
      </p:sp>
      <p:pic>
        <p:nvPicPr>
          <p:cNvPr id="8" name="Picture 7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9513" y="1847906"/>
            <a:ext cx="3247211" cy="1511990"/>
          </a:xfrm>
          <a:prstGeom prst="rect">
            <a:avLst/>
          </a:prstGeom>
        </p:spPr>
      </p:pic>
      <p:pic>
        <p:nvPicPr>
          <p:cNvPr id="9" name="Picture 8" descr="Description: Macintosh HD:Users:andrewulvestad:Desktop:Screen Shot 2015-06-19 at 5.29.29 PM.pn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7113" y="433466"/>
            <a:ext cx="2354938" cy="1433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GoldCat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6916" y="74112"/>
            <a:ext cx="1300615" cy="1725539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457199" y="970461"/>
            <a:ext cx="3581430" cy="2461555"/>
            <a:chOff x="5260895" y="4303649"/>
            <a:chExt cx="3581430" cy="2461555"/>
          </a:xfrm>
        </p:grpSpPr>
        <p:grpSp>
          <p:nvGrpSpPr>
            <p:cNvPr id="11" name="Group 13"/>
            <p:cNvGrpSpPr>
              <a:grpSpLocks noChangeAspect="1"/>
            </p:cNvGrpSpPr>
            <p:nvPr/>
          </p:nvGrpSpPr>
          <p:grpSpPr bwMode="auto">
            <a:xfrm>
              <a:off x="5675024" y="4571035"/>
              <a:ext cx="2663318" cy="1738960"/>
              <a:chOff x="19167357" y="20383055"/>
              <a:chExt cx="15430149" cy="10071501"/>
            </a:xfrm>
          </p:grpSpPr>
          <p:pic>
            <p:nvPicPr>
              <p:cNvPr id="12" name="Picture 3" descr="Macintosh HD:Users:andrewulvestad:Desktop:Screen Shot 2015-02-13 at 1.28.37 PM.png"/>
              <p:cNvPicPr>
                <a:picLocks noChangeAspect="1" noChangeArrowheads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167357" y="20383055"/>
                <a:ext cx="9612837" cy="10058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Picture 6" descr="Macintosh HD:Users:andrewulvestad:Desktop:Screen Shot 2015-02-17 at 8.36.28 AM.png"/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01474" y="20396156"/>
                <a:ext cx="5796032" cy="10058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4" name="TextBox 33"/>
            <p:cNvSpPr txBox="1">
              <a:spLocks noChangeArrowheads="1"/>
            </p:cNvSpPr>
            <p:nvPr/>
          </p:nvSpPr>
          <p:spPr bwMode="auto">
            <a:xfrm>
              <a:off x="6039066" y="6303539"/>
              <a:ext cx="236475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200" dirty="0" err="1"/>
                <a:t>Ulvestad</a:t>
              </a:r>
              <a:r>
                <a:rPr lang="en-US" sz="1200" dirty="0"/>
                <a:t>, A., et al. (2015). </a:t>
              </a:r>
            </a:p>
            <a:p>
              <a:pPr algn="ctr" eaLnBrk="1" hangingPunct="1"/>
              <a:r>
                <a:rPr lang="en-US" sz="1200" i="1" dirty="0"/>
                <a:t>Science</a:t>
              </a:r>
              <a:r>
                <a:rPr lang="en-US" sz="1200" dirty="0"/>
                <a:t>, </a:t>
              </a:r>
              <a:r>
                <a:rPr lang="en-US" sz="1200" i="1" dirty="0"/>
                <a:t>348</a:t>
              </a:r>
              <a:r>
                <a:rPr lang="en-US" sz="1200" dirty="0"/>
                <a:t>(6241), 1344–1347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260895" y="4303649"/>
              <a:ext cx="358143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Dislocation dynamics in Li-Ion battery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4673543" y="74112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Liquid Catalysis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873597" y="3520430"/>
            <a:ext cx="2636363" cy="3201383"/>
            <a:chOff x="873597" y="3520430"/>
            <a:chExt cx="2636363" cy="3201383"/>
          </a:xfrm>
        </p:grpSpPr>
        <p:pic>
          <p:nvPicPr>
            <p:cNvPr id="6" name="Picture 5" descr="Macintosh HD:Users:Felix:Desktop:Eng:Proj:Radiation_damage:Gold CDI:34IDC_Aug_14:Paper:Figures:Fig3_4.pdf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3597" y="3802774"/>
              <a:ext cx="2636363" cy="25347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873597" y="6260148"/>
              <a:ext cx="263636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F. Hofmann, et al.</a:t>
              </a:r>
            </a:p>
            <a:p>
              <a:r>
                <a:rPr lang="en-US" sz="1200" i="1" dirty="0" err="1"/>
                <a:t>Sci</a:t>
              </a:r>
              <a:r>
                <a:rPr lang="en-US" sz="1200" i="1" dirty="0"/>
                <a:t> Rep</a:t>
              </a:r>
              <a:r>
                <a:rPr lang="en-US" sz="1200" dirty="0"/>
                <a:t>, vol. 7, p. 45993, Apr. 2017.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28906" y="3520430"/>
              <a:ext cx="24249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Strain Tensor Imaging</a:t>
              </a: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4117973" y="3615799"/>
            <a:ext cx="4712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Dislocation dynamics in the </a:t>
            </a:r>
            <a:r>
              <a:rPr lang="en-US" sz="1800" dirty="0" err="1"/>
              <a:t>hydriding</a:t>
            </a:r>
            <a:r>
              <a:rPr lang="en-US" sz="1800" dirty="0"/>
              <a:t> phase transformations of </a:t>
            </a:r>
            <a:r>
              <a:rPr lang="en-US" sz="1800" dirty="0" err="1"/>
              <a:t>Pd</a:t>
            </a:r>
            <a:endParaRPr lang="en-US" sz="1800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0062" y="4186768"/>
            <a:ext cx="3382565" cy="227526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303114" y="6421259"/>
            <a:ext cx="33602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/>
              <a:t>Ulvestad</a:t>
            </a:r>
            <a:r>
              <a:rPr lang="en-US" sz="1000" dirty="0"/>
              <a:t>, et al. </a:t>
            </a:r>
          </a:p>
          <a:p>
            <a:r>
              <a:rPr lang="en-US" sz="1000" i="1" dirty="0"/>
              <a:t>Nature Materials</a:t>
            </a:r>
            <a:r>
              <a:rPr lang="en-US" sz="1000" dirty="0"/>
              <a:t>, vol. 16, no. 5, pp. 565–571, Jan. 2017.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655386" y="3149181"/>
            <a:ext cx="33794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A. </a:t>
            </a:r>
            <a:r>
              <a:rPr lang="en-US" sz="1000" dirty="0" err="1"/>
              <a:t>Ulvestad</a:t>
            </a:r>
            <a:r>
              <a:rPr lang="en-US" sz="1000" dirty="0"/>
              <a:t>, et al.</a:t>
            </a:r>
          </a:p>
          <a:p>
            <a:r>
              <a:rPr lang="en-US" sz="1000" i="1" dirty="0"/>
              <a:t>J. Phys. Chem. </a:t>
            </a:r>
            <a:r>
              <a:rPr lang="en-US" sz="1000" i="1" dirty="0" err="1"/>
              <a:t>Lett</a:t>
            </a:r>
            <a:r>
              <a:rPr lang="en-US" sz="1000" i="1" dirty="0"/>
              <a:t>.</a:t>
            </a:r>
            <a:r>
              <a:rPr lang="en-US" sz="1000" dirty="0"/>
              <a:t>, vol. 7, no. 15, pp. 3008, Aug. 2016.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607593" y="3554577"/>
            <a:ext cx="3108374" cy="3237608"/>
          </a:xfrm>
          <a:prstGeom prst="roundRect">
            <a:avLst/>
          </a:prstGeom>
          <a:noFill/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/>
          <p:cNvSpPr/>
          <p:nvPr/>
        </p:nvSpPr>
        <p:spPr>
          <a:xfrm>
            <a:off x="3964162" y="3615799"/>
            <a:ext cx="5004740" cy="3173822"/>
          </a:xfrm>
          <a:prstGeom prst="roundRect">
            <a:avLst>
              <a:gd name="adj" fmla="val 12632"/>
            </a:avLst>
          </a:prstGeom>
          <a:noFill/>
          <a:ln w="3175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89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10" descr="peak-pos-v3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125" y="2847975"/>
            <a:ext cx="77724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4" name="Picture 5" descr="ver5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250" y="76200"/>
            <a:ext cx="2538413" cy="248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5" name="Rectangle 2"/>
          <p:cNvSpPr txBox="1">
            <a:spLocks noChangeArrowheads="1"/>
          </p:cNvSpPr>
          <p:nvPr/>
        </p:nvSpPr>
        <p:spPr bwMode="auto">
          <a:xfrm>
            <a:off x="3489325" y="161925"/>
            <a:ext cx="5514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2600" b="1">
                <a:solidFill>
                  <a:schemeClr val="tx2"/>
                </a:solidFill>
                <a:latin typeface="Trebuchet MS" charset="0"/>
              </a:rPr>
              <a:t>Imaging Lattice Dynamics</a:t>
            </a:r>
            <a:br>
              <a:rPr lang="en-US" altLang="x-none" sz="2600" b="1">
                <a:solidFill>
                  <a:schemeClr val="tx2"/>
                </a:solidFill>
                <a:latin typeface="Trebuchet MS" charset="0"/>
              </a:rPr>
            </a:br>
            <a:r>
              <a:rPr lang="en-US" altLang="x-none" sz="2600" b="1">
                <a:solidFill>
                  <a:schemeClr val="tx2"/>
                </a:solidFill>
                <a:latin typeface="Trebuchet MS" charset="0"/>
              </a:rPr>
              <a:t>Laser Pump – CXD Probe@LCLS</a:t>
            </a:r>
          </a:p>
        </p:txBody>
      </p:sp>
      <p:pic>
        <p:nvPicPr>
          <p:cNvPr id="74756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59175" y="1273175"/>
            <a:ext cx="48133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7" name="TextBox 4"/>
          <p:cNvSpPr txBox="1">
            <a:spLocks noChangeArrowheads="1"/>
          </p:cNvSpPr>
          <p:nvPr/>
        </p:nvSpPr>
        <p:spPr bwMode="auto">
          <a:xfrm>
            <a:off x="3621088" y="2370138"/>
            <a:ext cx="20843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x-none" sz="1800"/>
              <a:t>Crystal A</a:t>
            </a:r>
          </a:p>
          <a:p>
            <a:pPr algn="ctr" eaLnBrk="1" hangingPunct="1"/>
            <a:r>
              <a:rPr lang="en-US" altLang="x-none" sz="1800"/>
              <a:t>101 ps and 241 ps </a:t>
            </a:r>
          </a:p>
        </p:txBody>
      </p:sp>
      <p:sp>
        <p:nvSpPr>
          <p:cNvPr id="74758" name="TextBox 6"/>
          <p:cNvSpPr txBox="1">
            <a:spLocks noChangeArrowheads="1"/>
          </p:cNvSpPr>
          <p:nvPr/>
        </p:nvSpPr>
        <p:spPr bwMode="auto">
          <a:xfrm>
            <a:off x="6577013" y="2370138"/>
            <a:ext cx="19573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x-none" sz="1800"/>
              <a:t>Crystal B</a:t>
            </a:r>
          </a:p>
          <a:p>
            <a:pPr algn="ctr" eaLnBrk="1" hangingPunct="1"/>
            <a:r>
              <a:rPr lang="en-US" altLang="x-none" sz="1800"/>
              <a:t>90 ps and 256 ps</a:t>
            </a:r>
          </a:p>
        </p:txBody>
      </p:sp>
      <p:sp>
        <p:nvSpPr>
          <p:cNvPr id="74759" name="TextBox 10"/>
          <p:cNvSpPr txBox="1">
            <a:spLocks noChangeArrowheads="1"/>
          </p:cNvSpPr>
          <p:nvPr/>
        </p:nvSpPr>
        <p:spPr bwMode="auto">
          <a:xfrm>
            <a:off x="4662488" y="2009775"/>
            <a:ext cx="29035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800"/>
              <a:t>600 pm </a:t>
            </a:r>
            <a:r>
              <a:rPr lang="en-US" altLang="en-US" sz="1800"/>
              <a:t>“</a:t>
            </a:r>
            <a:r>
              <a:rPr lang="en-US" altLang="x-none" sz="1800"/>
              <a:t>breathing modes</a:t>
            </a:r>
            <a:r>
              <a:rPr lang="en-US" altLang="en-US" sz="1800"/>
              <a:t>”</a:t>
            </a:r>
            <a:endParaRPr lang="en-US" altLang="x-none" sz="1800"/>
          </a:p>
        </p:txBody>
      </p:sp>
      <p:sp>
        <p:nvSpPr>
          <p:cNvPr id="74760" name="TextBox 4"/>
          <p:cNvSpPr txBox="1">
            <a:spLocks noChangeArrowheads="1"/>
          </p:cNvSpPr>
          <p:nvPr/>
        </p:nvSpPr>
        <p:spPr bwMode="auto">
          <a:xfrm>
            <a:off x="96838" y="5402263"/>
            <a:ext cx="6961187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400">
                <a:solidFill>
                  <a:srgbClr val="0000FF"/>
                </a:solidFill>
              </a:rPr>
              <a:t>Ultrafast three dimensional imaging of lattice dynamics in individual gold nanocrystals </a:t>
            </a:r>
          </a:p>
          <a:p>
            <a:pPr eaLnBrk="1" hangingPunct="1"/>
            <a:r>
              <a:rPr lang="en-US" altLang="x-none" sz="1400">
                <a:solidFill>
                  <a:srgbClr val="0000FF"/>
                </a:solidFill>
              </a:rPr>
              <a:t>J. N. Clark, L. Beitra, G. Xiong, A. Higginbotham, D. M. Fritz, H. T. Lemke, D. Zhu, </a:t>
            </a:r>
          </a:p>
          <a:p>
            <a:pPr eaLnBrk="1" hangingPunct="1"/>
            <a:r>
              <a:rPr lang="en-US" altLang="x-none" sz="1400">
                <a:solidFill>
                  <a:srgbClr val="0000FF"/>
                </a:solidFill>
              </a:rPr>
              <a:t>M. Chollet, G. J. Williams, M. Messerschmidt, B. Abbey, R. J. Harder, </a:t>
            </a:r>
          </a:p>
          <a:p>
            <a:pPr eaLnBrk="1" hangingPunct="1"/>
            <a:r>
              <a:rPr lang="en-US" altLang="x-none" sz="1400">
                <a:solidFill>
                  <a:srgbClr val="0000FF"/>
                </a:solidFill>
              </a:rPr>
              <a:t>A. M. Korsunsky, J. S. Wark &amp; I. K. Robinson. (2013). </a:t>
            </a:r>
            <a:r>
              <a:rPr lang="en-US" altLang="x-none" sz="1400" i="1">
                <a:solidFill>
                  <a:srgbClr val="0000FF"/>
                </a:solidFill>
              </a:rPr>
              <a:t>Science</a:t>
            </a:r>
            <a:r>
              <a:rPr lang="en-US" altLang="x-none" sz="1400">
                <a:solidFill>
                  <a:srgbClr val="0000FF"/>
                </a:solidFill>
              </a:rPr>
              <a:t>, </a:t>
            </a:r>
            <a:r>
              <a:rPr lang="en-US" altLang="x-none" sz="1400" i="1">
                <a:solidFill>
                  <a:srgbClr val="0000FF"/>
                </a:solidFill>
              </a:rPr>
              <a:t>341</a:t>
            </a:r>
            <a:r>
              <a:rPr lang="en-US" altLang="x-none" sz="1400">
                <a:solidFill>
                  <a:srgbClr val="0000FF"/>
                </a:solidFill>
              </a:rPr>
              <a:t>(6141), 56–59</a:t>
            </a:r>
            <a:endParaRPr lang="en-US" altLang="x-none" sz="1400" i="1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extBox 4"/>
          <p:cNvSpPr txBox="1">
            <a:spLocks noChangeArrowheads="1"/>
          </p:cNvSpPr>
          <p:nvPr/>
        </p:nvSpPr>
        <p:spPr bwMode="auto">
          <a:xfrm>
            <a:off x="96838" y="5402263"/>
            <a:ext cx="6961187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400">
                <a:solidFill>
                  <a:srgbClr val="0000FF"/>
                </a:solidFill>
              </a:rPr>
              <a:t>Ultrafast three dimensional imaging of lattice dynamics in individual gold nanocrystals </a:t>
            </a:r>
          </a:p>
          <a:p>
            <a:pPr eaLnBrk="1" hangingPunct="1"/>
            <a:r>
              <a:rPr lang="en-US" altLang="x-none" sz="1400">
                <a:solidFill>
                  <a:srgbClr val="0000FF"/>
                </a:solidFill>
              </a:rPr>
              <a:t>J. N. Clark, L. Beitra, G. Xiong, A. Higginbotham, D. M. Fritz, H. T. Lemke, D. Zhu, </a:t>
            </a:r>
          </a:p>
          <a:p>
            <a:pPr eaLnBrk="1" hangingPunct="1"/>
            <a:r>
              <a:rPr lang="en-US" altLang="x-none" sz="1400">
                <a:solidFill>
                  <a:srgbClr val="0000FF"/>
                </a:solidFill>
              </a:rPr>
              <a:t>M. Chollet, G. J. Williams, M. Messerschmidt, B. Abbey, R. J. Harder, </a:t>
            </a:r>
          </a:p>
          <a:p>
            <a:pPr eaLnBrk="1" hangingPunct="1"/>
            <a:r>
              <a:rPr lang="en-US" altLang="x-none" sz="1400">
                <a:solidFill>
                  <a:srgbClr val="0000FF"/>
                </a:solidFill>
              </a:rPr>
              <a:t>A. M. Korsunsky, J. S. Wark &amp; I. K. Robinson. (2013). </a:t>
            </a:r>
            <a:r>
              <a:rPr lang="en-US" altLang="x-none" sz="1400" i="1">
                <a:solidFill>
                  <a:srgbClr val="0000FF"/>
                </a:solidFill>
              </a:rPr>
              <a:t>Science</a:t>
            </a:r>
            <a:r>
              <a:rPr lang="en-US" altLang="x-none" sz="1400">
                <a:solidFill>
                  <a:srgbClr val="0000FF"/>
                </a:solidFill>
              </a:rPr>
              <a:t>, </a:t>
            </a:r>
            <a:r>
              <a:rPr lang="en-US" altLang="x-none" sz="1400" i="1">
                <a:solidFill>
                  <a:srgbClr val="0000FF"/>
                </a:solidFill>
              </a:rPr>
              <a:t>341</a:t>
            </a:r>
            <a:r>
              <a:rPr lang="en-US" altLang="x-none" sz="1400">
                <a:solidFill>
                  <a:srgbClr val="0000FF"/>
                </a:solidFill>
              </a:rPr>
              <a:t>(6141), 56–59</a:t>
            </a:r>
            <a:endParaRPr lang="en-US" altLang="x-none" sz="1400" i="1">
              <a:solidFill>
                <a:srgbClr val="0000FF"/>
              </a:solidFill>
            </a:endParaRPr>
          </a:p>
        </p:txBody>
      </p:sp>
      <p:pic>
        <p:nvPicPr>
          <p:cNvPr id="75778" name="Picture 5" descr="central-v1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4588" y="2627313"/>
            <a:ext cx="7089775" cy="249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9" name="Picture 1" descr="ver5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250" y="76200"/>
            <a:ext cx="2538413" cy="248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0" name="Rectangle 2"/>
          <p:cNvSpPr txBox="1">
            <a:spLocks noChangeArrowheads="1"/>
          </p:cNvSpPr>
          <p:nvPr/>
        </p:nvSpPr>
        <p:spPr bwMode="auto">
          <a:xfrm>
            <a:off x="3489325" y="161925"/>
            <a:ext cx="522763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2600" b="1">
                <a:solidFill>
                  <a:schemeClr val="tx2"/>
                </a:solidFill>
                <a:latin typeface="Trebuchet MS" charset="0"/>
              </a:rPr>
              <a:t>Imaging Lattice Dynamics</a:t>
            </a:r>
            <a:br>
              <a:rPr lang="en-US" altLang="x-none" sz="2600" b="1">
                <a:solidFill>
                  <a:schemeClr val="tx2"/>
                </a:solidFill>
                <a:latin typeface="Trebuchet MS" charset="0"/>
              </a:rPr>
            </a:br>
            <a:r>
              <a:rPr lang="en-US" altLang="x-none" sz="2600" b="1">
                <a:solidFill>
                  <a:schemeClr val="tx2"/>
                </a:solidFill>
                <a:latin typeface="Trebuchet MS" charset="0"/>
              </a:rPr>
              <a:t>Laser Pump – CXD Probe@LCLS</a:t>
            </a:r>
          </a:p>
        </p:txBody>
      </p:sp>
      <p:pic>
        <p:nvPicPr>
          <p:cNvPr id="75781" name="Picture 4" descr="Clark_Supplementary-Video_slow.gi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0575" y="1244600"/>
            <a:ext cx="4213225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1" descr="off-central-1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500" y="2871788"/>
            <a:ext cx="7772400" cy="215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2" name="Picture 6" descr="ver5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250" y="76200"/>
            <a:ext cx="2538413" cy="248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3" name="Rectangle 2"/>
          <p:cNvSpPr txBox="1">
            <a:spLocks noChangeArrowheads="1"/>
          </p:cNvSpPr>
          <p:nvPr/>
        </p:nvSpPr>
        <p:spPr bwMode="auto">
          <a:xfrm>
            <a:off x="3489325" y="161925"/>
            <a:ext cx="51498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2600" b="1">
                <a:solidFill>
                  <a:schemeClr val="tx2"/>
                </a:solidFill>
                <a:latin typeface="Trebuchet MS" charset="0"/>
              </a:rPr>
              <a:t>Imaging Lattice Dynamics</a:t>
            </a:r>
            <a:br>
              <a:rPr lang="en-US" altLang="x-none" sz="2600" b="1">
                <a:solidFill>
                  <a:schemeClr val="tx2"/>
                </a:solidFill>
                <a:latin typeface="Trebuchet MS" charset="0"/>
              </a:rPr>
            </a:br>
            <a:r>
              <a:rPr lang="en-US" altLang="x-none" sz="2600" b="1">
                <a:solidFill>
                  <a:schemeClr val="tx2"/>
                </a:solidFill>
                <a:latin typeface="Trebuchet MS" charset="0"/>
              </a:rPr>
              <a:t>Laser Pump – CXD Probe@LCLS</a:t>
            </a:r>
          </a:p>
        </p:txBody>
      </p:sp>
      <p:pic>
        <p:nvPicPr>
          <p:cNvPr id="76804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25813" y="1008063"/>
            <a:ext cx="3382962" cy="186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5" name="TextBox 12"/>
          <p:cNvSpPr txBox="1">
            <a:spLocks noChangeArrowheads="1"/>
          </p:cNvSpPr>
          <p:nvPr/>
        </p:nvSpPr>
        <p:spPr bwMode="auto">
          <a:xfrm>
            <a:off x="6596063" y="1289050"/>
            <a:ext cx="257175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800"/>
              <a:t>Orthogonal slices</a:t>
            </a:r>
          </a:p>
          <a:p>
            <a:pPr eaLnBrk="1" hangingPunct="1"/>
            <a:r>
              <a:rPr lang="en-US" altLang="x-none" sz="1800"/>
              <a:t>Through crystal density</a:t>
            </a:r>
          </a:p>
          <a:p>
            <a:pPr eaLnBrk="1" hangingPunct="1"/>
            <a:endParaRPr lang="en-US" altLang="x-none" sz="1800"/>
          </a:p>
          <a:p>
            <a:pPr eaLnBrk="1" hangingPunct="1"/>
            <a:r>
              <a:rPr lang="en-US" altLang="x-none" sz="1800"/>
              <a:t>MD simulation</a:t>
            </a:r>
          </a:p>
          <a:p>
            <a:pPr eaLnBrk="1" hangingPunct="1"/>
            <a:r>
              <a:rPr lang="en-US" altLang="x-none" sz="1800"/>
              <a:t>at +110ps</a:t>
            </a:r>
          </a:p>
          <a:p>
            <a:pPr eaLnBrk="1" hangingPunct="1"/>
            <a:endParaRPr lang="en-US" altLang="x-none" sz="1800"/>
          </a:p>
        </p:txBody>
      </p:sp>
      <p:sp>
        <p:nvSpPr>
          <p:cNvPr id="76806" name="TextBox 4"/>
          <p:cNvSpPr txBox="1">
            <a:spLocks noChangeArrowheads="1"/>
          </p:cNvSpPr>
          <p:nvPr/>
        </p:nvSpPr>
        <p:spPr bwMode="auto">
          <a:xfrm>
            <a:off x="96838" y="5402263"/>
            <a:ext cx="6961187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400">
                <a:solidFill>
                  <a:srgbClr val="0000FF"/>
                </a:solidFill>
              </a:rPr>
              <a:t>Ultrafast three dimensional imaging of lattice dynamics in individual gold nanocrystals </a:t>
            </a:r>
          </a:p>
          <a:p>
            <a:pPr eaLnBrk="1" hangingPunct="1"/>
            <a:r>
              <a:rPr lang="en-US" altLang="x-none" sz="1400">
                <a:solidFill>
                  <a:srgbClr val="0000FF"/>
                </a:solidFill>
              </a:rPr>
              <a:t>J. N. Clark, L. Beitra, G. Xiong, A. Higginbotham, D. M. Fritz, H. T. Lemke, D. Zhu, </a:t>
            </a:r>
          </a:p>
          <a:p>
            <a:pPr eaLnBrk="1" hangingPunct="1"/>
            <a:r>
              <a:rPr lang="en-US" altLang="x-none" sz="1400">
                <a:solidFill>
                  <a:srgbClr val="0000FF"/>
                </a:solidFill>
              </a:rPr>
              <a:t>M. Chollet, G. J. Williams, M. Messerschmidt, B. Abbey, R. J. Harder, </a:t>
            </a:r>
          </a:p>
          <a:p>
            <a:pPr eaLnBrk="1" hangingPunct="1"/>
            <a:r>
              <a:rPr lang="en-US" altLang="x-none" sz="1400">
                <a:solidFill>
                  <a:srgbClr val="0000FF"/>
                </a:solidFill>
              </a:rPr>
              <a:t>A. M. Korsunsky, J. S. Wark &amp; I. K. Robinson. (2013). </a:t>
            </a:r>
            <a:r>
              <a:rPr lang="en-US" altLang="x-none" sz="1400" i="1">
                <a:solidFill>
                  <a:srgbClr val="0000FF"/>
                </a:solidFill>
              </a:rPr>
              <a:t>Science</a:t>
            </a:r>
            <a:r>
              <a:rPr lang="en-US" altLang="x-none" sz="1400">
                <a:solidFill>
                  <a:srgbClr val="0000FF"/>
                </a:solidFill>
              </a:rPr>
              <a:t>, </a:t>
            </a:r>
            <a:r>
              <a:rPr lang="en-US" altLang="x-none" sz="1400" i="1">
                <a:solidFill>
                  <a:srgbClr val="0000FF"/>
                </a:solidFill>
              </a:rPr>
              <a:t>341</a:t>
            </a:r>
            <a:r>
              <a:rPr lang="en-US" altLang="x-none" sz="1400">
                <a:solidFill>
                  <a:srgbClr val="0000FF"/>
                </a:solidFill>
              </a:rPr>
              <a:t>(6141), 56–59</a:t>
            </a:r>
            <a:endParaRPr lang="en-US" altLang="x-none" sz="1400" i="1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54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53854" y="87015"/>
            <a:ext cx="86581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CC"/>
                </a:solidFill>
                <a:latin typeface="Helvetica"/>
                <a:cs typeface="Helvetica"/>
              </a:rPr>
              <a:t>Ptychography (to fold)</a:t>
            </a:r>
            <a:r>
              <a:rPr lang="en-US" b="1" dirty="0">
                <a:solidFill>
                  <a:srgbClr val="0000CC"/>
                </a:solidFill>
                <a:latin typeface="Helvetica"/>
                <a:cs typeface="Helvetica"/>
              </a:rPr>
              <a:t> - </a:t>
            </a:r>
            <a:r>
              <a:rPr lang="en-US" sz="2400" b="1" dirty="0">
                <a:solidFill>
                  <a:srgbClr val="0000CC"/>
                </a:solidFill>
                <a:latin typeface="Helvetica"/>
                <a:cs typeface="Helvetica"/>
              </a:rPr>
              <a:t>Scanning CDI for extended object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455" y="873224"/>
            <a:ext cx="7528287" cy="4572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350720F-2AFD-6848-AC71-2B2DA4AED8A3}"/>
              </a:ext>
            </a:extLst>
          </p:cNvPr>
          <p:cNvSpPr txBox="1"/>
          <p:nvPr/>
        </p:nvSpPr>
        <p:spPr>
          <a:xfrm>
            <a:off x="206160" y="6627168"/>
            <a:ext cx="187102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Courtesy Dr. </a:t>
            </a:r>
            <a:r>
              <a:rPr lang="en-US" sz="900" dirty="0" err="1"/>
              <a:t>Junjing</a:t>
            </a:r>
            <a:r>
              <a:rPr lang="en-US" sz="900" dirty="0"/>
              <a:t> Deng (APS)</a:t>
            </a:r>
          </a:p>
        </p:txBody>
      </p:sp>
    </p:spTree>
    <p:extLst>
      <p:ext uri="{BB962C8B-B14F-4D97-AF65-F5344CB8AC3E}">
        <p14:creationId xmlns:p14="http://schemas.microsoft.com/office/powerpoint/2010/main" val="3790254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55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792" y="873224"/>
            <a:ext cx="7528287" cy="4572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80D026A6-C908-C548-910A-5E57E06E9646}"/>
              </a:ext>
            </a:extLst>
          </p:cNvPr>
          <p:cNvSpPr/>
          <p:nvPr/>
        </p:nvSpPr>
        <p:spPr>
          <a:xfrm>
            <a:off x="153854" y="87015"/>
            <a:ext cx="86581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CC"/>
                </a:solidFill>
                <a:latin typeface="Helvetica"/>
                <a:cs typeface="Helvetica"/>
              </a:rPr>
              <a:t>Ptychography (to fold)</a:t>
            </a:r>
            <a:r>
              <a:rPr lang="en-US" b="1" dirty="0">
                <a:solidFill>
                  <a:srgbClr val="0000CC"/>
                </a:solidFill>
                <a:latin typeface="Helvetica"/>
                <a:cs typeface="Helvetica"/>
              </a:rPr>
              <a:t> - </a:t>
            </a:r>
            <a:r>
              <a:rPr lang="en-US" sz="2400" b="1" dirty="0">
                <a:solidFill>
                  <a:srgbClr val="0000CC"/>
                </a:solidFill>
                <a:latin typeface="Helvetica"/>
                <a:cs typeface="Helvetica"/>
              </a:rPr>
              <a:t>Scanning CDI for extended object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B716FAD1-8CAB-084C-BA61-4A2758E41E6A}"/>
              </a:ext>
            </a:extLst>
          </p:cNvPr>
          <p:cNvSpPr txBox="1"/>
          <p:nvPr/>
        </p:nvSpPr>
        <p:spPr>
          <a:xfrm>
            <a:off x="206160" y="6627168"/>
            <a:ext cx="187102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Courtesy Dr. </a:t>
            </a:r>
            <a:r>
              <a:rPr lang="en-US" sz="900" dirty="0" err="1"/>
              <a:t>Junjing</a:t>
            </a:r>
            <a:r>
              <a:rPr lang="en-US" sz="900" dirty="0"/>
              <a:t> Deng (APS)</a:t>
            </a:r>
          </a:p>
        </p:txBody>
      </p:sp>
    </p:spTree>
    <p:extLst>
      <p:ext uri="{BB962C8B-B14F-4D97-AF65-F5344CB8AC3E}">
        <p14:creationId xmlns:p14="http://schemas.microsoft.com/office/powerpoint/2010/main" val="3648051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56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423" y="868680"/>
            <a:ext cx="7528287" cy="4572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D9E15356-75EA-AF40-A4B9-C8CD1320A990}"/>
              </a:ext>
            </a:extLst>
          </p:cNvPr>
          <p:cNvSpPr/>
          <p:nvPr/>
        </p:nvSpPr>
        <p:spPr>
          <a:xfrm>
            <a:off x="153854" y="87015"/>
            <a:ext cx="86581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CC"/>
                </a:solidFill>
                <a:latin typeface="Helvetica"/>
                <a:cs typeface="Helvetica"/>
              </a:rPr>
              <a:t>Ptychography (to fold)</a:t>
            </a:r>
            <a:r>
              <a:rPr lang="en-US" b="1" dirty="0">
                <a:solidFill>
                  <a:srgbClr val="0000CC"/>
                </a:solidFill>
                <a:latin typeface="Helvetica"/>
                <a:cs typeface="Helvetica"/>
              </a:rPr>
              <a:t> - </a:t>
            </a:r>
            <a:r>
              <a:rPr lang="en-US" sz="2400" b="1" dirty="0">
                <a:solidFill>
                  <a:srgbClr val="0000CC"/>
                </a:solidFill>
                <a:latin typeface="Helvetica"/>
                <a:cs typeface="Helvetica"/>
              </a:rPr>
              <a:t>Scanning CDI for extended object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DB3D9C30-87FC-7948-8020-2686F55748B9}"/>
              </a:ext>
            </a:extLst>
          </p:cNvPr>
          <p:cNvSpPr txBox="1"/>
          <p:nvPr/>
        </p:nvSpPr>
        <p:spPr>
          <a:xfrm>
            <a:off x="206160" y="6627168"/>
            <a:ext cx="187102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Courtesy Dr. </a:t>
            </a:r>
            <a:r>
              <a:rPr lang="en-US" sz="900" dirty="0" err="1"/>
              <a:t>Junjing</a:t>
            </a:r>
            <a:r>
              <a:rPr lang="en-US" sz="900" dirty="0"/>
              <a:t> Deng (APS)</a:t>
            </a:r>
          </a:p>
        </p:txBody>
      </p:sp>
    </p:spTree>
    <p:extLst>
      <p:ext uri="{BB962C8B-B14F-4D97-AF65-F5344CB8AC3E}">
        <p14:creationId xmlns:p14="http://schemas.microsoft.com/office/powerpoint/2010/main" val="2435265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57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35314" y="87015"/>
            <a:ext cx="22369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CC"/>
                </a:solidFill>
                <a:latin typeface="Helvetica"/>
                <a:cs typeface="Helvetica"/>
              </a:rPr>
              <a:t>Ptychography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620688"/>
            <a:ext cx="3565267" cy="29523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6016" y="649519"/>
            <a:ext cx="4320479" cy="305049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67544" y="3861048"/>
            <a:ext cx="3459407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1300" dirty="0">
                <a:latin typeface="Helvetica"/>
                <a:cs typeface="Helvetica"/>
              </a:rPr>
              <a:t>J. </a:t>
            </a:r>
            <a:r>
              <a:rPr lang="nb-NO" sz="1300" dirty="0" err="1">
                <a:latin typeface="Helvetica"/>
                <a:cs typeface="Helvetica"/>
              </a:rPr>
              <a:t>Rodenburg</a:t>
            </a:r>
            <a:r>
              <a:rPr lang="nb-NO" sz="1300" dirty="0">
                <a:latin typeface="Helvetica"/>
                <a:cs typeface="Helvetica"/>
              </a:rPr>
              <a:t> </a:t>
            </a:r>
            <a:r>
              <a:rPr lang="nb-NO" sz="1300" i="1" dirty="0">
                <a:latin typeface="Helvetica"/>
                <a:cs typeface="Helvetica"/>
              </a:rPr>
              <a:t>et al., PRL </a:t>
            </a:r>
            <a:r>
              <a:rPr lang="nb-NO" sz="1300" b="1" dirty="0">
                <a:latin typeface="Helvetica"/>
                <a:cs typeface="Helvetica"/>
              </a:rPr>
              <a:t>98</a:t>
            </a:r>
            <a:r>
              <a:rPr lang="nb-NO" sz="1300" dirty="0">
                <a:latin typeface="Helvetica"/>
                <a:cs typeface="Helvetica"/>
              </a:rPr>
              <a:t> ,</a:t>
            </a:r>
            <a:r>
              <a:rPr lang="en-US" sz="1300" dirty="0">
                <a:latin typeface="Helvetica"/>
                <a:cs typeface="Helvetica"/>
              </a:rPr>
              <a:t> 034801 </a:t>
            </a:r>
            <a:r>
              <a:rPr lang="nb-NO" sz="1300" dirty="0">
                <a:latin typeface="Helvetica"/>
                <a:cs typeface="Helvetica"/>
              </a:rPr>
              <a:t>(2007)</a:t>
            </a:r>
            <a:endParaRPr lang="en-US" sz="1300" dirty="0">
              <a:latin typeface="Helvetica"/>
              <a:cs typeface="Helvetica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83568" y="3573016"/>
            <a:ext cx="31878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Helvetica"/>
                <a:cs typeface="Helvetica"/>
              </a:rPr>
              <a:t>Ptychographic iterative engine (PIE)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929886" y="256266"/>
            <a:ext cx="37444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Helvetica"/>
                <a:cs typeface="Helvetica"/>
              </a:rPr>
              <a:t>Platinum nanostructure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5580112" y="4302367"/>
            <a:ext cx="3168352" cy="2088233"/>
            <a:chOff x="6045272" y="4509096"/>
            <a:chExt cx="2535174" cy="1728216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84168" y="4509120"/>
              <a:ext cx="2496278" cy="1728192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6045272" y="4509096"/>
              <a:ext cx="2487168" cy="1728216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4818040" y="3781536"/>
            <a:ext cx="20196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Helvetica"/>
                <a:cs typeface="Helvetica"/>
              </a:rPr>
              <a:t>Spatial resolution:</a:t>
            </a:r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0775169"/>
              </p:ext>
            </p:extLst>
          </p:nvPr>
        </p:nvGraphicFramePr>
        <p:xfrm>
          <a:off x="7450269" y="3749284"/>
          <a:ext cx="1001712" cy="509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95" name="Equation" r:id="rId6" imgW="774700" imgH="393700" progId="Equation.3">
                  <p:embed/>
                </p:oleObj>
              </mc:Choice>
              <mc:Fallback>
                <p:oleObj name="Equation" r:id="rId6" imgW="774700" imgH="393700" progId="Equation.3">
                  <p:embed/>
                  <p:pic>
                    <p:nvPicPr>
                      <p:cNvPr id="17" name="Object 16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450269" y="3749284"/>
                        <a:ext cx="1001712" cy="509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Picture 17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930" y="5256601"/>
            <a:ext cx="2088232" cy="83095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3612" y="5328609"/>
            <a:ext cx="2592289" cy="764687"/>
          </a:xfrm>
          <a:prstGeom prst="rect">
            <a:avLst/>
          </a:prstGeom>
        </p:spPr>
      </p:pic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2707023"/>
              </p:ext>
            </p:extLst>
          </p:nvPr>
        </p:nvGraphicFramePr>
        <p:xfrm>
          <a:off x="3596815" y="4570770"/>
          <a:ext cx="1692581" cy="3385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96" name="Equation" r:id="rId10" imgW="1016000" imgH="203200" progId="Equation.3">
                  <p:embed/>
                </p:oleObj>
              </mc:Choice>
              <mc:Fallback>
                <p:oleObj name="Equation" r:id="rId10" imgW="1016000" imgH="203200" progId="Equation.3">
                  <p:embed/>
                  <p:pic>
                    <p:nvPicPr>
                      <p:cNvPr id="20" name="Object 19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596815" y="4570770"/>
                        <a:ext cx="1692581" cy="3385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20"/>
          <p:cNvSpPr/>
          <p:nvPr/>
        </p:nvSpPr>
        <p:spPr>
          <a:xfrm>
            <a:off x="248021" y="4531215"/>
            <a:ext cx="25452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Helvetica"/>
                <a:cs typeface="Helvetica"/>
              </a:rPr>
              <a:t>Exit surface wave field: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285290" y="6093296"/>
            <a:ext cx="3274135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dirty="0">
                <a:latin typeface="Helvetica"/>
                <a:cs typeface="Helvetica"/>
              </a:rPr>
              <a:t>P. </a:t>
            </a:r>
            <a:r>
              <a:rPr lang="en-US" sz="1300" dirty="0" err="1">
                <a:latin typeface="Helvetica"/>
                <a:cs typeface="Helvetica"/>
              </a:rPr>
              <a:t>Thibault</a:t>
            </a:r>
            <a:r>
              <a:rPr lang="en-US" sz="1300" dirty="0">
                <a:latin typeface="Helvetica"/>
                <a:cs typeface="Helvetica"/>
              </a:rPr>
              <a:t> </a:t>
            </a:r>
            <a:r>
              <a:rPr lang="en-US" sz="1300" i="1" dirty="0">
                <a:latin typeface="Helvetica"/>
                <a:cs typeface="Helvetica"/>
              </a:rPr>
              <a:t>et al., Science </a:t>
            </a:r>
            <a:r>
              <a:rPr lang="en-US" sz="1300" b="1" dirty="0">
                <a:latin typeface="Helvetica"/>
                <a:cs typeface="Helvetica"/>
              </a:rPr>
              <a:t>321</a:t>
            </a:r>
            <a:r>
              <a:rPr lang="en-US" sz="1300" dirty="0">
                <a:latin typeface="Helvetica"/>
                <a:cs typeface="Helvetica"/>
              </a:rPr>
              <a:t>, 379 (2008)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536A73BB-F35F-C345-A512-39C9084F1A4F}"/>
              </a:ext>
            </a:extLst>
          </p:cNvPr>
          <p:cNvSpPr txBox="1"/>
          <p:nvPr/>
        </p:nvSpPr>
        <p:spPr>
          <a:xfrm>
            <a:off x="206160" y="6627168"/>
            <a:ext cx="187102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Courtesy Dr. </a:t>
            </a:r>
            <a:r>
              <a:rPr lang="en-US" sz="900" dirty="0" err="1"/>
              <a:t>Junjing</a:t>
            </a:r>
            <a:r>
              <a:rPr lang="en-US" sz="900" dirty="0"/>
              <a:t> Deng (APS)</a:t>
            </a:r>
          </a:p>
        </p:txBody>
      </p:sp>
    </p:spTree>
    <p:extLst>
      <p:ext uri="{BB962C8B-B14F-4D97-AF65-F5344CB8AC3E}">
        <p14:creationId xmlns:p14="http://schemas.microsoft.com/office/powerpoint/2010/main" val="1829265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>
          <a:xfrm>
            <a:off x="4599284" y="6458382"/>
            <a:ext cx="457200" cy="182880"/>
          </a:xfrm>
        </p:spPr>
        <p:txBody>
          <a:bodyPr/>
          <a:lstStyle/>
          <a:p>
            <a:fld id="{AEFAAC5A-9C4F-4278-920D-DF2BAB595749}" type="slidenum">
              <a:rPr lang="en-US" smtClean="0"/>
              <a:pPr/>
              <a:t>58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35314" y="87015"/>
            <a:ext cx="83904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CC"/>
                </a:solidFill>
                <a:latin typeface="Helvetica"/>
                <a:cs typeface="Helvetica"/>
              </a:rPr>
              <a:t>At which plane </a:t>
            </a:r>
            <a:r>
              <a:rPr lang="en-US" sz="2400" b="1" dirty="0" err="1">
                <a:solidFill>
                  <a:srgbClr val="0000CC"/>
                </a:solidFill>
                <a:latin typeface="Helvetica"/>
                <a:cs typeface="Helvetica"/>
              </a:rPr>
              <a:t>ptychographic</a:t>
            </a:r>
            <a:r>
              <a:rPr lang="en-US" sz="2400" b="1" dirty="0">
                <a:solidFill>
                  <a:srgbClr val="0000CC"/>
                </a:solidFill>
                <a:latin typeface="Helvetica"/>
                <a:cs typeface="Helvetica"/>
              </a:rPr>
              <a:t> images are reconstructed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3249560" y="616297"/>
          <a:ext cx="1929662" cy="3859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90" name="Equation" r:id="rId3" imgW="1016000" imgH="203200" progId="Equation.3">
                  <p:embed/>
                </p:oleObj>
              </mc:Choice>
              <mc:Fallback>
                <p:oleObj name="Equation" r:id="rId3" imgW="1016000" imgH="203200" progId="Equation.3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49560" y="616297"/>
                        <a:ext cx="1929662" cy="3859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Oval 11"/>
          <p:cNvSpPr/>
          <p:nvPr/>
        </p:nvSpPr>
        <p:spPr>
          <a:xfrm>
            <a:off x="1963604" y="2023983"/>
            <a:ext cx="238680" cy="1432096"/>
          </a:xfrm>
          <a:prstGeom prst="ellipse">
            <a:avLst/>
          </a:prstGeom>
          <a:solidFill>
            <a:schemeClr val="tx1">
              <a:lumMod val="50000"/>
            </a:schemeClr>
          </a:solidFill>
          <a:ln>
            <a:solidFill>
              <a:schemeClr val="tx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>
            <a:endCxn id="12" idx="0"/>
          </p:cNvCxnSpPr>
          <p:nvPr/>
        </p:nvCxnSpPr>
        <p:spPr>
          <a:xfrm>
            <a:off x="1208761" y="2023983"/>
            <a:ext cx="874183" cy="0"/>
          </a:xfrm>
          <a:prstGeom prst="straightConnector1">
            <a:avLst/>
          </a:prstGeom>
          <a:ln>
            <a:solidFill>
              <a:schemeClr val="tx1">
                <a:lumMod val="50000"/>
              </a:schemeClr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1208761" y="3447128"/>
            <a:ext cx="874183" cy="0"/>
          </a:xfrm>
          <a:prstGeom prst="straightConnector1">
            <a:avLst/>
          </a:prstGeom>
          <a:ln>
            <a:solidFill>
              <a:schemeClr val="tx1">
                <a:lumMod val="50000"/>
              </a:schemeClr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2082944" y="2023983"/>
            <a:ext cx="5022190" cy="1559678"/>
          </a:xfrm>
          <a:prstGeom prst="straightConnector1">
            <a:avLst/>
          </a:prstGeom>
          <a:ln>
            <a:solidFill>
              <a:schemeClr val="tx1">
                <a:lumMod val="50000"/>
              </a:schemeClr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2082944" y="2023982"/>
            <a:ext cx="5022190" cy="1438201"/>
          </a:xfrm>
          <a:prstGeom prst="straightConnector1">
            <a:avLst/>
          </a:prstGeom>
          <a:ln>
            <a:solidFill>
              <a:schemeClr val="tx1">
                <a:lumMod val="50000"/>
              </a:schemeClr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4502824" y="2426902"/>
            <a:ext cx="82352" cy="754408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4571319" y="2410138"/>
            <a:ext cx="131763" cy="787937"/>
          </a:xfrm>
          <a:custGeom>
            <a:avLst/>
            <a:gdLst>
              <a:gd name="connsiteX0" fmla="*/ 0 w 162560"/>
              <a:gd name="connsiteY0" fmla="*/ 0 h 955040"/>
              <a:gd name="connsiteX1" fmla="*/ 81280 w 162560"/>
              <a:gd name="connsiteY1" fmla="*/ 40640 h 955040"/>
              <a:gd name="connsiteX2" fmla="*/ 142240 w 162560"/>
              <a:gd name="connsiteY2" fmla="*/ 60960 h 955040"/>
              <a:gd name="connsiteX3" fmla="*/ 162560 w 162560"/>
              <a:gd name="connsiteY3" fmla="*/ 121920 h 955040"/>
              <a:gd name="connsiteX4" fmla="*/ 60960 w 162560"/>
              <a:gd name="connsiteY4" fmla="*/ 264160 h 955040"/>
              <a:gd name="connsiteX5" fmla="*/ 121920 w 162560"/>
              <a:gd name="connsiteY5" fmla="*/ 304800 h 955040"/>
              <a:gd name="connsiteX6" fmla="*/ 142240 w 162560"/>
              <a:gd name="connsiteY6" fmla="*/ 365760 h 955040"/>
              <a:gd name="connsiteX7" fmla="*/ 40640 w 162560"/>
              <a:gd name="connsiteY7" fmla="*/ 467360 h 955040"/>
              <a:gd name="connsiteX8" fmla="*/ 60960 w 162560"/>
              <a:gd name="connsiteY8" fmla="*/ 528320 h 955040"/>
              <a:gd name="connsiteX9" fmla="*/ 121920 w 162560"/>
              <a:gd name="connsiteY9" fmla="*/ 650240 h 955040"/>
              <a:gd name="connsiteX10" fmla="*/ 101600 w 162560"/>
              <a:gd name="connsiteY10" fmla="*/ 731520 h 955040"/>
              <a:gd name="connsiteX11" fmla="*/ 81280 w 162560"/>
              <a:gd name="connsiteY11" fmla="*/ 792480 h 955040"/>
              <a:gd name="connsiteX12" fmla="*/ 121920 w 162560"/>
              <a:gd name="connsiteY12" fmla="*/ 853440 h 955040"/>
              <a:gd name="connsiteX13" fmla="*/ 101600 w 162560"/>
              <a:gd name="connsiteY13" fmla="*/ 934720 h 955040"/>
              <a:gd name="connsiteX14" fmla="*/ 40640 w 162560"/>
              <a:gd name="connsiteY14" fmla="*/ 955040 h 955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62560" h="955040">
                <a:moveTo>
                  <a:pt x="0" y="0"/>
                </a:moveTo>
                <a:cubicBezTo>
                  <a:pt x="27093" y="13547"/>
                  <a:pt x="53438" y="28708"/>
                  <a:pt x="81280" y="40640"/>
                </a:cubicBezTo>
                <a:cubicBezTo>
                  <a:pt x="100967" y="49077"/>
                  <a:pt x="127094" y="45814"/>
                  <a:pt x="142240" y="60960"/>
                </a:cubicBezTo>
                <a:cubicBezTo>
                  <a:pt x="157386" y="76106"/>
                  <a:pt x="155787" y="101600"/>
                  <a:pt x="162560" y="121920"/>
                </a:cubicBezTo>
                <a:cubicBezTo>
                  <a:pt x="97284" y="165437"/>
                  <a:pt x="-7461" y="178634"/>
                  <a:pt x="60960" y="264160"/>
                </a:cubicBezTo>
                <a:cubicBezTo>
                  <a:pt x="76216" y="283230"/>
                  <a:pt x="101600" y="291253"/>
                  <a:pt x="121920" y="304800"/>
                </a:cubicBezTo>
                <a:cubicBezTo>
                  <a:pt x="128693" y="325120"/>
                  <a:pt x="145761" y="344632"/>
                  <a:pt x="142240" y="365760"/>
                </a:cubicBezTo>
                <a:cubicBezTo>
                  <a:pt x="133773" y="416560"/>
                  <a:pt x="76200" y="443653"/>
                  <a:pt x="40640" y="467360"/>
                </a:cubicBezTo>
                <a:cubicBezTo>
                  <a:pt x="47413" y="487680"/>
                  <a:pt x="51381" y="509162"/>
                  <a:pt x="60960" y="528320"/>
                </a:cubicBezTo>
                <a:cubicBezTo>
                  <a:pt x="139742" y="685884"/>
                  <a:pt x="70845" y="497015"/>
                  <a:pt x="121920" y="650240"/>
                </a:cubicBezTo>
                <a:cubicBezTo>
                  <a:pt x="115147" y="677333"/>
                  <a:pt x="109272" y="704667"/>
                  <a:pt x="101600" y="731520"/>
                </a:cubicBezTo>
                <a:cubicBezTo>
                  <a:pt x="95716" y="752115"/>
                  <a:pt x="77759" y="771352"/>
                  <a:pt x="81280" y="792480"/>
                </a:cubicBezTo>
                <a:cubicBezTo>
                  <a:pt x="85295" y="816569"/>
                  <a:pt x="108373" y="833120"/>
                  <a:pt x="121920" y="853440"/>
                </a:cubicBezTo>
                <a:cubicBezTo>
                  <a:pt x="115147" y="880533"/>
                  <a:pt x="119046" y="912913"/>
                  <a:pt x="101600" y="934720"/>
                </a:cubicBezTo>
                <a:cubicBezTo>
                  <a:pt x="88220" y="951446"/>
                  <a:pt x="40640" y="955040"/>
                  <a:pt x="40640" y="955040"/>
                </a:cubicBezTo>
              </a:path>
            </a:pathLst>
          </a:cu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1752" y="4870273"/>
            <a:ext cx="6218813" cy="1623669"/>
          </a:xfrm>
          <a:prstGeom prst="rect">
            <a:avLst/>
          </a:prstGeom>
        </p:spPr>
      </p:pic>
      <p:cxnSp>
        <p:nvCxnSpPr>
          <p:cNvPr id="38" name="Straight Connector 37"/>
          <p:cNvCxnSpPr/>
          <p:nvPr/>
        </p:nvCxnSpPr>
        <p:spPr>
          <a:xfrm flipV="1">
            <a:off x="6729100" y="4808489"/>
            <a:ext cx="0" cy="1743799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2736317" y="6437012"/>
            <a:ext cx="25415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Helvetica" charset="0"/>
              </a:rPr>
              <a:t>Propagation</a:t>
            </a:r>
            <a:endParaRPr lang="en-US" dirty="0">
              <a:effectLst/>
              <a:latin typeface="Helvetica" charset="0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3132301" y="3562622"/>
            <a:ext cx="2011680" cy="1007662"/>
            <a:chOff x="2967201" y="3638822"/>
            <a:chExt cx="2011680" cy="1007662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67201" y="3640644"/>
              <a:ext cx="1005840" cy="1005840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73041" y="3638822"/>
              <a:ext cx="1005840" cy="1005840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5224495" y="2276021"/>
            <a:ext cx="2010469" cy="2292441"/>
            <a:chOff x="5224495" y="2276021"/>
            <a:chExt cx="2010469" cy="2292441"/>
          </a:xfrm>
        </p:grpSpPr>
        <p:grpSp>
          <p:nvGrpSpPr>
            <p:cNvPr id="48" name="Group 47"/>
            <p:cNvGrpSpPr/>
            <p:nvPr/>
          </p:nvGrpSpPr>
          <p:grpSpPr>
            <a:xfrm>
              <a:off x="5224495" y="3562622"/>
              <a:ext cx="2010469" cy="1005840"/>
              <a:chOff x="5221307" y="3638822"/>
              <a:chExt cx="2010469" cy="1005840"/>
            </a:xfrm>
          </p:grpSpPr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221307" y="3638822"/>
                <a:ext cx="1004629" cy="1004629"/>
              </a:xfrm>
              <a:prstGeom prst="rect">
                <a:avLst/>
              </a:prstGeom>
            </p:spPr>
          </p:pic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225936" y="3638822"/>
                <a:ext cx="1005840" cy="1005840"/>
              </a:xfrm>
              <a:prstGeom prst="rect">
                <a:avLst/>
              </a:prstGeom>
            </p:spPr>
          </p:pic>
        </p:grpSp>
        <p:grpSp>
          <p:nvGrpSpPr>
            <p:cNvPr id="3" name="Group 2"/>
            <p:cNvGrpSpPr/>
            <p:nvPr/>
          </p:nvGrpSpPr>
          <p:grpSpPr>
            <a:xfrm>
              <a:off x="5515748" y="2276021"/>
              <a:ext cx="203433" cy="1056171"/>
              <a:chOff x="5515748" y="2276021"/>
              <a:chExt cx="203433" cy="1056171"/>
            </a:xfrm>
          </p:grpSpPr>
          <p:sp>
            <p:nvSpPr>
              <p:cNvPr id="26" name="Freeform 25"/>
              <p:cNvSpPr/>
              <p:nvPr/>
            </p:nvSpPr>
            <p:spPr>
              <a:xfrm>
                <a:off x="5556924" y="2276021"/>
                <a:ext cx="162257" cy="1056171"/>
              </a:xfrm>
              <a:custGeom>
                <a:avLst/>
                <a:gdLst>
                  <a:gd name="connsiteX0" fmla="*/ 0 w 200182"/>
                  <a:gd name="connsiteY0" fmla="*/ 0 h 1280160"/>
                  <a:gd name="connsiteX1" fmla="*/ 81280 w 200182"/>
                  <a:gd name="connsiteY1" fmla="*/ 81280 h 1280160"/>
                  <a:gd name="connsiteX2" fmla="*/ 142240 w 200182"/>
                  <a:gd name="connsiteY2" fmla="*/ 121920 h 1280160"/>
                  <a:gd name="connsiteX3" fmla="*/ 101600 w 200182"/>
                  <a:gd name="connsiteY3" fmla="*/ 243840 h 1280160"/>
                  <a:gd name="connsiteX4" fmla="*/ 81280 w 200182"/>
                  <a:gd name="connsiteY4" fmla="*/ 304800 h 1280160"/>
                  <a:gd name="connsiteX5" fmla="*/ 101600 w 200182"/>
                  <a:gd name="connsiteY5" fmla="*/ 386080 h 1280160"/>
                  <a:gd name="connsiteX6" fmla="*/ 162560 w 200182"/>
                  <a:gd name="connsiteY6" fmla="*/ 426720 h 1280160"/>
                  <a:gd name="connsiteX7" fmla="*/ 101600 w 200182"/>
                  <a:gd name="connsiteY7" fmla="*/ 650240 h 1280160"/>
                  <a:gd name="connsiteX8" fmla="*/ 121920 w 200182"/>
                  <a:gd name="connsiteY8" fmla="*/ 711200 h 1280160"/>
                  <a:gd name="connsiteX9" fmla="*/ 162560 w 200182"/>
                  <a:gd name="connsiteY9" fmla="*/ 914400 h 1280160"/>
                  <a:gd name="connsiteX10" fmla="*/ 101600 w 200182"/>
                  <a:gd name="connsiteY10" fmla="*/ 955040 h 1280160"/>
                  <a:gd name="connsiteX11" fmla="*/ 142240 w 200182"/>
                  <a:gd name="connsiteY11" fmla="*/ 1137920 h 1280160"/>
                  <a:gd name="connsiteX12" fmla="*/ 121920 w 200182"/>
                  <a:gd name="connsiteY12" fmla="*/ 1280160 h 1280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0182" h="1280160">
                    <a:moveTo>
                      <a:pt x="0" y="0"/>
                    </a:moveTo>
                    <a:cubicBezTo>
                      <a:pt x="27093" y="27093"/>
                      <a:pt x="52189" y="56344"/>
                      <a:pt x="81280" y="81280"/>
                    </a:cubicBezTo>
                    <a:cubicBezTo>
                      <a:pt x="99822" y="97173"/>
                      <a:pt x="139211" y="97687"/>
                      <a:pt x="142240" y="121920"/>
                    </a:cubicBezTo>
                    <a:cubicBezTo>
                      <a:pt x="147553" y="164428"/>
                      <a:pt x="115147" y="203200"/>
                      <a:pt x="101600" y="243840"/>
                    </a:cubicBezTo>
                    <a:lnTo>
                      <a:pt x="81280" y="304800"/>
                    </a:lnTo>
                    <a:cubicBezTo>
                      <a:pt x="88053" y="331893"/>
                      <a:pt x="86109" y="362843"/>
                      <a:pt x="101600" y="386080"/>
                    </a:cubicBezTo>
                    <a:cubicBezTo>
                      <a:pt x="115147" y="406400"/>
                      <a:pt x="157771" y="402773"/>
                      <a:pt x="162560" y="426720"/>
                    </a:cubicBezTo>
                    <a:cubicBezTo>
                      <a:pt x="185909" y="543466"/>
                      <a:pt x="151647" y="575169"/>
                      <a:pt x="101600" y="650240"/>
                    </a:cubicBezTo>
                    <a:cubicBezTo>
                      <a:pt x="108373" y="670560"/>
                      <a:pt x="110039" y="693378"/>
                      <a:pt x="121920" y="711200"/>
                    </a:cubicBezTo>
                    <a:cubicBezTo>
                      <a:pt x="185571" y="806677"/>
                      <a:pt x="238903" y="742628"/>
                      <a:pt x="162560" y="914400"/>
                    </a:cubicBezTo>
                    <a:cubicBezTo>
                      <a:pt x="152641" y="936717"/>
                      <a:pt x="121920" y="941493"/>
                      <a:pt x="101600" y="955040"/>
                    </a:cubicBezTo>
                    <a:cubicBezTo>
                      <a:pt x="196427" y="1097280"/>
                      <a:pt x="209973" y="1036320"/>
                      <a:pt x="142240" y="1137920"/>
                    </a:cubicBezTo>
                    <a:cubicBezTo>
                      <a:pt x="116992" y="1238913"/>
                      <a:pt x="121920" y="1191273"/>
                      <a:pt x="121920" y="1280160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  <a:prstDash val="sys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5515748" y="2426902"/>
                <a:ext cx="82352" cy="754408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7" name="Rectangle 36"/>
          <p:cNvSpPr/>
          <p:nvPr/>
        </p:nvSpPr>
        <p:spPr>
          <a:xfrm>
            <a:off x="7366619" y="3447128"/>
            <a:ext cx="164731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  <a:cs typeface="Times New Roman"/>
              </a:rPr>
              <a:t>The resolution is not limited by the beam size.</a:t>
            </a:r>
          </a:p>
        </p:txBody>
      </p:sp>
      <p:sp>
        <p:nvSpPr>
          <p:cNvPr id="39" name="Rectangle 38"/>
          <p:cNvSpPr/>
          <p:nvPr/>
        </p:nvSpPr>
        <p:spPr>
          <a:xfrm>
            <a:off x="6100704" y="6493942"/>
            <a:ext cx="164731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cs typeface="Times New Roman"/>
              </a:rPr>
              <a:t>Sample plane</a:t>
            </a:r>
          </a:p>
        </p:txBody>
      </p:sp>
      <p:sp>
        <p:nvSpPr>
          <p:cNvPr id="41" name="Rectangle 40"/>
          <p:cNvSpPr/>
          <p:nvPr/>
        </p:nvSpPr>
        <p:spPr>
          <a:xfrm>
            <a:off x="135314" y="5634697"/>
            <a:ext cx="18282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Helvetica" charset="0"/>
              </a:rPr>
              <a:t>Characterization of focusing optics.</a:t>
            </a:r>
            <a:endParaRPr lang="en-US" sz="1600" dirty="0">
              <a:solidFill>
                <a:srgbClr val="C00000"/>
              </a:solidFill>
              <a:effectLst/>
              <a:latin typeface="Helvetica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24481" y="1094855"/>
            <a:ext cx="89122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Helvetica" charset="0"/>
              </a:rPr>
              <a:t>Ptychography always produces images at the sample plane.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427187FF-515B-584C-8382-B7637C0B5456}"/>
              </a:ext>
            </a:extLst>
          </p:cNvPr>
          <p:cNvSpPr txBox="1"/>
          <p:nvPr/>
        </p:nvSpPr>
        <p:spPr>
          <a:xfrm>
            <a:off x="206160" y="6627168"/>
            <a:ext cx="187102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Courtesy Dr. </a:t>
            </a:r>
            <a:r>
              <a:rPr lang="en-US" sz="900" dirty="0" err="1"/>
              <a:t>Junjing</a:t>
            </a:r>
            <a:r>
              <a:rPr lang="en-US" sz="900" dirty="0"/>
              <a:t> Deng (APS)</a:t>
            </a:r>
          </a:p>
        </p:txBody>
      </p:sp>
    </p:spTree>
    <p:extLst>
      <p:ext uri="{BB962C8B-B14F-4D97-AF65-F5344CB8AC3E}">
        <p14:creationId xmlns:p14="http://schemas.microsoft.com/office/powerpoint/2010/main" val="424733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39" grpId="0"/>
      <p:bldP spid="41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F6282A08-D1FF-F642-A81D-ABA5BE20EF9B}" type="slidenum">
              <a:rPr lang="en-US" altLang="x-none" sz="900">
                <a:latin typeface="Calibri" charset="0"/>
              </a:rPr>
              <a:pPr eaLnBrk="1" hangingPunct="1"/>
              <a:t>59</a:t>
            </a:fld>
            <a:endParaRPr lang="en-US" altLang="x-none" sz="900">
              <a:latin typeface="Calibri" charset="0"/>
            </a:endParaRPr>
          </a:p>
        </p:txBody>
      </p:sp>
      <p:pic>
        <p:nvPicPr>
          <p:cNvPr id="86018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49863" y="3006725"/>
            <a:ext cx="3241675" cy="275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038725" y="1152525"/>
            <a:ext cx="3822700" cy="175418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x-none" sz="1800">
                <a:solidFill>
                  <a:srgbClr val="151515"/>
                </a:solidFill>
              </a:rPr>
              <a:t>Ptychography</a:t>
            </a:r>
          </a:p>
          <a:p>
            <a:pPr eaLnBrk="1" hangingPunct="1">
              <a:buFont typeface="Arial" charset="0"/>
              <a:buChar char="•"/>
            </a:pPr>
            <a:r>
              <a:rPr lang="en-US" altLang="en-US" sz="1800">
                <a:solidFill>
                  <a:srgbClr val="151515"/>
                </a:solidFill>
              </a:rPr>
              <a:t>“</a:t>
            </a:r>
            <a:r>
              <a:rPr lang="en-US" altLang="x-none" sz="1800">
                <a:solidFill>
                  <a:srgbClr val="151515"/>
                </a:solidFill>
              </a:rPr>
              <a:t>Arbitrary</a:t>
            </a:r>
            <a:r>
              <a:rPr lang="en-US" altLang="en-US" sz="1800">
                <a:solidFill>
                  <a:srgbClr val="151515"/>
                </a:solidFill>
              </a:rPr>
              <a:t>”</a:t>
            </a:r>
            <a:r>
              <a:rPr lang="en-US" altLang="x-none" sz="1800">
                <a:solidFill>
                  <a:srgbClr val="151515"/>
                </a:solidFill>
              </a:rPr>
              <a:t> field of view</a:t>
            </a:r>
          </a:p>
          <a:p>
            <a:pPr eaLnBrk="1" hangingPunct="1">
              <a:buFont typeface="Arial" charset="0"/>
              <a:buChar char="•"/>
            </a:pPr>
            <a:r>
              <a:rPr lang="en-US" altLang="x-none" sz="1800">
                <a:solidFill>
                  <a:srgbClr val="151515"/>
                </a:solidFill>
              </a:rPr>
              <a:t>Quantitative phase information</a:t>
            </a:r>
          </a:p>
          <a:p>
            <a:pPr eaLnBrk="1" hangingPunct="1">
              <a:buFont typeface="Arial" charset="0"/>
              <a:buChar char="•"/>
            </a:pPr>
            <a:r>
              <a:rPr lang="en-US" altLang="x-none" sz="1800">
                <a:solidFill>
                  <a:srgbClr val="151515"/>
                </a:solidFill>
              </a:rPr>
              <a:t>Simultaneous image of sample illumination</a:t>
            </a:r>
          </a:p>
          <a:p>
            <a:pPr eaLnBrk="1" hangingPunct="1"/>
            <a:endParaRPr lang="en-US" altLang="x-none" sz="1800">
              <a:solidFill>
                <a:srgbClr val="151515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9144000" cy="582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3000" dirty="0"/>
              <a:t>Coherent Imaging of Extended Samples</a:t>
            </a:r>
          </a:p>
        </p:txBody>
      </p:sp>
      <p:sp>
        <p:nvSpPr>
          <p:cNvPr id="86021" name="TextBox 10"/>
          <p:cNvSpPr txBox="1">
            <a:spLocks noChangeArrowheads="1"/>
          </p:cNvSpPr>
          <p:nvPr/>
        </p:nvSpPr>
        <p:spPr bwMode="auto">
          <a:xfrm>
            <a:off x="3530600" y="5978525"/>
            <a:ext cx="56134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400"/>
              <a:t>Rodenburg, J., et al. (2007). </a:t>
            </a:r>
            <a:r>
              <a:rPr lang="en-US" altLang="x-none" sz="1400" i="1"/>
              <a:t>Physical review letters</a:t>
            </a:r>
            <a:r>
              <a:rPr lang="en-US" altLang="x-none" sz="1400"/>
              <a:t>, </a:t>
            </a:r>
            <a:r>
              <a:rPr lang="en-US" altLang="x-none" sz="1400" i="1"/>
              <a:t>98</a:t>
            </a:r>
            <a:r>
              <a:rPr lang="en-US" altLang="x-none" sz="1400"/>
              <a:t>(3), 034801.</a:t>
            </a:r>
          </a:p>
          <a:p>
            <a:pPr eaLnBrk="1" hangingPunct="1"/>
            <a:r>
              <a:rPr lang="en-US" altLang="x-none" sz="1400"/>
              <a:t>Thibault, et al. (2008). </a:t>
            </a:r>
            <a:r>
              <a:rPr lang="en-US" altLang="x-none" sz="1400" i="1"/>
              <a:t>Science</a:t>
            </a:r>
            <a:r>
              <a:rPr lang="en-US" altLang="x-none" sz="1400"/>
              <a:t>, </a:t>
            </a:r>
            <a:r>
              <a:rPr lang="en-US" altLang="x-none" sz="1400" i="1"/>
              <a:t>321</a:t>
            </a:r>
            <a:r>
              <a:rPr lang="en-US" altLang="x-none" sz="1400"/>
              <a:t>(5887), 379–382.</a:t>
            </a:r>
          </a:p>
        </p:txBody>
      </p:sp>
      <p:pic>
        <p:nvPicPr>
          <p:cNvPr id="86022" name="Picture 6" descr="Obj-Avg-ROI-1-xy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238" y="522288"/>
            <a:ext cx="2901950" cy="28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3" name="Picture 9" descr="S021_logscale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075" y="3360738"/>
            <a:ext cx="2806700" cy="280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4" name="TextBox 10"/>
          <p:cNvSpPr txBox="1">
            <a:spLocks noChangeArrowheads="1"/>
          </p:cNvSpPr>
          <p:nvPr/>
        </p:nvSpPr>
        <p:spPr bwMode="auto">
          <a:xfrm>
            <a:off x="2940050" y="708025"/>
            <a:ext cx="13128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800">
                <a:solidFill>
                  <a:srgbClr val="5C0426"/>
                </a:solidFill>
                <a:latin typeface="Calibri" charset="0"/>
              </a:rPr>
              <a:t>29nm pixels</a:t>
            </a:r>
          </a:p>
        </p:txBody>
      </p:sp>
      <p:pic>
        <p:nvPicPr>
          <p:cNvPr id="86025" name="Picture 12" descr="Pr-Orth-1-Amp-xy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4663" y="1692275"/>
            <a:ext cx="1652587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x-none">
                <a:latin typeface="Comic Sans MS" charset="0"/>
                <a:ea typeface="ＭＳ Ｐゴシック" charset="-128"/>
              </a:rPr>
              <a:t>Simplest Speckle Experiment:</a:t>
            </a:r>
            <a:br>
              <a:rPr lang="en-US" altLang="x-none">
                <a:latin typeface="Comic Sans MS" charset="0"/>
                <a:ea typeface="ＭＳ Ｐゴシック" charset="-128"/>
              </a:rPr>
            </a:br>
            <a:r>
              <a:rPr lang="en-US" altLang="x-none">
                <a:latin typeface="Comic Sans MS" charset="0"/>
                <a:ea typeface="ＭＳ Ｐゴシック" charset="-128"/>
              </a:rPr>
              <a:t>Twinkle, Twinkle Little Star</a:t>
            </a:r>
          </a:p>
        </p:txBody>
      </p:sp>
      <p:pic>
        <p:nvPicPr>
          <p:cNvPr id="31746" name="Content Placeholder 3" descr="turb_speckle.PN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>
            <a:fillRect/>
          </a:stretch>
        </p:blipFill>
        <p:spPr>
          <a:xfrm>
            <a:off x="275572" y="1981200"/>
            <a:ext cx="8205788" cy="2506663"/>
          </a:xfrm>
        </p:spPr>
      </p:pic>
      <p:pic>
        <p:nvPicPr>
          <p:cNvPr id="31747" name="Picture 2" descr="Eps_aql_movie_not_2000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29400" y="1828800"/>
            <a:ext cx="243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7391400" y="2514600"/>
            <a:ext cx="990600" cy="914400"/>
          </a:xfrm>
          <a:prstGeom prst="ellipse">
            <a:avLst/>
          </a:prstGeom>
          <a:noFill/>
          <a:ln w="9525">
            <a:solidFill>
              <a:schemeClr val="accent2"/>
            </a:solidFill>
            <a:prstDash val="dash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x-none" altLang="x-none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6" name="Donut 5"/>
          <p:cNvSpPr>
            <a:spLocks/>
          </p:cNvSpPr>
          <p:nvPr/>
        </p:nvSpPr>
        <p:spPr bwMode="auto">
          <a:xfrm>
            <a:off x="7086600" y="2438400"/>
            <a:ext cx="1600200" cy="1066800"/>
          </a:xfrm>
          <a:custGeom>
            <a:avLst/>
            <a:gdLst>
              <a:gd name="T0" fmla="*/ 0 w 1600200"/>
              <a:gd name="T1" fmla="*/ 533400 h 1066800"/>
              <a:gd name="T2" fmla="*/ 800100 w 1600200"/>
              <a:gd name="T3" fmla="*/ 0 h 1066800"/>
              <a:gd name="T4" fmla="*/ 1600200 w 1600200"/>
              <a:gd name="T5" fmla="*/ 533400 h 1066800"/>
              <a:gd name="T6" fmla="*/ 800100 w 1600200"/>
              <a:gd name="T7" fmla="*/ 1066800 h 1066800"/>
              <a:gd name="T8" fmla="*/ 0 w 1600200"/>
              <a:gd name="T9" fmla="*/ 533400 h 1066800"/>
              <a:gd name="T10" fmla="*/ 55036 w 1600200"/>
              <a:gd name="T11" fmla="*/ 533400 h 1066800"/>
              <a:gd name="T12" fmla="*/ 800100 w 1600200"/>
              <a:gd name="T13" fmla="*/ 1011764 h 1066800"/>
              <a:gd name="T14" fmla="*/ 1545164 w 1600200"/>
              <a:gd name="T15" fmla="*/ 533400 h 1066800"/>
              <a:gd name="T16" fmla="*/ 800100 w 1600200"/>
              <a:gd name="T17" fmla="*/ 55036 h 1066800"/>
              <a:gd name="T18" fmla="*/ 55036 w 1600200"/>
              <a:gd name="T19" fmla="*/ 533400 h 10668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600200" h="1066800">
                <a:moveTo>
                  <a:pt x="0" y="533400"/>
                </a:moveTo>
                <a:cubicBezTo>
                  <a:pt x="0" y="238811"/>
                  <a:pt x="358217" y="0"/>
                  <a:pt x="800100" y="0"/>
                </a:cubicBezTo>
                <a:cubicBezTo>
                  <a:pt x="1241983" y="0"/>
                  <a:pt x="1600200" y="238811"/>
                  <a:pt x="1600200" y="533400"/>
                </a:cubicBezTo>
                <a:cubicBezTo>
                  <a:pt x="1600200" y="827989"/>
                  <a:pt x="1241983" y="1066800"/>
                  <a:pt x="800100" y="1066800"/>
                </a:cubicBezTo>
                <a:cubicBezTo>
                  <a:pt x="358217" y="1066800"/>
                  <a:pt x="0" y="827989"/>
                  <a:pt x="0" y="533400"/>
                </a:cubicBezTo>
                <a:close/>
                <a:moveTo>
                  <a:pt x="55036" y="533400"/>
                </a:moveTo>
                <a:cubicBezTo>
                  <a:pt x="55036" y="797593"/>
                  <a:pt x="388613" y="1011764"/>
                  <a:pt x="800100" y="1011764"/>
                </a:cubicBezTo>
                <a:cubicBezTo>
                  <a:pt x="1211587" y="1011764"/>
                  <a:pt x="1545164" y="797593"/>
                  <a:pt x="1545164" y="533400"/>
                </a:cubicBezTo>
                <a:cubicBezTo>
                  <a:pt x="1545164" y="269207"/>
                  <a:pt x="1211587" y="55036"/>
                  <a:pt x="800100" y="55036"/>
                </a:cubicBezTo>
                <a:cubicBezTo>
                  <a:pt x="388613" y="55036"/>
                  <a:pt x="55036" y="269207"/>
                  <a:pt x="55036" y="53340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7" name="Arc 6"/>
          <p:cNvSpPr>
            <a:spLocks/>
          </p:cNvSpPr>
          <p:nvPr/>
        </p:nvSpPr>
        <p:spPr bwMode="auto">
          <a:xfrm flipH="1" flipV="1">
            <a:off x="7010400" y="2286000"/>
            <a:ext cx="381000" cy="304800"/>
          </a:xfrm>
          <a:custGeom>
            <a:avLst/>
            <a:gdLst>
              <a:gd name="T0" fmla="*/ 190500 w 381000"/>
              <a:gd name="T1" fmla="*/ 0 h 304800"/>
              <a:gd name="T2" fmla="*/ 381000 w 381000"/>
              <a:gd name="T3" fmla="*/ 152400 h 30480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81000" h="304800" stroke="0">
                <a:moveTo>
                  <a:pt x="190500" y="0"/>
                </a:moveTo>
                <a:cubicBezTo>
                  <a:pt x="295710" y="0"/>
                  <a:pt x="381000" y="68232"/>
                  <a:pt x="381000" y="152400"/>
                </a:cubicBezTo>
                <a:lnTo>
                  <a:pt x="190500" y="152400"/>
                </a:lnTo>
                <a:lnTo>
                  <a:pt x="190500" y="0"/>
                </a:lnTo>
                <a:close/>
              </a:path>
              <a:path w="381000" h="304800" fill="none">
                <a:moveTo>
                  <a:pt x="190500" y="0"/>
                </a:moveTo>
                <a:cubicBezTo>
                  <a:pt x="295710" y="0"/>
                  <a:pt x="381000" y="68232"/>
                  <a:pt x="381000" y="152400"/>
                </a:cubicBezTo>
              </a:path>
            </a:pathLst>
          </a:custGeom>
          <a:noFill/>
          <a:ln w="25400" cap="flat" cmpd="sng">
            <a:solidFill>
              <a:schemeClr val="tx1"/>
            </a:solidFill>
            <a:prstDash val="solid"/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8" name="Arc 7"/>
          <p:cNvSpPr>
            <a:spLocks/>
          </p:cNvSpPr>
          <p:nvPr/>
        </p:nvSpPr>
        <p:spPr bwMode="auto">
          <a:xfrm flipH="1" flipV="1">
            <a:off x="7162800" y="2209800"/>
            <a:ext cx="381000" cy="304800"/>
          </a:xfrm>
          <a:custGeom>
            <a:avLst/>
            <a:gdLst>
              <a:gd name="T0" fmla="*/ 190500 w 381000"/>
              <a:gd name="T1" fmla="*/ 0 h 304800"/>
              <a:gd name="T2" fmla="*/ 381000 w 381000"/>
              <a:gd name="T3" fmla="*/ 152400 h 30480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81000" h="304800" stroke="0">
                <a:moveTo>
                  <a:pt x="190500" y="0"/>
                </a:moveTo>
                <a:cubicBezTo>
                  <a:pt x="295710" y="0"/>
                  <a:pt x="381000" y="68232"/>
                  <a:pt x="381000" y="152400"/>
                </a:cubicBezTo>
                <a:lnTo>
                  <a:pt x="190500" y="152400"/>
                </a:lnTo>
                <a:lnTo>
                  <a:pt x="190500" y="0"/>
                </a:lnTo>
                <a:close/>
              </a:path>
              <a:path w="381000" h="304800" fill="none">
                <a:moveTo>
                  <a:pt x="190500" y="0"/>
                </a:moveTo>
                <a:cubicBezTo>
                  <a:pt x="295710" y="0"/>
                  <a:pt x="381000" y="68232"/>
                  <a:pt x="381000" y="152400"/>
                </a:cubicBezTo>
              </a:path>
            </a:pathLst>
          </a:custGeom>
          <a:noFill/>
          <a:ln w="25400" cap="flat" cmpd="sng">
            <a:solidFill>
              <a:schemeClr val="tx1"/>
            </a:solidFill>
            <a:prstDash val="solid"/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9" name="Arc 8"/>
          <p:cNvSpPr>
            <a:spLocks/>
          </p:cNvSpPr>
          <p:nvPr/>
        </p:nvSpPr>
        <p:spPr bwMode="auto">
          <a:xfrm flipH="1" flipV="1">
            <a:off x="7315200" y="2133600"/>
            <a:ext cx="381000" cy="304800"/>
          </a:xfrm>
          <a:custGeom>
            <a:avLst/>
            <a:gdLst>
              <a:gd name="T0" fmla="*/ 190500 w 381000"/>
              <a:gd name="T1" fmla="*/ 0 h 304800"/>
              <a:gd name="T2" fmla="*/ 381000 w 381000"/>
              <a:gd name="T3" fmla="*/ 152400 h 30480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81000" h="304800" stroke="0">
                <a:moveTo>
                  <a:pt x="190500" y="0"/>
                </a:moveTo>
                <a:cubicBezTo>
                  <a:pt x="295710" y="0"/>
                  <a:pt x="381000" y="68232"/>
                  <a:pt x="381000" y="152400"/>
                </a:cubicBezTo>
                <a:lnTo>
                  <a:pt x="190500" y="152400"/>
                </a:lnTo>
                <a:lnTo>
                  <a:pt x="190500" y="0"/>
                </a:lnTo>
                <a:close/>
              </a:path>
              <a:path w="381000" h="304800" fill="none">
                <a:moveTo>
                  <a:pt x="190500" y="0"/>
                </a:moveTo>
                <a:cubicBezTo>
                  <a:pt x="295710" y="0"/>
                  <a:pt x="381000" y="68232"/>
                  <a:pt x="381000" y="152400"/>
                </a:cubicBezTo>
              </a:path>
            </a:pathLst>
          </a:custGeom>
          <a:noFill/>
          <a:ln w="25400" cap="flat" cmpd="sng">
            <a:solidFill>
              <a:schemeClr val="tx1"/>
            </a:solidFill>
            <a:prstDash val="solid"/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10" name="Arc 9"/>
          <p:cNvSpPr>
            <a:spLocks/>
          </p:cNvSpPr>
          <p:nvPr/>
        </p:nvSpPr>
        <p:spPr bwMode="auto">
          <a:xfrm flipH="1" flipV="1">
            <a:off x="7473950" y="2089150"/>
            <a:ext cx="381000" cy="304800"/>
          </a:xfrm>
          <a:custGeom>
            <a:avLst/>
            <a:gdLst>
              <a:gd name="T0" fmla="*/ 190500 w 381000"/>
              <a:gd name="T1" fmla="*/ 0 h 304800"/>
              <a:gd name="T2" fmla="*/ 381000 w 381000"/>
              <a:gd name="T3" fmla="*/ 152400 h 30480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81000" h="304800" stroke="0">
                <a:moveTo>
                  <a:pt x="190500" y="0"/>
                </a:moveTo>
                <a:cubicBezTo>
                  <a:pt x="295710" y="0"/>
                  <a:pt x="381000" y="68232"/>
                  <a:pt x="381000" y="152400"/>
                </a:cubicBezTo>
                <a:lnTo>
                  <a:pt x="190500" y="152400"/>
                </a:lnTo>
                <a:lnTo>
                  <a:pt x="190500" y="0"/>
                </a:lnTo>
                <a:close/>
              </a:path>
              <a:path w="381000" h="304800" fill="none">
                <a:moveTo>
                  <a:pt x="190500" y="0"/>
                </a:moveTo>
                <a:cubicBezTo>
                  <a:pt x="295710" y="0"/>
                  <a:pt x="381000" y="68232"/>
                  <a:pt x="381000" y="152400"/>
                </a:cubicBezTo>
              </a:path>
            </a:pathLst>
          </a:custGeom>
          <a:noFill/>
          <a:ln w="25400" cap="flat" cmpd="sng">
            <a:solidFill>
              <a:schemeClr val="tx1"/>
            </a:solidFill>
            <a:prstDash val="solid"/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11" name="Arc 10"/>
          <p:cNvSpPr>
            <a:spLocks/>
          </p:cNvSpPr>
          <p:nvPr/>
        </p:nvSpPr>
        <p:spPr bwMode="auto">
          <a:xfrm flipH="1" flipV="1">
            <a:off x="7626350" y="2070100"/>
            <a:ext cx="381000" cy="304800"/>
          </a:xfrm>
          <a:custGeom>
            <a:avLst/>
            <a:gdLst>
              <a:gd name="T0" fmla="*/ 190500 w 381000"/>
              <a:gd name="T1" fmla="*/ 0 h 304800"/>
              <a:gd name="T2" fmla="*/ 381000 w 381000"/>
              <a:gd name="T3" fmla="*/ 152400 h 30480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81000" h="304800" stroke="0">
                <a:moveTo>
                  <a:pt x="190500" y="0"/>
                </a:moveTo>
                <a:cubicBezTo>
                  <a:pt x="295710" y="0"/>
                  <a:pt x="381000" y="68232"/>
                  <a:pt x="381000" y="152400"/>
                </a:cubicBezTo>
                <a:lnTo>
                  <a:pt x="190500" y="152400"/>
                </a:lnTo>
                <a:lnTo>
                  <a:pt x="190500" y="0"/>
                </a:lnTo>
                <a:close/>
              </a:path>
              <a:path w="381000" h="304800" fill="none">
                <a:moveTo>
                  <a:pt x="190500" y="0"/>
                </a:moveTo>
                <a:cubicBezTo>
                  <a:pt x="295710" y="0"/>
                  <a:pt x="381000" y="68232"/>
                  <a:pt x="381000" y="152400"/>
                </a:cubicBezTo>
              </a:path>
            </a:pathLst>
          </a:custGeom>
          <a:noFill/>
          <a:ln w="25400" cap="flat" cmpd="sng">
            <a:solidFill>
              <a:schemeClr val="tx1"/>
            </a:solidFill>
            <a:prstDash val="solid"/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12" name="Arc 11"/>
          <p:cNvSpPr>
            <a:spLocks/>
          </p:cNvSpPr>
          <p:nvPr/>
        </p:nvSpPr>
        <p:spPr bwMode="auto">
          <a:xfrm flipH="1" flipV="1">
            <a:off x="7778750" y="2076450"/>
            <a:ext cx="381000" cy="304800"/>
          </a:xfrm>
          <a:custGeom>
            <a:avLst/>
            <a:gdLst>
              <a:gd name="T0" fmla="*/ 190500 w 381000"/>
              <a:gd name="T1" fmla="*/ 0 h 304800"/>
              <a:gd name="T2" fmla="*/ 381000 w 381000"/>
              <a:gd name="T3" fmla="*/ 152400 h 30480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81000" h="304800" stroke="0">
                <a:moveTo>
                  <a:pt x="190500" y="0"/>
                </a:moveTo>
                <a:cubicBezTo>
                  <a:pt x="295710" y="0"/>
                  <a:pt x="381000" y="68232"/>
                  <a:pt x="381000" y="152400"/>
                </a:cubicBezTo>
                <a:lnTo>
                  <a:pt x="190500" y="152400"/>
                </a:lnTo>
                <a:lnTo>
                  <a:pt x="190500" y="0"/>
                </a:lnTo>
                <a:close/>
              </a:path>
              <a:path w="381000" h="304800" fill="none">
                <a:moveTo>
                  <a:pt x="190500" y="0"/>
                </a:moveTo>
                <a:cubicBezTo>
                  <a:pt x="295710" y="0"/>
                  <a:pt x="381000" y="68232"/>
                  <a:pt x="381000" y="152400"/>
                </a:cubicBezTo>
              </a:path>
            </a:pathLst>
          </a:custGeom>
          <a:noFill/>
          <a:ln w="25400" cap="flat" cmpd="sng">
            <a:solidFill>
              <a:schemeClr val="tx1"/>
            </a:solidFill>
            <a:prstDash val="solid"/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13" name="Arc 12"/>
          <p:cNvSpPr>
            <a:spLocks/>
          </p:cNvSpPr>
          <p:nvPr/>
        </p:nvSpPr>
        <p:spPr bwMode="auto">
          <a:xfrm flipH="1" flipV="1">
            <a:off x="7931150" y="2089150"/>
            <a:ext cx="381000" cy="304800"/>
          </a:xfrm>
          <a:custGeom>
            <a:avLst/>
            <a:gdLst>
              <a:gd name="T0" fmla="*/ 190500 w 381000"/>
              <a:gd name="T1" fmla="*/ 0 h 304800"/>
              <a:gd name="T2" fmla="*/ 381000 w 381000"/>
              <a:gd name="T3" fmla="*/ 152400 h 30480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81000" h="304800" stroke="0">
                <a:moveTo>
                  <a:pt x="190500" y="0"/>
                </a:moveTo>
                <a:cubicBezTo>
                  <a:pt x="295710" y="0"/>
                  <a:pt x="381000" y="68232"/>
                  <a:pt x="381000" y="152400"/>
                </a:cubicBezTo>
                <a:lnTo>
                  <a:pt x="190500" y="152400"/>
                </a:lnTo>
                <a:lnTo>
                  <a:pt x="190500" y="0"/>
                </a:lnTo>
                <a:close/>
              </a:path>
              <a:path w="381000" h="304800" fill="none">
                <a:moveTo>
                  <a:pt x="190500" y="0"/>
                </a:moveTo>
                <a:cubicBezTo>
                  <a:pt x="295710" y="0"/>
                  <a:pt x="381000" y="68232"/>
                  <a:pt x="381000" y="152400"/>
                </a:cubicBezTo>
              </a:path>
            </a:pathLst>
          </a:custGeom>
          <a:noFill/>
          <a:ln w="25400" cap="flat" cmpd="sng">
            <a:solidFill>
              <a:schemeClr val="tx1"/>
            </a:solidFill>
            <a:prstDash val="solid"/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14" name="Arc 13"/>
          <p:cNvSpPr>
            <a:spLocks/>
          </p:cNvSpPr>
          <p:nvPr/>
        </p:nvSpPr>
        <p:spPr bwMode="auto">
          <a:xfrm flipH="1" flipV="1">
            <a:off x="8083550" y="2133600"/>
            <a:ext cx="381000" cy="304800"/>
          </a:xfrm>
          <a:custGeom>
            <a:avLst/>
            <a:gdLst>
              <a:gd name="T0" fmla="*/ 190500 w 381000"/>
              <a:gd name="T1" fmla="*/ 0 h 304800"/>
              <a:gd name="T2" fmla="*/ 381000 w 381000"/>
              <a:gd name="T3" fmla="*/ 152400 h 30480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81000" h="304800" stroke="0">
                <a:moveTo>
                  <a:pt x="190500" y="0"/>
                </a:moveTo>
                <a:cubicBezTo>
                  <a:pt x="295710" y="0"/>
                  <a:pt x="381000" y="68232"/>
                  <a:pt x="381000" y="152400"/>
                </a:cubicBezTo>
                <a:lnTo>
                  <a:pt x="190500" y="152400"/>
                </a:lnTo>
                <a:lnTo>
                  <a:pt x="190500" y="0"/>
                </a:lnTo>
                <a:close/>
              </a:path>
              <a:path w="381000" h="304800" fill="none">
                <a:moveTo>
                  <a:pt x="190500" y="0"/>
                </a:moveTo>
                <a:cubicBezTo>
                  <a:pt x="295710" y="0"/>
                  <a:pt x="381000" y="68232"/>
                  <a:pt x="381000" y="152400"/>
                </a:cubicBezTo>
              </a:path>
            </a:pathLst>
          </a:custGeom>
          <a:noFill/>
          <a:ln w="25400" cap="flat" cmpd="sng">
            <a:solidFill>
              <a:schemeClr val="tx1"/>
            </a:solidFill>
            <a:prstDash val="solid"/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15" name="Arc 14"/>
          <p:cNvSpPr>
            <a:spLocks/>
          </p:cNvSpPr>
          <p:nvPr/>
        </p:nvSpPr>
        <p:spPr bwMode="auto">
          <a:xfrm flipH="1" flipV="1">
            <a:off x="8235950" y="2159000"/>
            <a:ext cx="381000" cy="304800"/>
          </a:xfrm>
          <a:custGeom>
            <a:avLst/>
            <a:gdLst>
              <a:gd name="T0" fmla="*/ 190500 w 381000"/>
              <a:gd name="T1" fmla="*/ 0 h 304800"/>
              <a:gd name="T2" fmla="*/ 381000 w 381000"/>
              <a:gd name="T3" fmla="*/ 152400 h 30480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81000" h="304800" stroke="0">
                <a:moveTo>
                  <a:pt x="190500" y="0"/>
                </a:moveTo>
                <a:cubicBezTo>
                  <a:pt x="295710" y="0"/>
                  <a:pt x="381000" y="68232"/>
                  <a:pt x="381000" y="152400"/>
                </a:cubicBezTo>
                <a:lnTo>
                  <a:pt x="190500" y="152400"/>
                </a:lnTo>
                <a:lnTo>
                  <a:pt x="190500" y="0"/>
                </a:lnTo>
                <a:close/>
              </a:path>
              <a:path w="381000" h="304800" fill="none">
                <a:moveTo>
                  <a:pt x="190500" y="0"/>
                </a:moveTo>
                <a:cubicBezTo>
                  <a:pt x="295710" y="0"/>
                  <a:pt x="381000" y="68232"/>
                  <a:pt x="381000" y="152400"/>
                </a:cubicBezTo>
              </a:path>
            </a:pathLst>
          </a:custGeom>
          <a:noFill/>
          <a:ln w="25400" cap="flat" cmpd="sng">
            <a:solidFill>
              <a:schemeClr val="tx1"/>
            </a:solidFill>
            <a:prstDash val="solid"/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31759" name="TextBox 16"/>
          <p:cNvSpPr txBox="1">
            <a:spLocks noChangeArrowheads="1"/>
          </p:cNvSpPr>
          <p:nvPr/>
        </p:nvSpPr>
        <p:spPr bwMode="auto">
          <a:xfrm>
            <a:off x="112713" y="4938713"/>
            <a:ext cx="921226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800"/>
              <a:t>Stars are big, but very far away.  As a result, their light has a high transverse coherence.  </a:t>
            </a:r>
          </a:p>
          <a:p>
            <a:pPr eaLnBrk="1" hangingPunct="1"/>
            <a:r>
              <a:rPr lang="en-US" altLang="x-none" sz="1800"/>
              <a:t>As the light propagates through the atmosphere our eye detects a portion of</a:t>
            </a:r>
          </a:p>
          <a:p>
            <a:pPr eaLnBrk="1" hangingPunct="1"/>
            <a:r>
              <a:rPr lang="en-US" altLang="x-none" sz="1800"/>
              <a:t>the coherent diffraction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039627" y="25052"/>
            <a:ext cx="208903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Courtesy Prof. Oleg </a:t>
            </a:r>
            <a:r>
              <a:rPr lang="en-US" sz="900" dirty="0" err="1"/>
              <a:t>Shpyrko</a:t>
            </a:r>
            <a:r>
              <a:rPr lang="en-US" sz="900" dirty="0"/>
              <a:t> (UCSD)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itle 1"/>
          <p:cNvSpPr>
            <a:spLocks noGrp="1"/>
          </p:cNvSpPr>
          <p:nvPr>
            <p:ph type="title"/>
          </p:nvPr>
        </p:nvSpPr>
        <p:spPr>
          <a:xfrm>
            <a:off x="114300" y="38100"/>
            <a:ext cx="8229600" cy="822325"/>
          </a:xfrm>
        </p:spPr>
        <p:txBody>
          <a:bodyPr rtlCol="0" anchor="t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>
                <a:latin typeface="Trebuchet MS" charset="0"/>
                <a:ea typeface="+mj-ea"/>
                <a:cs typeface="+mj-cs"/>
              </a:rPr>
              <a:t>Ptychography</a:t>
            </a:r>
            <a:br>
              <a:rPr lang="en-US">
                <a:latin typeface="Trebuchet MS" charset="0"/>
                <a:ea typeface="+mj-ea"/>
                <a:cs typeface="+mj-cs"/>
              </a:rPr>
            </a:br>
            <a:r>
              <a:rPr lang="en-US">
                <a:latin typeface="Trebuchet MS" charset="0"/>
                <a:ea typeface="+mj-ea"/>
                <a:cs typeface="+mj-cs"/>
              </a:rPr>
              <a:t>Microprobes -&gt; Coherent Imaging Instrument</a:t>
            </a:r>
          </a:p>
        </p:txBody>
      </p:sp>
      <p:sp>
        <p:nvSpPr>
          <p:cNvPr id="8704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CFC48168-77EF-474F-B43E-C473AC0DC3A1}" type="slidenum">
              <a:rPr lang="en-US" altLang="x-none" sz="900">
                <a:latin typeface="Calibri" charset="0"/>
              </a:rPr>
              <a:pPr eaLnBrk="1" hangingPunct="1"/>
              <a:t>60</a:t>
            </a:fld>
            <a:endParaRPr lang="en-US" altLang="x-none" sz="900">
              <a:latin typeface="Calibri" charset="0"/>
            </a:endParaRPr>
          </a:p>
        </p:txBody>
      </p:sp>
      <p:pic>
        <p:nvPicPr>
          <p:cNvPr id="8704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8325" y="1425575"/>
            <a:ext cx="5402263" cy="328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4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4000" y="808038"/>
            <a:ext cx="2540000" cy="547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5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2588" y="5108575"/>
            <a:ext cx="1177925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6" name="TextBox 7"/>
          <p:cNvSpPr txBox="1">
            <a:spLocks noChangeArrowheads="1"/>
          </p:cNvSpPr>
          <p:nvPr/>
        </p:nvSpPr>
        <p:spPr bwMode="auto">
          <a:xfrm>
            <a:off x="747713" y="6205538"/>
            <a:ext cx="46164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400"/>
              <a:t>Vine, et al. (2012). </a:t>
            </a:r>
            <a:r>
              <a:rPr lang="en-US" altLang="x-none" sz="1400" i="1"/>
              <a:t>Opt. Express</a:t>
            </a:r>
            <a:r>
              <a:rPr lang="en-US" altLang="x-none" sz="1400"/>
              <a:t>, </a:t>
            </a:r>
            <a:r>
              <a:rPr lang="en-US" altLang="x-none" sz="1400" i="1"/>
              <a:t>20</a:t>
            </a:r>
            <a:r>
              <a:rPr lang="en-US" altLang="x-none" sz="1400"/>
              <a:t>(16), 18287–18296.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61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66310" y="87015"/>
            <a:ext cx="45752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CC"/>
                </a:solidFill>
                <a:latin typeface="Helvetica"/>
                <a:cs typeface="Helvetica"/>
              </a:rPr>
              <a:t>Making </a:t>
            </a:r>
            <a:r>
              <a:rPr lang="en-US" sz="2400" b="1" dirty="0" err="1">
                <a:solidFill>
                  <a:srgbClr val="0000CC"/>
                </a:solidFill>
                <a:latin typeface="Helvetica"/>
                <a:cs typeface="Helvetica"/>
              </a:rPr>
              <a:t>ptychography</a:t>
            </a:r>
            <a:r>
              <a:rPr lang="en-US" sz="2400" b="1" dirty="0">
                <a:solidFill>
                  <a:srgbClr val="0000CC"/>
                </a:solidFill>
                <a:latin typeface="Helvetica"/>
                <a:cs typeface="Helvetica"/>
              </a:rPr>
              <a:t> colorful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1203182"/>
            <a:ext cx="7632848" cy="316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4860032" y="1110194"/>
            <a:ext cx="13134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Helvetica"/>
                <a:cs typeface="Helvetica"/>
              </a:rPr>
              <a:t>Cryogenic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279904" y="1483008"/>
            <a:ext cx="9006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Helvetica"/>
                <a:cs typeface="Helvetica"/>
              </a:rPr>
              <a:t>STXM</a:t>
            </a:r>
          </a:p>
          <a:p>
            <a:r>
              <a:rPr lang="en-US" sz="1600" dirty="0">
                <a:latin typeface="Helvetica"/>
                <a:cs typeface="Helvetica"/>
              </a:rPr>
              <a:t>DPC</a:t>
            </a:r>
          </a:p>
          <a:p>
            <a:r>
              <a:rPr lang="en-US" sz="1600" b="1" dirty="0">
                <a:solidFill>
                  <a:srgbClr val="FF0000"/>
                </a:solidFill>
                <a:latin typeface="Helvetica"/>
                <a:cs typeface="Helvetica"/>
              </a:rPr>
              <a:t>Ptycho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66310" y="616665"/>
            <a:ext cx="81010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charset="2"/>
              <a:buChar char="v"/>
            </a:pPr>
            <a:r>
              <a:rPr lang="en-US" sz="2000" b="1" dirty="0">
                <a:solidFill>
                  <a:schemeClr val="tx1">
                    <a:lumMod val="50000"/>
                  </a:schemeClr>
                </a:solidFill>
                <a:latin typeface="Helvetica"/>
                <a:cs typeface="Helvetica"/>
              </a:rPr>
              <a:t>Combination of Ptychography &amp; Fluorescence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39552" y="4726092"/>
            <a:ext cx="7848872" cy="1717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Font typeface="Wingdings" charset="2"/>
              <a:buChar char="§"/>
            </a:pPr>
            <a:r>
              <a:rPr lang="en-US" sz="2200" b="1" dirty="0">
                <a:solidFill>
                  <a:srgbClr val="1F497D"/>
                </a:solidFill>
                <a:latin typeface="Helvetica"/>
                <a:cs typeface="Helvetica"/>
              </a:rPr>
              <a:t>Frozen-hydrated samples: </a:t>
            </a:r>
            <a:r>
              <a:rPr lang="en-US" sz="2200" dirty="0">
                <a:solidFill>
                  <a:srgbClr val="1F497D"/>
                </a:solidFill>
                <a:latin typeface="Helvetica"/>
                <a:cs typeface="Helvetica"/>
              </a:rPr>
              <a:t>closer to natural state, reduce radiation damage</a:t>
            </a:r>
          </a:p>
          <a:p>
            <a:pPr marL="342900" lvl="0" indent="-342900">
              <a:spcBef>
                <a:spcPct val="20000"/>
              </a:spcBef>
              <a:buClr>
                <a:srgbClr val="1F497D"/>
              </a:buClr>
              <a:buFont typeface="Wingdings" charset="2"/>
              <a:buChar char="§"/>
              <a:defRPr/>
            </a:pPr>
            <a:r>
              <a:rPr lang="en-US" sz="2200" b="1" dirty="0">
                <a:solidFill>
                  <a:srgbClr val="1F497D"/>
                </a:solidFill>
                <a:latin typeface="Helvetica"/>
                <a:cs typeface="Helvetica"/>
              </a:rPr>
              <a:t>Fluorescence: </a:t>
            </a:r>
            <a:r>
              <a:rPr lang="en-US" sz="2200" dirty="0">
                <a:solidFill>
                  <a:srgbClr val="1F497D"/>
                </a:solidFill>
                <a:latin typeface="Helvetica"/>
                <a:cs typeface="Helvetica"/>
              </a:rPr>
              <a:t>quantitative elemental composition</a:t>
            </a:r>
          </a:p>
          <a:p>
            <a:pPr marL="342900" indent="-342900">
              <a:spcBef>
                <a:spcPct val="20000"/>
              </a:spcBef>
              <a:buClr>
                <a:srgbClr val="1F497D"/>
              </a:buClr>
              <a:buFont typeface="Wingdings" charset="2"/>
              <a:buChar char="§"/>
              <a:defRPr/>
            </a:pPr>
            <a:r>
              <a:rPr lang="en-US" sz="2200" b="1" dirty="0">
                <a:solidFill>
                  <a:srgbClr val="1F497D"/>
                </a:solidFill>
                <a:latin typeface="Helvetica"/>
                <a:cs typeface="Helvetica"/>
              </a:rPr>
              <a:t>Ptychography: </a:t>
            </a:r>
            <a:r>
              <a:rPr lang="en-US" sz="2200" dirty="0">
                <a:solidFill>
                  <a:srgbClr val="1F497D"/>
                </a:solidFill>
                <a:latin typeface="Helvetica"/>
                <a:cs typeface="Helvetica"/>
              </a:rPr>
              <a:t>structure information with high resolution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502847" y="4461757"/>
            <a:ext cx="45365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latin typeface="Helvetica"/>
                <a:cs typeface="Helvetica"/>
              </a:rPr>
              <a:t>J. Deng, </a:t>
            </a:r>
            <a:r>
              <a:rPr lang="en-US" sz="1400" i="1" dirty="0">
                <a:latin typeface="Helvetica"/>
                <a:cs typeface="Helvetica"/>
              </a:rPr>
              <a:t>et al. PNAS </a:t>
            </a:r>
            <a:r>
              <a:rPr lang="en-US" sz="1400" b="1" dirty="0">
                <a:latin typeface="Helvetica"/>
                <a:cs typeface="Helvetica"/>
              </a:rPr>
              <a:t>112</a:t>
            </a:r>
            <a:r>
              <a:rPr lang="en-US" sz="1400" dirty="0">
                <a:latin typeface="Helvetica"/>
                <a:cs typeface="Helvetica"/>
              </a:rPr>
              <a:t>,  2314-2319 (2015)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4C904375-58D0-0C4C-B612-6AB89412CCA8}"/>
              </a:ext>
            </a:extLst>
          </p:cNvPr>
          <p:cNvSpPr txBox="1"/>
          <p:nvPr/>
        </p:nvSpPr>
        <p:spPr>
          <a:xfrm>
            <a:off x="206160" y="6627168"/>
            <a:ext cx="187102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Courtesy Dr. </a:t>
            </a:r>
            <a:r>
              <a:rPr lang="en-US" sz="900" dirty="0" err="1"/>
              <a:t>Junjing</a:t>
            </a:r>
            <a:r>
              <a:rPr lang="en-US" sz="900" dirty="0"/>
              <a:t> Deng (APS)</a:t>
            </a:r>
          </a:p>
        </p:txBody>
      </p:sp>
    </p:spTree>
    <p:extLst>
      <p:ext uri="{BB962C8B-B14F-4D97-AF65-F5344CB8AC3E}">
        <p14:creationId xmlns:p14="http://schemas.microsoft.com/office/powerpoint/2010/main" val="4140292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62</a:t>
            </a:fld>
            <a:endParaRPr lang="en-US" dirty="0"/>
          </a:p>
        </p:txBody>
      </p:sp>
      <p:pic>
        <p:nvPicPr>
          <p:cNvPr id="6" name="Picture 5" descr="Chlamy_algae2.t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114300"/>
            <a:ext cx="5486398" cy="253462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51519" y="3916509"/>
            <a:ext cx="847841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Helvetica"/>
                <a:ea typeface="ＭＳ Ｐゴシック" charset="0"/>
                <a:cs typeface="Helvetica"/>
              </a:rPr>
              <a:t>Frozen-hydrated</a:t>
            </a:r>
            <a:r>
              <a:rPr lang="zh-CN" altLang="en-US" dirty="0">
                <a:solidFill>
                  <a:schemeClr val="tx1">
                    <a:lumMod val="75000"/>
                  </a:schemeClr>
                </a:solidFill>
                <a:latin typeface="Helvetica"/>
                <a:ea typeface="ＭＳ Ｐゴシック" charset="0"/>
                <a:cs typeface="Helvetica"/>
              </a:rPr>
              <a:t> </a:t>
            </a:r>
            <a:r>
              <a:rPr lang="en-US" i="1" dirty="0" err="1">
                <a:solidFill>
                  <a:schemeClr val="tx1">
                    <a:lumMod val="75000"/>
                  </a:schemeClr>
                </a:solidFill>
                <a:latin typeface="Helvetica"/>
                <a:ea typeface="ＭＳ Ｐゴシック" charset="0"/>
                <a:cs typeface="Helvetica"/>
                <a:sym typeface="Helvetica" charset="0"/>
              </a:rPr>
              <a:t>Chlamy</a:t>
            </a:r>
            <a:r>
              <a:rPr lang="en-US" i="1" dirty="0">
                <a:solidFill>
                  <a:schemeClr val="tx1">
                    <a:lumMod val="75000"/>
                  </a:schemeClr>
                </a:solidFill>
                <a:latin typeface="Helvetica"/>
                <a:ea typeface="ＭＳ Ｐゴシック" charset="0"/>
                <a:cs typeface="Helvetica"/>
                <a:sym typeface="Helvetica" charset="0"/>
              </a:rPr>
              <a:t>.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Helvetica"/>
                <a:ea typeface="ＭＳ Ｐゴシック" charset="0"/>
                <a:cs typeface="Helvetica"/>
                <a:sym typeface="Helvetica" charset="0"/>
              </a:rPr>
              <a:t> Alga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err="1">
                <a:solidFill>
                  <a:schemeClr val="tx1">
                    <a:lumMod val="75000"/>
                  </a:schemeClr>
                </a:solidFill>
                <a:latin typeface="Helvetica"/>
                <a:ea typeface="ＭＳ Ｐゴシック" charset="0"/>
                <a:cs typeface="Helvetica"/>
                <a:sym typeface="Helvetica" charset="0"/>
              </a:rPr>
              <a:t>Ptychographic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Helvetica"/>
                <a:ea typeface="ＭＳ Ｐゴシック" charset="0"/>
                <a:cs typeface="Helvetica"/>
                <a:sym typeface="Helvetica" charset="0"/>
              </a:rPr>
              <a:t> image resolution: ~18 nm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Helvetica"/>
                <a:ea typeface="ＭＳ Ｐゴシック" charset="0"/>
                <a:cs typeface="Helvetica"/>
                <a:sym typeface="Helvetica" charset="0"/>
              </a:rPr>
              <a:t>Fluorescence image resolution:~ 100 nm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Helvetica"/>
                <a:ea typeface="ＭＳ Ｐゴシック" charset="0"/>
                <a:cs typeface="Helvetica"/>
                <a:sym typeface="Helvetica" charset="0"/>
              </a:rPr>
              <a:t>Complementary information helps with sample analysis</a:t>
            </a:r>
            <a:endParaRPr lang="en-US" dirty="0">
              <a:solidFill>
                <a:schemeClr val="tx1">
                  <a:lumMod val="75000"/>
                </a:schemeClr>
              </a:solidFill>
              <a:latin typeface="Helvetica"/>
              <a:ea typeface="ＭＳ Ｐゴシック" charset="0"/>
              <a:cs typeface="Helvetica"/>
            </a:endParaRPr>
          </a:p>
        </p:txBody>
      </p:sp>
      <p:pic>
        <p:nvPicPr>
          <p:cNvPr id="11" name="Picture 10" descr="fly444_i100.ti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2217" y="58432"/>
            <a:ext cx="3200400" cy="3741821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  <a:reflection endPos="0" dist="50800" dir="5400000" sy="-100000" algn="bl" rotWithShape="0"/>
          </a:effectLst>
        </p:spPr>
      </p:pic>
      <p:pic>
        <p:nvPicPr>
          <p:cNvPr id="12" name="Picture 11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8199234" y="3608896"/>
            <a:ext cx="740664" cy="55512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  <a:reflection endPos="0" dist="50800" dir="5400000" sy="-100000" algn="bl" rotWithShape="0"/>
          </a:effectLst>
        </p:spPr>
      </p:pic>
      <p:sp>
        <p:nvSpPr>
          <p:cNvPr id="13" name="Rectangle 12"/>
          <p:cNvSpPr/>
          <p:nvPr/>
        </p:nvSpPr>
        <p:spPr>
          <a:xfrm>
            <a:off x="8243545" y="3224500"/>
            <a:ext cx="6520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Helvetica"/>
                <a:cs typeface="Helvetica"/>
              </a:rPr>
              <a:t>2</a:t>
            </a:r>
            <a:r>
              <a:rPr lang="el-GR" sz="1600" dirty="0">
                <a:latin typeface="Helvetica"/>
                <a:cs typeface="Helvetica"/>
              </a:rPr>
              <a:t> μm</a:t>
            </a:r>
            <a:endParaRPr lang="en-US" sz="1600" dirty="0">
              <a:latin typeface="Helvetica"/>
              <a:cs typeface="Helvetica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836115" y="58432"/>
            <a:ext cx="8114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Helvetica"/>
                <a:cs typeface="Helvetica"/>
              </a:rPr>
              <a:t>Ptycho</a:t>
            </a:r>
            <a:endParaRPr lang="en-US" sz="160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644329" y="2765184"/>
            <a:ext cx="385534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latin typeface="Helvetica"/>
                <a:cs typeface="Helvetica"/>
              </a:rPr>
              <a:t>J. Deng, </a:t>
            </a:r>
            <a:r>
              <a:rPr lang="en-US" sz="1400" i="1" dirty="0">
                <a:latin typeface="Helvetica"/>
                <a:cs typeface="Helvetica"/>
              </a:rPr>
              <a:t>et al. Sci. Rep. </a:t>
            </a:r>
            <a:r>
              <a:rPr lang="en-US" sz="1400">
                <a:latin typeface="Helvetica"/>
                <a:cs typeface="Helvetica"/>
              </a:rPr>
              <a:t>(</a:t>
            </a:r>
            <a:r>
              <a:rPr lang="en-US" altLang="zh-CN" sz="1400">
                <a:latin typeface="Helvetica"/>
                <a:cs typeface="Helvetica"/>
              </a:rPr>
              <a:t>accepted</a:t>
            </a:r>
            <a:r>
              <a:rPr lang="en-US" sz="1400">
                <a:latin typeface="Helvetica"/>
                <a:cs typeface="Helvetica"/>
              </a:rPr>
              <a:t>)</a:t>
            </a:r>
            <a:endParaRPr lang="en-US" sz="1400" dirty="0">
              <a:latin typeface="Helvetica"/>
              <a:cs typeface="Helvetica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7481277C-1202-5640-9288-5E84DD0C2D39}"/>
              </a:ext>
            </a:extLst>
          </p:cNvPr>
          <p:cNvSpPr txBox="1"/>
          <p:nvPr/>
        </p:nvSpPr>
        <p:spPr>
          <a:xfrm>
            <a:off x="206160" y="6627168"/>
            <a:ext cx="187102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Courtesy Dr. </a:t>
            </a:r>
            <a:r>
              <a:rPr lang="en-US" sz="900" dirty="0" err="1"/>
              <a:t>Junjing</a:t>
            </a:r>
            <a:r>
              <a:rPr lang="en-US" sz="900" dirty="0"/>
              <a:t> Deng (APS)</a:t>
            </a:r>
          </a:p>
        </p:txBody>
      </p:sp>
    </p:spTree>
    <p:extLst>
      <p:ext uri="{BB962C8B-B14F-4D97-AF65-F5344CB8AC3E}">
        <p14:creationId xmlns:p14="http://schemas.microsoft.com/office/powerpoint/2010/main" val="4213201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omposite3_yP_bCa.t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2217" y="58431"/>
            <a:ext cx="3200400" cy="3741821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63</a:t>
            </a:fld>
            <a:endParaRPr lang="en-US" dirty="0"/>
          </a:p>
        </p:txBody>
      </p:sp>
      <p:pic>
        <p:nvPicPr>
          <p:cNvPr id="6" name="Picture 5" descr="Chlamy_algae2.ti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114300"/>
            <a:ext cx="5486398" cy="253462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809626" y="29855"/>
            <a:ext cx="15189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Helvetica"/>
                <a:cs typeface="Helvetica"/>
              </a:rPr>
              <a:t>K</a:t>
            </a:r>
            <a:r>
              <a:rPr lang="en-US" sz="1600" dirty="0">
                <a:latin typeface="Helvetica"/>
                <a:cs typeface="Helvetica"/>
              </a:rPr>
              <a:t>/</a:t>
            </a:r>
            <a:r>
              <a:rPr lang="en-US" sz="1600" dirty="0">
                <a:solidFill>
                  <a:srgbClr val="228E2A"/>
                </a:solidFill>
                <a:latin typeface="Helvetica"/>
                <a:cs typeface="Helvetica"/>
              </a:rPr>
              <a:t>P</a:t>
            </a:r>
            <a:r>
              <a:rPr lang="en-US" sz="1600" dirty="0">
                <a:solidFill>
                  <a:srgbClr val="000000"/>
                </a:solidFill>
                <a:latin typeface="Helvetica"/>
                <a:cs typeface="Helvetica"/>
              </a:rPr>
              <a:t>/</a:t>
            </a:r>
            <a:r>
              <a:rPr lang="en-US" sz="1600" dirty="0" err="1">
                <a:solidFill>
                  <a:srgbClr val="0000CC"/>
                </a:solidFill>
                <a:latin typeface="Helvetica"/>
                <a:cs typeface="Helvetica"/>
              </a:rPr>
              <a:t>Ca</a:t>
            </a:r>
            <a:r>
              <a:rPr lang="en-US" sz="1600" dirty="0">
                <a:solidFill>
                  <a:srgbClr val="000000"/>
                </a:solidFill>
                <a:latin typeface="Helvetica"/>
                <a:cs typeface="Helvetica"/>
              </a:rPr>
              <a:t>/</a:t>
            </a:r>
            <a:r>
              <a:rPr lang="en-US" sz="1600" dirty="0" err="1">
                <a:solidFill>
                  <a:srgbClr val="000000"/>
                </a:solidFill>
                <a:latin typeface="Helvetica"/>
                <a:cs typeface="Helvetica"/>
              </a:rPr>
              <a:t>Ptycho</a:t>
            </a:r>
            <a:endParaRPr lang="en-US" sz="160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pic>
        <p:nvPicPr>
          <p:cNvPr id="15" name="Picture 14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8199234" y="3608896"/>
            <a:ext cx="740664" cy="55512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  <a:reflection endPos="0" dist="50800" dir="5400000" sy="-100000" algn="bl" rotWithShape="0"/>
          </a:effectLst>
        </p:spPr>
      </p:pic>
      <p:sp>
        <p:nvSpPr>
          <p:cNvPr id="16" name="Rectangle 15"/>
          <p:cNvSpPr/>
          <p:nvPr/>
        </p:nvSpPr>
        <p:spPr>
          <a:xfrm>
            <a:off x="8243545" y="3224500"/>
            <a:ext cx="6520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Helvetica"/>
                <a:cs typeface="Helvetica"/>
              </a:rPr>
              <a:t>2</a:t>
            </a:r>
            <a:r>
              <a:rPr lang="el-GR" sz="1600" dirty="0">
                <a:latin typeface="Helvetica"/>
                <a:cs typeface="Helvetica"/>
              </a:rPr>
              <a:t> μm</a:t>
            </a:r>
            <a:endParaRPr lang="en-US" sz="1600" dirty="0">
              <a:latin typeface="Helvetica"/>
              <a:cs typeface="Helvetica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644329" y="2765184"/>
            <a:ext cx="385534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latin typeface="Helvetica"/>
                <a:cs typeface="Helvetica"/>
              </a:rPr>
              <a:t>J. Deng, </a:t>
            </a:r>
            <a:r>
              <a:rPr lang="en-US" sz="1400" i="1" dirty="0">
                <a:latin typeface="Helvetica"/>
                <a:cs typeface="Helvetica"/>
              </a:rPr>
              <a:t>et al. Sci. Rep. </a:t>
            </a:r>
            <a:r>
              <a:rPr lang="en-US" sz="1400" dirty="0">
                <a:latin typeface="Helvetica"/>
                <a:cs typeface="Helvetica"/>
              </a:rPr>
              <a:t>(</a:t>
            </a:r>
            <a:r>
              <a:rPr lang="en-US" altLang="zh-CN" sz="1400" dirty="0">
                <a:latin typeface="Helvetica"/>
                <a:cs typeface="Helvetica"/>
              </a:rPr>
              <a:t>accepted</a:t>
            </a:r>
            <a:r>
              <a:rPr lang="en-US" sz="1400" dirty="0">
                <a:latin typeface="Helvetica"/>
                <a:cs typeface="Helvetica"/>
              </a:rPr>
              <a:t>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51520" y="3916509"/>
            <a:ext cx="827137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Helvetica"/>
                <a:ea typeface="ＭＳ Ｐゴシック" charset="0"/>
                <a:cs typeface="Helvetica"/>
              </a:rPr>
              <a:t>Frozen-hydrated</a:t>
            </a:r>
            <a:r>
              <a:rPr lang="zh-CN" altLang="en-US" dirty="0">
                <a:solidFill>
                  <a:schemeClr val="tx1">
                    <a:lumMod val="75000"/>
                  </a:schemeClr>
                </a:solidFill>
                <a:latin typeface="Helvetica"/>
                <a:ea typeface="ＭＳ Ｐゴシック" charset="0"/>
                <a:cs typeface="Helvetica"/>
              </a:rPr>
              <a:t> </a:t>
            </a:r>
            <a:r>
              <a:rPr lang="en-US" i="1" dirty="0" err="1">
                <a:solidFill>
                  <a:schemeClr val="tx1">
                    <a:lumMod val="75000"/>
                  </a:schemeClr>
                </a:solidFill>
                <a:latin typeface="Helvetica"/>
                <a:ea typeface="ＭＳ Ｐゴシック" charset="0"/>
                <a:cs typeface="Helvetica"/>
                <a:sym typeface="Helvetica" charset="0"/>
              </a:rPr>
              <a:t>Chlamy</a:t>
            </a:r>
            <a:r>
              <a:rPr lang="en-US" i="1" dirty="0">
                <a:solidFill>
                  <a:schemeClr val="tx1">
                    <a:lumMod val="75000"/>
                  </a:schemeClr>
                </a:solidFill>
                <a:latin typeface="Helvetica"/>
                <a:ea typeface="ＭＳ Ｐゴシック" charset="0"/>
                <a:cs typeface="Helvetica"/>
                <a:sym typeface="Helvetica" charset="0"/>
              </a:rPr>
              <a:t>.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Helvetica"/>
                <a:ea typeface="ＭＳ Ｐゴシック" charset="0"/>
                <a:cs typeface="Helvetica"/>
                <a:sym typeface="Helvetica" charset="0"/>
              </a:rPr>
              <a:t> Alga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err="1">
                <a:solidFill>
                  <a:schemeClr val="tx1">
                    <a:lumMod val="75000"/>
                  </a:schemeClr>
                </a:solidFill>
                <a:latin typeface="Helvetica"/>
                <a:ea typeface="ＭＳ Ｐゴシック" charset="0"/>
                <a:cs typeface="Helvetica"/>
                <a:sym typeface="Helvetica" charset="0"/>
              </a:rPr>
              <a:t>Ptychographic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Helvetica"/>
                <a:ea typeface="ＭＳ Ｐゴシック" charset="0"/>
                <a:cs typeface="Helvetica"/>
                <a:sym typeface="Helvetica" charset="0"/>
              </a:rPr>
              <a:t> image resolution: ~18 nm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Helvetica"/>
                <a:ea typeface="ＭＳ Ｐゴシック" charset="0"/>
                <a:cs typeface="Helvetica"/>
                <a:sym typeface="Helvetica" charset="0"/>
              </a:rPr>
              <a:t>Fluorescence image resolution:~ 100 nm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Helvetica"/>
                <a:ea typeface="ＭＳ Ｐゴシック" charset="0"/>
                <a:cs typeface="Helvetica"/>
                <a:sym typeface="Helvetica" charset="0"/>
              </a:rPr>
              <a:t>Complementary information helps with sample analysis</a:t>
            </a:r>
            <a:endParaRPr lang="en-US" dirty="0">
              <a:solidFill>
                <a:schemeClr val="tx1">
                  <a:lumMod val="75000"/>
                </a:schemeClr>
              </a:solidFill>
              <a:latin typeface="Helvetica"/>
              <a:ea typeface="ＭＳ Ｐゴシック" charset="0"/>
              <a:cs typeface="Helvetic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291E86B5-7636-EF48-B64F-176C65739189}"/>
              </a:ext>
            </a:extLst>
          </p:cNvPr>
          <p:cNvSpPr txBox="1"/>
          <p:nvPr/>
        </p:nvSpPr>
        <p:spPr>
          <a:xfrm>
            <a:off x="206160" y="6627168"/>
            <a:ext cx="187102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Courtesy Dr. </a:t>
            </a:r>
            <a:r>
              <a:rPr lang="en-US" sz="900" dirty="0" err="1"/>
              <a:t>Junjing</a:t>
            </a:r>
            <a:r>
              <a:rPr lang="en-US" sz="900" dirty="0"/>
              <a:t> Deng (APS)</a:t>
            </a:r>
          </a:p>
        </p:txBody>
      </p:sp>
    </p:spTree>
    <p:extLst>
      <p:ext uri="{BB962C8B-B14F-4D97-AF65-F5344CB8AC3E}">
        <p14:creationId xmlns:p14="http://schemas.microsoft.com/office/powerpoint/2010/main" val="5388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0" y="6473825"/>
            <a:ext cx="457200" cy="182563"/>
          </a:xfrm>
        </p:spPr>
        <p:txBody>
          <a:bodyPr/>
          <a:lstStyle/>
          <a:p>
            <a:fld id="{AEFAAC5A-9C4F-4278-920D-DF2BAB595749}" type="slidenum">
              <a:rPr lang="en-US" smtClean="0"/>
              <a:pPr/>
              <a:t>64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50" y="514356"/>
            <a:ext cx="3150322" cy="26950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0133" y="533185"/>
            <a:ext cx="2528581" cy="24396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8513" y="533185"/>
            <a:ext cx="2835487" cy="24699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6610" y="3209358"/>
            <a:ext cx="3655629" cy="30130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57779"/>
            <a:ext cx="3395185" cy="25066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1803" y="3335651"/>
            <a:ext cx="3469515" cy="288674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395852" y="2864364"/>
            <a:ext cx="3385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Helvetica"/>
                <a:ea typeface="ＭＳ Ｐゴシック" charset="0"/>
                <a:cs typeface="Helvetica"/>
                <a:sym typeface="Helvetica" charset="0"/>
              </a:rPr>
              <a:t>P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4367233" y="2864364"/>
            <a:ext cx="4796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tx1">
                    <a:lumMod val="75000"/>
                  </a:schemeClr>
                </a:solidFill>
                <a:latin typeface="Helvetica"/>
                <a:ea typeface="ＭＳ Ｐゴシック" charset="0"/>
                <a:cs typeface="Helvetica"/>
                <a:sym typeface="Helvetica" charset="0"/>
              </a:rPr>
              <a:t>Ca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7643730" y="2867954"/>
            <a:ext cx="4026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Helvetica"/>
                <a:ea typeface="ＭＳ Ｐゴシック" charset="0"/>
                <a:cs typeface="Helvetica"/>
                <a:sym typeface="Helvetica" charset="0"/>
              </a:rPr>
              <a:t>Cl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4425213" y="5982777"/>
            <a:ext cx="3385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Helvetica"/>
                <a:ea typeface="ＭＳ Ｐゴシック" charset="0"/>
                <a:cs typeface="Helvetica"/>
                <a:sym typeface="Helvetica" charset="0"/>
              </a:rPr>
              <a:t>S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1395852" y="5982777"/>
            <a:ext cx="3385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Helvetica"/>
                <a:ea typeface="ＭＳ Ｐゴシック" charset="0"/>
                <a:cs typeface="Helvetica"/>
                <a:sym typeface="Helvetica" charset="0"/>
              </a:rPr>
              <a:t>K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7453966" y="6037730"/>
            <a:ext cx="8899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chemeClr val="tx1">
                    <a:lumMod val="75000"/>
                  </a:schemeClr>
                </a:solidFill>
                <a:latin typeface="Helvetica"/>
                <a:ea typeface="ＭＳ Ｐゴシック" charset="0"/>
                <a:cs typeface="Helvetica"/>
                <a:sym typeface="Helvetica" charset="0"/>
              </a:rPr>
              <a:t>Ptycho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7196474" y="6462814"/>
            <a:ext cx="229495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>
                <a:latin typeface="Helvetica"/>
                <a:cs typeface="Helvetica"/>
              </a:rPr>
              <a:t>(</a:t>
            </a:r>
            <a:r>
              <a:rPr lang="en-US" sz="1400" dirty="0">
                <a:latin typeface="Helvetica"/>
                <a:cs typeface="Helvetica"/>
              </a:rPr>
              <a:t>In preparation)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-48006" y="16583"/>
            <a:ext cx="81010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>
                <a:solidFill>
                  <a:schemeClr val="tx1">
                    <a:lumMod val="50000"/>
                  </a:schemeClr>
                </a:solidFill>
                <a:latin typeface="Helvetica"/>
                <a:cs typeface="Helvetica"/>
              </a:rPr>
              <a:t>Extended to 3D</a:t>
            </a:r>
            <a:endParaRPr lang="en-US" sz="2000" b="1" dirty="0">
              <a:solidFill>
                <a:schemeClr val="tx1">
                  <a:lumMod val="50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22E9A59F-0218-E346-97C9-9745CE5176A2}"/>
              </a:ext>
            </a:extLst>
          </p:cNvPr>
          <p:cNvSpPr txBox="1"/>
          <p:nvPr/>
        </p:nvSpPr>
        <p:spPr>
          <a:xfrm>
            <a:off x="206160" y="6627168"/>
            <a:ext cx="187102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Courtesy Dr. </a:t>
            </a:r>
            <a:r>
              <a:rPr lang="en-US" sz="900" dirty="0" err="1"/>
              <a:t>Junjing</a:t>
            </a:r>
            <a:r>
              <a:rPr lang="en-US" sz="900" dirty="0"/>
              <a:t> Deng (APS)</a:t>
            </a:r>
          </a:p>
        </p:txBody>
      </p:sp>
    </p:spTree>
    <p:extLst>
      <p:ext uri="{BB962C8B-B14F-4D97-AF65-F5344CB8AC3E}">
        <p14:creationId xmlns:p14="http://schemas.microsoft.com/office/powerpoint/2010/main" val="115657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>
          <a:xfrm>
            <a:off x="4343400" y="6616589"/>
            <a:ext cx="457200" cy="182880"/>
          </a:xfrm>
        </p:spPr>
        <p:txBody>
          <a:bodyPr/>
          <a:lstStyle/>
          <a:p>
            <a:fld id="{AEFAAC5A-9C4F-4278-920D-DF2BAB595749}" type="slidenum">
              <a:rPr lang="en-US" smtClean="0"/>
              <a:pPr/>
              <a:t>65</a:t>
            </a:fld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250010" y="0"/>
            <a:ext cx="889399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charset="2"/>
              <a:buChar char="v"/>
            </a:pPr>
            <a:r>
              <a:rPr lang="en-US" sz="2000" b="1" dirty="0" err="1">
                <a:solidFill>
                  <a:schemeClr val="tx1">
                    <a:lumMod val="50000"/>
                  </a:schemeClr>
                </a:solidFill>
                <a:latin typeface="Helvetica"/>
                <a:cs typeface="Helvetica"/>
              </a:rPr>
              <a:t>Ptychographic</a:t>
            </a:r>
            <a:r>
              <a:rPr lang="en-US" sz="2000" b="1" dirty="0">
                <a:solidFill>
                  <a:schemeClr val="tx1">
                    <a:lumMod val="50000"/>
                  </a:schemeClr>
                </a:solidFill>
                <a:latin typeface="Helvetica"/>
                <a:cs typeface="Helvetica"/>
              </a:rPr>
              <a:t> spectroscopy</a:t>
            </a:r>
          </a:p>
          <a:p>
            <a:r>
              <a:rPr lang="en-US" sz="2000" b="1" dirty="0">
                <a:solidFill>
                  <a:schemeClr val="tx1">
                    <a:lumMod val="50000"/>
                  </a:schemeClr>
                </a:solidFill>
                <a:latin typeface="Helvetica"/>
                <a:cs typeface="Helvetica"/>
              </a:rPr>
              <a:t>     -- like STXM XNEAS analysis, but with higher resolution and  more information (both absorption and phase) from refractive index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1400738"/>
            <a:ext cx="1879600" cy="2233288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475362" y="6230101"/>
            <a:ext cx="512533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latin typeface="Helvetica"/>
                <a:cs typeface="Helvetica"/>
              </a:rPr>
              <a:t>Adapted from D. Shapiro, </a:t>
            </a:r>
            <a:r>
              <a:rPr lang="en-US" sz="1400" i="1" dirty="0">
                <a:latin typeface="Helvetica"/>
                <a:cs typeface="Helvetica"/>
              </a:rPr>
              <a:t>et al. Nat. Photon. </a:t>
            </a:r>
            <a:r>
              <a:rPr lang="en-US" sz="1400" b="1" dirty="0">
                <a:latin typeface="Helvetica"/>
                <a:cs typeface="Helvetica"/>
              </a:rPr>
              <a:t>8</a:t>
            </a:r>
            <a:r>
              <a:rPr lang="en-US" sz="1400" dirty="0">
                <a:latin typeface="Helvetica"/>
                <a:cs typeface="Helvetica"/>
              </a:rPr>
              <a:t>,  765 (2014)</a:t>
            </a:r>
          </a:p>
        </p:txBody>
      </p:sp>
      <p:pic>
        <p:nvPicPr>
          <p:cNvPr id="2" name="Picture 1" descr="shapiro_ptycho_spectr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931" y="1270000"/>
            <a:ext cx="4178137" cy="48641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75362" y="5676901"/>
            <a:ext cx="103593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latin typeface="Helvetica"/>
                <a:cs typeface="Helvetica"/>
              </a:rPr>
              <a:t>Energy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5100" y="3695700"/>
            <a:ext cx="3543300" cy="260359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A5690672-FE5D-D542-BF22-8739FC1EB088}"/>
              </a:ext>
            </a:extLst>
          </p:cNvPr>
          <p:cNvSpPr txBox="1"/>
          <p:nvPr/>
        </p:nvSpPr>
        <p:spPr>
          <a:xfrm>
            <a:off x="206160" y="6627168"/>
            <a:ext cx="187102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Courtesy Dr. </a:t>
            </a:r>
            <a:r>
              <a:rPr lang="en-US" sz="900" dirty="0" err="1"/>
              <a:t>Junjing</a:t>
            </a:r>
            <a:r>
              <a:rPr lang="en-US" sz="900" dirty="0"/>
              <a:t> Deng (APS)</a:t>
            </a:r>
          </a:p>
        </p:txBody>
      </p:sp>
    </p:spTree>
    <p:extLst>
      <p:ext uri="{BB962C8B-B14F-4D97-AF65-F5344CB8AC3E}">
        <p14:creationId xmlns:p14="http://schemas.microsoft.com/office/powerpoint/2010/main" val="781759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itle 1"/>
          <p:cNvSpPr>
            <a:spLocks noGrp="1"/>
          </p:cNvSpPr>
          <p:nvPr>
            <p:ph type="title"/>
          </p:nvPr>
        </p:nvSpPr>
        <p:spPr>
          <a:xfrm>
            <a:off x="457200" y="385012"/>
            <a:ext cx="8229600" cy="570943"/>
          </a:xfrm>
        </p:spPr>
        <p:txBody>
          <a:bodyPr/>
          <a:lstStyle/>
          <a:p>
            <a:pPr eaLnBrk="1" hangingPunct="1"/>
            <a:r>
              <a:rPr lang="en-US" altLang="x-none">
                <a:latin typeface="Comic Sans MS" charset="0"/>
                <a:ea typeface="ＭＳ Ｐゴシック" charset="-128"/>
              </a:rPr>
              <a:t>GdFe</a:t>
            </a:r>
            <a:r>
              <a:rPr lang="en-US" altLang="x-none" dirty="0">
                <a:latin typeface="Comic Sans MS" charset="0"/>
                <a:ea typeface="ＭＳ Ｐゴシック" charset="-128"/>
              </a:rPr>
              <a:t> layered magnetic films</a:t>
            </a:r>
          </a:p>
        </p:txBody>
      </p:sp>
      <p:grpSp>
        <p:nvGrpSpPr>
          <p:cNvPr id="88066" name="Group 54"/>
          <p:cNvGrpSpPr>
            <a:grpSpLocks/>
          </p:cNvGrpSpPr>
          <p:nvPr/>
        </p:nvGrpSpPr>
        <p:grpSpPr bwMode="auto">
          <a:xfrm>
            <a:off x="228600" y="1371600"/>
            <a:ext cx="3429000" cy="5295900"/>
            <a:chOff x="5657849" y="1841784"/>
            <a:chExt cx="2676271" cy="4460591"/>
          </a:xfrm>
        </p:grpSpPr>
        <p:grpSp>
          <p:nvGrpSpPr>
            <p:cNvPr id="88069" name="Group 39"/>
            <p:cNvGrpSpPr>
              <a:grpSpLocks/>
            </p:cNvGrpSpPr>
            <p:nvPr/>
          </p:nvGrpSpPr>
          <p:grpSpPr bwMode="auto">
            <a:xfrm>
              <a:off x="5657849" y="1841784"/>
              <a:ext cx="2107406" cy="4460591"/>
              <a:chOff x="5657849" y="1841784"/>
              <a:chExt cx="2107406" cy="4460591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5657856" y="1841784"/>
                <a:ext cx="1828799" cy="371191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scene3d>
                <a:camera prst="isometricOffAxis2Left">
                  <a:rot lat="20520000" lon="1560000" rev="0"/>
                </a:camera>
                <a:lightRig rig="balanced" dir="t">
                  <a:rot lat="0" lon="0" rev="6000000"/>
                </a:lightRig>
              </a:scene3d>
              <a:sp3d>
                <a:bevelT w="0" h="635000"/>
                <a:bevelB w="0" h="635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800" dirty="0"/>
                  <a:t>Ta (20 </a:t>
                </a:r>
                <a:r>
                  <a:rPr lang="en-US" sz="1800" dirty="0">
                    <a:latin typeface="Times New Roman"/>
                    <a:cs typeface="Times New Roman"/>
                  </a:rPr>
                  <a:t>Å</a:t>
                </a:r>
                <a:r>
                  <a:rPr lang="en-US" sz="1800" dirty="0"/>
                  <a:t>)</a:t>
                </a: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5661661" y="2200559"/>
                <a:ext cx="1828799" cy="371191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scene3d>
                <a:camera prst="isometricOffAxis2Left">
                  <a:rot lat="20520000" lon="1560000" rev="0"/>
                </a:camera>
                <a:lightRig rig="balanced" dir="t">
                  <a:rot lat="0" lon="0" rev="6000000"/>
                </a:lightRig>
              </a:scene3d>
              <a:sp3d>
                <a:bevelT w="0" h="635000"/>
                <a:bevelB w="0" h="635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en-US" sz="2200" b="1" dirty="0">
                    <a:latin typeface="Times New Roman"/>
                    <a:cs typeface="Times New Roman"/>
                  </a:rPr>
                  <a:t>↓</a:t>
                </a:r>
                <a:r>
                  <a:rPr lang="en-US" sz="1800" dirty="0">
                    <a:latin typeface="Times New Roman"/>
                    <a:cs typeface="Times New Roman"/>
                  </a:rPr>
                  <a:t>     </a:t>
                </a:r>
                <a:r>
                  <a:rPr lang="en-US" sz="1800" dirty="0" err="1"/>
                  <a:t>Gd</a:t>
                </a:r>
                <a:r>
                  <a:rPr lang="en-US" sz="1800" dirty="0"/>
                  <a:t> (4.5 </a:t>
                </a:r>
                <a:r>
                  <a:rPr lang="en-US" sz="1800" dirty="0">
                    <a:latin typeface="Times New Roman"/>
                    <a:cs typeface="Times New Roman"/>
                  </a:rPr>
                  <a:t>Å</a:t>
                </a:r>
                <a:r>
                  <a:rPr lang="en-US" sz="1800" dirty="0"/>
                  <a:t>)</a:t>
                </a: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5662618" y="2553489"/>
                <a:ext cx="1828799" cy="371191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  <a:scene3d>
                <a:camera prst="isometricOffAxis2Left">
                  <a:rot lat="20520000" lon="1560000" rev="0"/>
                </a:camera>
                <a:lightRig rig="balanced" dir="t">
                  <a:rot lat="0" lon="0" rev="6000000"/>
                </a:lightRig>
              </a:scene3d>
              <a:sp3d>
                <a:bevelT w="0" h="635000"/>
                <a:bevelB w="0" h="635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en-US" sz="2200" b="1" dirty="0">
                    <a:latin typeface="Times New Roman"/>
                    <a:cs typeface="Times New Roman"/>
                  </a:rPr>
                  <a:t>↑</a:t>
                </a:r>
                <a:r>
                  <a:rPr lang="en-US" sz="1800" dirty="0">
                    <a:latin typeface="Times New Roman"/>
                    <a:cs typeface="Times New Roman"/>
                  </a:rPr>
                  <a:t>     </a:t>
                </a:r>
                <a:r>
                  <a:rPr lang="en-US" sz="1800" dirty="0"/>
                  <a:t>Fe (4.1 </a:t>
                </a:r>
                <a:r>
                  <a:rPr lang="en-US" sz="1800" dirty="0">
                    <a:latin typeface="Times New Roman"/>
                    <a:cs typeface="Times New Roman"/>
                  </a:rPr>
                  <a:t>Å</a:t>
                </a:r>
                <a:r>
                  <a:rPr lang="en-US" sz="1800" dirty="0"/>
                  <a:t>)</a:t>
                </a:r>
              </a:p>
            </p:txBody>
          </p:sp>
          <p:cxnSp>
            <p:nvCxnSpPr>
              <p:cNvPr id="16" name="Straight Connector 15"/>
              <p:cNvCxnSpPr/>
              <p:nvPr/>
            </p:nvCxnSpPr>
            <p:spPr>
              <a:xfrm rot="5400000">
                <a:off x="6415681" y="3489873"/>
                <a:ext cx="795111" cy="5"/>
              </a:xfrm>
              <a:prstGeom prst="line">
                <a:avLst/>
              </a:prstGeom>
              <a:ln w="50800" cap="flat">
                <a:solidFill>
                  <a:schemeClr val="tx1"/>
                </a:solidFill>
                <a:prstDash val="sysDash"/>
              </a:ln>
              <a:scene3d>
                <a:camera prst="orthographicFront"/>
                <a:lightRig rig="balanced" dir="t">
                  <a:rot lat="0" lon="0" rev="6000000"/>
                </a:lightRig>
              </a:scene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" name="Rectangle 5"/>
              <p:cNvSpPr/>
              <p:nvPr/>
            </p:nvSpPr>
            <p:spPr>
              <a:xfrm>
                <a:off x="5662613" y="3719791"/>
                <a:ext cx="1828799" cy="371191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scene3d>
                <a:camera prst="isometricOffAxis2Left">
                  <a:rot lat="20520000" lon="1560000" rev="0"/>
                </a:camera>
                <a:lightRig rig="balanced" dir="t">
                  <a:rot lat="0" lon="0" rev="6000000"/>
                </a:lightRig>
              </a:scene3d>
              <a:sp3d>
                <a:bevelT w="0" h="635000"/>
                <a:bevelB w="0" h="635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en-US" sz="2200" b="1" dirty="0">
                    <a:latin typeface="Times New Roman"/>
                    <a:cs typeface="Times New Roman"/>
                  </a:rPr>
                  <a:t>↓</a:t>
                </a:r>
                <a:r>
                  <a:rPr lang="en-US" sz="1800" dirty="0">
                    <a:latin typeface="Times New Roman"/>
                    <a:cs typeface="Times New Roman"/>
                  </a:rPr>
                  <a:t>     </a:t>
                </a:r>
                <a:r>
                  <a:rPr lang="en-US" sz="1800" dirty="0" err="1"/>
                  <a:t>Gd</a:t>
                </a:r>
                <a:r>
                  <a:rPr lang="en-US" sz="1800" dirty="0"/>
                  <a:t> (4.5 </a:t>
                </a:r>
                <a:r>
                  <a:rPr lang="en-US" sz="1800" dirty="0">
                    <a:latin typeface="Times New Roman"/>
                    <a:cs typeface="Times New Roman"/>
                  </a:rPr>
                  <a:t>Å</a:t>
                </a:r>
                <a:r>
                  <a:rPr lang="en-US" sz="1800" dirty="0"/>
                  <a:t>)</a:t>
                </a:r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5662613" y="4071942"/>
                <a:ext cx="1828799" cy="371191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  <a:scene3d>
                <a:camera prst="isometricOffAxis2Left">
                  <a:rot lat="20520000" lon="1560000" rev="0"/>
                </a:camera>
                <a:lightRig rig="balanced" dir="t">
                  <a:rot lat="0" lon="0" rev="6000000"/>
                </a:lightRig>
              </a:scene3d>
              <a:sp3d>
                <a:bevelT w="0" h="635000"/>
                <a:bevelB w="0" h="635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en-US" sz="2200" b="1" dirty="0">
                    <a:latin typeface="Times New Roman"/>
                    <a:cs typeface="Times New Roman"/>
                  </a:rPr>
                  <a:t>↑</a:t>
                </a:r>
                <a:r>
                  <a:rPr lang="en-US" sz="1800" dirty="0">
                    <a:latin typeface="Times New Roman"/>
                    <a:cs typeface="Times New Roman"/>
                  </a:rPr>
                  <a:t>     </a:t>
                </a:r>
                <a:r>
                  <a:rPr lang="en-US" sz="1800" dirty="0"/>
                  <a:t>Fe (4.1 </a:t>
                </a:r>
                <a:r>
                  <a:rPr lang="en-US" sz="1800" dirty="0">
                    <a:latin typeface="Times New Roman"/>
                    <a:cs typeface="Times New Roman"/>
                  </a:rPr>
                  <a:t>Å</a:t>
                </a:r>
                <a:r>
                  <a:rPr lang="en-US" sz="1800" dirty="0"/>
                  <a:t>)</a:t>
                </a: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5662619" y="4424354"/>
                <a:ext cx="1828799" cy="371191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scene3d>
                <a:camera prst="isometricOffAxis2Left">
                  <a:rot lat="20520000" lon="1560000" rev="0"/>
                </a:camera>
                <a:lightRig rig="balanced" dir="t">
                  <a:rot lat="0" lon="0" rev="6000000"/>
                </a:lightRig>
              </a:scene3d>
              <a:sp3d>
                <a:bevelT w="0" h="635000"/>
                <a:bevelB w="0" h="635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en-US" sz="2200" b="1" dirty="0">
                    <a:latin typeface="Times New Roman"/>
                    <a:cs typeface="Times New Roman"/>
                  </a:rPr>
                  <a:t>↓</a:t>
                </a:r>
                <a:r>
                  <a:rPr lang="en-US" sz="1800" dirty="0">
                    <a:latin typeface="Times New Roman"/>
                    <a:cs typeface="Times New Roman"/>
                  </a:rPr>
                  <a:t>     </a:t>
                </a:r>
                <a:r>
                  <a:rPr lang="en-US" sz="1800" dirty="0" err="1"/>
                  <a:t>Gd</a:t>
                </a:r>
                <a:r>
                  <a:rPr lang="en-US" sz="1800" dirty="0"/>
                  <a:t> (4.5 </a:t>
                </a:r>
                <a:r>
                  <a:rPr lang="en-US" sz="1800" dirty="0">
                    <a:latin typeface="Times New Roman"/>
                    <a:cs typeface="Times New Roman"/>
                  </a:rPr>
                  <a:t>Å</a:t>
                </a:r>
                <a:r>
                  <a:rPr lang="en-US" sz="1800" dirty="0"/>
                  <a:t>)</a:t>
                </a: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5662610" y="4777075"/>
                <a:ext cx="1828799" cy="371191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  <a:scene3d>
                <a:camera prst="isometricOffAxis2Left">
                  <a:rot lat="20520000" lon="1560000" rev="0"/>
                </a:camera>
                <a:lightRig rig="balanced" dir="t">
                  <a:rot lat="0" lon="0" rev="6000000"/>
                </a:lightRig>
              </a:scene3d>
              <a:sp3d>
                <a:bevelT w="0" h="635000"/>
                <a:bevelB w="0" h="635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en-US" sz="2200" b="1" dirty="0">
                    <a:latin typeface="Times New Roman"/>
                    <a:cs typeface="Times New Roman"/>
                  </a:rPr>
                  <a:t>↑</a:t>
                </a:r>
                <a:r>
                  <a:rPr lang="en-US" sz="1800" dirty="0">
                    <a:latin typeface="Times New Roman"/>
                    <a:cs typeface="Times New Roman"/>
                  </a:rPr>
                  <a:t>     </a:t>
                </a:r>
                <a:r>
                  <a:rPr lang="en-US" sz="1800" dirty="0"/>
                  <a:t>Fe (4.1 </a:t>
                </a:r>
                <a:r>
                  <a:rPr lang="en-US" sz="1800" dirty="0">
                    <a:latin typeface="Times New Roman"/>
                    <a:cs typeface="Times New Roman"/>
                  </a:rPr>
                  <a:t>Å</a:t>
                </a:r>
                <a:r>
                  <a:rPr lang="en-US" sz="1800" dirty="0"/>
                  <a:t>)</a:t>
                </a: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5657849" y="5127630"/>
                <a:ext cx="1828799" cy="371191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scene3d>
                <a:camera prst="isometricOffAxis2Left">
                  <a:rot lat="20520000" lon="1560000" rev="0"/>
                </a:camera>
                <a:lightRig rig="balanced" dir="t">
                  <a:rot lat="0" lon="0" rev="6000000"/>
                </a:lightRig>
              </a:scene3d>
              <a:sp3d>
                <a:bevelT w="0" h="635000"/>
                <a:bevelB w="0" h="635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800" dirty="0"/>
                  <a:t>Ta (20 </a:t>
                </a:r>
                <a:r>
                  <a:rPr lang="en-US" sz="1800" dirty="0">
                    <a:latin typeface="Times New Roman"/>
                    <a:cs typeface="Times New Roman"/>
                  </a:rPr>
                  <a:t>Å</a:t>
                </a:r>
                <a:r>
                  <a:rPr lang="en-US" sz="1800" dirty="0"/>
                  <a:t>)</a:t>
                </a:r>
              </a:p>
            </p:txBody>
          </p:sp>
          <p:sp>
            <p:nvSpPr>
              <p:cNvPr id="13" name="Frame 12"/>
              <p:cNvSpPr/>
              <p:nvPr/>
            </p:nvSpPr>
            <p:spPr>
              <a:xfrm>
                <a:off x="5936456" y="5033169"/>
                <a:ext cx="1828799" cy="1269206"/>
              </a:xfrm>
              <a:prstGeom prst="frame">
                <a:avLst>
                  <a:gd name="adj1" fmla="val 34233"/>
                </a:avLst>
              </a:prstGeom>
              <a:solidFill>
                <a:srgbClr val="C00000"/>
              </a:solidFill>
              <a:ln>
                <a:noFill/>
              </a:ln>
              <a:scene3d>
                <a:camera prst="isometricOffAxis2Top">
                  <a:rot lat="14322000" lon="18390000" rev="3456000"/>
                </a:camera>
                <a:lightRig rig="balanced" dir="t">
                  <a:rot lat="0" lon="0" rev="18000000"/>
                </a:lightRig>
              </a:scene3d>
              <a:sp3d>
                <a:bevelT w="0" h="127000"/>
                <a:bevelB w="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221730" y="5414010"/>
                <a:ext cx="649537" cy="369332"/>
              </a:xfrm>
              <a:prstGeom prst="rect">
                <a:avLst/>
              </a:prstGeom>
              <a:noFill/>
              <a:scene3d>
                <a:camera prst="orthographicFront">
                  <a:rot lat="20520000" lon="1560000" rev="0"/>
                </a:camera>
                <a:lightRig rig="balanced" dir="t">
                  <a:rot lat="0" lon="0" rev="6000000"/>
                </a:lightRig>
              </a:scene3d>
              <a:sp3d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800" dirty="0">
                    <a:solidFill>
                      <a:schemeClr val="bg1"/>
                    </a:solidFill>
                    <a:ea typeface="ＭＳ Ｐゴシック" charset="0"/>
                    <a:cs typeface="ＭＳ Ｐゴシック" charset="0"/>
                  </a:rPr>
                  <a:t>Si</a:t>
                </a:r>
                <a:r>
                  <a:rPr lang="en-US" sz="1800" baseline="-25000" dirty="0">
                    <a:solidFill>
                      <a:schemeClr val="bg1"/>
                    </a:solidFill>
                    <a:ea typeface="ＭＳ Ｐゴシック" charset="0"/>
                    <a:cs typeface="ＭＳ Ｐゴシック" charset="0"/>
                  </a:rPr>
                  <a:t>3</a:t>
                </a:r>
                <a:r>
                  <a:rPr lang="en-US" sz="1800" dirty="0">
                    <a:solidFill>
                      <a:schemeClr val="bg1"/>
                    </a:solidFill>
                    <a:ea typeface="ＭＳ Ｐゴシック" charset="0"/>
                    <a:cs typeface="ＭＳ Ｐゴシック" charset="0"/>
                  </a:rPr>
                  <a:t>N</a:t>
                </a:r>
                <a:r>
                  <a:rPr lang="en-US" sz="1800" baseline="-25000" dirty="0">
                    <a:solidFill>
                      <a:schemeClr val="bg1"/>
                    </a:solidFill>
                    <a:ea typeface="ＭＳ Ｐゴシック" charset="0"/>
                    <a:cs typeface="ＭＳ Ｐゴシック" charset="0"/>
                  </a:rPr>
                  <a:t>4</a:t>
                </a:r>
              </a:p>
            </p:txBody>
          </p:sp>
        </p:grpSp>
        <p:sp>
          <p:nvSpPr>
            <p:cNvPr id="88070" name="TextBox 18"/>
            <p:cNvSpPr txBox="1">
              <a:spLocks noChangeArrowheads="1"/>
            </p:cNvSpPr>
            <p:nvPr/>
          </p:nvSpPr>
          <p:spPr bwMode="auto">
            <a:xfrm rot="-5400000">
              <a:off x="7791824" y="4830217"/>
              <a:ext cx="71526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1800">
                  <a:sym typeface="Symbol" charset="2"/>
                </a:rPr>
                <a:t></a:t>
              </a:r>
              <a:r>
                <a:rPr lang="en-US" altLang="x-none" sz="1800"/>
                <a:t> 101</a:t>
              </a:r>
            </a:p>
          </p:txBody>
        </p:sp>
        <p:cxnSp>
          <p:nvCxnSpPr>
            <p:cNvPr id="25" name="Straight Connector 24"/>
            <p:cNvCxnSpPr/>
            <p:nvPr/>
          </p:nvCxnSpPr>
          <p:spPr>
            <a:xfrm>
              <a:off x="7951265" y="4655058"/>
              <a:ext cx="354358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7951265" y="5359715"/>
              <a:ext cx="354358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5400000">
              <a:off x="7943659" y="5008056"/>
              <a:ext cx="714015" cy="0"/>
            </a:xfrm>
            <a:prstGeom prst="line">
              <a:avLst/>
            </a:prstGeom>
            <a:ln w="15875">
              <a:solidFill>
                <a:schemeClr val="tx1"/>
              </a:solidFill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8067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8663" y="1592263"/>
            <a:ext cx="4406900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8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0" y="5408179"/>
            <a:ext cx="5291138" cy="88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Box 3"/>
          <p:cNvSpPr txBox="1">
            <a:spLocks noChangeArrowheads="1"/>
          </p:cNvSpPr>
          <p:nvPr/>
        </p:nvSpPr>
        <p:spPr bwMode="auto">
          <a:xfrm>
            <a:off x="675860" y="6465888"/>
            <a:ext cx="72850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800" dirty="0">
                <a:latin typeface="Comic Sans MS" charset="0"/>
              </a:rPr>
              <a:t>A. </a:t>
            </a:r>
            <a:r>
              <a:rPr lang="en-US" altLang="x-none" sz="1800" dirty="0" err="1">
                <a:latin typeface="Comic Sans MS" charset="0"/>
              </a:rPr>
              <a:t>Tripathi</a:t>
            </a:r>
            <a:r>
              <a:rPr lang="en-US" altLang="x-none" sz="1800" dirty="0">
                <a:latin typeface="Comic Sans MS" charset="0"/>
              </a:rPr>
              <a:t>, O.S. et al., Proc Natl </a:t>
            </a:r>
            <a:r>
              <a:rPr lang="en-US" altLang="x-none" sz="1800" dirty="0" err="1">
                <a:latin typeface="Comic Sans MS" charset="0"/>
              </a:rPr>
              <a:t>Acad</a:t>
            </a:r>
            <a:r>
              <a:rPr lang="en-US" altLang="x-none" sz="1800" dirty="0">
                <a:latin typeface="Comic Sans MS" charset="0"/>
              </a:rPr>
              <a:t> </a:t>
            </a:r>
            <a:r>
              <a:rPr lang="en-US" altLang="x-none" sz="1800" dirty="0" err="1">
                <a:latin typeface="Comic Sans MS" charset="0"/>
              </a:rPr>
              <a:t>Sci</a:t>
            </a:r>
            <a:r>
              <a:rPr lang="en-US" altLang="x-none" sz="1800" dirty="0">
                <a:latin typeface="Comic Sans MS" charset="0"/>
              </a:rPr>
              <a:t> USA 108, 13393 (2011) </a:t>
            </a:r>
          </a:p>
        </p:txBody>
      </p:sp>
    </p:spTree>
  </p:cSld>
  <p:clrMapOvr>
    <a:masterClrMapping/>
  </p:clrMapOvr>
  <p:transition xmlns:p14="http://schemas.microsoft.com/office/powerpoint/2010/main" advTm="91827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3" name="Picture 2" descr="C:\Users\Oleg\Documents\My Dropbox\energy_on_off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427"/>
          <a:stretch>
            <a:fillRect/>
          </a:stretch>
        </p:blipFill>
        <p:spPr bwMode="auto">
          <a:xfrm>
            <a:off x="1219200" y="3200400"/>
            <a:ext cx="6791325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4" name="TextBox 2"/>
          <p:cNvSpPr txBox="1">
            <a:spLocks noChangeArrowheads="1"/>
          </p:cNvSpPr>
          <p:nvPr/>
        </p:nvSpPr>
        <p:spPr bwMode="auto">
          <a:xfrm>
            <a:off x="6934200" y="5954713"/>
            <a:ext cx="960438" cy="339725"/>
          </a:xfrm>
          <a:prstGeom prst="rect">
            <a:avLst/>
          </a:prstGeom>
          <a:solidFill>
            <a:schemeClr val="tx1">
              <a:alpha val="4901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600" b="1">
                <a:solidFill>
                  <a:schemeClr val="bg1"/>
                </a:solidFill>
                <a:latin typeface="Times New Roman" charset="0"/>
              </a:rPr>
              <a:t>10</a:t>
            </a:r>
            <a:r>
              <a:rPr lang="en-US" altLang="x-none" sz="1600" b="1" baseline="30000">
                <a:solidFill>
                  <a:schemeClr val="bg1"/>
                </a:solidFill>
                <a:latin typeface="Times New Roman" charset="0"/>
              </a:rPr>
              <a:t>-2</a:t>
            </a:r>
            <a:r>
              <a:rPr lang="en-US" altLang="x-none" sz="1600" b="1">
                <a:solidFill>
                  <a:schemeClr val="bg1"/>
                </a:solidFill>
                <a:latin typeface="Times New Roman" charset="0"/>
              </a:rPr>
              <a:t> nm</a:t>
            </a:r>
            <a:r>
              <a:rPr lang="en-US" altLang="x-none" sz="1600" b="1" baseline="30000">
                <a:solidFill>
                  <a:schemeClr val="bg1"/>
                </a:solidFill>
                <a:latin typeface="Times New Roman" charset="0"/>
              </a:rPr>
              <a:t>-1</a:t>
            </a:r>
          </a:p>
        </p:txBody>
      </p:sp>
      <p:pic>
        <p:nvPicPr>
          <p:cNvPr id="90115" name="Picture 2" descr="C:\Users\Oleg\Documents\My Dropbox\energy_on_off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81375" y="990600"/>
            <a:ext cx="2486025" cy="210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0116" name="Group 12"/>
          <p:cNvGrpSpPr>
            <a:grpSpLocks/>
          </p:cNvGrpSpPr>
          <p:nvPr/>
        </p:nvGrpSpPr>
        <p:grpSpPr bwMode="auto">
          <a:xfrm>
            <a:off x="838200" y="1295400"/>
            <a:ext cx="1657350" cy="1593850"/>
            <a:chOff x="609600" y="4876800"/>
            <a:chExt cx="1905000" cy="1828800"/>
          </a:xfrm>
        </p:grpSpPr>
        <p:sp>
          <p:nvSpPr>
            <p:cNvPr id="7" name="Rectangle 6"/>
            <p:cNvSpPr/>
            <p:nvPr/>
          </p:nvSpPr>
          <p:spPr>
            <a:xfrm>
              <a:off x="609600" y="4876800"/>
              <a:ext cx="1905000" cy="18288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8" name="Oval 7"/>
            <p:cNvSpPr/>
            <p:nvPr/>
          </p:nvSpPr>
          <p:spPr>
            <a:xfrm>
              <a:off x="892431" y="5144563"/>
              <a:ext cx="1322916" cy="130056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</p:grpSp>
      <p:grpSp>
        <p:nvGrpSpPr>
          <p:cNvPr id="90117" name="Group 11"/>
          <p:cNvGrpSpPr>
            <a:grpSpLocks/>
          </p:cNvGrpSpPr>
          <p:nvPr/>
        </p:nvGrpSpPr>
        <p:grpSpPr bwMode="auto">
          <a:xfrm>
            <a:off x="6781800" y="1295400"/>
            <a:ext cx="1530350" cy="1530350"/>
            <a:chOff x="7010400" y="4953000"/>
            <a:chExt cx="1891553" cy="1905000"/>
          </a:xfrm>
        </p:grpSpPr>
        <p:pic>
          <p:nvPicPr>
            <p:cNvPr id="90128" name="Picture 4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0400" y="5013524"/>
              <a:ext cx="1891553" cy="1817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7010400" y="4953000"/>
              <a:ext cx="1828763" cy="1905000"/>
            </a:xfrm>
            <a:prstGeom prst="rect">
              <a:avLst/>
            </a:prstGeom>
            <a:noFill/>
            <a:ln w="1270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</p:grpSp>
      <p:cxnSp>
        <p:nvCxnSpPr>
          <p:cNvPr id="17" name="Elbow Connector 16"/>
          <p:cNvCxnSpPr>
            <a:stCxn id="25" idx="0"/>
            <a:endCxn id="7" idx="3"/>
          </p:cNvCxnSpPr>
          <p:nvPr/>
        </p:nvCxnSpPr>
        <p:spPr>
          <a:xfrm rot="16200000" flipH="1" flipV="1">
            <a:off x="2975769" y="910431"/>
            <a:ext cx="701675" cy="1662113"/>
          </a:xfrm>
          <a:prstGeom prst="bentConnector4">
            <a:avLst>
              <a:gd name="adj1" fmla="val 100286"/>
              <a:gd name="adj2" fmla="val 58072"/>
            </a:avLst>
          </a:prstGeom>
          <a:ln w="63500">
            <a:solidFill>
              <a:srgbClr val="0070C0">
                <a:alpha val="88000"/>
              </a:srgb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lbow Connector 18"/>
          <p:cNvCxnSpPr>
            <a:stCxn id="24" idx="0"/>
            <a:endCxn id="11" idx="1"/>
          </p:cNvCxnSpPr>
          <p:nvPr/>
        </p:nvCxnSpPr>
        <p:spPr>
          <a:xfrm rot="5400000" flipH="1" flipV="1">
            <a:off x="5557044" y="1262856"/>
            <a:ext cx="427038" cy="2022475"/>
          </a:xfrm>
          <a:prstGeom prst="bentConnector2">
            <a:avLst/>
          </a:prstGeom>
          <a:ln w="63500">
            <a:solidFill>
              <a:srgbClr val="FF0000">
                <a:alpha val="88000"/>
              </a:srgb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4689475" y="2487613"/>
            <a:ext cx="138113" cy="1397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25" name="Oval 24"/>
          <p:cNvSpPr/>
          <p:nvPr/>
        </p:nvSpPr>
        <p:spPr>
          <a:xfrm>
            <a:off x="4087813" y="1390650"/>
            <a:ext cx="138112" cy="13970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90122" name="TextBox 25"/>
          <p:cNvSpPr txBox="1">
            <a:spLocks noChangeArrowheads="1"/>
          </p:cNvSpPr>
          <p:nvPr/>
        </p:nvSpPr>
        <p:spPr bwMode="auto">
          <a:xfrm>
            <a:off x="457200" y="914400"/>
            <a:ext cx="1828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800">
                <a:latin typeface="Comic Sans MS" charset="0"/>
              </a:rPr>
              <a:t>Off-resonance:</a:t>
            </a:r>
          </a:p>
        </p:txBody>
      </p:sp>
      <p:sp>
        <p:nvSpPr>
          <p:cNvPr id="90123" name="TextBox 26"/>
          <p:cNvSpPr txBox="1">
            <a:spLocks noChangeArrowheads="1"/>
          </p:cNvSpPr>
          <p:nvPr/>
        </p:nvSpPr>
        <p:spPr bwMode="auto">
          <a:xfrm>
            <a:off x="6477000" y="838200"/>
            <a:ext cx="1828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800">
                <a:latin typeface="Comic Sans MS" charset="0"/>
              </a:rPr>
              <a:t>On-resonance:</a:t>
            </a:r>
          </a:p>
        </p:txBody>
      </p:sp>
      <p:sp>
        <p:nvSpPr>
          <p:cNvPr id="28" name="Oval 27"/>
          <p:cNvSpPr/>
          <p:nvPr/>
        </p:nvSpPr>
        <p:spPr>
          <a:xfrm>
            <a:off x="2224088" y="1019175"/>
            <a:ext cx="138112" cy="138113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29" name="Oval 28"/>
          <p:cNvSpPr/>
          <p:nvPr/>
        </p:nvSpPr>
        <p:spPr>
          <a:xfrm>
            <a:off x="8132763" y="955675"/>
            <a:ext cx="138112" cy="1397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90126" name="TextBox 19"/>
          <p:cNvSpPr txBox="1">
            <a:spLocks noChangeArrowheads="1"/>
          </p:cNvSpPr>
          <p:nvPr/>
        </p:nvSpPr>
        <p:spPr bwMode="auto">
          <a:xfrm>
            <a:off x="4114800" y="762000"/>
            <a:ext cx="1682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800">
                <a:latin typeface="Comic Sans MS" charset="0"/>
              </a:rPr>
              <a:t>Gd M</a:t>
            </a:r>
            <a:r>
              <a:rPr lang="en-US" altLang="x-none" sz="1800" baseline="-25000">
                <a:latin typeface="Comic Sans MS" charset="0"/>
              </a:rPr>
              <a:t>5</a:t>
            </a:r>
            <a:r>
              <a:rPr lang="en-US" altLang="x-none" sz="1800">
                <a:latin typeface="Comic Sans MS" charset="0"/>
              </a:rPr>
              <a:t> edge</a:t>
            </a:r>
          </a:p>
        </p:txBody>
      </p:sp>
      <p:sp>
        <p:nvSpPr>
          <p:cNvPr id="9012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pPr eaLnBrk="1" hangingPunct="1"/>
            <a:r>
              <a:rPr lang="en-US" altLang="x-none" sz="3200">
                <a:latin typeface="Comic Sans MS" charset="0"/>
                <a:ea typeface="ＭＳ Ｐゴシック" charset="-128"/>
              </a:rPr>
              <a:t>Magnetic Contrast Mechanism</a:t>
            </a:r>
          </a:p>
        </p:txBody>
      </p:sp>
      <p:sp>
        <p:nvSpPr>
          <p:cNvPr id="21" name="TextBox 3"/>
          <p:cNvSpPr txBox="1">
            <a:spLocks noChangeArrowheads="1"/>
          </p:cNvSpPr>
          <p:nvPr/>
        </p:nvSpPr>
        <p:spPr bwMode="auto">
          <a:xfrm>
            <a:off x="271400" y="6490940"/>
            <a:ext cx="72850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800" dirty="0">
                <a:latin typeface="Comic Sans MS" charset="0"/>
              </a:rPr>
              <a:t>A. </a:t>
            </a:r>
            <a:r>
              <a:rPr lang="en-US" altLang="x-none" sz="1800" dirty="0" err="1">
                <a:latin typeface="Comic Sans MS" charset="0"/>
              </a:rPr>
              <a:t>Tripathi</a:t>
            </a:r>
            <a:r>
              <a:rPr lang="en-US" altLang="x-none" sz="1800" dirty="0">
                <a:latin typeface="Comic Sans MS" charset="0"/>
              </a:rPr>
              <a:t>, O.S. et al., Proc Natl </a:t>
            </a:r>
            <a:r>
              <a:rPr lang="en-US" altLang="x-none" sz="1800" dirty="0" err="1">
                <a:latin typeface="Comic Sans MS" charset="0"/>
              </a:rPr>
              <a:t>Acad</a:t>
            </a:r>
            <a:r>
              <a:rPr lang="en-US" altLang="x-none" sz="1800" dirty="0">
                <a:latin typeface="Comic Sans MS" charset="0"/>
              </a:rPr>
              <a:t> </a:t>
            </a:r>
            <a:r>
              <a:rPr lang="en-US" altLang="x-none" sz="1800" dirty="0" err="1">
                <a:latin typeface="Comic Sans MS" charset="0"/>
              </a:rPr>
              <a:t>Sci</a:t>
            </a:r>
            <a:r>
              <a:rPr lang="en-US" altLang="x-none" sz="1800" dirty="0">
                <a:latin typeface="Comic Sans MS" charset="0"/>
              </a:rPr>
              <a:t> USA 108, 13393 (2011) </a:t>
            </a:r>
          </a:p>
        </p:txBody>
      </p:sp>
    </p:spTree>
  </p:cSld>
  <p:clrMapOvr>
    <a:masterClrMapping/>
  </p:clrMapOvr>
  <p:transition xmlns:p14="http://schemas.microsoft.com/office/powerpoint/2010/main" advTm="48757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Picture 2" descr="C:\Users\Oleg\Documents\My Dropbox\oleg_gif_s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520" y="537576"/>
            <a:ext cx="8839200" cy="523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38" name="Title 1"/>
          <p:cNvSpPr>
            <a:spLocks noGrp="1"/>
          </p:cNvSpPr>
          <p:nvPr>
            <p:ph type="title"/>
          </p:nvPr>
        </p:nvSpPr>
        <p:spPr>
          <a:xfrm>
            <a:off x="457200" y="25052"/>
            <a:ext cx="8229600" cy="499997"/>
          </a:xfrm>
        </p:spPr>
        <p:txBody>
          <a:bodyPr/>
          <a:lstStyle/>
          <a:p>
            <a:pPr eaLnBrk="1" hangingPunct="1"/>
            <a:r>
              <a:rPr lang="en-US" altLang="x-none">
                <a:latin typeface="Comic Sans MS" charset="0"/>
                <a:ea typeface="ＭＳ Ｐゴシック" charset="-128"/>
              </a:rPr>
              <a:t>Real Space Reconstruction</a:t>
            </a:r>
          </a:p>
        </p:txBody>
      </p:sp>
      <p:pic>
        <p:nvPicPr>
          <p:cNvPr id="91139" name="Picture 10" descr="Scale Bar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43800" y="5334000"/>
            <a:ext cx="1020763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0" name="Picture 11" descr="Phase Scale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45163" y="4953000"/>
            <a:ext cx="1306512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1" name="Picture 12" descr="Magnetization Scale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9538" y="2792413"/>
            <a:ext cx="555625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2" name="TextBox 14"/>
          <p:cNvSpPr txBox="1">
            <a:spLocks noChangeArrowheads="1"/>
          </p:cNvSpPr>
          <p:nvPr/>
        </p:nvSpPr>
        <p:spPr bwMode="auto">
          <a:xfrm>
            <a:off x="547688" y="6042025"/>
            <a:ext cx="3779837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3000">
                <a:latin typeface="Comic Sans MS" charset="0"/>
              </a:rPr>
              <a:t>Magnetic structure </a:t>
            </a:r>
          </a:p>
          <a:p>
            <a:pPr eaLnBrk="1" hangingPunct="1"/>
            <a:r>
              <a:rPr lang="en-US" altLang="x-none" sz="2200">
                <a:latin typeface="Comic Sans MS" charset="0"/>
              </a:rPr>
              <a:t>(exit wave)</a:t>
            </a:r>
          </a:p>
        </p:txBody>
      </p:sp>
      <p:sp>
        <p:nvSpPr>
          <p:cNvPr id="91143" name="TextBox 15"/>
          <p:cNvSpPr txBox="1">
            <a:spLocks noChangeArrowheads="1"/>
          </p:cNvSpPr>
          <p:nvPr/>
        </p:nvSpPr>
        <p:spPr bwMode="auto">
          <a:xfrm>
            <a:off x="4724400" y="6100763"/>
            <a:ext cx="43434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3000">
                <a:latin typeface="Comic Sans MS" charset="0"/>
              </a:rPr>
              <a:t>Illumination Function</a:t>
            </a: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1524000" y="6465888"/>
            <a:ext cx="72850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800">
                <a:latin typeface="Comic Sans MS" charset="0"/>
              </a:rPr>
              <a:t>A. </a:t>
            </a:r>
            <a:r>
              <a:rPr lang="en-US" altLang="x-none" sz="1800" dirty="0" err="1">
                <a:latin typeface="Comic Sans MS" charset="0"/>
              </a:rPr>
              <a:t>Tripathi</a:t>
            </a:r>
            <a:r>
              <a:rPr lang="en-US" altLang="x-none" sz="1800" dirty="0">
                <a:latin typeface="Comic Sans MS" charset="0"/>
              </a:rPr>
              <a:t>, O.S. et al., Proc Natl </a:t>
            </a:r>
            <a:r>
              <a:rPr lang="en-US" altLang="x-none" sz="1800" dirty="0" err="1">
                <a:latin typeface="Comic Sans MS" charset="0"/>
              </a:rPr>
              <a:t>Acad</a:t>
            </a:r>
            <a:r>
              <a:rPr lang="en-US" altLang="x-none" sz="1800" dirty="0">
                <a:latin typeface="Comic Sans MS" charset="0"/>
              </a:rPr>
              <a:t> </a:t>
            </a:r>
            <a:r>
              <a:rPr lang="en-US" altLang="x-none" sz="1800" dirty="0" err="1">
                <a:latin typeface="Comic Sans MS" charset="0"/>
              </a:rPr>
              <a:t>Sci</a:t>
            </a:r>
            <a:r>
              <a:rPr lang="en-US" altLang="x-none" sz="1800" dirty="0">
                <a:latin typeface="Comic Sans MS" charset="0"/>
              </a:rPr>
              <a:t> USA 108, 13393 (2011) </a:t>
            </a:r>
          </a:p>
        </p:txBody>
      </p:sp>
    </p:spTree>
  </p:cSld>
  <p:clrMapOvr>
    <a:masterClrMapping/>
  </p:clrMapOvr>
  <p:transition xmlns:p14="http://schemas.microsoft.com/office/powerpoint/2010/main" advTm="55424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6" descr="Final Reconstruction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0520" y="811213"/>
            <a:ext cx="8843375" cy="474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3" name="Picture 8" descr="Scale Bar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73963" y="4773613"/>
            <a:ext cx="1020762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4" name="Picture 9" descr="Phase Scale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14988" y="4087813"/>
            <a:ext cx="1804987" cy="147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5" name="Picture 10" descr="Magnetization Scale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45063" y="2411413"/>
            <a:ext cx="555625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6" name="TextBox 2"/>
          <p:cNvSpPr txBox="1">
            <a:spLocks noChangeArrowheads="1"/>
          </p:cNvSpPr>
          <p:nvPr/>
        </p:nvSpPr>
        <p:spPr bwMode="auto">
          <a:xfrm>
            <a:off x="547688" y="5575083"/>
            <a:ext cx="3779837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3000">
                <a:latin typeface="Comic Sans MS" charset="0"/>
              </a:rPr>
              <a:t>Magnetic structure </a:t>
            </a:r>
          </a:p>
          <a:p>
            <a:pPr eaLnBrk="1" hangingPunct="1"/>
            <a:r>
              <a:rPr lang="en-US" altLang="x-none" sz="2200" dirty="0">
                <a:latin typeface="Comic Sans MS" charset="0"/>
              </a:rPr>
              <a:t>(exit wave)</a:t>
            </a:r>
          </a:p>
        </p:txBody>
      </p:sp>
      <p:sp>
        <p:nvSpPr>
          <p:cNvPr id="92167" name="TextBox 7"/>
          <p:cNvSpPr txBox="1">
            <a:spLocks noChangeArrowheads="1"/>
          </p:cNvSpPr>
          <p:nvPr/>
        </p:nvSpPr>
        <p:spPr bwMode="auto">
          <a:xfrm>
            <a:off x="4749452" y="5608769"/>
            <a:ext cx="43434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3000">
                <a:latin typeface="Comic Sans MS" charset="0"/>
              </a:rPr>
              <a:t>Illumination Function</a:t>
            </a: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1524000" y="6465888"/>
            <a:ext cx="72850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800">
                <a:latin typeface="Comic Sans MS" charset="0"/>
              </a:rPr>
              <a:t>A. </a:t>
            </a:r>
            <a:r>
              <a:rPr lang="en-US" altLang="x-none" sz="1800" dirty="0" err="1">
                <a:latin typeface="Comic Sans MS" charset="0"/>
              </a:rPr>
              <a:t>Tripathi</a:t>
            </a:r>
            <a:r>
              <a:rPr lang="en-US" altLang="x-none" sz="1800" dirty="0">
                <a:latin typeface="Comic Sans MS" charset="0"/>
              </a:rPr>
              <a:t>, O.S. et al., Proc Natl </a:t>
            </a:r>
            <a:r>
              <a:rPr lang="en-US" altLang="x-none" sz="1800" dirty="0" err="1">
                <a:latin typeface="Comic Sans MS" charset="0"/>
              </a:rPr>
              <a:t>Acad</a:t>
            </a:r>
            <a:r>
              <a:rPr lang="en-US" altLang="x-none" sz="1800" dirty="0">
                <a:latin typeface="Comic Sans MS" charset="0"/>
              </a:rPr>
              <a:t> </a:t>
            </a:r>
            <a:r>
              <a:rPr lang="en-US" altLang="x-none" sz="1800" dirty="0" err="1">
                <a:latin typeface="Comic Sans MS" charset="0"/>
              </a:rPr>
              <a:t>Sci</a:t>
            </a:r>
            <a:r>
              <a:rPr lang="en-US" altLang="x-none" sz="1800" dirty="0">
                <a:latin typeface="Comic Sans MS" charset="0"/>
              </a:rPr>
              <a:t> USA 108, 13393 (2011)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57200" y="25052"/>
            <a:ext cx="8229600" cy="49999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2800" b="1" i="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x-none">
                <a:latin typeface="Comic Sans MS" charset="0"/>
                <a:ea typeface="ＭＳ Ｐゴシック" charset="-128"/>
              </a:rPr>
              <a:t>Real Space Reconstruction</a:t>
            </a:r>
          </a:p>
        </p:txBody>
      </p:sp>
    </p:spTree>
  </p:cSld>
  <p:clrMapOvr>
    <a:masterClrMapping/>
  </p:clrMapOvr>
  <p:transition xmlns:p14="http://schemas.microsoft.com/office/powerpoint/2010/main" advTm="1683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452"/>
          <a:stretch>
            <a:fillRect/>
          </a:stretch>
        </p:blipFill>
        <p:spPr bwMode="auto">
          <a:xfrm>
            <a:off x="-125413" y="1752600"/>
            <a:ext cx="4164013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0" name="Text Box 6"/>
          <p:cNvSpPr txBox="1">
            <a:spLocks noChangeArrowheads="1"/>
          </p:cNvSpPr>
          <p:nvPr/>
        </p:nvSpPr>
        <p:spPr bwMode="auto">
          <a:xfrm>
            <a:off x="155575" y="5791200"/>
            <a:ext cx="39798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de-DE" altLang="x-none" sz="1800">
                <a:latin typeface="Comic Sans MS" charset="0"/>
              </a:rPr>
              <a:t>K. Exner: Sitzungsber. Kaiserl. </a:t>
            </a:r>
          </a:p>
          <a:p>
            <a:pPr eaLnBrk="1" hangingPunct="1"/>
            <a:r>
              <a:rPr lang="de-DE" altLang="x-none" sz="1800">
                <a:latin typeface="Comic Sans MS" charset="0"/>
              </a:rPr>
              <a:t>Akad. Wiss. (Wien) 76, 522 (1877) </a:t>
            </a:r>
            <a:endParaRPr lang="en-US" altLang="x-none" sz="1800">
              <a:latin typeface="Comic Sans MS" charset="0"/>
            </a:endParaRPr>
          </a:p>
        </p:txBody>
      </p:sp>
      <p:sp>
        <p:nvSpPr>
          <p:cNvPr id="32771" name="Text Box 9"/>
          <p:cNvSpPr txBox="1">
            <a:spLocks noChangeArrowheads="1"/>
          </p:cNvSpPr>
          <p:nvPr/>
        </p:nvSpPr>
        <p:spPr bwMode="auto">
          <a:xfrm>
            <a:off x="381000" y="228600"/>
            <a:ext cx="38100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3200">
                <a:latin typeface="Comic Sans MS" charset="0"/>
              </a:rPr>
              <a:t>First Speckle: Exner, 1877</a:t>
            </a:r>
          </a:p>
          <a:p>
            <a:pPr eaLnBrk="1" hangingPunct="1"/>
            <a:r>
              <a:rPr lang="en-US" altLang="x-none">
                <a:latin typeface="Comic Sans MS" charset="0"/>
              </a:rPr>
              <a:t>(using candle light)</a:t>
            </a:r>
          </a:p>
        </p:txBody>
      </p:sp>
      <p:pic>
        <p:nvPicPr>
          <p:cNvPr id="32772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1828800"/>
            <a:ext cx="3836988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Text Box 4"/>
          <p:cNvSpPr txBox="1">
            <a:spLocks noChangeArrowheads="1"/>
          </p:cNvSpPr>
          <p:nvPr/>
        </p:nvSpPr>
        <p:spPr bwMode="auto">
          <a:xfrm>
            <a:off x="5257800" y="5867400"/>
            <a:ext cx="3657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de-DE" altLang="x-none" sz="1800">
                <a:latin typeface="Comic Sans MS" charset="0"/>
              </a:rPr>
              <a:t>M. von Laue: Sitzungsber. Akad. Wiss. (Berlin) 44, 1144 (1914)</a:t>
            </a:r>
            <a:endParaRPr lang="en-US" altLang="x-none" sz="1800">
              <a:latin typeface="Comic Sans MS" charset="0"/>
            </a:endParaRPr>
          </a:p>
        </p:txBody>
      </p:sp>
      <p:sp>
        <p:nvSpPr>
          <p:cNvPr id="32774" name="Text Box 8"/>
          <p:cNvSpPr txBox="1">
            <a:spLocks noChangeArrowheads="1"/>
          </p:cNvSpPr>
          <p:nvPr/>
        </p:nvSpPr>
        <p:spPr bwMode="auto">
          <a:xfrm>
            <a:off x="4724400" y="228600"/>
            <a:ext cx="4081463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3200">
                <a:latin typeface="Comic Sans MS" charset="0"/>
              </a:rPr>
              <a:t>First Speckle Photo:</a:t>
            </a:r>
          </a:p>
          <a:p>
            <a:pPr eaLnBrk="1" hangingPunct="1"/>
            <a:r>
              <a:rPr lang="en-US" altLang="x-none" sz="3200">
                <a:latin typeface="Comic Sans MS" charset="0"/>
              </a:rPr>
              <a:t>von Laue, 1914</a:t>
            </a:r>
          </a:p>
          <a:p>
            <a:pPr eaLnBrk="1" hangingPunct="1"/>
            <a:r>
              <a:rPr lang="en-US" altLang="x-none">
                <a:latin typeface="Comic Sans MS" charset="0"/>
              </a:rPr>
              <a:t>(using arc discharge lamp)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39627" y="25052"/>
            <a:ext cx="208903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Courtesy Prof. Oleg </a:t>
            </a:r>
            <a:r>
              <a:rPr lang="en-US" sz="900" dirty="0" err="1"/>
              <a:t>Shpyrko</a:t>
            </a:r>
            <a:r>
              <a:rPr lang="en-US" sz="900" dirty="0"/>
              <a:t> (UCSD)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050" y="4763"/>
            <a:ext cx="8343900" cy="421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318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850" y="4176713"/>
            <a:ext cx="8372475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3187" name="TextBox 3"/>
          <p:cNvSpPr txBox="1">
            <a:spLocks noChangeArrowheads="1"/>
          </p:cNvSpPr>
          <p:nvPr/>
        </p:nvSpPr>
        <p:spPr bwMode="auto">
          <a:xfrm>
            <a:off x="1524000" y="6465888"/>
            <a:ext cx="72850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800">
                <a:latin typeface="Comic Sans MS" charset="0"/>
              </a:rPr>
              <a:t>A. </a:t>
            </a:r>
            <a:r>
              <a:rPr lang="en-US" altLang="x-none" sz="1800" dirty="0" err="1">
                <a:latin typeface="Comic Sans MS" charset="0"/>
              </a:rPr>
              <a:t>Tripathi</a:t>
            </a:r>
            <a:r>
              <a:rPr lang="en-US" altLang="x-none" sz="1800" dirty="0">
                <a:latin typeface="Comic Sans MS" charset="0"/>
              </a:rPr>
              <a:t>, O.S. et al., Proc Natl </a:t>
            </a:r>
            <a:r>
              <a:rPr lang="en-US" altLang="x-none" sz="1800" dirty="0" err="1">
                <a:latin typeface="Comic Sans MS" charset="0"/>
              </a:rPr>
              <a:t>Acad</a:t>
            </a:r>
            <a:r>
              <a:rPr lang="en-US" altLang="x-none" sz="1800" dirty="0">
                <a:latin typeface="Comic Sans MS" charset="0"/>
              </a:rPr>
              <a:t> </a:t>
            </a:r>
            <a:r>
              <a:rPr lang="en-US" altLang="x-none" sz="1800" dirty="0" err="1">
                <a:latin typeface="Comic Sans MS" charset="0"/>
              </a:rPr>
              <a:t>Sci</a:t>
            </a:r>
            <a:r>
              <a:rPr lang="en-US" altLang="x-none" sz="1800" dirty="0">
                <a:latin typeface="Comic Sans MS" charset="0"/>
              </a:rPr>
              <a:t> USA 108, 13393 (2011) </a:t>
            </a:r>
          </a:p>
        </p:txBody>
      </p:sp>
    </p:spTree>
  </p:cSld>
  <p:clrMapOvr>
    <a:masterClrMapping/>
  </p:clrMapOvr>
  <p:transition xmlns:p14="http://schemas.microsoft.com/office/powerpoint/2010/main" spd="slow" advTm="56955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09" name="Picture 259" descr="Ro-17399-17718_vlmx_138.0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4388" y="1327150"/>
            <a:ext cx="2362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0" name="Picture 258" descr="Ro-19639-19958_vlmx_131.5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18188" y="1366838"/>
            <a:ext cx="2320925" cy="231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1" name="Picture 257" descr="Ro-21899-22218_vlmx_129.2_sb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05488" y="3733800"/>
            <a:ext cx="2362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2" name="Picture 26" descr="Ro-21259-21578_vlmx_129.8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78200" y="3721100"/>
            <a:ext cx="2384425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3" name="Picture 109" descr="Ro-20619-20938_vlmx_130.5.jp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3925" y="3717925"/>
            <a:ext cx="2378075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4" name="TextBox 8"/>
          <p:cNvSpPr txBox="1">
            <a:spLocks noChangeArrowheads="1"/>
          </p:cNvSpPr>
          <p:nvPr/>
        </p:nvSpPr>
        <p:spPr bwMode="auto">
          <a:xfrm>
            <a:off x="3365500" y="3692525"/>
            <a:ext cx="3460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/>
              <a:t>d</a:t>
            </a:r>
          </a:p>
        </p:txBody>
      </p:sp>
      <p:grpSp>
        <p:nvGrpSpPr>
          <p:cNvPr id="274" name="Group 116"/>
          <p:cNvGrpSpPr>
            <a:grpSpLocks/>
          </p:cNvGrpSpPr>
          <p:nvPr/>
        </p:nvGrpSpPr>
        <p:grpSpPr bwMode="auto">
          <a:xfrm>
            <a:off x="3405188" y="3694113"/>
            <a:ext cx="2333625" cy="2386012"/>
            <a:chOff x="5847556" y="4305035"/>
            <a:chExt cx="2333625" cy="2385484"/>
          </a:xfrm>
        </p:grpSpPr>
        <p:grpSp>
          <p:nvGrpSpPr>
            <p:cNvPr id="94301" name="Group 47"/>
            <p:cNvGrpSpPr>
              <a:grpSpLocks/>
            </p:cNvGrpSpPr>
            <p:nvPr/>
          </p:nvGrpSpPr>
          <p:grpSpPr bwMode="auto">
            <a:xfrm>
              <a:off x="5885126" y="4305035"/>
              <a:ext cx="1420813" cy="2380721"/>
              <a:chOff x="5852583" y="1600729"/>
              <a:chExt cx="1420813" cy="2380721"/>
            </a:xfrm>
          </p:grpSpPr>
          <p:sp>
            <p:nvSpPr>
              <p:cNvPr id="103" name="Freeform 102"/>
              <p:cNvSpPr/>
              <p:nvPr/>
            </p:nvSpPr>
            <p:spPr>
              <a:xfrm>
                <a:off x="6061075" y="1638821"/>
                <a:ext cx="1020763" cy="868170"/>
              </a:xfrm>
              <a:custGeom>
                <a:avLst/>
                <a:gdLst>
                  <a:gd name="connsiteX0" fmla="*/ 603779 w 1020762"/>
                  <a:gd name="connsiteY0" fmla="*/ 0 h 868363"/>
                  <a:gd name="connsiteX1" fmla="*/ 641879 w 1020762"/>
                  <a:gd name="connsiteY1" fmla="*/ 34925 h 868363"/>
                  <a:gd name="connsiteX2" fmla="*/ 664104 w 1020762"/>
                  <a:gd name="connsiteY2" fmla="*/ 76200 h 868363"/>
                  <a:gd name="connsiteX3" fmla="*/ 676804 w 1020762"/>
                  <a:gd name="connsiteY3" fmla="*/ 127000 h 868363"/>
                  <a:gd name="connsiteX4" fmla="*/ 679979 w 1020762"/>
                  <a:gd name="connsiteY4" fmla="*/ 190500 h 868363"/>
                  <a:gd name="connsiteX5" fmla="*/ 692679 w 1020762"/>
                  <a:gd name="connsiteY5" fmla="*/ 222250 h 868363"/>
                  <a:gd name="connsiteX6" fmla="*/ 721254 w 1020762"/>
                  <a:gd name="connsiteY6" fmla="*/ 282575 h 868363"/>
                  <a:gd name="connsiteX7" fmla="*/ 737129 w 1020762"/>
                  <a:gd name="connsiteY7" fmla="*/ 323850 h 868363"/>
                  <a:gd name="connsiteX8" fmla="*/ 794279 w 1020762"/>
                  <a:gd name="connsiteY8" fmla="*/ 396875 h 868363"/>
                  <a:gd name="connsiteX9" fmla="*/ 845079 w 1020762"/>
                  <a:gd name="connsiteY9" fmla="*/ 454025 h 868363"/>
                  <a:gd name="connsiteX10" fmla="*/ 876829 w 1020762"/>
                  <a:gd name="connsiteY10" fmla="*/ 508000 h 868363"/>
                  <a:gd name="connsiteX11" fmla="*/ 908579 w 1020762"/>
                  <a:gd name="connsiteY11" fmla="*/ 568325 h 868363"/>
                  <a:gd name="connsiteX12" fmla="*/ 965729 w 1020762"/>
                  <a:gd name="connsiteY12" fmla="*/ 641350 h 868363"/>
                  <a:gd name="connsiteX13" fmla="*/ 1010179 w 1020762"/>
                  <a:gd name="connsiteY13" fmla="*/ 688975 h 868363"/>
                  <a:gd name="connsiteX14" fmla="*/ 1019704 w 1020762"/>
                  <a:gd name="connsiteY14" fmla="*/ 730250 h 868363"/>
                  <a:gd name="connsiteX15" fmla="*/ 1003829 w 1020762"/>
                  <a:gd name="connsiteY15" fmla="*/ 768350 h 868363"/>
                  <a:gd name="connsiteX16" fmla="*/ 949854 w 1020762"/>
                  <a:gd name="connsiteY16" fmla="*/ 850900 h 868363"/>
                  <a:gd name="connsiteX17" fmla="*/ 921279 w 1020762"/>
                  <a:gd name="connsiteY17" fmla="*/ 866775 h 868363"/>
                  <a:gd name="connsiteX18" fmla="*/ 854604 w 1020762"/>
                  <a:gd name="connsiteY18" fmla="*/ 860425 h 868363"/>
                  <a:gd name="connsiteX19" fmla="*/ 803804 w 1020762"/>
                  <a:gd name="connsiteY19" fmla="*/ 825500 h 868363"/>
                  <a:gd name="connsiteX20" fmla="*/ 762529 w 1020762"/>
                  <a:gd name="connsiteY20" fmla="*/ 762000 h 868363"/>
                  <a:gd name="connsiteX21" fmla="*/ 737129 w 1020762"/>
                  <a:gd name="connsiteY21" fmla="*/ 708025 h 868363"/>
                  <a:gd name="connsiteX22" fmla="*/ 708554 w 1020762"/>
                  <a:gd name="connsiteY22" fmla="*/ 685800 h 868363"/>
                  <a:gd name="connsiteX23" fmla="*/ 645054 w 1020762"/>
                  <a:gd name="connsiteY23" fmla="*/ 679450 h 868363"/>
                  <a:gd name="connsiteX24" fmla="*/ 565679 w 1020762"/>
                  <a:gd name="connsiteY24" fmla="*/ 673100 h 868363"/>
                  <a:gd name="connsiteX25" fmla="*/ 483129 w 1020762"/>
                  <a:gd name="connsiteY25" fmla="*/ 746125 h 868363"/>
                  <a:gd name="connsiteX26" fmla="*/ 445029 w 1020762"/>
                  <a:gd name="connsiteY26" fmla="*/ 809625 h 868363"/>
                  <a:gd name="connsiteX27" fmla="*/ 343429 w 1020762"/>
                  <a:gd name="connsiteY27" fmla="*/ 831850 h 868363"/>
                  <a:gd name="connsiteX28" fmla="*/ 254529 w 1020762"/>
                  <a:gd name="connsiteY28" fmla="*/ 800100 h 868363"/>
                  <a:gd name="connsiteX29" fmla="*/ 187854 w 1020762"/>
                  <a:gd name="connsiteY29" fmla="*/ 739775 h 868363"/>
                  <a:gd name="connsiteX30" fmla="*/ 171979 w 1020762"/>
                  <a:gd name="connsiteY30" fmla="*/ 628650 h 868363"/>
                  <a:gd name="connsiteX31" fmla="*/ 197379 w 1020762"/>
                  <a:gd name="connsiteY31" fmla="*/ 542925 h 868363"/>
                  <a:gd name="connsiteX32" fmla="*/ 254529 w 1020762"/>
                  <a:gd name="connsiteY32" fmla="*/ 469900 h 868363"/>
                  <a:gd name="connsiteX33" fmla="*/ 260879 w 1020762"/>
                  <a:gd name="connsiteY33" fmla="*/ 377825 h 868363"/>
                  <a:gd name="connsiteX34" fmla="*/ 241829 w 1020762"/>
                  <a:gd name="connsiteY34" fmla="*/ 320675 h 868363"/>
                  <a:gd name="connsiteX35" fmla="*/ 222779 w 1020762"/>
                  <a:gd name="connsiteY35" fmla="*/ 292100 h 868363"/>
                  <a:gd name="connsiteX36" fmla="*/ 162454 w 1020762"/>
                  <a:gd name="connsiteY36" fmla="*/ 269875 h 868363"/>
                  <a:gd name="connsiteX37" fmla="*/ 118004 w 1020762"/>
                  <a:gd name="connsiteY37" fmla="*/ 257175 h 868363"/>
                  <a:gd name="connsiteX38" fmla="*/ 48154 w 1020762"/>
                  <a:gd name="connsiteY38" fmla="*/ 209550 h 868363"/>
                  <a:gd name="connsiteX39" fmla="*/ 19579 w 1020762"/>
                  <a:gd name="connsiteY39" fmla="*/ 155575 h 868363"/>
                  <a:gd name="connsiteX40" fmla="*/ 3704 w 1020762"/>
                  <a:gd name="connsiteY40" fmla="*/ 111125 h 868363"/>
                  <a:gd name="connsiteX41" fmla="*/ 529 w 1020762"/>
                  <a:gd name="connsiteY41" fmla="*/ 53975 h 868363"/>
                  <a:gd name="connsiteX42" fmla="*/ 529 w 1020762"/>
                  <a:gd name="connsiteY42" fmla="*/ 6350 h 868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020762" h="868363">
                    <a:moveTo>
                      <a:pt x="603779" y="0"/>
                    </a:moveTo>
                    <a:cubicBezTo>
                      <a:pt x="617802" y="11112"/>
                      <a:pt x="631825" y="22225"/>
                      <a:pt x="641879" y="34925"/>
                    </a:cubicBezTo>
                    <a:cubicBezTo>
                      <a:pt x="651933" y="47625"/>
                      <a:pt x="658283" y="60854"/>
                      <a:pt x="664104" y="76200"/>
                    </a:cubicBezTo>
                    <a:cubicBezTo>
                      <a:pt x="669925" y="91546"/>
                      <a:pt x="674158" y="107950"/>
                      <a:pt x="676804" y="127000"/>
                    </a:cubicBezTo>
                    <a:cubicBezTo>
                      <a:pt x="679450" y="146050"/>
                      <a:pt x="677333" y="174625"/>
                      <a:pt x="679979" y="190500"/>
                    </a:cubicBezTo>
                    <a:cubicBezTo>
                      <a:pt x="682625" y="206375"/>
                      <a:pt x="685800" y="206904"/>
                      <a:pt x="692679" y="222250"/>
                    </a:cubicBezTo>
                    <a:cubicBezTo>
                      <a:pt x="699558" y="237596"/>
                      <a:pt x="713846" y="265642"/>
                      <a:pt x="721254" y="282575"/>
                    </a:cubicBezTo>
                    <a:cubicBezTo>
                      <a:pt x="728662" y="299508"/>
                      <a:pt x="724958" y="304800"/>
                      <a:pt x="737129" y="323850"/>
                    </a:cubicBezTo>
                    <a:cubicBezTo>
                      <a:pt x="749300" y="342900"/>
                      <a:pt x="776287" y="375179"/>
                      <a:pt x="794279" y="396875"/>
                    </a:cubicBezTo>
                    <a:cubicBezTo>
                      <a:pt x="812271" y="418571"/>
                      <a:pt x="831321" y="435504"/>
                      <a:pt x="845079" y="454025"/>
                    </a:cubicBezTo>
                    <a:cubicBezTo>
                      <a:pt x="858837" y="472546"/>
                      <a:pt x="866246" y="488950"/>
                      <a:pt x="876829" y="508000"/>
                    </a:cubicBezTo>
                    <a:cubicBezTo>
                      <a:pt x="887412" y="527050"/>
                      <a:pt x="893762" y="546100"/>
                      <a:pt x="908579" y="568325"/>
                    </a:cubicBezTo>
                    <a:cubicBezTo>
                      <a:pt x="923396" y="590550"/>
                      <a:pt x="948796" y="621242"/>
                      <a:pt x="965729" y="641350"/>
                    </a:cubicBezTo>
                    <a:cubicBezTo>
                      <a:pt x="982662" y="661458"/>
                      <a:pt x="1001183" y="674158"/>
                      <a:pt x="1010179" y="688975"/>
                    </a:cubicBezTo>
                    <a:cubicBezTo>
                      <a:pt x="1019175" y="703792"/>
                      <a:pt x="1020762" y="717021"/>
                      <a:pt x="1019704" y="730250"/>
                    </a:cubicBezTo>
                    <a:cubicBezTo>
                      <a:pt x="1018646" y="743479"/>
                      <a:pt x="1015471" y="748242"/>
                      <a:pt x="1003829" y="768350"/>
                    </a:cubicBezTo>
                    <a:cubicBezTo>
                      <a:pt x="992187" y="788458"/>
                      <a:pt x="963612" y="834496"/>
                      <a:pt x="949854" y="850900"/>
                    </a:cubicBezTo>
                    <a:cubicBezTo>
                      <a:pt x="936096" y="867304"/>
                      <a:pt x="937154" y="865188"/>
                      <a:pt x="921279" y="866775"/>
                    </a:cubicBezTo>
                    <a:cubicBezTo>
                      <a:pt x="905404" y="868363"/>
                      <a:pt x="874183" y="867304"/>
                      <a:pt x="854604" y="860425"/>
                    </a:cubicBezTo>
                    <a:cubicBezTo>
                      <a:pt x="835025" y="853546"/>
                      <a:pt x="819150" y="841904"/>
                      <a:pt x="803804" y="825500"/>
                    </a:cubicBezTo>
                    <a:cubicBezTo>
                      <a:pt x="788458" y="809096"/>
                      <a:pt x="773641" y="781579"/>
                      <a:pt x="762529" y="762000"/>
                    </a:cubicBezTo>
                    <a:cubicBezTo>
                      <a:pt x="751417" y="742421"/>
                      <a:pt x="746125" y="720725"/>
                      <a:pt x="737129" y="708025"/>
                    </a:cubicBezTo>
                    <a:cubicBezTo>
                      <a:pt x="728133" y="695325"/>
                      <a:pt x="723900" y="690563"/>
                      <a:pt x="708554" y="685800"/>
                    </a:cubicBezTo>
                    <a:cubicBezTo>
                      <a:pt x="693208" y="681037"/>
                      <a:pt x="645054" y="679450"/>
                      <a:pt x="645054" y="679450"/>
                    </a:cubicBezTo>
                    <a:cubicBezTo>
                      <a:pt x="621241" y="677333"/>
                      <a:pt x="592666" y="661988"/>
                      <a:pt x="565679" y="673100"/>
                    </a:cubicBezTo>
                    <a:cubicBezTo>
                      <a:pt x="538692" y="684212"/>
                      <a:pt x="503237" y="723371"/>
                      <a:pt x="483129" y="746125"/>
                    </a:cubicBezTo>
                    <a:cubicBezTo>
                      <a:pt x="463021" y="768879"/>
                      <a:pt x="468312" y="795338"/>
                      <a:pt x="445029" y="809625"/>
                    </a:cubicBezTo>
                    <a:cubicBezTo>
                      <a:pt x="421746" y="823912"/>
                      <a:pt x="375179" y="833438"/>
                      <a:pt x="343429" y="831850"/>
                    </a:cubicBezTo>
                    <a:cubicBezTo>
                      <a:pt x="311679" y="830262"/>
                      <a:pt x="280458" y="815446"/>
                      <a:pt x="254529" y="800100"/>
                    </a:cubicBezTo>
                    <a:cubicBezTo>
                      <a:pt x="228600" y="784754"/>
                      <a:pt x="201612" y="768350"/>
                      <a:pt x="187854" y="739775"/>
                    </a:cubicBezTo>
                    <a:cubicBezTo>
                      <a:pt x="174096" y="711200"/>
                      <a:pt x="170392" y="661458"/>
                      <a:pt x="171979" y="628650"/>
                    </a:cubicBezTo>
                    <a:cubicBezTo>
                      <a:pt x="173567" y="595842"/>
                      <a:pt x="183621" y="569383"/>
                      <a:pt x="197379" y="542925"/>
                    </a:cubicBezTo>
                    <a:cubicBezTo>
                      <a:pt x="211137" y="516467"/>
                      <a:pt x="243946" y="497417"/>
                      <a:pt x="254529" y="469900"/>
                    </a:cubicBezTo>
                    <a:cubicBezTo>
                      <a:pt x="265112" y="442383"/>
                      <a:pt x="262996" y="402696"/>
                      <a:pt x="260879" y="377825"/>
                    </a:cubicBezTo>
                    <a:cubicBezTo>
                      <a:pt x="258762" y="352954"/>
                      <a:pt x="248179" y="334963"/>
                      <a:pt x="241829" y="320675"/>
                    </a:cubicBezTo>
                    <a:cubicBezTo>
                      <a:pt x="235479" y="306387"/>
                      <a:pt x="236008" y="300567"/>
                      <a:pt x="222779" y="292100"/>
                    </a:cubicBezTo>
                    <a:cubicBezTo>
                      <a:pt x="209550" y="283633"/>
                      <a:pt x="179916" y="275696"/>
                      <a:pt x="162454" y="269875"/>
                    </a:cubicBezTo>
                    <a:cubicBezTo>
                      <a:pt x="144992" y="264054"/>
                      <a:pt x="137054" y="267229"/>
                      <a:pt x="118004" y="257175"/>
                    </a:cubicBezTo>
                    <a:cubicBezTo>
                      <a:pt x="98954" y="247121"/>
                      <a:pt x="64558" y="226483"/>
                      <a:pt x="48154" y="209550"/>
                    </a:cubicBezTo>
                    <a:cubicBezTo>
                      <a:pt x="31750" y="192617"/>
                      <a:pt x="26987" y="171979"/>
                      <a:pt x="19579" y="155575"/>
                    </a:cubicBezTo>
                    <a:cubicBezTo>
                      <a:pt x="12171" y="139171"/>
                      <a:pt x="6879" y="128058"/>
                      <a:pt x="3704" y="111125"/>
                    </a:cubicBezTo>
                    <a:cubicBezTo>
                      <a:pt x="529" y="94192"/>
                      <a:pt x="1058" y="71437"/>
                      <a:pt x="529" y="53975"/>
                    </a:cubicBezTo>
                    <a:cubicBezTo>
                      <a:pt x="0" y="36513"/>
                      <a:pt x="264" y="21431"/>
                      <a:pt x="529" y="6350"/>
                    </a:cubicBez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grpSp>
            <p:nvGrpSpPr>
              <p:cNvPr id="94311" name="Group 46"/>
              <p:cNvGrpSpPr>
                <a:grpSpLocks/>
              </p:cNvGrpSpPr>
              <p:nvPr/>
            </p:nvGrpSpPr>
            <p:grpSpPr bwMode="auto">
              <a:xfrm>
                <a:off x="5852583" y="1600729"/>
                <a:ext cx="1420813" cy="2380721"/>
                <a:chOff x="5852583" y="1600729"/>
                <a:chExt cx="1420813" cy="2380721"/>
              </a:xfrm>
            </p:grpSpPr>
            <p:grpSp>
              <p:nvGrpSpPr>
                <p:cNvPr id="94312" name="Group 13"/>
                <p:cNvGrpSpPr>
                  <a:grpSpLocks/>
                </p:cNvGrpSpPr>
                <p:nvPr/>
              </p:nvGrpSpPr>
              <p:grpSpPr bwMode="auto">
                <a:xfrm>
                  <a:off x="6947958" y="1600729"/>
                  <a:ext cx="325438" cy="2380721"/>
                  <a:chOff x="6947958" y="1600729"/>
                  <a:chExt cx="325438" cy="2380721"/>
                </a:xfrm>
              </p:grpSpPr>
              <p:sp>
                <p:nvSpPr>
                  <p:cNvPr id="107" name="Freeform 106"/>
                  <p:cNvSpPr/>
                  <p:nvPr/>
                </p:nvSpPr>
                <p:spPr>
                  <a:xfrm>
                    <a:off x="6956425" y="1756270"/>
                    <a:ext cx="317500" cy="2225182"/>
                  </a:xfrm>
                  <a:custGeom>
                    <a:avLst/>
                    <a:gdLst>
                      <a:gd name="connsiteX0" fmla="*/ 200554 w 317500"/>
                      <a:gd name="connsiteY0" fmla="*/ 2225675 h 2225675"/>
                      <a:gd name="connsiteX1" fmla="*/ 184679 w 317500"/>
                      <a:gd name="connsiteY1" fmla="*/ 2178050 h 2225675"/>
                      <a:gd name="connsiteX2" fmla="*/ 165629 w 317500"/>
                      <a:gd name="connsiteY2" fmla="*/ 2108200 h 2225675"/>
                      <a:gd name="connsiteX3" fmla="*/ 159279 w 317500"/>
                      <a:gd name="connsiteY3" fmla="*/ 2054225 h 2225675"/>
                      <a:gd name="connsiteX4" fmla="*/ 127529 w 317500"/>
                      <a:gd name="connsiteY4" fmla="*/ 1981200 h 2225675"/>
                      <a:gd name="connsiteX5" fmla="*/ 95779 w 317500"/>
                      <a:gd name="connsiteY5" fmla="*/ 1914525 h 2225675"/>
                      <a:gd name="connsiteX6" fmla="*/ 73554 w 317500"/>
                      <a:gd name="connsiteY6" fmla="*/ 1838325 h 2225675"/>
                      <a:gd name="connsiteX7" fmla="*/ 22754 w 317500"/>
                      <a:gd name="connsiteY7" fmla="*/ 1771650 h 2225675"/>
                      <a:gd name="connsiteX8" fmla="*/ 529 w 317500"/>
                      <a:gd name="connsiteY8" fmla="*/ 1698625 h 2225675"/>
                      <a:gd name="connsiteX9" fmla="*/ 19579 w 317500"/>
                      <a:gd name="connsiteY9" fmla="*/ 1606550 h 2225675"/>
                      <a:gd name="connsiteX10" fmla="*/ 32279 w 317500"/>
                      <a:gd name="connsiteY10" fmla="*/ 1520825 h 2225675"/>
                      <a:gd name="connsiteX11" fmla="*/ 22754 w 317500"/>
                      <a:gd name="connsiteY11" fmla="*/ 1473200 h 2225675"/>
                      <a:gd name="connsiteX12" fmla="*/ 16404 w 317500"/>
                      <a:gd name="connsiteY12" fmla="*/ 1390650 h 2225675"/>
                      <a:gd name="connsiteX13" fmla="*/ 41804 w 317500"/>
                      <a:gd name="connsiteY13" fmla="*/ 1282700 h 2225675"/>
                      <a:gd name="connsiteX14" fmla="*/ 102129 w 317500"/>
                      <a:gd name="connsiteY14" fmla="*/ 1143000 h 2225675"/>
                      <a:gd name="connsiteX15" fmla="*/ 181504 w 317500"/>
                      <a:gd name="connsiteY15" fmla="*/ 1000125 h 2225675"/>
                      <a:gd name="connsiteX16" fmla="*/ 225954 w 317500"/>
                      <a:gd name="connsiteY16" fmla="*/ 930275 h 2225675"/>
                      <a:gd name="connsiteX17" fmla="*/ 279929 w 317500"/>
                      <a:gd name="connsiteY17" fmla="*/ 869950 h 2225675"/>
                      <a:gd name="connsiteX18" fmla="*/ 311679 w 317500"/>
                      <a:gd name="connsiteY18" fmla="*/ 800100 h 2225675"/>
                      <a:gd name="connsiteX19" fmla="*/ 314854 w 317500"/>
                      <a:gd name="connsiteY19" fmla="*/ 676275 h 2225675"/>
                      <a:gd name="connsiteX20" fmla="*/ 298979 w 317500"/>
                      <a:gd name="connsiteY20" fmla="*/ 577850 h 2225675"/>
                      <a:gd name="connsiteX21" fmla="*/ 264054 w 317500"/>
                      <a:gd name="connsiteY21" fmla="*/ 495300 h 2225675"/>
                      <a:gd name="connsiteX22" fmla="*/ 213254 w 317500"/>
                      <a:gd name="connsiteY22" fmla="*/ 425450 h 2225675"/>
                      <a:gd name="connsiteX23" fmla="*/ 181504 w 317500"/>
                      <a:gd name="connsiteY23" fmla="*/ 301625 h 2225675"/>
                      <a:gd name="connsiteX24" fmla="*/ 146579 w 317500"/>
                      <a:gd name="connsiteY24" fmla="*/ 190500 h 2225675"/>
                      <a:gd name="connsiteX25" fmla="*/ 108479 w 317500"/>
                      <a:gd name="connsiteY25" fmla="*/ 85725 h 2225675"/>
                      <a:gd name="connsiteX26" fmla="*/ 76729 w 317500"/>
                      <a:gd name="connsiteY26" fmla="*/ 0 h 2225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317500" h="2225675">
                        <a:moveTo>
                          <a:pt x="200554" y="2225675"/>
                        </a:moveTo>
                        <a:cubicBezTo>
                          <a:pt x="195527" y="2211652"/>
                          <a:pt x="190500" y="2197629"/>
                          <a:pt x="184679" y="2178050"/>
                        </a:cubicBezTo>
                        <a:cubicBezTo>
                          <a:pt x="178858" y="2158471"/>
                          <a:pt x="169862" y="2128837"/>
                          <a:pt x="165629" y="2108200"/>
                        </a:cubicBezTo>
                        <a:cubicBezTo>
                          <a:pt x="161396" y="2087563"/>
                          <a:pt x="165629" y="2075392"/>
                          <a:pt x="159279" y="2054225"/>
                        </a:cubicBezTo>
                        <a:cubicBezTo>
                          <a:pt x="152929" y="2033058"/>
                          <a:pt x="138112" y="2004483"/>
                          <a:pt x="127529" y="1981200"/>
                        </a:cubicBezTo>
                        <a:cubicBezTo>
                          <a:pt x="116946" y="1957917"/>
                          <a:pt x="104775" y="1938337"/>
                          <a:pt x="95779" y="1914525"/>
                        </a:cubicBezTo>
                        <a:cubicBezTo>
                          <a:pt x="86783" y="1890713"/>
                          <a:pt x="85725" y="1862138"/>
                          <a:pt x="73554" y="1838325"/>
                        </a:cubicBezTo>
                        <a:cubicBezTo>
                          <a:pt x="61383" y="1814513"/>
                          <a:pt x="34925" y="1794933"/>
                          <a:pt x="22754" y="1771650"/>
                        </a:cubicBezTo>
                        <a:cubicBezTo>
                          <a:pt x="10583" y="1748367"/>
                          <a:pt x="1058" y="1726142"/>
                          <a:pt x="529" y="1698625"/>
                        </a:cubicBezTo>
                        <a:cubicBezTo>
                          <a:pt x="0" y="1671108"/>
                          <a:pt x="14287" y="1636183"/>
                          <a:pt x="19579" y="1606550"/>
                        </a:cubicBezTo>
                        <a:cubicBezTo>
                          <a:pt x="24871" y="1576917"/>
                          <a:pt x="31750" y="1543050"/>
                          <a:pt x="32279" y="1520825"/>
                        </a:cubicBezTo>
                        <a:cubicBezTo>
                          <a:pt x="32808" y="1498600"/>
                          <a:pt x="25400" y="1494896"/>
                          <a:pt x="22754" y="1473200"/>
                        </a:cubicBezTo>
                        <a:cubicBezTo>
                          <a:pt x="20108" y="1451504"/>
                          <a:pt x="13229" y="1422400"/>
                          <a:pt x="16404" y="1390650"/>
                        </a:cubicBezTo>
                        <a:cubicBezTo>
                          <a:pt x="19579" y="1358900"/>
                          <a:pt x="27517" y="1323975"/>
                          <a:pt x="41804" y="1282700"/>
                        </a:cubicBezTo>
                        <a:cubicBezTo>
                          <a:pt x="56092" y="1241425"/>
                          <a:pt x="78846" y="1190096"/>
                          <a:pt x="102129" y="1143000"/>
                        </a:cubicBezTo>
                        <a:cubicBezTo>
                          <a:pt x="125412" y="1095904"/>
                          <a:pt x="160866" y="1035579"/>
                          <a:pt x="181504" y="1000125"/>
                        </a:cubicBezTo>
                        <a:cubicBezTo>
                          <a:pt x="202142" y="964671"/>
                          <a:pt x="209550" y="951971"/>
                          <a:pt x="225954" y="930275"/>
                        </a:cubicBezTo>
                        <a:cubicBezTo>
                          <a:pt x="242358" y="908579"/>
                          <a:pt x="265642" y="891646"/>
                          <a:pt x="279929" y="869950"/>
                        </a:cubicBezTo>
                        <a:cubicBezTo>
                          <a:pt x="294217" y="848254"/>
                          <a:pt x="305858" y="832379"/>
                          <a:pt x="311679" y="800100"/>
                        </a:cubicBezTo>
                        <a:cubicBezTo>
                          <a:pt x="317500" y="767821"/>
                          <a:pt x="316971" y="713317"/>
                          <a:pt x="314854" y="676275"/>
                        </a:cubicBezTo>
                        <a:cubicBezTo>
                          <a:pt x="312737" y="639233"/>
                          <a:pt x="307446" y="608013"/>
                          <a:pt x="298979" y="577850"/>
                        </a:cubicBezTo>
                        <a:cubicBezTo>
                          <a:pt x="290512" y="547688"/>
                          <a:pt x="278341" y="520700"/>
                          <a:pt x="264054" y="495300"/>
                        </a:cubicBezTo>
                        <a:cubicBezTo>
                          <a:pt x="249767" y="469900"/>
                          <a:pt x="227012" y="457729"/>
                          <a:pt x="213254" y="425450"/>
                        </a:cubicBezTo>
                        <a:cubicBezTo>
                          <a:pt x="199496" y="393171"/>
                          <a:pt x="192617" y="340783"/>
                          <a:pt x="181504" y="301625"/>
                        </a:cubicBezTo>
                        <a:cubicBezTo>
                          <a:pt x="170392" y="262467"/>
                          <a:pt x="158750" y="226483"/>
                          <a:pt x="146579" y="190500"/>
                        </a:cubicBezTo>
                        <a:cubicBezTo>
                          <a:pt x="134408" y="154517"/>
                          <a:pt x="120121" y="117475"/>
                          <a:pt x="108479" y="85725"/>
                        </a:cubicBezTo>
                        <a:cubicBezTo>
                          <a:pt x="96837" y="53975"/>
                          <a:pt x="88371" y="29104"/>
                          <a:pt x="76729" y="0"/>
                        </a:cubicBezTo>
                      </a:path>
                    </a:pathLst>
                  </a:custGeom>
                  <a:ln w="381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800"/>
                  </a:p>
                </p:txBody>
              </p:sp>
              <p:sp>
                <p:nvSpPr>
                  <p:cNvPr id="108" name="Freeform 107"/>
                  <p:cNvSpPr/>
                  <p:nvPr/>
                </p:nvSpPr>
                <p:spPr>
                  <a:xfrm>
                    <a:off x="6948488" y="1600729"/>
                    <a:ext cx="87312" cy="158715"/>
                  </a:xfrm>
                  <a:custGeom>
                    <a:avLst/>
                    <a:gdLst>
                      <a:gd name="connsiteX0" fmla="*/ 87842 w 87842"/>
                      <a:gd name="connsiteY0" fmla="*/ 158221 h 158221"/>
                      <a:gd name="connsiteX1" fmla="*/ 56092 w 87842"/>
                      <a:gd name="connsiteY1" fmla="*/ 85196 h 158221"/>
                      <a:gd name="connsiteX2" fmla="*/ 27517 w 87842"/>
                      <a:gd name="connsiteY2" fmla="*/ 37571 h 158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7842" h="158221">
                        <a:moveTo>
                          <a:pt x="87842" y="158221"/>
                        </a:moveTo>
                        <a:cubicBezTo>
                          <a:pt x="76994" y="131762"/>
                          <a:pt x="66146" y="105304"/>
                          <a:pt x="56092" y="85196"/>
                        </a:cubicBezTo>
                        <a:cubicBezTo>
                          <a:pt x="46038" y="65088"/>
                          <a:pt x="0" y="0"/>
                          <a:pt x="27517" y="37571"/>
                        </a:cubicBezTo>
                      </a:path>
                    </a:pathLst>
                  </a:custGeom>
                  <a:ln w="381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800"/>
                  </a:p>
                </p:txBody>
              </p:sp>
            </p:grpSp>
            <p:sp>
              <p:nvSpPr>
                <p:cNvPr id="106" name="Freeform 105"/>
                <p:cNvSpPr/>
                <p:nvPr/>
              </p:nvSpPr>
              <p:spPr>
                <a:xfrm>
                  <a:off x="5853113" y="1638821"/>
                  <a:ext cx="1135062" cy="2342631"/>
                </a:xfrm>
                <a:custGeom>
                  <a:avLst/>
                  <a:gdLst>
                    <a:gd name="connsiteX0" fmla="*/ 1135592 w 1135592"/>
                    <a:gd name="connsiteY0" fmla="*/ 2343150 h 2343150"/>
                    <a:gd name="connsiteX1" fmla="*/ 1132417 w 1135592"/>
                    <a:gd name="connsiteY1" fmla="*/ 2282825 h 2343150"/>
                    <a:gd name="connsiteX2" fmla="*/ 1119717 w 1135592"/>
                    <a:gd name="connsiteY2" fmla="*/ 2251075 h 2343150"/>
                    <a:gd name="connsiteX3" fmla="*/ 1056217 w 1135592"/>
                    <a:gd name="connsiteY3" fmla="*/ 2200275 h 2343150"/>
                    <a:gd name="connsiteX4" fmla="*/ 980017 w 1135592"/>
                    <a:gd name="connsiteY4" fmla="*/ 2149475 h 2343150"/>
                    <a:gd name="connsiteX5" fmla="*/ 945092 w 1135592"/>
                    <a:gd name="connsiteY5" fmla="*/ 2095500 h 2343150"/>
                    <a:gd name="connsiteX6" fmla="*/ 945092 w 1135592"/>
                    <a:gd name="connsiteY6" fmla="*/ 2035175 h 2343150"/>
                    <a:gd name="connsiteX7" fmla="*/ 951442 w 1135592"/>
                    <a:gd name="connsiteY7" fmla="*/ 1879600 h 2343150"/>
                    <a:gd name="connsiteX8" fmla="*/ 957792 w 1135592"/>
                    <a:gd name="connsiteY8" fmla="*/ 1717675 h 2343150"/>
                    <a:gd name="connsiteX9" fmla="*/ 954617 w 1135592"/>
                    <a:gd name="connsiteY9" fmla="*/ 1641475 h 2343150"/>
                    <a:gd name="connsiteX10" fmla="*/ 945092 w 1135592"/>
                    <a:gd name="connsiteY10" fmla="*/ 1568450 h 2343150"/>
                    <a:gd name="connsiteX11" fmla="*/ 954617 w 1135592"/>
                    <a:gd name="connsiteY11" fmla="*/ 1473200 h 2343150"/>
                    <a:gd name="connsiteX12" fmla="*/ 922867 w 1135592"/>
                    <a:gd name="connsiteY12" fmla="*/ 1365250 h 2343150"/>
                    <a:gd name="connsiteX13" fmla="*/ 894292 w 1135592"/>
                    <a:gd name="connsiteY13" fmla="*/ 1273175 h 2343150"/>
                    <a:gd name="connsiteX14" fmla="*/ 824442 w 1135592"/>
                    <a:gd name="connsiteY14" fmla="*/ 1203325 h 2343150"/>
                    <a:gd name="connsiteX15" fmla="*/ 741892 w 1135592"/>
                    <a:gd name="connsiteY15" fmla="*/ 1146175 h 2343150"/>
                    <a:gd name="connsiteX16" fmla="*/ 656167 w 1135592"/>
                    <a:gd name="connsiteY16" fmla="*/ 1120775 h 2343150"/>
                    <a:gd name="connsiteX17" fmla="*/ 516467 w 1135592"/>
                    <a:gd name="connsiteY17" fmla="*/ 1082675 h 2343150"/>
                    <a:gd name="connsiteX18" fmla="*/ 424392 w 1135592"/>
                    <a:gd name="connsiteY18" fmla="*/ 1044575 h 2343150"/>
                    <a:gd name="connsiteX19" fmla="*/ 268817 w 1135592"/>
                    <a:gd name="connsiteY19" fmla="*/ 955675 h 2343150"/>
                    <a:gd name="connsiteX20" fmla="*/ 221192 w 1135592"/>
                    <a:gd name="connsiteY20" fmla="*/ 914400 h 2343150"/>
                    <a:gd name="connsiteX21" fmla="*/ 110067 w 1135592"/>
                    <a:gd name="connsiteY21" fmla="*/ 758825 h 2343150"/>
                    <a:gd name="connsiteX22" fmla="*/ 68792 w 1135592"/>
                    <a:gd name="connsiteY22" fmla="*/ 673100 h 2343150"/>
                    <a:gd name="connsiteX23" fmla="*/ 43392 w 1135592"/>
                    <a:gd name="connsiteY23" fmla="*/ 574675 h 2343150"/>
                    <a:gd name="connsiteX24" fmla="*/ 5292 w 1135592"/>
                    <a:gd name="connsiteY24" fmla="*/ 422275 h 2343150"/>
                    <a:gd name="connsiteX25" fmla="*/ 11642 w 1135592"/>
                    <a:gd name="connsiteY25" fmla="*/ 336550 h 2343150"/>
                    <a:gd name="connsiteX26" fmla="*/ 33867 w 1135592"/>
                    <a:gd name="connsiteY26" fmla="*/ 260350 h 2343150"/>
                    <a:gd name="connsiteX27" fmla="*/ 49742 w 1135592"/>
                    <a:gd name="connsiteY27" fmla="*/ 152400 h 2343150"/>
                    <a:gd name="connsiteX28" fmla="*/ 71967 w 1135592"/>
                    <a:gd name="connsiteY28" fmla="*/ 31750 h 2343150"/>
                    <a:gd name="connsiteX29" fmla="*/ 78317 w 1135592"/>
                    <a:gd name="connsiteY29" fmla="*/ 0 h 2343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1135592" h="2343150">
                      <a:moveTo>
                        <a:pt x="1135592" y="2343150"/>
                      </a:moveTo>
                      <a:cubicBezTo>
                        <a:pt x="1135327" y="2320660"/>
                        <a:pt x="1135063" y="2298171"/>
                        <a:pt x="1132417" y="2282825"/>
                      </a:cubicBezTo>
                      <a:cubicBezTo>
                        <a:pt x="1129771" y="2267479"/>
                        <a:pt x="1132417" y="2264833"/>
                        <a:pt x="1119717" y="2251075"/>
                      </a:cubicBezTo>
                      <a:cubicBezTo>
                        <a:pt x="1107017" y="2237317"/>
                        <a:pt x="1079500" y="2217208"/>
                        <a:pt x="1056217" y="2200275"/>
                      </a:cubicBezTo>
                      <a:cubicBezTo>
                        <a:pt x="1032934" y="2183342"/>
                        <a:pt x="998538" y="2166938"/>
                        <a:pt x="980017" y="2149475"/>
                      </a:cubicBezTo>
                      <a:cubicBezTo>
                        <a:pt x="961496" y="2132013"/>
                        <a:pt x="950913" y="2114550"/>
                        <a:pt x="945092" y="2095500"/>
                      </a:cubicBezTo>
                      <a:cubicBezTo>
                        <a:pt x="939271" y="2076450"/>
                        <a:pt x="944034" y="2071158"/>
                        <a:pt x="945092" y="2035175"/>
                      </a:cubicBezTo>
                      <a:cubicBezTo>
                        <a:pt x="946150" y="1999192"/>
                        <a:pt x="949325" y="1932517"/>
                        <a:pt x="951442" y="1879600"/>
                      </a:cubicBezTo>
                      <a:cubicBezTo>
                        <a:pt x="953559" y="1826683"/>
                        <a:pt x="957263" y="1757362"/>
                        <a:pt x="957792" y="1717675"/>
                      </a:cubicBezTo>
                      <a:cubicBezTo>
                        <a:pt x="958321" y="1677988"/>
                        <a:pt x="956734" y="1666346"/>
                        <a:pt x="954617" y="1641475"/>
                      </a:cubicBezTo>
                      <a:cubicBezTo>
                        <a:pt x="952500" y="1616604"/>
                        <a:pt x="945092" y="1596496"/>
                        <a:pt x="945092" y="1568450"/>
                      </a:cubicBezTo>
                      <a:cubicBezTo>
                        <a:pt x="945092" y="1540404"/>
                        <a:pt x="958321" y="1507067"/>
                        <a:pt x="954617" y="1473200"/>
                      </a:cubicBezTo>
                      <a:cubicBezTo>
                        <a:pt x="950913" y="1439333"/>
                        <a:pt x="932921" y="1398588"/>
                        <a:pt x="922867" y="1365250"/>
                      </a:cubicBezTo>
                      <a:cubicBezTo>
                        <a:pt x="912813" y="1331912"/>
                        <a:pt x="910696" y="1300162"/>
                        <a:pt x="894292" y="1273175"/>
                      </a:cubicBezTo>
                      <a:cubicBezTo>
                        <a:pt x="877888" y="1246188"/>
                        <a:pt x="849842" y="1224492"/>
                        <a:pt x="824442" y="1203325"/>
                      </a:cubicBezTo>
                      <a:cubicBezTo>
                        <a:pt x="799042" y="1182158"/>
                        <a:pt x="769938" y="1159933"/>
                        <a:pt x="741892" y="1146175"/>
                      </a:cubicBezTo>
                      <a:cubicBezTo>
                        <a:pt x="713846" y="1132417"/>
                        <a:pt x="656167" y="1120775"/>
                        <a:pt x="656167" y="1120775"/>
                      </a:cubicBezTo>
                      <a:cubicBezTo>
                        <a:pt x="618596" y="1110192"/>
                        <a:pt x="555096" y="1095375"/>
                        <a:pt x="516467" y="1082675"/>
                      </a:cubicBezTo>
                      <a:cubicBezTo>
                        <a:pt x="477838" y="1069975"/>
                        <a:pt x="465667" y="1065742"/>
                        <a:pt x="424392" y="1044575"/>
                      </a:cubicBezTo>
                      <a:cubicBezTo>
                        <a:pt x="383117" y="1023408"/>
                        <a:pt x="302684" y="977371"/>
                        <a:pt x="268817" y="955675"/>
                      </a:cubicBezTo>
                      <a:cubicBezTo>
                        <a:pt x="234950" y="933979"/>
                        <a:pt x="247650" y="947208"/>
                        <a:pt x="221192" y="914400"/>
                      </a:cubicBezTo>
                      <a:cubicBezTo>
                        <a:pt x="194734" y="881592"/>
                        <a:pt x="135467" y="799042"/>
                        <a:pt x="110067" y="758825"/>
                      </a:cubicBezTo>
                      <a:cubicBezTo>
                        <a:pt x="84667" y="718608"/>
                        <a:pt x="79905" y="703792"/>
                        <a:pt x="68792" y="673100"/>
                      </a:cubicBezTo>
                      <a:cubicBezTo>
                        <a:pt x="57680" y="642408"/>
                        <a:pt x="53975" y="616479"/>
                        <a:pt x="43392" y="574675"/>
                      </a:cubicBezTo>
                      <a:cubicBezTo>
                        <a:pt x="32809" y="532871"/>
                        <a:pt x="10584" y="461963"/>
                        <a:pt x="5292" y="422275"/>
                      </a:cubicBezTo>
                      <a:cubicBezTo>
                        <a:pt x="0" y="382588"/>
                        <a:pt x="6880" y="363537"/>
                        <a:pt x="11642" y="336550"/>
                      </a:cubicBezTo>
                      <a:cubicBezTo>
                        <a:pt x="16404" y="309563"/>
                        <a:pt x="27517" y="291042"/>
                        <a:pt x="33867" y="260350"/>
                      </a:cubicBezTo>
                      <a:cubicBezTo>
                        <a:pt x="40217" y="229658"/>
                        <a:pt x="43392" y="190500"/>
                        <a:pt x="49742" y="152400"/>
                      </a:cubicBezTo>
                      <a:cubicBezTo>
                        <a:pt x="56092" y="114300"/>
                        <a:pt x="67205" y="57150"/>
                        <a:pt x="71967" y="31750"/>
                      </a:cubicBezTo>
                      <a:cubicBezTo>
                        <a:pt x="76729" y="6350"/>
                        <a:pt x="77523" y="3175"/>
                        <a:pt x="78317" y="0"/>
                      </a:cubicBezTo>
                    </a:path>
                  </a:pathLst>
                </a:cu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/>
                </a:p>
              </p:txBody>
            </p:sp>
          </p:grpSp>
        </p:grpSp>
        <p:sp>
          <p:nvSpPr>
            <p:cNvPr id="109" name="Freeform 108"/>
            <p:cNvSpPr/>
            <p:nvPr/>
          </p:nvSpPr>
          <p:spPr>
            <a:xfrm>
              <a:off x="5847556" y="5698552"/>
              <a:ext cx="592137" cy="991967"/>
            </a:xfrm>
            <a:custGeom>
              <a:avLst/>
              <a:gdLst>
                <a:gd name="connsiteX0" fmla="*/ 0 w 592931"/>
                <a:gd name="connsiteY0" fmla="*/ 758031 h 991394"/>
                <a:gd name="connsiteX1" fmla="*/ 100012 w 592931"/>
                <a:gd name="connsiteY1" fmla="*/ 715169 h 991394"/>
                <a:gd name="connsiteX2" fmla="*/ 166687 w 592931"/>
                <a:gd name="connsiteY2" fmla="*/ 686594 h 991394"/>
                <a:gd name="connsiteX3" fmla="*/ 247650 w 592931"/>
                <a:gd name="connsiteY3" fmla="*/ 558006 h 991394"/>
                <a:gd name="connsiteX4" fmla="*/ 266700 w 592931"/>
                <a:gd name="connsiteY4" fmla="*/ 429419 h 991394"/>
                <a:gd name="connsiteX5" fmla="*/ 261937 w 592931"/>
                <a:gd name="connsiteY5" fmla="*/ 305594 h 991394"/>
                <a:gd name="connsiteX6" fmla="*/ 223837 w 592931"/>
                <a:gd name="connsiteY6" fmla="*/ 205581 h 991394"/>
                <a:gd name="connsiteX7" fmla="*/ 157162 w 592931"/>
                <a:gd name="connsiteY7" fmla="*/ 124619 h 991394"/>
                <a:gd name="connsiteX8" fmla="*/ 166687 w 592931"/>
                <a:gd name="connsiteY8" fmla="*/ 19844 h 991394"/>
                <a:gd name="connsiteX9" fmla="*/ 261937 w 592931"/>
                <a:gd name="connsiteY9" fmla="*/ 5556 h 991394"/>
                <a:gd name="connsiteX10" fmla="*/ 385762 w 592931"/>
                <a:gd name="connsiteY10" fmla="*/ 34131 h 991394"/>
                <a:gd name="connsiteX11" fmla="*/ 519112 w 592931"/>
                <a:gd name="connsiteY11" fmla="*/ 143669 h 991394"/>
                <a:gd name="connsiteX12" fmla="*/ 581025 w 592931"/>
                <a:gd name="connsiteY12" fmla="*/ 210344 h 991394"/>
                <a:gd name="connsiteX13" fmla="*/ 571500 w 592931"/>
                <a:gd name="connsiteY13" fmla="*/ 348456 h 991394"/>
                <a:gd name="connsiteX14" fmla="*/ 561975 w 592931"/>
                <a:gd name="connsiteY14" fmla="*/ 477044 h 991394"/>
                <a:gd name="connsiteX15" fmla="*/ 571500 w 592931"/>
                <a:gd name="connsiteY15" fmla="*/ 591344 h 991394"/>
                <a:gd name="connsiteX16" fmla="*/ 590550 w 592931"/>
                <a:gd name="connsiteY16" fmla="*/ 700881 h 991394"/>
                <a:gd name="connsiteX17" fmla="*/ 557212 w 592931"/>
                <a:gd name="connsiteY17" fmla="*/ 772319 h 991394"/>
                <a:gd name="connsiteX18" fmla="*/ 481012 w 592931"/>
                <a:gd name="connsiteY18" fmla="*/ 867569 h 991394"/>
                <a:gd name="connsiteX19" fmla="*/ 433387 w 592931"/>
                <a:gd name="connsiteY19" fmla="*/ 939006 h 991394"/>
                <a:gd name="connsiteX20" fmla="*/ 404812 w 592931"/>
                <a:gd name="connsiteY20" fmla="*/ 991394 h 991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92931" h="991394">
                  <a:moveTo>
                    <a:pt x="0" y="758031"/>
                  </a:moveTo>
                  <a:lnTo>
                    <a:pt x="100012" y="715169"/>
                  </a:lnTo>
                  <a:cubicBezTo>
                    <a:pt x="127793" y="703263"/>
                    <a:pt x="142081" y="712788"/>
                    <a:pt x="166687" y="686594"/>
                  </a:cubicBezTo>
                  <a:cubicBezTo>
                    <a:pt x="191293" y="660400"/>
                    <a:pt x="230981" y="600868"/>
                    <a:pt x="247650" y="558006"/>
                  </a:cubicBezTo>
                  <a:cubicBezTo>
                    <a:pt x="264319" y="515144"/>
                    <a:pt x="264319" y="471488"/>
                    <a:pt x="266700" y="429419"/>
                  </a:cubicBezTo>
                  <a:cubicBezTo>
                    <a:pt x="269081" y="387350"/>
                    <a:pt x="269081" y="342900"/>
                    <a:pt x="261937" y="305594"/>
                  </a:cubicBezTo>
                  <a:cubicBezTo>
                    <a:pt x="254793" y="268288"/>
                    <a:pt x="241299" y="235743"/>
                    <a:pt x="223837" y="205581"/>
                  </a:cubicBezTo>
                  <a:cubicBezTo>
                    <a:pt x="206375" y="175419"/>
                    <a:pt x="166687" y="155575"/>
                    <a:pt x="157162" y="124619"/>
                  </a:cubicBezTo>
                  <a:cubicBezTo>
                    <a:pt x="147637" y="93663"/>
                    <a:pt x="149225" y="39688"/>
                    <a:pt x="166687" y="19844"/>
                  </a:cubicBezTo>
                  <a:cubicBezTo>
                    <a:pt x="184149" y="0"/>
                    <a:pt x="225425" y="3175"/>
                    <a:pt x="261937" y="5556"/>
                  </a:cubicBezTo>
                  <a:cubicBezTo>
                    <a:pt x="298450" y="7937"/>
                    <a:pt x="342900" y="11112"/>
                    <a:pt x="385762" y="34131"/>
                  </a:cubicBezTo>
                  <a:cubicBezTo>
                    <a:pt x="428625" y="57150"/>
                    <a:pt x="486568" y="114300"/>
                    <a:pt x="519112" y="143669"/>
                  </a:cubicBezTo>
                  <a:cubicBezTo>
                    <a:pt x="551656" y="173038"/>
                    <a:pt x="572294" y="176213"/>
                    <a:pt x="581025" y="210344"/>
                  </a:cubicBezTo>
                  <a:cubicBezTo>
                    <a:pt x="589756" y="244475"/>
                    <a:pt x="574675" y="304006"/>
                    <a:pt x="571500" y="348456"/>
                  </a:cubicBezTo>
                  <a:cubicBezTo>
                    <a:pt x="568325" y="392906"/>
                    <a:pt x="561975" y="436563"/>
                    <a:pt x="561975" y="477044"/>
                  </a:cubicBezTo>
                  <a:cubicBezTo>
                    <a:pt x="561975" y="517525"/>
                    <a:pt x="566738" y="554038"/>
                    <a:pt x="571500" y="591344"/>
                  </a:cubicBezTo>
                  <a:cubicBezTo>
                    <a:pt x="576263" y="628650"/>
                    <a:pt x="592931" y="670719"/>
                    <a:pt x="590550" y="700881"/>
                  </a:cubicBezTo>
                  <a:cubicBezTo>
                    <a:pt x="588169" y="731044"/>
                    <a:pt x="575468" y="744538"/>
                    <a:pt x="557212" y="772319"/>
                  </a:cubicBezTo>
                  <a:cubicBezTo>
                    <a:pt x="538956" y="800100"/>
                    <a:pt x="501649" y="839788"/>
                    <a:pt x="481012" y="867569"/>
                  </a:cubicBezTo>
                  <a:cubicBezTo>
                    <a:pt x="460375" y="895350"/>
                    <a:pt x="446087" y="918369"/>
                    <a:pt x="433387" y="939006"/>
                  </a:cubicBezTo>
                  <a:cubicBezTo>
                    <a:pt x="420687" y="959643"/>
                    <a:pt x="416718" y="971550"/>
                    <a:pt x="404812" y="991394"/>
                  </a:cubicBezTo>
                </a:path>
              </a:pathLst>
            </a:cu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/>
            </a:p>
          </p:txBody>
        </p:sp>
        <p:grpSp>
          <p:nvGrpSpPr>
            <p:cNvPr id="94303" name="Group 109"/>
            <p:cNvGrpSpPr>
              <a:grpSpLocks/>
            </p:cNvGrpSpPr>
            <p:nvPr/>
          </p:nvGrpSpPr>
          <p:grpSpPr bwMode="auto">
            <a:xfrm>
              <a:off x="7315200" y="4343400"/>
              <a:ext cx="865981" cy="2337594"/>
              <a:chOff x="7282657" y="1639094"/>
              <a:chExt cx="865981" cy="2337594"/>
            </a:xfrm>
          </p:grpSpPr>
          <p:grpSp>
            <p:nvGrpSpPr>
              <p:cNvPr id="94304" name="Group 110"/>
              <p:cNvGrpSpPr>
                <a:grpSpLocks/>
              </p:cNvGrpSpPr>
              <p:nvPr/>
            </p:nvGrpSpPr>
            <p:grpSpPr bwMode="auto">
              <a:xfrm>
                <a:off x="7282657" y="1639094"/>
                <a:ext cx="865981" cy="2332037"/>
                <a:chOff x="7282657" y="1639094"/>
                <a:chExt cx="865981" cy="2332037"/>
              </a:xfrm>
            </p:grpSpPr>
            <p:sp>
              <p:nvSpPr>
                <p:cNvPr id="113" name="Freeform 112"/>
                <p:cNvSpPr/>
                <p:nvPr/>
              </p:nvSpPr>
              <p:spPr>
                <a:xfrm>
                  <a:off x="7677150" y="1638821"/>
                  <a:ext cx="471488" cy="499951"/>
                </a:xfrm>
                <a:custGeom>
                  <a:avLst/>
                  <a:gdLst>
                    <a:gd name="connsiteX0" fmla="*/ 471488 w 471488"/>
                    <a:gd name="connsiteY0" fmla="*/ 499269 h 499269"/>
                    <a:gd name="connsiteX1" fmla="*/ 385763 w 471488"/>
                    <a:gd name="connsiteY1" fmla="*/ 442119 h 499269"/>
                    <a:gd name="connsiteX2" fmla="*/ 276225 w 471488"/>
                    <a:gd name="connsiteY2" fmla="*/ 370681 h 499269"/>
                    <a:gd name="connsiteX3" fmla="*/ 157163 w 471488"/>
                    <a:gd name="connsiteY3" fmla="*/ 313531 h 499269"/>
                    <a:gd name="connsiteX4" fmla="*/ 61913 w 471488"/>
                    <a:gd name="connsiteY4" fmla="*/ 237331 h 499269"/>
                    <a:gd name="connsiteX5" fmla="*/ 28575 w 471488"/>
                    <a:gd name="connsiteY5" fmla="*/ 103981 h 499269"/>
                    <a:gd name="connsiteX6" fmla="*/ 0 w 471488"/>
                    <a:gd name="connsiteY6" fmla="*/ 3969 h 499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1488" h="499269">
                      <a:moveTo>
                        <a:pt x="471488" y="499269"/>
                      </a:moveTo>
                      <a:lnTo>
                        <a:pt x="385763" y="442119"/>
                      </a:lnTo>
                      <a:cubicBezTo>
                        <a:pt x="353219" y="420688"/>
                        <a:pt x="314325" y="392112"/>
                        <a:pt x="276225" y="370681"/>
                      </a:cubicBezTo>
                      <a:cubicBezTo>
                        <a:pt x="238125" y="349250"/>
                        <a:pt x="192882" y="335756"/>
                        <a:pt x="157163" y="313531"/>
                      </a:cubicBezTo>
                      <a:cubicBezTo>
                        <a:pt x="121444" y="291306"/>
                        <a:pt x="83344" y="272256"/>
                        <a:pt x="61913" y="237331"/>
                      </a:cubicBezTo>
                      <a:cubicBezTo>
                        <a:pt x="40482" y="202406"/>
                        <a:pt x="38894" y="142875"/>
                        <a:pt x="28575" y="103981"/>
                      </a:cubicBezTo>
                      <a:cubicBezTo>
                        <a:pt x="18256" y="65087"/>
                        <a:pt x="2381" y="0"/>
                        <a:pt x="0" y="3969"/>
                      </a:cubicBezTo>
                    </a:path>
                  </a:pathLst>
                </a:custGeom>
                <a:ln w="381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/>
                </a:p>
              </p:txBody>
            </p:sp>
            <p:grpSp>
              <p:nvGrpSpPr>
                <p:cNvPr id="94307" name="Group 109"/>
                <p:cNvGrpSpPr>
                  <a:grpSpLocks/>
                </p:cNvGrpSpPr>
                <p:nvPr/>
              </p:nvGrpSpPr>
              <p:grpSpPr bwMode="auto">
                <a:xfrm>
                  <a:off x="7282657" y="1652588"/>
                  <a:ext cx="856456" cy="2318543"/>
                  <a:chOff x="7282657" y="1652588"/>
                  <a:chExt cx="856456" cy="2318543"/>
                </a:xfrm>
              </p:grpSpPr>
              <p:sp>
                <p:nvSpPr>
                  <p:cNvPr id="115" name="Freeform 114"/>
                  <p:cNvSpPr/>
                  <p:nvPr/>
                </p:nvSpPr>
                <p:spPr>
                  <a:xfrm>
                    <a:off x="7283450" y="1653105"/>
                    <a:ext cx="852488" cy="696759"/>
                  </a:xfrm>
                  <a:custGeom>
                    <a:avLst/>
                    <a:gdLst>
                      <a:gd name="connsiteX0" fmla="*/ 213518 w 852487"/>
                      <a:gd name="connsiteY0" fmla="*/ 0 h 696912"/>
                      <a:gd name="connsiteX1" fmla="*/ 203993 w 852487"/>
                      <a:gd name="connsiteY1" fmla="*/ 80962 h 696912"/>
                      <a:gd name="connsiteX2" fmla="*/ 175418 w 852487"/>
                      <a:gd name="connsiteY2" fmla="*/ 119062 h 696912"/>
                      <a:gd name="connsiteX3" fmla="*/ 84931 w 852487"/>
                      <a:gd name="connsiteY3" fmla="*/ 185737 h 696912"/>
                      <a:gd name="connsiteX4" fmla="*/ 13493 w 852487"/>
                      <a:gd name="connsiteY4" fmla="*/ 290512 h 696912"/>
                      <a:gd name="connsiteX5" fmla="*/ 18256 w 852487"/>
                      <a:gd name="connsiteY5" fmla="*/ 438150 h 696912"/>
                      <a:gd name="connsiteX6" fmla="*/ 123031 w 852487"/>
                      <a:gd name="connsiteY6" fmla="*/ 528637 h 696912"/>
                      <a:gd name="connsiteX7" fmla="*/ 327818 w 852487"/>
                      <a:gd name="connsiteY7" fmla="*/ 509587 h 696912"/>
                      <a:gd name="connsiteX8" fmla="*/ 542131 w 852487"/>
                      <a:gd name="connsiteY8" fmla="*/ 500062 h 696912"/>
                      <a:gd name="connsiteX9" fmla="*/ 646906 w 852487"/>
                      <a:gd name="connsiteY9" fmla="*/ 485775 h 696912"/>
                      <a:gd name="connsiteX10" fmla="*/ 818356 w 852487"/>
                      <a:gd name="connsiteY10" fmla="*/ 661987 h 696912"/>
                      <a:gd name="connsiteX11" fmla="*/ 851693 w 852487"/>
                      <a:gd name="connsiteY11" fmla="*/ 695325 h 696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852487" h="696912">
                        <a:moveTo>
                          <a:pt x="213518" y="0"/>
                        </a:moveTo>
                        <a:cubicBezTo>
                          <a:pt x="211930" y="30559"/>
                          <a:pt x="210343" y="61118"/>
                          <a:pt x="203993" y="80962"/>
                        </a:cubicBezTo>
                        <a:cubicBezTo>
                          <a:pt x="197643" y="100806"/>
                          <a:pt x="195262" y="101600"/>
                          <a:pt x="175418" y="119062"/>
                        </a:cubicBezTo>
                        <a:cubicBezTo>
                          <a:pt x="155574" y="136524"/>
                          <a:pt x="111919" y="157162"/>
                          <a:pt x="84931" y="185737"/>
                        </a:cubicBezTo>
                        <a:cubicBezTo>
                          <a:pt x="57944" y="214312"/>
                          <a:pt x="24605" y="248443"/>
                          <a:pt x="13493" y="290512"/>
                        </a:cubicBezTo>
                        <a:cubicBezTo>
                          <a:pt x="2381" y="332581"/>
                          <a:pt x="0" y="398463"/>
                          <a:pt x="18256" y="438150"/>
                        </a:cubicBezTo>
                        <a:cubicBezTo>
                          <a:pt x="36512" y="477837"/>
                          <a:pt x="71437" y="516731"/>
                          <a:pt x="123031" y="528637"/>
                        </a:cubicBezTo>
                        <a:cubicBezTo>
                          <a:pt x="174625" y="540543"/>
                          <a:pt x="257968" y="514350"/>
                          <a:pt x="327818" y="509587"/>
                        </a:cubicBezTo>
                        <a:cubicBezTo>
                          <a:pt x="397668" y="504825"/>
                          <a:pt x="488950" y="504031"/>
                          <a:pt x="542131" y="500062"/>
                        </a:cubicBezTo>
                        <a:cubicBezTo>
                          <a:pt x="595312" y="496093"/>
                          <a:pt x="600868" y="458787"/>
                          <a:pt x="646906" y="485775"/>
                        </a:cubicBezTo>
                        <a:cubicBezTo>
                          <a:pt x="692944" y="512763"/>
                          <a:pt x="784225" y="627062"/>
                          <a:pt x="818356" y="661987"/>
                        </a:cubicBezTo>
                        <a:cubicBezTo>
                          <a:pt x="852487" y="696912"/>
                          <a:pt x="851693" y="695325"/>
                          <a:pt x="851693" y="695325"/>
                        </a:cubicBezTo>
                      </a:path>
                    </a:pathLst>
                  </a:custGeom>
                  <a:ln w="3810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800"/>
                  </a:p>
                </p:txBody>
              </p:sp>
              <p:sp>
                <p:nvSpPr>
                  <p:cNvPr id="116" name="Freeform 115"/>
                  <p:cNvSpPr/>
                  <p:nvPr/>
                </p:nvSpPr>
                <p:spPr>
                  <a:xfrm>
                    <a:off x="7313613" y="2557780"/>
                    <a:ext cx="825500" cy="1412562"/>
                  </a:xfrm>
                  <a:custGeom>
                    <a:avLst/>
                    <a:gdLst>
                      <a:gd name="connsiteX0" fmla="*/ 825500 w 825500"/>
                      <a:gd name="connsiteY0" fmla="*/ 246857 h 1412875"/>
                      <a:gd name="connsiteX1" fmla="*/ 777875 w 825500"/>
                      <a:gd name="connsiteY1" fmla="*/ 199232 h 1412875"/>
                      <a:gd name="connsiteX2" fmla="*/ 706437 w 825500"/>
                      <a:gd name="connsiteY2" fmla="*/ 142082 h 1412875"/>
                      <a:gd name="connsiteX3" fmla="*/ 568325 w 825500"/>
                      <a:gd name="connsiteY3" fmla="*/ 103982 h 1412875"/>
                      <a:gd name="connsiteX4" fmla="*/ 477837 w 825500"/>
                      <a:gd name="connsiteY4" fmla="*/ 42069 h 1412875"/>
                      <a:gd name="connsiteX5" fmla="*/ 396875 w 825500"/>
                      <a:gd name="connsiteY5" fmla="*/ 3969 h 1412875"/>
                      <a:gd name="connsiteX6" fmla="*/ 230187 w 825500"/>
                      <a:gd name="connsiteY6" fmla="*/ 18257 h 1412875"/>
                      <a:gd name="connsiteX7" fmla="*/ 73025 w 825500"/>
                      <a:gd name="connsiteY7" fmla="*/ 94457 h 1412875"/>
                      <a:gd name="connsiteX8" fmla="*/ 6350 w 825500"/>
                      <a:gd name="connsiteY8" fmla="*/ 223044 h 1412875"/>
                      <a:gd name="connsiteX9" fmla="*/ 34925 w 825500"/>
                      <a:gd name="connsiteY9" fmla="*/ 337344 h 1412875"/>
                      <a:gd name="connsiteX10" fmla="*/ 120650 w 825500"/>
                      <a:gd name="connsiteY10" fmla="*/ 418307 h 1412875"/>
                      <a:gd name="connsiteX11" fmla="*/ 325437 w 825500"/>
                      <a:gd name="connsiteY11" fmla="*/ 465932 h 1412875"/>
                      <a:gd name="connsiteX12" fmla="*/ 468312 w 825500"/>
                      <a:gd name="connsiteY12" fmla="*/ 475457 h 1412875"/>
                      <a:gd name="connsiteX13" fmla="*/ 592137 w 825500"/>
                      <a:gd name="connsiteY13" fmla="*/ 461169 h 1412875"/>
                      <a:gd name="connsiteX14" fmla="*/ 687387 w 825500"/>
                      <a:gd name="connsiteY14" fmla="*/ 532607 h 1412875"/>
                      <a:gd name="connsiteX15" fmla="*/ 706437 w 825500"/>
                      <a:gd name="connsiteY15" fmla="*/ 656432 h 1412875"/>
                      <a:gd name="connsiteX16" fmla="*/ 715962 w 825500"/>
                      <a:gd name="connsiteY16" fmla="*/ 780257 h 1412875"/>
                      <a:gd name="connsiteX17" fmla="*/ 720725 w 825500"/>
                      <a:gd name="connsiteY17" fmla="*/ 894557 h 1412875"/>
                      <a:gd name="connsiteX18" fmla="*/ 663575 w 825500"/>
                      <a:gd name="connsiteY18" fmla="*/ 970757 h 1412875"/>
                      <a:gd name="connsiteX19" fmla="*/ 596900 w 825500"/>
                      <a:gd name="connsiteY19" fmla="*/ 1027907 h 1412875"/>
                      <a:gd name="connsiteX20" fmla="*/ 477837 w 825500"/>
                      <a:gd name="connsiteY20" fmla="*/ 1008857 h 1412875"/>
                      <a:gd name="connsiteX21" fmla="*/ 334962 w 825500"/>
                      <a:gd name="connsiteY21" fmla="*/ 1023144 h 1412875"/>
                      <a:gd name="connsiteX22" fmla="*/ 201612 w 825500"/>
                      <a:gd name="connsiteY22" fmla="*/ 1099344 h 1412875"/>
                      <a:gd name="connsiteX23" fmla="*/ 120650 w 825500"/>
                      <a:gd name="connsiteY23" fmla="*/ 1161257 h 1412875"/>
                      <a:gd name="connsiteX24" fmla="*/ 125412 w 825500"/>
                      <a:gd name="connsiteY24" fmla="*/ 1299369 h 1412875"/>
                      <a:gd name="connsiteX25" fmla="*/ 206375 w 825500"/>
                      <a:gd name="connsiteY25" fmla="*/ 1394619 h 1412875"/>
                      <a:gd name="connsiteX26" fmla="*/ 239712 w 825500"/>
                      <a:gd name="connsiteY26" fmla="*/ 1408907 h 14128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825500" h="1412875">
                        <a:moveTo>
                          <a:pt x="825500" y="246857"/>
                        </a:moveTo>
                        <a:cubicBezTo>
                          <a:pt x="811609" y="231775"/>
                          <a:pt x="797719" y="216694"/>
                          <a:pt x="777875" y="199232"/>
                        </a:cubicBezTo>
                        <a:cubicBezTo>
                          <a:pt x="758031" y="181770"/>
                          <a:pt x="741362" y="157957"/>
                          <a:pt x="706437" y="142082"/>
                        </a:cubicBezTo>
                        <a:cubicBezTo>
                          <a:pt x="671512" y="126207"/>
                          <a:pt x="606425" y="120651"/>
                          <a:pt x="568325" y="103982"/>
                        </a:cubicBezTo>
                        <a:cubicBezTo>
                          <a:pt x="530225" y="87313"/>
                          <a:pt x="506412" y="58738"/>
                          <a:pt x="477837" y="42069"/>
                        </a:cubicBezTo>
                        <a:cubicBezTo>
                          <a:pt x="449262" y="25400"/>
                          <a:pt x="438150" y="7938"/>
                          <a:pt x="396875" y="3969"/>
                        </a:cubicBezTo>
                        <a:cubicBezTo>
                          <a:pt x="355600" y="0"/>
                          <a:pt x="284162" y="3176"/>
                          <a:pt x="230187" y="18257"/>
                        </a:cubicBezTo>
                        <a:cubicBezTo>
                          <a:pt x="176212" y="33338"/>
                          <a:pt x="110331" y="60326"/>
                          <a:pt x="73025" y="94457"/>
                        </a:cubicBezTo>
                        <a:cubicBezTo>
                          <a:pt x="35719" y="128588"/>
                          <a:pt x="12700" y="182563"/>
                          <a:pt x="6350" y="223044"/>
                        </a:cubicBezTo>
                        <a:cubicBezTo>
                          <a:pt x="0" y="263525"/>
                          <a:pt x="15875" y="304800"/>
                          <a:pt x="34925" y="337344"/>
                        </a:cubicBezTo>
                        <a:cubicBezTo>
                          <a:pt x="53975" y="369888"/>
                          <a:pt x="72231" y="396876"/>
                          <a:pt x="120650" y="418307"/>
                        </a:cubicBezTo>
                        <a:cubicBezTo>
                          <a:pt x="169069" y="439738"/>
                          <a:pt x="267493" y="456407"/>
                          <a:pt x="325437" y="465932"/>
                        </a:cubicBezTo>
                        <a:cubicBezTo>
                          <a:pt x="383381" y="475457"/>
                          <a:pt x="423862" y="476251"/>
                          <a:pt x="468312" y="475457"/>
                        </a:cubicBezTo>
                        <a:cubicBezTo>
                          <a:pt x="512762" y="474663"/>
                          <a:pt x="555625" y="451644"/>
                          <a:pt x="592137" y="461169"/>
                        </a:cubicBezTo>
                        <a:cubicBezTo>
                          <a:pt x="628649" y="470694"/>
                          <a:pt x="668337" y="500063"/>
                          <a:pt x="687387" y="532607"/>
                        </a:cubicBezTo>
                        <a:cubicBezTo>
                          <a:pt x="706437" y="565151"/>
                          <a:pt x="701675" y="615157"/>
                          <a:pt x="706437" y="656432"/>
                        </a:cubicBezTo>
                        <a:cubicBezTo>
                          <a:pt x="711199" y="697707"/>
                          <a:pt x="713581" y="740570"/>
                          <a:pt x="715962" y="780257"/>
                        </a:cubicBezTo>
                        <a:cubicBezTo>
                          <a:pt x="718343" y="819945"/>
                          <a:pt x="729456" y="862807"/>
                          <a:pt x="720725" y="894557"/>
                        </a:cubicBezTo>
                        <a:cubicBezTo>
                          <a:pt x="711994" y="926307"/>
                          <a:pt x="684212" y="948532"/>
                          <a:pt x="663575" y="970757"/>
                        </a:cubicBezTo>
                        <a:cubicBezTo>
                          <a:pt x="642938" y="992982"/>
                          <a:pt x="627856" y="1021557"/>
                          <a:pt x="596900" y="1027907"/>
                        </a:cubicBezTo>
                        <a:cubicBezTo>
                          <a:pt x="565944" y="1034257"/>
                          <a:pt x="521493" y="1009651"/>
                          <a:pt x="477837" y="1008857"/>
                        </a:cubicBezTo>
                        <a:cubicBezTo>
                          <a:pt x="434181" y="1008063"/>
                          <a:pt x="381000" y="1008063"/>
                          <a:pt x="334962" y="1023144"/>
                        </a:cubicBezTo>
                        <a:cubicBezTo>
                          <a:pt x="288925" y="1038225"/>
                          <a:pt x="237331" y="1076325"/>
                          <a:pt x="201612" y="1099344"/>
                        </a:cubicBezTo>
                        <a:cubicBezTo>
                          <a:pt x="165893" y="1122363"/>
                          <a:pt x="133350" y="1127920"/>
                          <a:pt x="120650" y="1161257"/>
                        </a:cubicBezTo>
                        <a:cubicBezTo>
                          <a:pt x="107950" y="1194595"/>
                          <a:pt x="111125" y="1260475"/>
                          <a:pt x="125412" y="1299369"/>
                        </a:cubicBezTo>
                        <a:cubicBezTo>
                          <a:pt x="139700" y="1338263"/>
                          <a:pt x="187325" y="1376363"/>
                          <a:pt x="206375" y="1394619"/>
                        </a:cubicBezTo>
                        <a:cubicBezTo>
                          <a:pt x="225425" y="1412875"/>
                          <a:pt x="232568" y="1410891"/>
                          <a:pt x="239712" y="1408907"/>
                        </a:cubicBezTo>
                      </a:path>
                    </a:pathLst>
                  </a:custGeom>
                  <a:ln w="3810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800"/>
                  </a:p>
                </p:txBody>
              </p:sp>
            </p:grpSp>
          </p:grpSp>
          <p:sp>
            <p:nvSpPr>
              <p:cNvPr id="112" name="Freeform 111"/>
              <p:cNvSpPr/>
              <p:nvPr/>
            </p:nvSpPr>
            <p:spPr>
              <a:xfrm>
                <a:off x="7805738" y="3898921"/>
                <a:ext cx="280987" cy="77770"/>
              </a:xfrm>
              <a:custGeom>
                <a:avLst/>
                <a:gdLst>
                  <a:gd name="connsiteX0" fmla="*/ 0 w 280987"/>
                  <a:gd name="connsiteY0" fmla="*/ 76994 h 76994"/>
                  <a:gd name="connsiteX1" fmla="*/ 138112 w 280987"/>
                  <a:gd name="connsiteY1" fmla="*/ 10319 h 76994"/>
                  <a:gd name="connsiteX2" fmla="*/ 238125 w 280987"/>
                  <a:gd name="connsiteY2" fmla="*/ 15081 h 76994"/>
                  <a:gd name="connsiteX3" fmla="*/ 280987 w 280987"/>
                  <a:gd name="connsiteY3" fmla="*/ 67469 h 76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0987" h="76994">
                    <a:moveTo>
                      <a:pt x="0" y="76994"/>
                    </a:moveTo>
                    <a:cubicBezTo>
                      <a:pt x="49212" y="48816"/>
                      <a:pt x="98425" y="20638"/>
                      <a:pt x="138112" y="10319"/>
                    </a:cubicBezTo>
                    <a:cubicBezTo>
                      <a:pt x="177799" y="0"/>
                      <a:pt x="214313" y="5556"/>
                      <a:pt x="238125" y="15081"/>
                    </a:cubicBezTo>
                    <a:cubicBezTo>
                      <a:pt x="261938" y="24606"/>
                      <a:pt x="272256" y="55563"/>
                      <a:pt x="280987" y="67469"/>
                    </a:cubicBezTo>
                  </a:path>
                </a:pathLst>
              </a:cu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</p:grpSp>
      </p:grpSp>
      <p:grpSp>
        <p:nvGrpSpPr>
          <p:cNvPr id="281" name="Group 44"/>
          <p:cNvGrpSpPr>
            <a:grpSpLocks/>
          </p:cNvGrpSpPr>
          <p:nvPr/>
        </p:nvGrpSpPr>
        <p:grpSpPr bwMode="auto">
          <a:xfrm>
            <a:off x="3352800" y="1306513"/>
            <a:ext cx="2355850" cy="2368550"/>
            <a:chOff x="5803900" y="3986213"/>
            <a:chExt cx="2355850" cy="2368550"/>
          </a:xfrm>
        </p:grpSpPr>
        <p:grpSp>
          <p:nvGrpSpPr>
            <p:cNvPr id="94280" name="Group 45"/>
            <p:cNvGrpSpPr>
              <a:grpSpLocks/>
            </p:cNvGrpSpPr>
            <p:nvPr/>
          </p:nvGrpSpPr>
          <p:grpSpPr bwMode="auto">
            <a:xfrm>
              <a:off x="5804958" y="4003146"/>
              <a:ext cx="1451504" cy="2350029"/>
              <a:chOff x="5804958" y="4003146"/>
              <a:chExt cx="1451504" cy="2350029"/>
            </a:xfrm>
          </p:grpSpPr>
          <p:sp>
            <p:nvSpPr>
              <p:cNvPr id="25" name="Freeform 24"/>
              <p:cNvSpPr/>
              <p:nvPr/>
            </p:nvSpPr>
            <p:spPr>
              <a:xfrm>
                <a:off x="6838950" y="4006850"/>
                <a:ext cx="417513" cy="2343150"/>
              </a:xfrm>
              <a:custGeom>
                <a:avLst/>
                <a:gdLst>
                  <a:gd name="connsiteX0" fmla="*/ 296333 w 417512"/>
                  <a:gd name="connsiteY0" fmla="*/ 2343679 h 2343679"/>
                  <a:gd name="connsiteX1" fmla="*/ 286808 w 417512"/>
                  <a:gd name="connsiteY1" fmla="*/ 2289704 h 2343679"/>
                  <a:gd name="connsiteX2" fmla="*/ 286808 w 417512"/>
                  <a:gd name="connsiteY2" fmla="*/ 2289704 h 2343679"/>
                  <a:gd name="connsiteX3" fmla="*/ 264583 w 417512"/>
                  <a:gd name="connsiteY3" fmla="*/ 2226204 h 2343679"/>
                  <a:gd name="connsiteX4" fmla="*/ 270933 w 417512"/>
                  <a:gd name="connsiteY4" fmla="*/ 2127779 h 2343679"/>
                  <a:gd name="connsiteX5" fmla="*/ 242358 w 417512"/>
                  <a:gd name="connsiteY5" fmla="*/ 2080154 h 2343679"/>
                  <a:gd name="connsiteX6" fmla="*/ 182033 w 417512"/>
                  <a:gd name="connsiteY6" fmla="*/ 2013479 h 2343679"/>
                  <a:gd name="connsiteX7" fmla="*/ 169333 w 417512"/>
                  <a:gd name="connsiteY7" fmla="*/ 1946804 h 2343679"/>
                  <a:gd name="connsiteX8" fmla="*/ 188383 w 417512"/>
                  <a:gd name="connsiteY8" fmla="*/ 1886479 h 2343679"/>
                  <a:gd name="connsiteX9" fmla="*/ 124883 w 417512"/>
                  <a:gd name="connsiteY9" fmla="*/ 1851554 h 2343679"/>
                  <a:gd name="connsiteX10" fmla="*/ 77258 w 417512"/>
                  <a:gd name="connsiteY10" fmla="*/ 1876954 h 2343679"/>
                  <a:gd name="connsiteX11" fmla="*/ 55033 w 417512"/>
                  <a:gd name="connsiteY11" fmla="*/ 1892829 h 2343679"/>
                  <a:gd name="connsiteX12" fmla="*/ 13758 w 417512"/>
                  <a:gd name="connsiteY12" fmla="*/ 1861079 h 2343679"/>
                  <a:gd name="connsiteX13" fmla="*/ 13758 w 417512"/>
                  <a:gd name="connsiteY13" fmla="*/ 1810279 h 2343679"/>
                  <a:gd name="connsiteX14" fmla="*/ 96308 w 417512"/>
                  <a:gd name="connsiteY14" fmla="*/ 1759479 h 2343679"/>
                  <a:gd name="connsiteX15" fmla="*/ 131233 w 417512"/>
                  <a:gd name="connsiteY15" fmla="*/ 1753129 h 2343679"/>
                  <a:gd name="connsiteX16" fmla="*/ 156633 w 417512"/>
                  <a:gd name="connsiteY16" fmla="*/ 1702329 h 2343679"/>
                  <a:gd name="connsiteX17" fmla="*/ 197908 w 417512"/>
                  <a:gd name="connsiteY17" fmla="*/ 1642004 h 2343679"/>
                  <a:gd name="connsiteX18" fmla="*/ 204258 w 417512"/>
                  <a:gd name="connsiteY18" fmla="*/ 1584854 h 2343679"/>
                  <a:gd name="connsiteX19" fmla="*/ 143933 w 417512"/>
                  <a:gd name="connsiteY19" fmla="*/ 1559454 h 2343679"/>
                  <a:gd name="connsiteX20" fmla="*/ 86783 w 417512"/>
                  <a:gd name="connsiteY20" fmla="*/ 1638829 h 2343679"/>
                  <a:gd name="connsiteX21" fmla="*/ 29633 w 417512"/>
                  <a:gd name="connsiteY21" fmla="*/ 1616604 h 2343679"/>
                  <a:gd name="connsiteX22" fmla="*/ 13758 w 417512"/>
                  <a:gd name="connsiteY22" fmla="*/ 1556279 h 2343679"/>
                  <a:gd name="connsiteX23" fmla="*/ 58208 w 417512"/>
                  <a:gd name="connsiteY23" fmla="*/ 1508654 h 2343679"/>
                  <a:gd name="connsiteX24" fmla="*/ 115358 w 417512"/>
                  <a:gd name="connsiteY24" fmla="*/ 1492779 h 2343679"/>
                  <a:gd name="connsiteX25" fmla="*/ 169333 w 417512"/>
                  <a:gd name="connsiteY25" fmla="*/ 1426104 h 2343679"/>
                  <a:gd name="connsiteX26" fmla="*/ 188383 w 417512"/>
                  <a:gd name="connsiteY26" fmla="*/ 1327679 h 2343679"/>
                  <a:gd name="connsiteX27" fmla="*/ 175683 w 417512"/>
                  <a:gd name="connsiteY27" fmla="*/ 1264179 h 2343679"/>
                  <a:gd name="connsiteX28" fmla="*/ 207433 w 417512"/>
                  <a:gd name="connsiteY28" fmla="*/ 1210204 h 2343679"/>
                  <a:gd name="connsiteX29" fmla="*/ 270933 w 417512"/>
                  <a:gd name="connsiteY29" fmla="*/ 1178454 h 2343679"/>
                  <a:gd name="connsiteX30" fmla="*/ 321733 w 417512"/>
                  <a:gd name="connsiteY30" fmla="*/ 1105429 h 2343679"/>
                  <a:gd name="connsiteX31" fmla="*/ 331258 w 417512"/>
                  <a:gd name="connsiteY31" fmla="*/ 1041929 h 2343679"/>
                  <a:gd name="connsiteX32" fmla="*/ 375708 w 417512"/>
                  <a:gd name="connsiteY32" fmla="*/ 997479 h 2343679"/>
                  <a:gd name="connsiteX33" fmla="*/ 397933 w 417512"/>
                  <a:gd name="connsiteY33" fmla="*/ 956204 h 2343679"/>
                  <a:gd name="connsiteX34" fmla="*/ 391583 w 417512"/>
                  <a:gd name="connsiteY34" fmla="*/ 880004 h 2343679"/>
                  <a:gd name="connsiteX35" fmla="*/ 410633 w 417512"/>
                  <a:gd name="connsiteY35" fmla="*/ 806979 h 2343679"/>
                  <a:gd name="connsiteX36" fmla="*/ 416983 w 417512"/>
                  <a:gd name="connsiteY36" fmla="*/ 718079 h 2343679"/>
                  <a:gd name="connsiteX37" fmla="*/ 407458 w 417512"/>
                  <a:gd name="connsiteY37" fmla="*/ 664104 h 2343679"/>
                  <a:gd name="connsiteX38" fmla="*/ 363008 w 417512"/>
                  <a:gd name="connsiteY38" fmla="*/ 591079 h 2343679"/>
                  <a:gd name="connsiteX39" fmla="*/ 328083 w 417512"/>
                  <a:gd name="connsiteY39" fmla="*/ 508529 h 2343679"/>
                  <a:gd name="connsiteX40" fmla="*/ 318558 w 417512"/>
                  <a:gd name="connsiteY40" fmla="*/ 457729 h 2343679"/>
                  <a:gd name="connsiteX41" fmla="*/ 296333 w 417512"/>
                  <a:gd name="connsiteY41" fmla="*/ 397404 h 2343679"/>
                  <a:gd name="connsiteX42" fmla="*/ 245533 w 417512"/>
                  <a:gd name="connsiteY42" fmla="*/ 337079 h 2343679"/>
                  <a:gd name="connsiteX43" fmla="*/ 229658 w 417512"/>
                  <a:gd name="connsiteY43" fmla="*/ 232304 h 2343679"/>
                  <a:gd name="connsiteX44" fmla="*/ 207433 w 417512"/>
                  <a:gd name="connsiteY44" fmla="*/ 184679 h 2343679"/>
                  <a:gd name="connsiteX45" fmla="*/ 162983 w 417512"/>
                  <a:gd name="connsiteY45" fmla="*/ 114829 h 2343679"/>
                  <a:gd name="connsiteX46" fmla="*/ 166158 w 417512"/>
                  <a:gd name="connsiteY46" fmla="*/ 67204 h 2343679"/>
                  <a:gd name="connsiteX47" fmla="*/ 178858 w 417512"/>
                  <a:gd name="connsiteY47" fmla="*/ 19579 h 2343679"/>
                  <a:gd name="connsiteX48" fmla="*/ 162983 w 417512"/>
                  <a:gd name="connsiteY48" fmla="*/ 529 h 2343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417512" h="2343679">
                    <a:moveTo>
                      <a:pt x="296333" y="2343679"/>
                    </a:moveTo>
                    <a:lnTo>
                      <a:pt x="286808" y="2289704"/>
                    </a:lnTo>
                    <a:lnTo>
                      <a:pt x="286808" y="2289704"/>
                    </a:lnTo>
                    <a:cubicBezTo>
                      <a:pt x="283104" y="2279121"/>
                      <a:pt x="267229" y="2253192"/>
                      <a:pt x="264583" y="2226204"/>
                    </a:cubicBezTo>
                    <a:cubicBezTo>
                      <a:pt x="261937" y="2199217"/>
                      <a:pt x="274637" y="2152121"/>
                      <a:pt x="270933" y="2127779"/>
                    </a:cubicBezTo>
                    <a:cubicBezTo>
                      <a:pt x="267229" y="2103437"/>
                      <a:pt x="257175" y="2099204"/>
                      <a:pt x="242358" y="2080154"/>
                    </a:cubicBezTo>
                    <a:cubicBezTo>
                      <a:pt x="227541" y="2061104"/>
                      <a:pt x="194204" y="2035704"/>
                      <a:pt x="182033" y="2013479"/>
                    </a:cubicBezTo>
                    <a:cubicBezTo>
                      <a:pt x="169862" y="1991254"/>
                      <a:pt x="168275" y="1967971"/>
                      <a:pt x="169333" y="1946804"/>
                    </a:cubicBezTo>
                    <a:cubicBezTo>
                      <a:pt x="170391" y="1925637"/>
                      <a:pt x="195791" y="1902354"/>
                      <a:pt x="188383" y="1886479"/>
                    </a:cubicBezTo>
                    <a:cubicBezTo>
                      <a:pt x="180975" y="1870604"/>
                      <a:pt x="143404" y="1853141"/>
                      <a:pt x="124883" y="1851554"/>
                    </a:cubicBezTo>
                    <a:cubicBezTo>
                      <a:pt x="106362" y="1849967"/>
                      <a:pt x="88900" y="1870075"/>
                      <a:pt x="77258" y="1876954"/>
                    </a:cubicBezTo>
                    <a:cubicBezTo>
                      <a:pt x="65616" y="1883833"/>
                      <a:pt x="65616" y="1895475"/>
                      <a:pt x="55033" y="1892829"/>
                    </a:cubicBezTo>
                    <a:cubicBezTo>
                      <a:pt x="44450" y="1890183"/>
                      <a:pt x="20637" y="1874837"/>
                      <a:pt x="13758" y="1861079"/>
                    </a:cubicBezTo>
                    <a:cubicBezTo>
                      <a:pt x="6879" y="1847321"/>
                      <a:pt x="0" y="1827212"/>
                      <a:pt x="13758" y="1810279"/>
                    </a:cubicBezTo>
                    <a:cubicBezTo>
                      <a:pt x="27516" y="1793346"/>
                      <a:pt x="76729" y="1769004"/>
                      <a:pt x="96308" y="1759479"/>
                    </a:cubicBezTo>
                    <a:cubicBezTo>
                      <a:pt x="115887" y="1749954"/>
                      <a:pt x="121179" y="1762654"/>
                      <a:pt x="131233" y="1753129"/>
                    </a:cubicBezTo>
                    <a:cubicBezTo>
                      <a:pt x="141287" y="1743604"/>
                      <a:pt x="145521" y="1720850"/>
                      <a:pt x="156633" y="1702329"/>
                    </a:cubicBezTo>
                    <a:cubicBezTo>
                      <a:pt x="167746" y="1683808"/>
                      <a:pt x="189970" y="1661583"/>
                      <a:pt x="197908" y="1642004"/>
                    </a:cubicBezTo>
                    <a:cubicBezTo>
                      <a:pt x="205846" y="1622425"/>
                      <a:pt x="213254" y="1598612"/>
                      <a:pt x="204258" y="1584854"/>
                    </a:cubicBezTo>
                    <a:cubicBezTo>
                      <a:pt x="195262" y="1571096"/>
                      <a:pt x="163512" y="1550458"/>
                      <a:pt x="143933" y="1559454"/>
                    </a:cubicBezTo>
                    <a:cubicBezTo>
                      <a:pt x="124354" y="1568450"/>
                      <a:pt x="105833" y="1629304"/>
                      <a:pt x="86783" y="1638829"/>
                    </a:cubicBezTo>
                    <a:cubicBezTo>
                      <a:pt x="67733" y="1648354"/>
                      <a:pt x="41804" y="1630362"/>
                      <a:pt x="29633" y="1616604"/>
                    </a:cubicBezTo>
                    <a:cubicBezTo>
                      <a:pt x="17462" y="1602846"/>
                      <a:pt x="8996" y="1574271"/>
                      <a:pt x="13758" y="1556279"/>
                    </a:cubicBezTo>
                    <a:cubicBezTo>
                      <a:pt x="18521" y="1538287"/>
                      <a:pt x="41275" y="1519237"/>
                      <a:pt x="58208" y="1508654"/>
                    </a:cubicBezTo>
                    <a:cubicBezTo>
                      <a:pt x="75141" y="1498071"/>
                      <a:pt x="96837" y="1506537"/>
                      <a:pt x="115358" y="1492779"/>
                    </a:cubicBezTo>
                    <a:cubicBezTo>
                      <a:pt x="133879" y="1479021"/>
                      <a:pt x="157162" y="1453621"/>
                      <a:pt x="169333" y="1426104"/>
                    </a:cubicBezTo>
                    <a:cubicBezTo>
                      <a:pt x="181504" y="1398587"/>
                      <a:pt x="187325" y="1354666"/>
                      <a:pt x="188383" y="1327679"/>
                    </a:cubicBezTo>
                    <a:cubicBezTo>
                      <a:pt x="189441" y="1300692"/>
                      <a:pt x="172508" y="1283758"/>
                      <a:pt x="175683" y="1264179"/>
                    </a:cubicBezTo>
                    <a:cubicBezTo>
                      <a:pt x="178858" y="1244600"/>
                      <a:pt x="191558" y="1224492"/>
                      <a:pt x="207433" y="1210204"/>
                    </a:cubicBezTo>
                    <a:cubicBezTo>
                      <a:pt x="223308" y="1195917"/>
                      <a:pt x="251883" y="1195916"/>
                      <a:pt x="270933" y="1178454"/>
                    </a:cubicBezTo>
                    <a:cubicBezTo>
                      <a:pt x="289983" y="1160992"/>
                      <a:pt x="311679" y="1128183"/>
                      <a:pt x="321733" y="1105429"/>
                    </a:cubicBezTo>
                    <a:cubicBezTo>
                      <a:pt x="331787" y="1082675"/>
                      <a:pt x="322262" y="1059921"/>
                      <a:pt x="331258" y="1041929"/>
                    </a:cubicBezTo>
                    <a:cubicBezTo>
                      <a:pt x="340254" y="1023937"/>
                      <a:pt x="364596" y="1011767"/>
                      <a:pt x="375708" y="997479"/>
                    </a:cubicBezTo>
                    <a:cubicBezTo>
                      <a:pt x="386821" y="983192"/>
                      <a:pt x="395287" y="975783"/>
                      <a:pt x="397933" y="956204"/>
                    </a:cubicBezTo>
                    <a:cubicBezTo>
                      <a:pt x="400579" y="936625"/>
                      <a:pt x="389466" y="904875"/>
                      <a:pt x="391583" y="880004"/>
                    </a:cubicBezTo>
                    <a:cubicBezTo>
                      <a:pt x="393700" y="855133"/>
                      <a:pt x="406400" y="833967"/>
                      <a:pt x="410633" y="806979"/>
                    </a:cubicBezTo>
                    <a:cubicBezTo>
                      <a:pt x="414866" y="779992"/>
                      <a:pt x="417512" y="741891"/>
                      <a:pt x="416983" y="718079"/>
                    </a:cubicBezTo>
                    <a:cubicBezTo>
                      <a:pt x="416454" y="694267"/>
                      <a:pt x="416454" y="685271"/>
                      <a:pt x="407458" y="664104"/>
                    </a:cubicBezTo>
                    <a:cubicBezTo>
                      <a:pt x="398462" y="642937"/>
                      <a:pt x="376237" y="617008"/>
                      <a:pt x="363008" y="591079"/>
                    </a:cubicBezTo>
                    <a:cubicBezTo>
                      <a:pt x="349779" y="565150"/>
                      <a:pt x="335491" y="530754"/>
                      <a:pt x="328083" y="508529"/>
                    </a:cubicBezTo>
                    <a:cubicBezTo>
                      <a:pt x="320675" y="486304"/>
                      <a:pt x="323850" y="476250"/>
                      <a:pt x="318558" y="457729"/>
                    </a:cubicBezTo>
                    <a:cubicBezTo>
                      <a:pt x="313266" y="439208"/>
                      <a:pt x="308504" y="417512"/>
                      <a:pt x="296333" y="397404"/>
                    </a:cubicBezTo>
                    <a:cubicBezTo>
                      <a:pt x="284162" y="377296"/>
                      <a:pt x="256645" y="364596"/>
                      <a:pt x="245533" y="337079"/>
                    </a:cubicBezTo>
                    <a:cubicBezTo>
                      <a:pt x="234421" y="309562"/>
                      <a:pt x="236008" y="257704"/>
                      <a:pt x="229658" y="232304"/>
                    </a:cubicBezTo>
                    <a:cubicBezTo>
                      <a:pt x="223308" y="206904"/>
                      <a:pt x="218545" y="204258"/>
                      <a:pt x="207433" y="184679"/>
                    </a:cubicBezTo>
                    <a:cubicBezTo>
                      <a:pt x="196321" y="165100"/>
                      <a:pt x="169862" y="134408"/>
                      <a:pt x="162983" y="114829"/>
                    </a:cubicBezTo>
                    <a:cubicBezTo>
                      <a:pt x="156104" y="95250"/>
                      <a:pt x="163512" y="83079"/>
                      <a:pt x="166158" y="67204"/>
                    </a:cubicBezTo>
                    <a:cubicBezTo>
                      <a:pt x="168804" y="51329"/>
                      <a:pt x="179387" y="30691"/>
                      <a:pt x="178858" y="19579"/>
                    </a:cubicBezTo>
                    <a:cubicBezTo>
                      <a:pt x="178329" y="8467"/>
                      <a:pt x="161925" y="0"/>
                      <a:pt x="162983" y="529"/>
                    </a:cubicBez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sp>
            <p:nvSpPr>
              <p:cNvPr id="26" name="Freeform 25"/>
              <p:cNvSpPr/>
              <p:nvPr/>
            </p:nvSpPr>
            <p:spPr>
              <a:xfrm>
                <a:off x="5805488" y="4003675"/>
                <a:ext cx="1366837" cy="2349500"/>
              </a:xfrm>
              <a:custGeom>
                <a:avLst/>
                <a:gdLst>
                  <a:gd name="connsiteX0" fmla="*/ 1224492 w 1367367"/>
                  <a:gd name="connsiteY0" fmla="*/ 2350029 h 2350029"/>
                  <a:gd name="connsiteX1" fmla="*/ 1205442 w 1367367"/>
                  <a:gd name="connsiteY1" fmla="*/ 2289704 h 2350029"/>
                  <a:gd name="connsiteX2" fmla="*/ 1202267 w 1367367"/>
                  <a:gd name="connsiteY2" fmla="*/ 2254779 h 2350029"/>
                  <a:gd name="connsiteX3" fmla="*/ 1208617 w 1367367"/>
                  <a:gd name="connsiteY3" fmla="*/ 2169054 h 2350029"/>
                  <a:gd name="connsiteX4" fmla="*/ 1164167 w 1367367"/>
                  <a:gd name="connsiteY4" fmla="*/ 2102379 h 2350029"/>
                  <a:gd name="connsiteX5" fmla="*/ 1091142 w 1367367"/>
                  <a:gd name="connsiteY5" fmla="*/ 2057929 h 2350029"/>
                  <a:gd name="connsiteX6" fmla="*/ 1043517 w 1367367"/>
                  <a:gd name="connsiteY6" fmla="*/ 2067454 h 2350029"/>
                  <a:gd name="connsiteX7" fmla="*/ 1021292 w 1367367"/>
                  <a:gd name="connsiteY7" fmla="*/ 2118254 h 2350029"/>
                  <a:gd name="connsiteX8" fmla="*/ 1053042 w 1367367"/>
                  <a:gd name="connsiteY8" fmla="*/ 2153179 h 2350029"/>
                  <a:gd name="connsiteX9" fmla="*/ 1097492 w 1367367"/>
                  <a:gd name="connsiteY9" fmla="*/ 2162704 h 2350029"/>
                  <a:gd name="connsiteX10" fmla="*/ 1126067 w 1367367"/>
                  <a:gd name="connsiteY10" fmla="*/ 2194454 h 2350029"/>
                  <a:gd name="connsiteX11" fmla="*/ 1116542 w 1367367"/>
                  <a:gd name="connsiteY11" fmla="*/ 2229379 h 2350029"/>
                  <a:gd name="connsiteX12" fmla="*/ 1062567 w 1367367"/>
                  <a:gd name="connsiteY12" fmla="*/ 2251604 h 2350029"/>
                  <a:gd name="connsiteX13" fmla="*/ 945092 w 1367367"/>
                  <a:gd name="connsiteY13" fmla="*/ 2213504 h 2350029"/>
                  <a:gd name="connsiteX14" fmla="*/ 919692 w 1367367"/>
                  <a:gd name="connsiteY14" fmla="*/ 2172229 h 2350029"/>
                  <a:gd name="connsiteX15" fmla="*/ 929217 w 1367367"/>
                  <a:gd name="connsiteY15" fmla="*/ 2105554 h 2350029"/>
                  <a:gd name="connsiteX16" fmla="*/ 973667 w 1367367"/>
                  <a:gd name="connsiteY16" fmla="*/ 2029354 h 2350029"/>
                  <a:gd name="connsiteX17" fmla="*/ 1005417 w 1367367"/>
                  <a:gd name="connsiteY17" fmla="*/ 1972204 h 2350029"/>
                  <a:gd name="connsiteX18" fmla="*/ 1002242 w 1367367"/>
                  <a:gd name="connsiteY18" fmla="*/ 1927754 h 2350029"/>
                  <a:gd name="connsiteX19" fmla="*/ 941917 w 1367367"/>
                  <a:gd name="connsiteY19" fmla="*/ 1873779 h 2350029"/>
                  <a:gd name="connsiteX20" fmla="*/ 929217 w 1367367"/>
                  <a:gd name="connsiteY20" fmla="*/ 1826154 h 2350029"/>
                  <a:gd name="connsiteX21" fmla="*/ 964142 w 1367367"/>
                  <a:gd name="connsiteY21" fmla="*/ 1784879 h 2350029"/>
                  <a:gd name="connsiteX22" fmla="*/ 1024467 w 1367367"/>
                  <a:gd name="connsiteY22" fmla="*/ 1743604 h 2350029"/>
                  <a:gd name="connsiteX23" fmla="*/ 1024467 w 1367367"/>
                  <a:gd name="connsiteY23" fmla="*/ 1705504 h 2350029"/>
                  <a:gd name="connsiteX24" fmla="*/ 976842 w 1367367"/>
                  <a:gd name="connsiteY24" fmla="*/ 1664229 h 2350029"/>
                  <a:gd name="connsiteX25" fmla="*/ 948267 w 1367367"/>
                  <a:gd name="connsiteY25" fmla="*/ 1591204 h 2350029"/>
                  <a:gd name="connsiteX26" fmla="*/ 951442 w 1367367"/>
                  <a:gd name="connsiteY26" fmla="*/ 1527704 h 2350029"/>
                  <a:gd name="connsiteX27" fmla="*/ 992717 w 1367367"/>
                  <a:gd name="connsiteY27" fmla="*/ 1492779 h 2350029"/>
                  <a:gd name="connsiteX28" fmla="*/ 1005417 w 1367367"/>
                  <a:gd name="connsiteY28" fmla="*/ 1467379 h 2350029"/>
                  <a:gd name="connsiteX29" fmla="*/ 986367 w 1367367"/>
                  <a:gd name="connsiteY29" fmla="*/ 1422929 h 2350029"/>
                  <a:gd name="connsiteX30" fmla="*/ 922867 w 1367367"/>
                  <a:gd name="connsiteY30" fmla="*/ 1356254 h 2350029"/>
                  <a:gd name="connsiteX31" fmla="*/ 910167 w 1367367"/>
                  <a:gd name="connsiteY31" fmla="*/ 1311804 h 2350029"/>
                  <a:gd name="connsiteX32" fmla="*/ 926042 w 1367367"/>
                  <a:gd name="connsiteY32" fmla="*/ 1270529 h 2350029"/>
                  <a:gd name="connsiteX33" fmla="*/ 935567 w 1367367"/>
                  <a:gd name="connsiteY33" fmla="*/ 1222904 h 2350029"/>
                  <a:gd name="connsiteX34" fmla="*/ 900642 w 1367367"/>
                  <a:gd name="connsiteY34" fmla="*/ 1187979 h 2350029"/>
                  <a:gd name="connsiteX35" fmla="*/ 818092 w 1367367"/>
                  <a:gd name="connsiteY35" fmla="*/ 1143529 h 2350029"/>
                  <a:gd name="connsiteX36" fmla="*/ 748242 w 1367367"/>
                  <a:gd name="connsiteY36" fmla="*/ 1111779 h 2350029"/>
                  <a:gd name="connsiteX37" fmla="*/ 694267 w 1367367"/>
                  <a:gd name="connsiteY37" fmla="*/ 1064154 h 2350029"/>
                  <a:gd name="connsiteX38" fmla="*/ 640292 w 1367367"/>
                  <a:gd name="connsiteY38" fmla="*/ 1051454 h 2350029"/>
                  <a:gd name="connsiteX39" fmla="*/ 605367 w 1367367"/>
                  <a:gd name="connsiteY39" fmla="*/ 1076854 h 2350029"/>
                  <a:gd name="connsiteX40" fmla="*/ 592667 w 1367367"/>
                  <a:gd name="connsiteY40" fmla="*/ 1114954 h 2350029"/>
                  <a:gd name="connsiteX41" fmla="*/ 560917 w 1367367"/>
                  <a:gd name="connsiteY41" fmla="*/ 1114954 h 2350029"/>
                  <a:gd name="connsiteX42" fmla="*/ 525992 w 1367367"/>
                  <a:gd name="connsiteY42" fmla="*/ 1102254 h 2350029"/>
                  <a:gd name="connsiteX43" fmla="*/ 494242 w 1367367"/>
                  <a:gd name="connsiteY43" fmla="*/ 1064154 h 2350029"/>
                  <a:gd name="connsiteX44" fmla="*/ 456142 w 1367367"/>
                  <a:gd name="connsiteY44" fmla="*/ 1041929 h 2350029"/>
                  <a:gd name="connsiteX45" fmla="*/ 395817 w 1367367"/>
                  <a:gd name="connsiteY45" fmla="*/ 991129 h 2350029"/>
                  <a:gd name="connsiteX46" fmla="*/ 345017 w 1367367"/>
                  <a:gd name="connsiteY46" fmla="*/ 953029 h 2350029"/>
                  <a:gd name="connsiteX47" fmla="*/ 300567 w 1367367"/>
                  <a:gd name="connsiteY47" fmla="*/ 937154 h 2350029"/>
                  <a:gd name="connsiteX48" fmla="*/ 259292 w 1367367"/>
                  <a:gd name="connsiteY48" fmla="*/ 943504 h 2350029"/>
                  <a:gd name="connsiteX49" fmla="*/ 211667 w 1367367"/>
                  <a:gd name="connsiteY49" fmla="*/ 968904 h 2350029"/>
                  <a:gd name="connsiteX50" fmla="*/ 170392 w 1367367"/>
                  <a:gd name="connsiteY50" fmla="*/ 956204 h 2350029"/>
                  <a:gd name="connsiteX51" fmla="*/ 122767 w 1367367"/>
                  <a:gd name="connsiteY51" fmla="*/ 930804 h 2350029"/>
                  <a:gd name="connsiteX52" fmla="*/ 94192 w 1367367"/>
                  <a:gd name="connsiteY52" fmla="*/ 895879 h 2350029"/>
                  <a:gd name="connsiteX53" fmla="*/ 103717 w 1367367"/>
                  <a:gd name="connsiteY53" fmla="*/ 854604 h 2350029"/>
                  <a:gd name="connsiteX54" fmla="*/ 173567 w 1367367"/>
                  <a:gd name="connsiteY54" fmla="*/ 845079 h 2350029"/>
                  <a:gd name="connsiteX55" fmla="*/ 237067 w 1367367"/>
                  <a:gd name="connsiteY55" fmla="*/ 857779 h 2350029"/>
                  <a:gd name="connsiteX56" fmla="*/ 256117 w 1367367"/>
                  <a:gd name="connsiteY56" fmla="*/ 838729 h 2350029"/>
                  <a:gd name="connsiteX57" fmla="*/ 275167 w 1367367"/>
                  <a:gd name="connsiteY57" fmla="*/ 791104 h 2350029"/>
                  <a:gd name="connsiteX58" fmla="*/ 271992 w 1367367"/>
                  <a:gd name="connsiteY58" fmla="*/ 746654 h 2350029"/>
                  <a:gd name="connsiteX59" fmla="*/ 214842 w 1367367"/>
                  <a:gd name="connsiteY59" fmla="*/ 737129 h 2350029"/>
                  <a:gd name="connsiteX60" fmla="*/ 179917 w 1367367"/>
                  <a:gd name="connsiteY60" fmla="*/ 746654 h 2350029"/>
                  <a:gd name="connsiteX61" fmla="*/ 129117 w 1367367"/>
                  <a:gd name="connsiteY61" fmla="*/ 775229 h 2350029"/>
                  <a:gd name="connsiteX62" fmla="*/ 87842 w 1367367"/>
                  <a:gd name="connsiteY62" fmla="*/ 787929 h 2350029"/>
                  <a:gd name="connsiteX63" fmla="*/ 56092 w 1367367"/>
                  <a:gd name="connsiteY63" fmla="*/ 749829 h 2350029"/>
                  <a:gd name="connsiteX64" fmla="*/ 62442 w 1367367"/>
                  <a:gd name="connsiteY64" fmla="*/ 692679 h 2350029"/>
                  <a:gd name="connsiteX65" fmla="*/ 110067 w 1367367"/>
                  <a:gd name="connsiteY65" fmla="*/ 654579 h 2350029"/>
                  <a:gd name="connsiteX66" fmla="*/ 119592 w 1367367"/>
                  <a:gd name="connsiteY66" fmla="*/ 606954 h 2350029"/>
                  <a:gd name="connsiteX67" fmla="*/ 68792 w 1367367"/>
                  <a:gd name="connsiteY67" fmla="*/ 575204 h 2350029"/>
                  <a:gd name="connsiteX68" fmla="*/ 8467 w 1367367"/>
                  <a:gd name="connsiteY68" fmla="*/ 549804 h 2350029"/>
                  <a:gd name="connsiteX69" fmla="*/ 17992 w 1367367"/>
                  <a:gd name="connsiteY69" fmla="*/ 460904 h 2350029"/>
                  <a:gd name="connsiteX70" fmla="*/ 27517 w 1367367"/>
                  <a:gd name="connsiteY70" fmla="*/ 381529 h 2350029"/>
                  <a:gd name="connsiteX71" fmla="*/ 37042 w 1367367"/>
                  <a:gd name="connsiteY71" fmla="*/ 324379 h 2350029"/>
                  <a:gd name="connsiteX72" fmla="*/ 43392 w 1367367"/>
                  <a:gd name="connsiteY72" fmla="*/ 245004 h 2350029"/>
                  <a:gd name="connsiteX73" fmla="*/ 37042 w 1367367"/>
                  <a:gd name="connsiteY73" fmla="*/ 191029 h 2350029"/>
                  <a:gd name="connsiteX74" fmla="*/ 24342 w 1367367"/>
                  <a:gd name="connsiteY74" fmla="*/ 102129 h 2350029"/>
                  <a:gd name="connsiteX75" fmla="*/ 30692 w 1367367"/>
                  <a:gd name="connsiteY75" fmla="*/ 16404 h 2350029"/>
                  <a:gd name="connsiteX76" fmla="*/ 81492 w 1367367"/>
                  <a:gd name="connsiteY76" fmla="*/ 3704 h 2350029"/>
                  <a:gd name="connsiteX77" fmla="*/ 122767 w 1367367"/>
                  <a:gd name="connsiteY77" fmla="*/ 29104 h 2350029"/>
                  <a:gd name="connsiteX78" fmla="*/ 148167 w 1367367"/>
                  <a:gd name="connsiteY78" fmla="*/ 83079 h 2350029"/>
                  <a:gd name="connsiteX79" fmla="*/ 170392 w 1367367"/>
                  <a:gd name="connsiteY79" fmla="*/ 130704 h 2350029"/>
                  <a:gd name="connsiteX80" fmla="*/ 176742 w 1367367"/>
                  <a:gd name="connsiteY80" fmla="*/ 178329 h 2350029"/>
                  <a:gd name="connsiteX81" fmla="*/ 148167 w 1367367"/>
                  <a:gd name="connsiteY81" fmla="*/ 229129 h 2350029"/>
                  <a:gd name="connsiteX82" fmla="*/ 160867 w 1367367"/>
                  <a:gd name="connsiteY82" fmla="*/ 292629 h 2350029"/>
                  <a:gd name="connsiteX83" fmla="*/ 167217 w 1367367"/>
                  <a:gd name="connsiteY83" fmla="*/ 333904 h 2350029"/>
                  <a:gd name="connsiteX84" fmla="*/ 135467 w 1367367"/>
                  <a:gd name="connsiteY84" fmla="*/ 384704 h 2350029"/>
                  <a:gd name="connsiteX85" fmla="*/ 110067 w 1367367"/>
                  <a:gd name="connsiteY85" fmla="*/ 438679 h 2350029"/>
                  <a:gd name="connsiteX86" fmla="*/ 116417 w 1367367"/>
                  <a:gd name="connsiteY86" fmla="*/ 499004 h 2350029"/>
                  <a:gd name="connsiteX87" fmla="*/ 157692 w 1367367"/>
                  <a:gd name="connsiteY87" fmla="*/ 511704 h 2350029"/>
                  <a:gd name="connsiteX88" fmla="*/ 214842 w 1367367"/>
                  <a:gd name="connsiteY88" fmla="*/ 451379 h 2350029"/>
                  <a:gd name="connsiteX89" fmla="*/ 252942 w 1367367"/>
                  <a:gd name="connsiteY89" fmla="*/ 397404 h 2350029"/>
                  <a:gd name="connsiteX90" fmla="*/ 306917 w 1367367"/>
                  <a:gd name="connsiteY90" fmla="*/ 419629 h 2350029"/>
                  <a:gd name="connsiteX91" fmla="*/ 364067 w 1367367"/>
                  <a:gd name="connsiteY91" fmla="*/ 460904 h 2350029"/>
                  <a:gd name="connsiteX92" fmla="*/ 408517 w 1367367"/>
                  <a:gd name="connsiteY92" fmla="*/ 470429 h 2350029"/>
                  <a:gd name="connsiteX93" fmla="*/ 449792 w 1367367"/>
                  <a:gd name="connsiteY93" fmla="*/ 413279 h 2350029"/>
                  <a:gd name="connsiteX94" fmla="*/ 430742 w 1367367"/>
                  <a:gd name="connsiteY94" fmla="*/ 384704 h 2350029"/>
                  <a:gd name="connsiteX95" fmla="*/ 367242 w 1367367"/>
                  <a:gd name="connsiteY95" fmla="*/ 340254 h 2350029"/>
                  <a:gd name="connsiteX96" fmla="*/ 287867 w 1367367"/>
                  <a:gd name="connsiteY96" fmla="*/ 318029 h 2350029"/>
                  <a:gd name="connsiteX97" fmla="*/ 240242 w 1367367"/>
                  <a:gd name="connsiteY97" fmla="*/ 298979 h 2350029"/>
                  <a:gd name="connsiteX98" fmla="*/ 237067 w 1367367"/>
                  <a:gd name="connsiteY98" fmla="*/ 251354 h 2350029"/>
                  <a:gd name="connsiteX99" fmla="*/ 256117 w 1367367"/>
                  <a:gd name="connsiteY99" fmla="*/ 206904 h 2350029"/>
                  <a:gd name="connsiteX100" fmla="*/ 262467 w 1367367"/>
                  <a:gd name="connsiteY100" fmla="*/ 165629 h 2350029"/>
                  <a:gd name="connsiteX101" fmla="*/ 265642 w 1367367"/>
                  <a:gd name="connsiteY101" fmla="*/ 127529 h 2350029"/>
                  <a:gd name="connsiteX102" fmla="*/ 316442 w 1367367"/>
                  <a:gd name="connsiteY102" fmla="*/ 111654 h 2350029"/>
                  <a:gd name="connsiteX103" fmla="*/ 357717 w 1367367"/>
                  <a:gd name="connsiteY103" fmla="*/ 111654 h 2350029"/>
                  <a:gd name="connsiteX104" fmla="*/ 398992 w 1367367"/>
                  <a:gd name="connsiteY104" fmla="*/ 95779 h 2350029"/>
                  <a:gd name="connsiteX105" fmla="*/ 430742 w 1367367"/>
                  <a:gd name="connsiteY105" fmla="*/ 121179 h 2350029"/>
                  <a:gd name="connsiteX106" fmla="*/ 427567 w 1367367"/>
                  <a:gd name="connsiteY106" fmla="*/ 159279 h 2350029"/>
                  <a:gd name="connsiteX107" fmla="*/ 383117 w 1367367"/>
                  <a:gd name="connsiteY107" fmla="*/ 191029 h 2350029"/>
                  <a:gd name="connsiteX108" fmla="*/ 351367 w 1367367"/>
                  <a:gd name="connsiteY108" fmla="*/ 216429 h 2350029"/>
                  <a:gd name="connsiteX109" fmla="*/ 389467 w 1367367"/>
                  <a:gd name="connsiteY109" fmla="*/ 257704 h 2350029"/>
                  <a:gd name="connsiteX110" fmla="*/ 433917 w 1367367"/>
                  <a:gd name="connsiteY110" fmla="*/ 283104 h 2350029"/>
                  <a:gd name="connsiteX111" fmla="*/ 468842 w 1367367"/>
                  <a:gd name="connsiteY111" fmla="*/ 318029 h 2350029"/>
                  <a:gd name="connsiteX112" fmla="*/ 510117 w 1367367"/>
                  <a:gd name="connsiteY112" fmla="*/ 337079 h 2350029"/>
                  <a:gd name="connsiteX113" fmla="*/ 560917 w 1367367"/>
                  <a:gd name="connsiteY113" fmla="*/ 308504 h 2350029"/>
                  <a:gd name="connsiteX114" fmla="*/ 614892 w 1367367"/>
                  <a:gd name="connsiteY114" fmla="*/ 327554 h 2350029"/>
                  <a:gd name="connsiteX115" fmla="*/ 602192 w 1367367"/>
                  <a:gd name="connsiteY115" fmla="*/ 387879 h 2350029"/>
                  <a:gd name="connsiteX116" fmla="*/ 557742 w 1367367"/>
                  <a:gd name="connsiteY116" fmla="*/ 422804 h 2350029"/>
                  <a:gd name="connsiteX117" fmla="*/ 506942 w 1367367"/>
                  <a:gd name="connsiteY117" fmla="*/ 445029 h 2350029"/>
                  <a:gd name="connsiteX118" fmla="*/ 497417 w 1367367"/>
                  <a:gd name="connsiteY118" fmla="*/ 521229 h 2350029"/>
                  <a:gd name="connsiteX119" fmla="*/ 475192 w 1367367"/>
                  <a:gd name="connsiteY119" fmla="*/ 568854 h 2350029"/>
                  <a:gd name="connsiteX120" fmla="*/ 418042 w 1367367"/>
                  <a:gd name="connsiteY120" fmla="*/ 562504 h 2350029"/>
                  <a:gd name="connsiteX121" fmla="*/ 332317 w 1367367"/>
                  <a:gd name="connsiteY121" fmla="*/ 527579 h 2350029"/>
                  <a:gd name="connsiteX122" fmla="*/ 275167 w 1367367"/>
                  <a:gd name="connsiteY122" fmla="*/ 533929 h 2350029"/>
                  <a:gd name="connsiteX123" fmla="*/ 208492 w 1367367"/>
                  <a:gd name="connsiteY123" fmla="*/ 565679 h 2350029"/>
                  <a:gd name="connsiteX124" fmla="*/ 189442 w 1367367"/>
                  <a:gd name="connsiteY124" fmla="*/ 616479 h 2350029"/>
                  <a:gd name="connsiteX125" fmla="*/ 218017 w 1367367"/>
                  <a:gd name="connsiteY125" fmla="*/ 664104 h 2350029"/>
                  <a:gd name="connsiteX126" fmla="*/ 291042 w 1367367"/>
                  <a:gd name="connsiteY126" fmla="*/ 651404 h 2350029"/>
                  <a:gd name="connsiteX127" fmla="*/ 354542 w 1367367"/>
                  <a:gd name="connsiteY127" fmla="*/ 629179 h 2350029"/>
                  <a:gd name="connsiteX128" fmla="*/ 427567 w 1367367"/>
                  <a:gd name="connsiteY128" fmla="*/ 641879 h 2350029"/>
                  <a:gd name="connsiteX129" fmla="*/ 440267 w 1367367"/>
                  <a:gd name="connsiteY129" fmla="*/ 705379 h 2350029"/>
                  <a:gd name="connsiteX130" fmla="*/ 392642 w 1367367"/>
                  <a:gd name="connsiteY130" fmla="*/ 743479 h 2350029"/>
                  <a:gd name="connsiteX131" fmla="*/ 348192 w 1367367"/>
                  <a:gd name="connsiteY131" fmla="*/ 787929 h 2350029"/>
                  <a:gd name="connsiteX132" fmla="*/ 357717 w 1367367"/>
                  <a:gd name="connsiteY132" fmla="*/ 854604 h 2350029"/>
                  <a:gd name="connsiteX133" fmla="*/ 379942 w 1367367"/>
                  <a:gd name="connsiteY133" fmla="*/ 876829 h 2350029"/>
                  <a:gd name="connsiteX134" fmla="*/ 437092 w 1367367"/>
                  <a:gd name="connsiteY134" fmla="*/ 816504 h 2350029"/>
                  <a:gd name="connsiteX135" fmla="*/ 465667 w 1367367"/>
                  <a:gd name="connsiteY135" fmla="*/ 838729 h 2350029"/>
                  <a:gd name="connsiteX136" fmla="*/ 475192 w 1367367"/>
                  <a:gd name="connsiteY136" fmla="*/ 892704 h 2350029"/>
                  <a:gd name="connsiteX137" fmla="*/ 472017 w 1367367"/>
                  <a:gd name="connsiteY137" fmla="*/ 933979 h 2350029"/>
                  <a:gd name="connsiteX138" fmla="*/ 519642 w 1367367"/>
                  <a:gd name="connsiteY138" fmla="*/ 981604 h 2350029"/>
                  <a:gd name="connsiteX139" fmla="*/ 557742 w 1367367"/>
                  <a:gd name="connsiteY139" fmla="*/ 1000654 h 2350029"/>
                  <a:gd name="connsiteX140" fmla="*/ 595842 w 1367367"/>
                  <a:gd name="connsiteY140" fmla="*/ 987954 h 2350029"/>
                  <a:gd name="connsiteX141" fmla="*/ 608542 w 1367367"/>
                  <a:gd name="connsiteY141" fmla="*/ 930804 h 2350029"/>
                  <a:gd name="connsiteX142" fmla="*/ 570442 w 1367367"/>
                  <a:gd name="connsiteY142" fmla="*/ 857779 h 2350029"/>
                  <a:gd name="connsiteX143" fmla="*/ 548217 w 1367367"/>
                  <a:gd name="connsiteY143" fmla="*/ 800629 h 2350029"/>
                  <a:gd name="connsiteX144" fmla="*/ 510117 w 1367367"/>
                  <a:gd name="connsiteY144" fmla="*/ 765704 h 2350029"/>
                  <a:gd name="connsiteX145" fmla="*/ 522817 w 1367367"/>
                  <a:gd name="connsiteY145" fmla="*/ 702204 h 2350029"/>
                  <a:gd name="connsiteX146" fmla="*/ 516467 w 1367367"/>
                  <a:gd name="connsiteY146" fmla="*/ 635529 h 2350029"/>
                  <a:gd name="connsiteX147" fmla="*/ 557742 w 1367367"/>
                  <a:gd name="connsiteY147" fmla="*/ 594254 h 2350029"/>
                  <a:gd name="connsiteX148" fmla="*/ 618067 w 1367367"/>
                  <a:gd name="connsiteY148" fmla="*/ 622829 h 2350029"/>
                  <a:gd name="connsiteX149" fmla="*/ 640292 w 1367367"/>
                  <a:gd name="connsiteY149" fmla="*/ 695854 h 2350029"/>
                  <a:gd name="connsiteX150" fmla="*/ 633942 w 1367367"/>
                  <a:gd name="connsiteY150" fmla="*/ 765704 h 2350029"/>
                  <a:gd name="connsiteX151" fmla="*/ 659342 w 1367367"/>
                  <a:gd name="connsiteY151" fmla="*/ 845079 h 2350029"/>
                  <a:gd name="connsiteX152" fmla="*/ 675217 w 1367367"/>
                  <a:gd name="connsiteY152" fmla="*/ 899054 h 2350029"/>
                  <a:gd name="connsiteX153" fmla="*/ 678392 w 1367367"/>
                  <a:gd name="connsiteY153" fmla="*/ 946679 h 2350029"/>
                  <a:gd name="connsiteX154" fmla="*/ 732367 w 1367367"/>
                  <a:gd name="connsiteY154" fmla="*/ 991129 h 2350029"/>
                  <a:gd name="connsiteX155" fmla="*/ 802217 w 1367367"/>
                  <a:gd name="connsiteY155" fmla="*/ 1010179 h 2350029"/>
                  <a:gd name="connsiteX156" fmla="*/ 862542 w 1367367"/>
                  <a:gd name="connsiteY156" fmla="*/ 1070504 h 2350029"/>
                  <a:gd name="connsiteX157" fmla="*/ 910167 w 1367367"/>
                  <a:gd name="connsiteY157" fmla="*/ 1105429 h 2350029"/>
                  <a:gd name="connsiteX158" fmla="*/ 938742 w 1367367"/>
                  <a:gd name="connsiteY158" fmla="*/ 1108604 h 2350029"/>
                  <a:gd name="connsiteX159" fmla="*/ 951442 w 1367367"/>
                  <a:gd name="connsiteY159" fmla="*/ 1057804 h 2350029"/>
                  <a:gd name="connsiteX160" fmla="*/ 932392 w 1367367"/>
                  <a:gd name="connsiteY160" fmla="*/ 1016529 h 2350029"/>
                  <a:gd name="connsiteX161" fmla="*/ 894292 w 1367367"/>
                  <a:gd name="connsiteY161" fmla="*/ 965729 h 2350029"/>
                  <a:gd name="connsiteX162" fmla="*/ 878417 w 1367367"/>
                  <a:gd name="connsiteY162" fmla="*/ 921279 h 2350029"/>
                  <a:gd name="connsiteX163" fmla="*/ 827617 w 1367367"/>
                  <a:gd name="connsiteY163" fmla="*/ 899054 h 2350029"/>
                  <a:gd name="connsiteX164" fmla="*/ 770467 w 1367367"/>
                  <a:gd name="connsiteY164" fmla="*/ 889529 h 2350029"/>
                  <a:gd name="connsiteX165" fmla="*/ 745067 w 1367367"/>
                  <a:gd name="connsiteY165" fmla="*/ 829204 h 2350029"/>
                  <a:gd name="connsiteX166" fmla="*/ 732367 w 1367367"/>
                  <a:gd name="connsiteY166" fmla="*/ 778404 h 2350029"/>
                  <a:gd name="connsiteX167" fmla="*/ 738717 w 1367367"/>
                  <a:gd name="connsiteY167" fmla="*/ 721254 h 2350029"/>
                  <a:gd name="connsiteX168" fmla="*/ 830792 w 1367367"/>
                  <a:gd name="connsiteY168" fmla="*/ 699029 h 2350029"/>
                  <a:gd name="connsiteX169" fmla="*/ 872067 w 1367367"/>
                  <a:gd name="connsiteY169" fmla="*/ 664104 h 2350029"/>
                  <a:gd name="connsiteX170" fmla="*/ 872067 w 1367367"/>
                  <a:gd name="connsiteY170" fmla="*/ 610129 h 2350029"/>
                  <a:gd name="connsiteX171" fmla="*/ 830792 w 1367367"/>
                  <a:gd name="connsiteY171" fmla="*/ 575204 h 2350029"/>
                  <a:gd name="connsiteX172" fmla="*/ 799042 w 1367367"/>
                  <a:gd name="connsiteY172" fmla="*/ 584729 h 2350029"/>
                  <a:gd name="connsiteX173" fmla="*/ 764117 w 1367367"/>
                  <a:gd name="connsiteY173" fmla="*/ 635529 h 2350029"/>
                  <a:gd name="connsiteX174" fmla="*/ 729192 w 1367367"/>
                  <a:gd name="connsiteY174" fmla="*/ 645054 h 2350029"/>
                  <a:gd name="connsiteX175" fmla="*/ 700617 w 1367367"/>
                  <a:gd name="connsiteY175" fmla="*/ 575204 h 2350029"/>
                  <a:gd name="connsiteX176" fmla="*/ 649817 w 1367367"/>
                  <a:gd name="connsiteY176" fmla="*/ 549804 h 2350029"/>
                  <a:gd name="connsiteX177" fmla="*/ 605367 w 1367367"/>
                  <a:gd name="connsiteY177" fmla="*/ 527579 h 2350029"/>
                  <a:gd name="connsiteX178" fmla="*/ 599017 w 1367367"/>
                  <a:gd name="connsiteY178" fmla="*/ 492654 h 2350029"/>
                  <a:gd name="connsiteX179" fmla="*/ 668867 w 1367367"/>
                  <a:gd name="connsiteY179" fmla="*/ 441854 h 2350029"/>
                  <a:gd name="connsiteX180" fmla="*/ 700617 w 1367367"/>
                  <a:gd name="connsiteY180" fmla="*/ 365654 h 2350029"/>
                  <a:gd name="connsiteX181" fmla="*/ 703792 w 1367367"/>
                  <a:gd name="connsiteY181" fmla="*/ 333904 h 2350029"/>
                  <a:gd name="connsiteX182" fmla="*/ 694267 w 1367367"/>
                  <a:gd name="connsiteY182" fmla="*/ 289454 h 2350029"/>
                  <a:gd name="connsiteX183" fmla="*/ 684742 w 1367367"/>
                  <a:gd name="connsiteY183" fmla="*/ 232304 h 2350029"/>
                  <a:gd name="connsiteX184" fmla="*/ 703792 w 1367367"/>
                  <a:gd name="connsiteY184" fmla="*/ 168804 h 2350029"/>
                  <a:gd name="connsiteX185" fmla="*/ 684742 w 1367367"/>
                  <a:gd name="connsiteY185" fmla="*/ 127529 h 2350029"/>
                  <a:gd name="connsiteX186" fmla="*/ 630767 w 1367367"/>
                  <a:gd name="connsiteY186" fmla="*/ 111654 h 2350029"/>
                  <a:gd name="connsiteX187" fmla="*/ 608542 w 1367367"/>
                  <a:gd name="connsiteY187" fmla="*/ 156104 h 2350029"/>
                  <a:gd name="connsiteX188" fmla="*/ 605367 w 1367367"/>
                  <a:gd name="connsiteY188" fmla="*/ 210079 h 2350029"/>
                  <a:gd name="connsiteX189" fmla="*/ 583142 w 1367367"/>
                  <a:gd name="connsiteY189" fmla="*/ 245004 h 2350029"/>
                  <a:gd name="connsiteX190" fmla="*/ 516467 w 1367367"/>
                  <a:gd name="connsiteY190" fmla="*/ 232304 h 2350029"/>
                  <a:gd name="connsiteX191" fmla="*/ 491067 w 1367367"/>
                  <a:gd name="connsiteY191" fmla="*/ 168804 h 2350029"/>
                  <a:gd name="connsiteX192" fmla="*/ 516467 w 1367367"/>
                  <a:gd name="connsiteY192" fmla="*/ 102129 h 2350029"/>
                  <a:gd name="connsiteX193" fmla="*/ 560917 w 1367367"/>
                  <a:gd name="connsiteY193" fmla="*/ 48154 h 2350029"/>
                  <a:gd name="connsiteX194" fmla="*/ 637117 w 1367367"/>
                  <a:gd name="connsiteY194" fmla="*/ 16404 h 2350029"/>
                  <a:gd name="connsiteX195" fmla="*/ 700617 w 1367367"/>
                  <a:gd name="connsiteY195" fmla="*/ 16404 h 2350029"/>
                  <a:gd name="connsiteX196" fmla="*/ 748242 w 1367367"/>
                  <a:gd name="connsiteY196" fmla="*/ 70379 h 2350029"/>
                  <a:gd name="connsiteX197" fmla="*/ 779992 w 1367367"/>
                  <a:gd name="connsiteY197" fmla="*/ 124354 h 2350029"/>
                  <a:gd name="connsiteX198" fmla="*/ 783167 w 1367367"/>
                  <a:gd name="connsiteY198" fmla="*/ 197379 h 2350029"/>
                  <a:gd name="connsiteX199" fmla="*/ 783167 w 1367367"/>
                  <a:gd name="connsiteY199" fmla="*/ 235479 h 2350029"/>
                  <a:gd name="connsiteX200" fmla="*/ 849842 w 1367367"/>
                  <a:gd name="connsiteY200" fmla="*/ 267229 h 2350029"/>
                  <a:gd name="connsiteX201" fmla="*/ 887942 w 1367367"/>
                  <a:gd name="connsiteY201" fmla="*/ 308504 h 2350029"/>
                  <a:gd name="connsiteX202" fmla="*/ 875242 w 1367367"/>
                  <a:gd name="connsiteY202" fmla="*/ 387879 h 2350029"/>
                  <a:gd name="connsiteX203" fmla="*/ 849842 w 1367367"/>
                  <a:gd name="connsiteY203" fmla="*/ 454554 h 2350029"/>
                  <a:gd name="connsiteX204" fmla="*/ 891117 w 1367367"/>
                  <a:gd name="connsiteY204" fmla="*/ 524404 h 2350029"/>
                  <a:gd name="connsiteX205" fmla="*/ 941917 w 1367367"/>
                  <a:gd name="connsiteY205" fmla="*/ 546629 h 2350029"/>
                  <a:gd name="connsiteX206" fmla="*/ 960967 w 1367367"/>
                  <a:gd name="connsiteY206" fmla="*/ 626004 h 2350029"/>
                  <a:gd name="connsiteX207" fmla="*/ 999067 w 1367367"/>
                  <a:gd name="connsiteY207" fmla="*/ 683154 h 2350029"/>
                  <a:gd name="connsiteX208" fmla="*/ 1049867 w 1367367"/>
                  <a:gd name="connsiteY208" fmla="*/ 746654 h 2350029"/>
                  <a:gd name="connsiteX209" fmla="*/ 1062567 w 1367367"/>
                  <a:gd name="connsiteY209" fmla="*/ 787929 h 2350029"/>
                  <a:gd name="connsiteX210" fmla="*/ 1037167 w 1367367"/>
                  <a:gd name="connsiteY210" fmla="*/ 822854 h 2350029"/>
                  <a:gd name="connsiteX211" fmla="*/ 980017 w 1367367"/>
                  <a:gd name="connsiteY211" fmla="*/ 851429 h 2350029"/>
                  <a:gd name="connsiteX212" fmla="*/ 980017 w 1367367"/>
                  <a:gd name="connsiteY212" fmla="*/ 908579 h 2350029"/>
                  <a:gd name="connsiteX213" fmla="*/ 1021292 w 1367367"/>
                  <a:gd name="connsiteY213" fmla="*/ 984779 h 2350029"/>
                  <a:gd name="connsiteX214" fmla="*/ 1046692 w 1367367"/>
                  <a:gd name="connsiteY214" fmla="*/ 1051454 h 2350029"/>
                  <a:gd name="connsiteX215" fmla="*/ 1046692 w 1367367"/>
                  <a:gd name="connsiteY215" fmla="*/ 1108604 h 2350029"/>
                  <a:gd name="connsiteX216" fmla="*/ 1018117 w 1367367"/>
                  <a:gd name="connsiteY216" fmla="*/ 1149879 h 2350029"/>
                  <a:gd name="connsiteX217" fmla="*/ 1027642 w 1367367"/>
                  <a:gd name="connsiteY217" fmla="*/ 1229254 h 2350029"/>
                  <a:gd name="connsiteX218" fmla="*/ 1030817 w 1367367"/>
                  <a:gd name="connsiteY218" fmla="*/ 1314979 h 2350029"/>
                  <a:gd name="connsiteX219" fmla="*/ 1049867 w 1367367"/>
                  <a:gd name="connsiteY219" fmla="*/ 1378479 h 2350029"/>
                  <a:gd name="connsiteX220" fmla="*/ 1081617 w 1367367"/>
                  <a:gd name="connsiteY220" fmla="*/ 1419754 h 2350029"/>
                  <a:gd name="connsiteX221" fmla="*/ 1141942 w 1367367"/>
                  <a:gd name="connsiteY221" fmla="*/ 1368954 h 2350029"/>
                  <a:gd name="connsiteX222" fmla="*/ 1119717 w 1367367"/>
                  <a:gd name="connsiteY222" fmla="*/ 1292754 h 2350029"/>
                  <a:gd name="connsiteX223" fmla="*/ 1122892 w 1367367"/>
                  <a:gd name="connsiteY223" fmla="*/ 1210204 h 2350029"/>
                  <a:gd name="connsiteX224" fmla="*/ 1119717 w 1367367"/>
                  <a:gd name="connsiteY224" fmla="*/ 1146704 h 2350029"/>
                  <a:gd name="connsiteX225" fmla="*/ 1160992 w 1367367"/>
                  <a:gd name="connsiteY225" fmla="*/ 1111779 h 2350029"/>
                  <a:gd name="connsiteX226" fmla="*/ 1208617 w 1367367"/>
                  <a:gd name="connsiteY226" fmla="*/ 1149879 h 2350029"/>
                  <a:gd name="connsiteX227" fmla="*/ 1275292 w 1367367"/>
                  <a:gd name="connsiteY227" fmla="*/ 1080029 h 2350029"/>
                  <a:gd name="connsiteX228" fmla="*/ 1221317 w 1367367"/>
                  <a:gd name="connsiteY228" fmla="*/ 1035579 h 2350029"/>
                  <a:gd name="connsiteX229" fmla="*/ 1138767 w 1367367"/>
                  <a:gd name="connsiteY229" fmla="*/ 1026054 h 2350029"/>
                  <a:gd name="connsiteX230" fmla="*/ 1084792 w 1367367"/>
                  <a:gd name="connsiteY230" fmla="*/ 959379 h 2350029"/>
                  <a:gd name="connsiteX231" fmla="*/ 1081617 w 1367367"/>
                  <a:gd name="connsiteY231" fmla="*/ 908579 h 2350029"/>
                  <a:gd name="connsiteX232" fmla="*/ 1145117 w 1367367"/>
                  <a:gd name="connsiteY232" fmla="*/ 848254 h 2350029"/>
                  <a:gd name="connsiteX233" fmla="*/ 1170517 w 1367367"/>
                  <a:gd name="connsiteY233" fmla="*/ 762529 h 2350029"/>
                  <a:gd name="connsiteX234" fmla="*/ 1246717 w 1367367"/>
                  <a:gd name="connsiteY234" fmla="*/ 721254 h 2350029"/>
                  <a:gd name="connsiteX235" fmla="*/ 1278467 w 1367367"/>
                  <a:gd name="connsiteY235" fmla="*/ 803804 h 2350029"/>
                  <a:gd name="connsiteX236" fmla="*/ 1237192 w 1367367"/>
                  <a:gd name="connsiteY236" fmla="*/ 867304 h 2350029"/>
                  <a:gd name="connsiteX237" fmla="*/ 1192742 w 1367367"/>
                  <a:gd name="connsiteY237" fmla="*/ 924454 h 2350029"/>
                  <a:gd name="connsiteX238" fmla="*/ 1234017 w 1367367"/>
                  <a:gd name="connsiteY238" fmla="*/ 968904 h 2350029"/>
                  <a:gd name="connsiteX239" fmla="*/ 1291167 w 1367367"/>
                  <a:gd name="connsiteY239" fmla="*/ 984779 h 2350029"/>
                  <a:gd name="connsiteX240" fmla="*/ 1338792 w 1367367"/>
                  <a:gd name="connsiteY240" fmla="*/ 943504 h 2350029"/>
                  <a:gd name="connsiteX241" fmla="*/ 1348317 w 1367367"/>
                  <a:gd name="connsiteY241" fmla="*/ 845079 h 2350029"/>
                  <a:gd name="connsiteX242" fmla="*/ 1367367 w 1367367"/>
                  <a:gd name="connsiteY242" fmla="*/ 784754 h 2350029"/>
                  <a:gd name="connsiteX243" fmla="*/ 1348317 w 1367367"/>
                  <a:gd name="connsiteY243" fmla="*/ 686329 h 2350029"/>
                  <a:gd name="connsiteX244" fmla="*/ 1303867 w 1367367"/>
                  <a:gd name="connsiteY244" fmla="*/ 645054 h 2350029"/>
                  <a:gd name="connsiteX245" fmla="*/ 1297517 w 1367367"/>
                  <a:gd name="connsiteY245" fmla="*/ 549804 h 2350029"/>
                  <a:gd name="connsiteX246" fmla="*/ 1262592 w 1367367"/>
                  <a:gd name="connsiteY246" fmla="*/ 511704 h 2350029"/>
                  <a:gd name="connsiteX247" fmla="*/ 1202267 w 1367367"/>
                  <a:gd name="connsiteY247" fmla="*/ 540279 h 2350029"/>
                  <a:gd name="connsiteX248" fmla="*/ 1189567 w 1367367"/>
                  <a:gd name="connsiteY248" fmla="*/ 594254 h 2350029"/>
                  <a:gd name="connsiteX249" fmla="*/ 1176867 w 1367367"/>
                  <a:gd name="connsiteY249" fmla="*/ 645054 h 2350029"/>
                  <a:gd name="connsiteX250" fmla="*/ 1129242 w 1367367"/>
                  <a:gd name="connsiteY250" fmla="*/ 689504 h 2350029"/>
                  <a:gd name="connsiteX251" fmla="*/ 1068917 w 1367367"/>
                  <a:gd name="connsiteY251" fmla="*/ 635529 h 2350029"/>
                  <a:gd name="connsiteX252" fmla="*/ 1059392 w 1367367"/>
                  <a:gd name="connsiteY252" fmla="*/ 565679 h 2350029"/>
                  <a:gd name="connsiteX253" fmla="*/ 1110192 w 1367367"/>
                  <a:gd name="connsiteY253" fmla="*/ 527579 h 2350029"/>
                  <a:gd name="connsiteX254" fmla="*/ 1160992 w 1367367"/>
                  <a:gd name="connsiteY254" fmla="*/ 448204 h 2350029"/>
                  <a:gd name="connsiteX255" fmla="*/ 1189567 w 1367367"/>
                  <a:gd name="connsiteY255" fmla="*/ 356129 h 2350029"/>
                  <a:gd name="connsiteX256" fmla="*/ 1170517 w 1367367"/>
                  <a:gd name="connsiteY256" fmla="*/ 270404 h 2350029"/>
                  <a:gd name="connsiteX257" fmla="*/ 1135592 w 1367367"/>
                  <a:gd name="connsiteY257" fmla="*/ 203729 h 2350029"/>
                  <a:gd name="connsiteX258" fmla="*/ 1107017 w 1367367"/>
                  <a:gd name="connsiteY258" fmla="*/ 130704 h 2350029"/>
                  <a:gd name="connsiteX259" fmla="*/ 1103842 w 1367367"/>
                  <a:gd name="connsiteY259" fmla="*/ 67204 h 2350029"/>
                  <a:gd name="connsiteX260" fmla="*/ 1033992 w 1367367"/>
                  <a:gd name="connsiteY260" fmla="*/ 41804 h 2350029"/>
                  <a:gd name="connsiteX261" fmla="*/ 976842 w 1367367"/>
                  <a:gd name="connsiteY261" fmla="*/ 86254 h 2350029"/>
                  <a:gd name="connsiteX262" fmla="*/ 986367 w 1367367"/>
                  <a:gd name="connsiteY262" fmla="*/ 149754 h 2350029"/>
                  <a:gd name="connsiteX263" fmla="*/ 1040342 w 1367367"/>
                  <a:gd name="connsiteY263" fmla="*/ 197379 h 2350029"/>
                  <a:gd name="connsiteX264" fmla="*/ 1065742 w 1367367"/>
                  <a:gd name="connsiteY264" fmla="*/ 270404 h 2350029"/>
                  <a:gd name="connsiteX265" fmla="*/ 1087967 w 1367367"/>
                  <a:gd name="connsiteY265" fmla="*/ 356129 h 2350029"/>
                  <a:gd name="connsiteX266" fmla="*/ 1062567 w 1367367"/>
                  <a:gd name="connsiteY266" fmla="*/ 454554 h 2350029"/>
                  <a:gd name="connsiteX267" fmla="*/ 1030817 w 1367367"/>
                  <a:gd name="connsiteY267" fmla="*/ 492654 h 2350029"/>
                  <a:gd name="connsiteX268" fmla="*/ 967317 w 1367367"/>
                  <a:gd name="connsiteY268" fmla="*/ 473604 h 2350029"/>
                  <a:gd name="connsiteX269" fmla="*/ 954617 w 1367367"/>
                  <a:gd name="connsiteY269" fmla="*/ 422804 h 2350029"/>
                  <a:gd name="connsiteX270" fmla="*/ 986367 w 1367367"/>
                  <a:gd name="connsiteY270" fmla="*/ 343429 h 2350029"/>
                  <a:gd name="connsiteX271" fmla="*/ 980017 w 1367367"/>
                  <a:gd name="connsiteY271" fmla="*/ 279929 h 2350029"/>
                  <a:gd name="connsiteX272" fmla="*/ 932392 w 1367367"/>
                  <a:gd name="connsiteY272" fmla="*/ 210079 h 2350029"/>
                  <a:gd name="connsiteX273" fmla="*/ 875242 w 1367367"/>
                  <a:gd name="connsiteY273" fmla="*/ 146579 h 2350029"/>
                  <a:gd name="connsiteX274" fmla="*/ 865717 w 1367367"/>
                  <a:gd name="connsiteY274" fmla="*/ 83079 h 2350029"/>
                  <a:gd name="connsiteX275" fmla="*/ 913342 w 1367367"/>
                  <a:gd name="connsiteY275" fmla="*/ 32279 h 2350029"/>
                  <a:gd name="connsiteX276" fmla="*/ 938742 w 1367367"/>
                  <a:gd name="connsiteY276" fmla="*/ 13229 h 2350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</a:cxnLst>
                <a:rect l="l" t="t" r="r" b="b"/>
                <a:pathLst>
                  <a:path w="1367367" h="2350029">
                    <a:moveTo>
                      <a:pt x="1224492" y="2350029"/>
                    </a:moveTo>
                    <a:cubicBezTo>
                      <a:pt x="1216819" y="2327804"/>
                      <a:pt x="1209146" y="2305579"/>
                      <a:pt x="1205442" y="2289704"/>
                    </a:cubicBezTo>
                    <a:cubicBezTo>
                      <a:pt x="1201738" y="2273829"/>
                      <a:pt x="1201738" y="2274887"/>
                      <a:pt x="1202267" y="2254779"/>
                    </a:cubicBezTo>
                    <a:cubicBezTo>
                      <a:pt x="1202796" y="2234671"/>
                      <a:pt x="1214967" y="2194454"/>
                      <a:pt x="1208617" y="2169054"/>
                    </a:cubicBezTo>
                    <a:cubicBezTo>
                      <a:pt x="1202267" y="2143654"/>
                      <a:pt x="1183746" y="2120900"/>
                      <a:pt x="1164167" y="2102379"/>
                    </a:cubicBezTo>
                    <a:cubicBezTo>
                      <a:pt x="1144588" y="2083858"/>
                      <a:pt x="1111250" y="2063750"/>
                      <a:pt x="1091142" y="2057929"/>
                    </a:cubicBezTo>
                    <a:cubicBezTo>
                      <a:pt x="1071034" y="2052108"/>
                      <a:pt x="1055159" y="2057400"/>
                      <a:pt x="1043517" y="2067454"/>
                    </a:cubicBezTo>
                    <a:cubicBezTo>
                      <a:pt x="1031875" y="2077508"/>
                      <a:pt x="1019705" y="2103967"/>
                      <a:pt x="1021292" y="2118254"/>
                    </a:cubicBezTo>
                    <a:cubicBezTo>
                      <a:pt x="1022879" y="2132541"/>
                      <a:pt x="1040342" y="2145771"/>
                      <a:pt x="1053042" y="2153179"/>
                    </a:cubicBezTo>
                    <a:cubicBezTo>
                      <a:pt x="1065742" y="2160587"/>
                      <a:pt x="1085321" y="2155825"/>
                      <a:pt x="1097492" y="2162704"/>
                    </a:cubicBezTo>
                    <a:cubicBezTo>
                      <a:pt x="1109663" y="2169583"/>
                      <a:pt x="1122892" y="2183341"/>
                      <a:pt x="1126067" y="2194454"/>
                    </a:cubicBezTo>
                    <a:cubicBezTo>
                      <a:pt x="1129242" y="2205567"/>
                      <a:pt x="1127125" y="2219854"/>
                      <a:pt x="1116542" y="2229379"/>
                    </a:cubicBezTo>
                    <a:cubicBezTo>
                      <a:pt x="1105959" y="2238904"/>
                      <a:pt x="1091142" y="2254250"/>
                      <a:pt x="1062567" y="2251604"/>
                    </a:cubicBezTo>
                    <a:cubicBezTo>
                      <a:pt x="1033992" y="2248958"/>
                      <a:pt x="968904" y="2226733"/>
                      <a:pt x="945092" y="2213504"/>
                    </a:cubicBezTo>
                    <a:cubicBezTo>
                      <a:pt x="921280" y="2200275"/>
                      <a:pt x="922338" y="2190221"/>
                      <a:pt x="919692" y="2172229"/>
                    </a:cubicBezTo>
                    <a:cubicBezTo>
                      <a:pt x="917046" y="2154237"/>
                      <a:pt x="920221" y="2129366"/>
                      <a:pt x="929217" y="2105554"/>
                    </a:cubicBezTo>
                    <a:cubicBezTo>
                      <a:pt x="938213" y="2081742"/>
                      <a:pt x="960967" y="2051579"/>
                      <a:pt x="973667" y="2029354"/>
                    </a:cubicBezTo>
                    <a:cubicBezTo>
                      <a:pt x="986367" y="2007129"/>
                      <a:pt x="1000655" y="1989137"/>
                      <a:pt x="1005417" y="1972204"/>
                    </a:cubicBezTo>
                    <a:cubicBezTo>
                      <a:pt x="1010179" y="1955271"/>
                      <a:pt x="1012825" y="1944158"/>
                      <a:pt x="1002242" y="1927754"/>
                    </a:cubicBezTo>
                    <a:cubicBezTo>
                      <a:pt x="991659" y="1911350"/>
                      <a:pt x="954088" y="1890712"/>
                      <a:pt x="941917" y="1873779"/>
                    </a:cubicBezTo>
                    <a:cubicBezTo>
                      <a:pt x="929746" y="1856846"/>
                      <a:pt x="925513" y="1840971"/>
                      <a:pt x="929217" y="1826154"/>
                    </a:cubicBezTo>
                    <a:cubicBezTo>
                      <a:pt x="932921" y="1811337"/>
                      <a:pt x="948267" y="1798637"/>
                      <a:pt x="964142" y="1784879"/>
                    </a:cubicBezTo>
                    <a:cubicBezTo>
                      <a:pt x="980017" y="1771121"/>
                      <a:pt x="1014413" y="1756833"/>
                      <a:pt x="1024467" y="1743604"/>
                    </a:cubicBezTo>
                    <a:cubicBezTo>
                      <a:pt x="1034521" y="1730375"/>
                      <a:pt x="1032404" y="1718733"/>
                      <a:pt x="1024467" y="1705504"/>
                    </a:cubicBezTo>
                    <a:cubicBezTo>
                      <a:pt x="1016530" y="1692275"/>
                      <a:pt x="989542" y="1683279"/>
                      <a:pt x="976842" y="1664229"/>
                    </a:cubicBezTo>
                    <a:cubicBezTo>
                      <a:pt x="964142" y="1645179"/>
                      <a:pt x="952500" y="1613958"/>
                      <a:pt x="948267" y="1591204"/>
                    </a:cubicBezTo>
                    <a:cubicBezTo>
                      <a:pt x="944034" y="1568450"/>
                      <a:pt x="944034" y="1544108"/>
                      <a:pt x="951442" y="1527704"/>
                    </a:cubicBezTo>
                    <a:cubicBezTo>
                      <a:pt x="958850" y="1511300"/>
                      <a:pt x="983721" y="1502833"/>
                      <a:pt x="992717" y="1492779"/>
                    </a:cubicBezTo>
                    <a:cubicBezTo>
                      <a:pt x="1001713" y="1482725"/>
                      <a:pt x="1006475" y="1479021"/>
                      <a:pt x="1005417" y="1467379"/>
                    </a:cubicBezTo>
                    <a:cubicBezTo>
                      <a:pt x="1004359" y="1455737"/>
                      <a:pt x="1000125" y="1441450"/>
                      <a:pt x="986367" y="1422929"/>
                    </a:cubicBezTo>
                    <a:cubicBezTo>
                      <a:pt x="972609" y="1404408"/>
                      <a:pt x="935567" y="1374775"/>
                      <a:pt x="922867" y="1356254"/>
                    </a:cubicBezTo>
                    <a:cubicBezTo>
                      <a:pt x="910167" y="1337733"/>
                      <a:pt x="909638" y="1326092"/>
                      <a:pt x="910167" y="1311804"/>
                    </a:cubicBezTo>
                    <a:cubicBezTo>
                      <a:pt x="910696" y="1297517"/>
                      <a:pt x="921809" y="1285346"/>
                      <a:pt x="926042" y="1270529"/>
                    </a:cubicBezTo>
                    <a:cubicBezTo>
                      <a:pt x="930275" y="1255712"/>
                      <a:pt x="939800" y="1236662"/>
                      <a:pt x="935567" y="1222904"/>
                    </a:cubicBezTo>
                    <a:cubicBezTo>
                      <a:pt x="931334" y="1209146"/>
                      <a:pt x="920221" y="1201208"/>
                      <a:pt x="900642" y="1187979"/>
                    </a:cubicBezTo>
                    <a:cubicBezTo>
                      <a:pt x="881063" y="1174750"/>
                      <a:pt x="843492" y="1156229"/>
                      <a:pt x="818092" y="1143529"/>
                    </a:cubicBezTo>
                    <a:cubicBezTo>
                      <a:pt x="792692" y="1130829"/>
                      <a:pt x="768880" y="1125008"/>
                      <a:pt x="748242" y="1111779"/>
                    </a:cubicBezTo>
                    <a:cubicBezTo>
                      <a:pt x="727604" y="1098550"/>
                      <a:pt x="712259" y="1074208"/>
                      <a:pt x="694267" y="1064154"/>
                    </a:cubicBezTo>
                    <a:cubicBezTo>
                      <a:pt x="676275" y="1054100"/>
                      <a:pt x="655109" y="1049337"/>
                      <a:pt x="640292" y="1051454"/>
                    </a:cubicBezTo>
                    <a:cubicBezTo>
                      <a:pt x="625475" y="1053571"/>
                      <a:pt x="613304" y="1066271"/>
                      <a:pt x="605367" y="1076854"/>
                    </a:cubicBezTo>
                    <a:cubicBezTo>
                      <a:pt x="597430" y="1087437"/>
                      <a:pt x="600075" y="1108604"/>
                      <a:pt x="592667" y="1114954"/>
                    </a:cubicBezTo>
                    <a:cubicBezTo>
                      <a:pt x="585259" y="1121304"/>
                      <a:pt x="572029" y="1117071"/>
                      <a:pt x="560917" y="1114954"/>
                    </a:cubicBezTo>
                    <a:cubicBezTo>
                      <a:pt x="549805" y="1112837"/>
                      <a:pt x="537104" y="1110721"/>
                      <a:pt x="525992" y="1102254"/>
                    </a:cubicBezTo>
                    <a:cubicBezTo>
                      <a:pt x="514880" y="1093787"/>
                      <a:pt x="505884" y="1074208"/>
                      <a:pt x="494242" y="1064154"/>
                    </a:cubicBezTo>
                    <a:cubicBezTo>
                      <a:pt x="482600" y="1054100"/>
                      <a:pt x="472546" y="1054100"/>
                      <a:pt x="456142" y="1041929"/>
                    </a:cubicBezTo>
                    <a:cubicBezTo>
                      <a:pt x="439738" y="1029758"/>
                      <a:pt x="414338" y="1005946"/>
                      <a:pt x="395817" y="991129"/>
                    </a:cubicBezTo>
                    <a:cubicBezTo>
                      <a:pt x="377296" y="976312"/>
                      <a:pt x="360892" y="962025"/>
                      <a:pt x="345017" y="953029"/>
                    </a:cubicBezTo>
                    <a:cubicBezTo>
                      <a:pt x="329142" y="944033"/>
                      <a:pt x="314854" y="938741"/>
                      <a:pt x="300567" y="937154"/>
                    </a:cubicBezTo>
                    <a:cubicBezTo>
                      <a:pt x="286280" y="935567"/>
                      <a:pt x="274109" y="938212"/>
                      <a:pt x="259292" y="943504"/>
                    </a:cubicBezTo>
                    <a:cubicBezTo>
                      <a:pt x="244475" y="948796"/>
                      <a:pt x="226484" y="966787"/>
                      <a:pt x="211667" y="968904"/>
                    </a:cubicBezTo>
                    <a:cubicBezTo>
                      <a:pt x="196850" y="971021"/>
                      <a:pt x="185209" y="962554"/>
                      <a:pt x="170392" y="956204"/>
                    </a:cubicBezTo>
                    <a:cubicBezTo>
                      <a:pt x="155575" y="949854"/>
                      <a:pt x="135467" y="940858"/>
                      <a:pt x="122767" y="930804"/>
                    </a:cubicBezTo>
                    <a:cubicBezTo>
                      <a:pt x="110067" y="920750"/>
                      <a:pt x="97367" y="908579"/>
                      <a:pt x="94192" y="895879"/>
                    </a:cubicBezTo>
                    <a:cubicBezTo>
                      <a:pt x="91017" y="883179"/>
                      <a:pt x="90488" y="863071"/>
                      <a:pt x="103717" y="854604"/>
                    </a:cubicBezTo>
                    <a:cubicBezTo>
                      <a:pt x="116946" y="846137"/>
                      <a:pt x="151342" y="844550"/>
                      <a:pt x="173567" y="845079"/>
                    </a:cubicBezTo>
                    <a:cubicBezTo>
                      <a:pt x="195792" y="845608"/>
                      <a:pt x="223309" y="858837"/>
                      <a:pt x="237067" y="857779"/>
                    </a:cubicBezTo>
                    <a:cubicBezTo>
                      <a:pt x="250825" y="856721"/>
                      <a:pt x="249767" y="849841"/>
                      <a:pt x="256117" y="838729"/>
                    </a:cubicBezTo>
                    <a:cubicBezTo>
                      <a:pt x="262467" y="827617"/>
                      <a:pt x="272521" y="806450"/>
                      <a:pt x="275167" y="791104"/>
                    </a:cubicBezTo>
                    <a:cubicBezTo>
                      <a:pt x="277813" y="775758"/>
                      <a:pt x="282046" y="755650"/>
                      <a:pt x="271992" y="746654"/>
                    </a:cubicBezTo>
                    <a:cubicBezTo>
                      <a:pt x="261938" y="737658"/>
                      <a:pt x="230188" y="737129"/>
                      <a:pt x="214842" y="737129"/>
                    </a:cubicBezTo>
                    <a:cubicBezTo>
                      <a:pt x="199496" y="737129"/>
                      <a:pt x="194205" y="740304"/>
                      <a:pt x="179917" y="746654"/>
                    </a:cubicBezTo>
                    <a:cubicBezTo>
                      <a:pt x="165629" y="753004"/>
                      <a:pt x="144463" y="768350"/>
                      <a:pt x="129117" y="775229"/>
                    </a:cubicBezTo>
                    <a:cubicBezTo>
                      <a:pt x="113771" y="782108"/>
                      <a:pt x="100013" y="792162"/>
                      <a:pt x="87842" y="787929"/>
                    </a:cubicBezTo>
                    <a:cubicBezTo>
                      <a:pt x="75671" y="783696"/>
                      <a:pt x="60325" y="765704"/>
                      <a:pt x="56092" y="749829"/>
                    </a:cubicBezTo>
                    <a:cubicBezTo>
                      <a:pt x="51859" y="733954"/>
                      <a:pt x="53446" y="708554"/>
                      <a:pt x="62442" y="692679"/>
                    </a:cubicBezTo>
                    <a:cubicBezTo>
                      <a:pt x="71438" y="676804"/>
                      <a:pt x="100542" y="668866"/>
                      <a:pt x="110067" y="654579"/>
                    </a:cubicBezTo>
                    <a:cubicBezTo>
                      <a:pt x="119592" y="640292"/>
                      <a:pt x="126471" y="620183"/>
                      <a:pt x="119592" y="606954"/>
                    </a:cubicBezTo>
                    <a:cubicBezTo>
                      <a:pt x="112713" y="593725"/>
                      <a:pt x="87313" y="584729"/>
                      <a:pt x="68792" y="575204"/>
                    </a:cubicBezTo>
                    <a:cubicBezTo>
                      <a:pt x="50271" y="565679"/>
                      <a:pt x="16934" y="568854"/>
                      <a:pt x="8467" y="549804"/>
                    </a:cubicBezTo>
                    <a:cubicBezTo>
                      <a:pt x="0" y="530754"/>
                      <a:pt x="14817" y="488950"/>
                      <a:pt x="17992" y="460904"/>
                    </a:cubicBezTo>
                    <a:cubicBezTo>
                      <a:pt x="21167" y="432858"/>
                      <a:pt x="24342" y="404283"/>
                      <a:pt x="27517" y="381529"/>
                    </a:cubicBezTo>
                    <a:cubicBezTo>
                      <a:pt x="30692" y="358775"/>
                      <a:pt x="34396" y="347133"/>
                      <a:pt x="37042" y="324379"/>
                    </a:cubicBezTo>
                    <a:cubicBezTo>
                      <a:pt x="39688" y="301625"/>
                      <a:pt x="43392" y="267229"/>
                      <a:pt x="43392" y="245004"/>
                    </a:cubicBezTo>
                    <a:cubicBezTo>
                      <a:pt x="43392" y="222779"/>
                      <a:pt x="40217" y="214842"/>
                      <a:pt x="37042" y="191029"/>
                    </a:cubicBezTo>
                    <a:cubicBezTo>
                      <a:pt x="33867" y="167217"/>
                      <a:pt x="25400" y="131233"/>
                      <a:pt x="24342" y="102129"/>
                    </a:cubicBezTo>
                    <a:cubicBezTo>
                      <a:pt x="23284" y="73025"/>
                      <a:pt x="21167" y="32808"/>
                      <a:pt x="30692" y="16404"/>
                    </a:cubicBezTo>
                    <a:cubicBezTo>
                      <a:pt x="40217" y="0"/>
                      <a:pt x="66146" y="1587"/>
                      <a:pt x="81492" y="3704"/>
                    </a:cubicBezTo>
                    <a:cubicBezTo>
                      <a:pt x="96838" y="5821"/>
                      <a:pt x="111655" y="15875"/>
                      <a:pt x="122767" y="29104"/>
                    </a:cubicBezTo>
                    <a:cubicBezTo>
                      <a:pt x="133879" y="42333"/>
                      <a:pt x="148167" y="83079"/>
                      <a:pt x="148167" y="83079"/>
                    </a:cubicBezTo>
                    <a:cubicBezTo>
                      <a:pt x="156104" y="100012"/>
                      <a:pt x="165630" y="114829"/>
                      <a:pt x="170392" y="130704"/>
                    </a:cubicBezTo>
                    <a:cubicBezTo>
                      <a:pt x="175154" y="146579"/>
                      <a:pt x="180446" y="161925"/>
                      <a:pt x="176742" y="178329"/>
                    </a:cubicBezTo>
                    <a:cubicBezTo>
                      <a:pt x="173038" y="194733"/>
                      <a:pt x="150813" y="210079"/>
                      <a:pt x="148167" y="229129"/>
                    </a:cubicBezTo>
                    <a:cubicBezTo>
                      <a:pt x="145521" y="248179"/>
                      <a:pt x="157692" y="275167"/>
                      <a:pt x="160867" y="292629"/>
                    </a:cubicBezTo>
                    <a:cubicBezTo>
                      <a:pt x="164042" y="310092"/>
                      <a:pt x="171450" y="318558"/>
                      <a:pt x="167217" y="333904"/>
                    </a:cubicBezTo>
                    <a:cubicBezTo>
                      <a:pt x="162984" y="349250"/>
                      <a:pt x="144992" y="367242"/>
                      <a:pt x="135467" y="384704"/>
                    </a:cubicBezTo>
                    <a:cubicBezTo>
                      <a:pt x="125942" y="402167"/>
                      <a:pt x="113242" y="419629"/>
                      <a:pt x="110067" y="438679"/>
                    </a:cubicBezTo>
                    <a:cubicBezTo>
                      <a:pt x="106892" y="457729"/>
                      <a:pt x="108480" y="486833"/>
                      <a:pt x="116417" y="499004"/>
                    </a:cubicBezTo>
                    <a:cubicBezTo>
                      <a:pt x="124354" y="511175"/>
                      <a:pt x="141288" y="519642"/>
                      <a:pt x="157692" y="511704"/>
                    </a:cubicBezTo>
                    <a:cubicBezTo>
                      <a:pt x="174096" y="503767"/>
                      <a:pt x="198967" y="470429"/>
                      <a:pt x="214842" y="451379"/>
                    </a:cubicBezTo>
                    <a:cubicBezTo>
                      <a:pt x="230717" y="432329"/>
                      <a:pt x="237596" y="402696"/>
                      <a:pt x="252942" y="397404"/>
                    </a:cubicBezTo>
                    <a:cubicBezTo>
                      <a:pt x="268288" y="392112"/>
                      <a:pt x="288396" y="409046"/>
                      <a:pt x="306917" y="419629"/>
                    </a:cubicBezTo>
                    <a:cubicBezTo>
                      <a:pt x="325438" y="430212"/>
                      <a:pt x="347134" y="452437"/>
                      <a:pt x="364067" y="460904"/>
                    </a:cubicBezTo>
                    <a:cubicBezTo>
                      <a:pt x="381000" y="469371"/>
                      <a:pt x="394230" y="478366"/>
                      <a:pt x="408517" y="470429"/>
                    </a:cubicBezTo>
                    <a:cubicBezTo>
                      <a:pt x="422804" y="462492"/>
                      <a:pt x="446088" y="427566"/>
                      <a:pt x="449792" y="413279"/>
                    </a:cubicBezTo>
                    <a:cubicBezTo>
                      <a:pt x="453496" y="398992"/>
                      <a:pt x="444500" y="396875"/>
                      <a:pt x="430742" y="384704"/>
                    </a:cubicBezTo>
                    <a:cubicBezTo>
                      <a:pt x="416984" y="372533"/>
                      <a:pt x="391055" y="351367"/>
                      <a:pt x="367242" y="340254"/>
                    </a:cubicBezTo>
                    <a:cubicBezTo>
                      <a:pt x="343430" y="329142"/>
                      <a:pt x="309033" y="324908"/>
                      <a:pt x="287867" y="318029"/>
                    </a:cubicBezTo>
                    <a:cubicBezTo>
                      <a:pt x="266701" y="311150"/>
                      <a:pt x="248709" y="310091"/>
                      <a:pt x="240242" y="298979"/>
                    </a:cubicBezTo>
                    <a:cubicBezTo>
                      <a:pt x="231775" y="287867"/>
                      <a:pt x="234421" y="266700"/>
                      <a:pt x="237067" y="251354"/>
                    </a:cubicBezTo>
                    <a:cubicBezTo>
                      <a:pt x="239713" y="236008"/>
                      <a:pt x="251884" y="221191"/>
                      <a:pt x="256117" y="206904"/>
                    </a:cubicBezTo>
                    <a:cubicBezTo>
                      <a:pt x="260350" y="192617"/>
                      <a:pt x="260880" y="178858"/>
                      <a:pt x="262467" y="165629"/>
                    </a:cubicBezTo>
                    <a:cubicBezTo>
                      <a:pt x="264054" y="152400"/>
                      <a:pt x="256646" y="136525"/>
                      <a:pt x="265642" y="127529"/>
                    </a:cubicBezTo>
                    <a:cubicBezTo>
                      <a:pt x="274638" y="118533"/>
                      <a:pt x="301096" y="114300"/>
                      <a:pt x="316442" y="111654"/>
                    </a:cubicBezTo>
                    <a:cubicBezTo>
                      <a:pt x="331788" y="109008"/>
                      <a:pt x="343959" y="114300"/>
                      <a:pt x="357717" y="111654"/>
                    </a:cubicBezTo>
                    <a:cubicBezTo>
                      <a:pt x="371475" y="109008"/>
                      <a:pt x="386821" y="94192"/>
                      <a:pt x="398992" y="95779"/>
                    </a:cubicBezTo>
                    <a:cubicBezTo>
                      <a:pt x="411163" y="97366"/>
                      <a:pt x="425980" y="110596"/>
                      <a:pt x="430742" y="121179"/>
                    </a:cubicBezTo>
                    <a:cubicBezTo>
                      <a:pt x="435505" y="131762"/>
                      <a:pt x="435505" y="147637"/>
                      <a:pt x="427567" y="159279"/>
                    </a:cubicBezTo>
                    <a:cubicBezTo>
                      <a:pt x="419630" y="170921"/>
                      <a:pt x="395817" y="181504"/>
                      <a:pt x="383117" y="191029"/>
                    </a:cubicBezTo>
                    <a:cubicBezTo>
                      <a:pt x="370417" y="200554"/>
                      <a:pt x="350309" y="205317"/>
                      <a:pt x="351367" y="216429"/>
                    </a:cubicBezTo>
                    <a:cubicBezTo>
                      <a:pt x="352425" y="227541"/>
                      <a:pt x="375709" y="246591"/>
                      <a:pt x="389467" y="257704"/>
                    </a:cubicBezTo>
                    <a:cubicBezTo>
                      <a:pt x="403225" y="268817"/>
                      <a:pt x="420688" y="273050"/>
                      <a:pt x="433917" y="283104"/>
                    </a:cubicBezTo>
                    <a:cubicBezTo>
                      <a:pt x="447146" y="293158"/>
                      <a:pt x="456142" y="309033"/>
                      <a:pt x="468842" y="318029"/>
                    </a:cubicBezTo>
                    <a:cubicBezTo>
                      <a:pt x="481542" y="327025"/>
                      <a:pt x="494771" y="338667"/>
                      <a:pt x="510117" y="337079"/>
                    </a:cubicBezTo>
                    <a:cubicBezTo>
                      <a:pt x="525463" y="335492"/>
                      <a:pt x="543455" y="310091"/>
                      <a:pt x="560917" y="308504"/>
                    </a:cubicBezTo>
                    <a:cubicBezTo>
                      <a:pt x="578379" y="306917"/>
                      <a:pt x="608013" y="314325"/>
                      <a:pt x="614892" y="327554"/>
                    </a:cubicBezTo>
                    <a:cubicBezTo>
                      <a:pt x="621771" y="340783"/>
                      <a:pt x="611717" y="372004"/>
                      <a:pt x="602192" y="387879"/>
                    </a:cubicBezTo>
                    <a:cubicBezTo>
                      <a:pt x="592667" y="403754"/>
                      <a:pt x="573617" y="413279"/>
                      <a:pt x="557742" y="422804"/>
                    </a:cubicBezTo>
                    <a:cubicBezTo>
                      <a:pt x="541867" y="432329"/>
                      <a:pt x="516996" y="428625"/>
                      <a:pt x="506942" y="445029"/>
                    </a:cubicBezTo>
                    <a:cubicBezTo>
                      <a:pt x="496888" y="461433"/>
                      <a:pt x="502709" y="500592"/>
                      <a:pt x="497417" y="521229"/>
                    </a:cubicBezTo>
                    <a:cubicBezTo>
                      <a:pt x="492125" y="541866"/>
                      <a:pt x="488421" y="561975"/>
                      <a:pt x="475192" y="568854"/>
                    </a:cubicBezTo>
                    <a:cubicBezTo>
                      <a:pt x="461963" y="575733"/>
                      <a:pt x="441854" y="569383"/>
                      <a:pt x="418042" y="562504"/>
                    </a:cubicBezTo>
                    <a:cubicBezTo>
                      <a:pt x="394230" y="555625"/>
                      <a:pt x="356129" y="532341"/>
                      <a:pt x="332317" y="527579"/>
                    </a:cubicBezTo>
                    <a:cubicBezTo>
                      <a:pt x="308505" y="522817"/>
                      <a:pt x="295804" y="527579"/>
                      <a:pt x="275167" y="533929"/>
                    </a:cubicBezTo>
                    <a:cubicBezTo>
                      <a:pt x="254530" y="540279"/>
                      <a:pt x="222780" y="551921"/>
                      <a:pt x="208492" y="565679"/>
                    </a:cubicBezTo>
                    <a:cubicBezTo>
                      <a:pt x="194204" y="579437"/>
                      <a:pt x="187855" y="600075"/>
                      <a:pt x="189442" y="616479"/>
                    </a:cubicBezTo>
                    <a:cubicBezTo>
                      <a:pt x="191029" y="632883"/>
                      <a:pt x="201084" y="658283"/>
                      <a:pt x="218017" y="664104"/>
                    </a:cubicBezTo>
                    <a:cubicBezTo>
                      <a:pt x="234950" y="669925"/>
                      <a:pt x="268288" y="657225"/>
                      <a:pt x="291042" y="651404"/>
                    </a:cubicBezTo>
                    <a:cubicBezTo>
                      <a:pt x="313796" y="645583"/>
                      <a:pt x="331788" y="630766"/>
                      <a:pt x="354542" y="629179"/>
                    </a:cubicBezTo>
                    <a:cubicBezTo>
                      <a:pt x="377296" y="627592"/>
                      <a:pt x="413280" y="629179"/>
                      <a:pt x="427567" y="641879"/>
                    </a:cubicBezTo>
                    <a:cubicBezTo>
                      <a:pt x="441855" y="654579"/>
                      <a:pt x="446088" y="688446"/>
                      <a:pt x="440267" y="705379"/>
                    </a:cubicBezTo>
                    <a:cubicBezTo>
                      <a:pt x="434446" y="722312"/>
                      <a:pt x="407988" y="729721"/>
                      <a:pt x="392642" y="743479"/>
                    </a:cubicBezTo>
                    <a:cubicBezTo>
                      <a:pt x="377296" y="757237"/>
                      <a:pt x="354013" y="769408"/>
                      <a:pt x="348192" y="787929"/>
                    </a:cubicBezTo>
                    <a:cubicBezTo>
                      <a:pt x="342371" y="806450"/>
                      <a:pt x="352425" y="839787"/>
                      <a:pt x="357717" y="854604"/>
                    </a:cubicBezTo>
                    <a:cubicBezTo>
                      <a:pt x="363009" y="869421"/>
                      <a:pt x="366713" y="883179"/>
                      <a:pt x="379942" y="876829"/>
                    </a:cubicBezTo>
                    <a:cubicBezTo>
                      <a:pt x="393171" y="870479"/>
                      <a:pt x="422804" y="822854"/>
                      <a:pt x="437092" y="816504"/>
                    </a:cubicBezTo>
                    <a:cubicBezTo>
                      <a:pt x="451380" y="810154"/>
                      <a:pt x="459317" y="826029"/>
                      <a:pt x="465667" y="838729"/>
                    </a:cubicBezTo>
                    <a:cubicBezTo>
                      <a:pt x="472017" y="851429"/>
                      <a:pt x="474134" y="876829"/>
                      <a:pt x="475192" y="892704"/>
                    </a:cubicBezTo>
                    <a:cubicBezTo>
                      <a:pt x="476250" y="908579"/>
                      <a:pt x="464609" y="919162"/>
                      <a:pt x="472017" y="933979"/>
                    </a:cubicBezTo>
                    <a:cubicBezTo>
                      <a:pt x="479425" y="948796"/>
                      <a:pt x="505355" y="970492"/>
                      <a:pt x="519642" y="981604"/>
                    </a:cubicBezTo>
                    <a:cubicBezTo>
                      <a:pt x="533930" y="992717"/>
                      <a:pt x="545042" y="999596"/>
                      <a:pt x="557742" y="1000654"/>
                    </a:cubicBezTo>
                    <a:cubicBezTo>
                      <a:pt x="570442" y="1001712"/>
                      <a:pt x="587375" y="999596"/>
                      <a:pt x="595842" y="987954"/>
                    </a:cubicBezTo>
                    <a:cubicBezTo>
                      <a:pt x="604309" y="976312"/>
                      <a:pt x="612775" y="952500"/>
                      <a:pt x="608542" y="930804"/>
                    </a:cubicBezTo>
                    <a:cubicBezTo>
                      <a:pt x="604309" y="909108"/>
                      <a:pt x="580496" y="879475"/>
                      <a:pt x="570442" y="857779"/>
                    </a:cubicBezTo>
                    <a:cubicBezTo>
                      <a:pt x="560388" y="836083"/>
                      <a:pt x="558271" y="815975"/>
                      <a:pt x="548217" y="800629"/>
                    </a:cubicBezTo>
                    <a:cubicBezTo>
                      <a:pt x="538163" y="785283"/>
                      <a:pt x="514350" y="782108"/>
                      <a:pt x="510117" y="765704"/>
                    </a:cubicBezTo>
                    <a:cubicBezTo>
                      <a:pt x="505884" y="749300"/>
                      <a:pt x="521759" y="723900"/>
                      <a:pt x="522817" y="702204"/>
                    </a:cubicBezTo>
                    <a:cubicBezTo>
                      <a:pt x="523875" y="680508"/>
                      <a:pt x="510646" y="653521"/>
                      <a:pt x="516467" y="635529"/>
                    </a:cubicBezTo>
                    <a:cubicBezTo>
                      <a:pt x="522288" y="617537"/>
                      <a:pt x="540809" y="596371"/>
                      <a:pt x="557742" y="594254"/>
                    </a:cubicBezTo>
                    <a:cubicBezTo>
                      <a:pt x="574675" y="592137"/>
                      <a:pt x="604309" y="605896"/>
                      <a:pt x="618067" y="622829"/>
                    </a:cubicBezTo>
                    <a:cubicBezTo>
                      <a:pt x="631825" y="639762"/>
                      <a:pt x="637646" y="672042"/>
                      <a:pt x="640292" y="695854"/>
                    </a:cubicBezTo>
                    <a:cubicBezTo>
                      <a:pt x="642938" y="719666"/>
                      <a:pt x="630767" y="740833"/>
                      <a:pt x="633942" y="765704"/>
                    </a:cubicBezTo>
                    <a:cubicBezTo>
                      <a:pt x="637117" y="790575"/>
                      <a:pt x="652463" y="822854"/>
                      <a:pt x="659342" y="845079"/>
                    </a:cubicBezTo>
                    <a:cubicBezTo>
                      <a:pt x="666221" y="867304"/>
                      <a:pt x="672042" y="882121"/>
                      <a:pt x="675217" y="899054"/>
                    </a:cubicBezTo>
                    <a:cubicBezTo>
                      <a:pt x="678392" y="915987"/>
                      <a:pt x="668867" y="931333"/>
                      <a:pt x="678392" y="946679"/>
                    </a:cubicBezTo>
                    <a:cubicBezTo>
                      <a:pt x="687917" y="962025"/>
                      <a:pt x="711730" y="980546"/>
                      <a:pt x="732367" y="991129"/>
                    </a:cubicBezTo>
                    <a:cubicBezTo>
                      <a:pt x="753005" y="1001712"/>
                      <a:pt x="780521" y="996950"/>
                      <a:pt x="802217" y="1010179"/>
                    </a:cubicBezTo>
                    <a:cubicBezTo>
                      <a:pt x="823913" y="1023408"/>
                      <a:pt x="844550" y="1054629"/>
                      <a:pt x="862542" y="1070504"/>
                    </a:cubicBezTo>
                    <a:cubicBezTo>
                      <a:pt x="880534" y="1086379"/>
                      <a:pt x="897467" y="1099079"/>
                      <a:pt x="910167" y="1105429"/>
                    </a:cubicBezTo>
                    <a:cubicBezTo>
                      <a:pt x="922867" y="1111779"/>
                      <a:pt x="931863" y="1116542"/>
                      <a:pt x="938742" y="1108604"/>
                    </a:cubicBezTo>
                    <a:cubicBezTo>
                      <a:pt x="945621" y="1100666"/>
                      <a:pt x="952500" y="1073150"/>
                      <a:pt x="951442" y="1057804"/>
                    </a:cubicBezTo>
                    <a:cubicBezTo>
                      <a:pt x="950384" y="1042458"/>
                      <a:pt x="941917" y="1031875"/>
                      <a:pt x="932392" y="1016529"/>
                    </a:cubicBezTo>
                    <a:cubicBezTo>
                      <a:pt x="922867" y="1001183"/>
                      <a:pt x="903288" y="981604"/>
                      <a:pt x="894292" y="965729"/>
                    </a:cubicBezTo>
                    <a:cubicBezTo>
                      <a:pt x="885296" y="949854"/>
                      <a:pt x="889529" y="932391"/>
                      <a:pt x="878417" y="921279"/>
                    </a:cubicBezTo>
                    <a:cubicBezTo>
                      <a:pt x="867305" y="910167"/>
                      <a:pt x="845609" y="904346"/>
                      <a:pt x="827617" y="899054"/>
                    </a:cubicBezTo>
                    <a:cubicBezTo>
                      <a:pt x="809625" y="893762"/>
                      <a:pt x="784225" y="901171"/>
                      <a:pt x="770467" y="889529"/>
                    </a:cubicBezTo>
                    <a:cubicBezTo>
                      <a:pt x="756709" y="877887"/>
                      <a:pt x="751417" y="847725"/>
                      <a:pt x="745067" y="829204"/>
                    </a:cubicBezTo>
                    <a:cubicBezTo>
                      <a:pt x="738717" y="810683"/>
                      <a:pt x="733425" y="796395"/>
                      <a:pt x="732367" y="778404"/>
                    </a:cubicBezTo>
                    <a:cubicBezTo>
                      <a:pt x="731309" y="760413"/>
                      <a:pt x="722313" y="734483"/>
                      <a:pt x="738717" y="721254"/>
                    </a:cubicBezTo>
                    <a:cubicBezTo>
                      <a:pt x="755121" y="708025"/>
                      <a:pt x="808567" y="708554"/>
                      <a:pt x="830792" y="699029"/>
                    </a:cubicBezTo>
                    <a:cubicBezTo>
                      <a:pt x="853017" y="689504"/>
                      <a:pt x="865188" y="678921"/>
                      <a:pt x="872067" y="664104"/>
                    </a:cubicBezTo>
                    <a:cubicBezTo>
                      <a:pt x="878946" y="649287"/>
                      <a:pt x="878946" y="624946"/>
                      <a:pt x="872067" y="610129"/>
                    </a:cubicBezTo>
                    <a:cubicBezTo>
                      <a:pt x="865188" y="595312"/>
                      <a:pt x="842963" y="579437"/>
                      <a:pt x="830792" y="575204"/>
                    </a:cubicBezTo>
                    <a:cubicBezTo>
                      <a:pt x="818621" y="570971"/>
                      <a:pt x="810154" y="574675"/>
                      <a:pt x="799042" y="584729"/>
                    </a:cubicBezTo>
                    <a:cubicBezTo>
                      <a:pt x="787930" y="594783"/>
                      <a:pt x="775759" y="625475"/>
                      <a:pt x="764117" y="635529"/>
                    </a:cubicBezTo>
                    <a:cubicBezTo>
                      <a:pt x="752475" y="645583"/>
                      <a:pt x="739775" y="655108"/>
                      <a:pt x="729192" y="645054"/>
                    </a:cubicBezTo>
                    <a:cubicBezTo>
                      <a:pt x="718609" y="635000"/>
                      <a:pt x="713846" y="591079"/>
                      <a:pt x="700617" y="575204"/>
                    </a:cubicBezTo>
                    <a:cubicBezTo>
                      <a:pt x="687388" y="559329"/>
                      <a:pt x="649817" y="549804"/>
                      <a:pt x="649817" y="549804"/>
                    </a:cubicBezTo>
                    <a:cubicBezTo>
                      <a:pt x="633942" y="541867"/>
                      <a:pt x="613834" y="537104"/>
                      <a:pt x="605367" y="527579"/>
                    </a:cubicBezTo>
                    <a:cubicBezTo>
                      <a:pt x="596900" y="518054"/>
                      <a:pt x="588434" y="506942"/>
                      <a:pt x="599017" y="492654"/>
                    </a:cubicBezTo>
                    <a:cubicBezTo>
                      <a:pt x="609600" y="478367"/>
                      <a:pt x="651934" y="463021"/>
                      <a:pt x="668867" y="441854"/>
                    </a:cubicBezTo>
                    <a:cubicBezTo>
                      <a:pt x="685800" y="420687"/>
                      <a:pt x="694796" y="383646"/>
                      <a:pt x="700617" y="365654"/>
                    </a:cubicBezTo>
                    <a:cubicBezTo>
                      <a:pt x="706438" y="347662"/>
                      <a:pt x="704850" y="346604"/>
                      <a:pt x="703792" y="333904"/>
                    </a:cubicBezTo>
                    <a:cubicBezTo>
                      <a:pt x="702734" y="321204"/>
                      <a:pt x="697442" y="306387"/>
                      <a:pt x="694267" y="289454"/>
                    </a:cubicBezTo>
                    <a:cubicBezTo>
                      <a:pt x="691092" y="272521"/>
                      <a:pt x="683155" y="252412"/>
                      <a:pt x="684742" y="232304"/>
                    </a:cubicBezTo>
                    <a:cubicBezTo>
                      <a:pt x="686330" y="212196"/>
                      <a:pt x="703792" y="186266"/>
                      <a:pt x="703792" y="168804"/>
                    </a:cubicBezTo>
                    <a:cubicBezTo>
                      <a:pt x="703792" y="151342"/>
                      <a:pt x="696913" y="137054"/>
                      <a:pt x="684742" y="127529"/>
                    </a:cubicBezTo>
                    <a:cubicBezTo>
                      <a:pt x="672571" y="118004"/>
                      <a:pt x="643467" y="106891"/>
                      <a:pt x="630767" y="111654"/>
                    </a:cubicBezTo>
                    <a:cubicBezTo>
                      <a:pt x="618067" y="116417"/>
                      <a:pt x="612775" y="139700"/>
                      <a:pt x="608542" y="156104"/>
                    </a:cubicBezTo>
                    <a:cubicBezTo>
                      <a:pt x="604309" y="172508"/>
                      <a:pt x="609600" y="195262"/>
                      <a:pt x="605367" y="210079"/>
                    </a:cubicBezTo>
                    <a:cubicBezTo>
                      <a:pt x="601134" y="224896"/>
                      <a:pt x="597959" y="241300"/>
                      <a:pt x="583142" y="245004"/>
                    </a:cubicBezTo>
                    <a:cubicBezTo>
                      <a:pt x="568325" y="248708"/>
                      <a:pt x="531813" y="245004"/>
                      <a:pt x="516467" y="232304"/>
                    </a:cubicBezTo>
                    <a:cubicBezTo>
                      <a:pt x="501121" y="219604"/>
                      <a:pt x="491067" y="190500"/>
                      <a:pt x="491067" y="168804"/>
                    </a:cubicBezTo>
                    <a:cubicBezTo>
                      <a:pt x="491067" y="147108"/>
                      <a:pt x="504825" y="122237"/>
                      <a:pt x="516467" y="102129"/>
                    </a:cubicBezTo>
                    <a:cubicBezTo>
                      <a:pt x="528109" y="82021"/>
                      <a:pt x="540809" y="62441"/>
                      <a:pt x="560917" y="48154"/>
                    </a:cubicBezTo>
                    <a:cubicBezTo>
                      <a:pt x="581025" y="33867"/>
                      <a:pt x="613834" y="21696"/>
                      <a:pt x="637117" y="16404"/>
                    </a:cubicBezTo>
                    <a:cubicBezTo>
                      <a:pt x="660400" y="11112"/>
                      <a:pt x="682096" y="7408"/>
                      <a:pt x="700617" y="16404"/>
                    </a:cubicBezTo>
                    <a:cubicBezTo>
                      <a:pt x="719138" y="25400"/>
                      <a:pt x="735013" y="52387"/>
                      <a:pt x="748242" y="70379"/>
                    </a:cubicBezTo>
                    <a:cubicBezTo>
                      <a:pt x="761471" y="88371"/>
                      <a:pt x="774171" y="103187"/>
                      <a:pt x="779992" y="124354"/>
                    </a:cubicBezTo>
                    <a:cubicBezTo>
                      <a:pt x="785813" y="145521"/>
                      <a:pt x="782638" y="178858"/>
                      <a:pt x="783167" y="197379"/>
                    </a:cubicBezTo>
                    <a:cubicBezTo>
                      <a:pt x="783696" y="215900"/>
                      <a:pt x="772055" y="223837"/>
                      <a:pt x="783167" y="235479"/>
                    </a:cubicBezTo>
                    <a:cubicBezTo>
                      <a:pt x="794280" y="247121"/>
                      <a:pt x="832380" y="255058"/>
                      <a:pt x="849842" y="267229"/>
                    </a:cubicBezTo>
                    <a:cubicBezTo>
                      <a:pt x="867304" y="279400"/>
                      <a:pt x="883709" y="288396"/>
                      <a:pt x="887942" y="308504"/>
                    </a:cubicBezTo>
                    <a:cubicBezTo>
                      <a:pt x="892175" y="328612"/>
                      <a:pt x="881592" y="363537"/>
                      <a:pt x="875242" y="387879"/>
                    </a:cubicBezTo>
                    <a:cubicBezTo>
                      <a:pt x="868892" y="412221"/>
                      <a:pt x="847196" y="431800"/>
                      <a:pt x="849842" y="454554"/>
                    </a:cubicBezTo>
                    <a:cubicBezTo>
                      <a:pt x="852488" y="477308"/>
                      <a:pt x="875771" y="509058"/>
                      <a:pt x="891117" y="524404"/>
                    </a:cubicBezTo>
                    <a:cubicBezTo>
                      <a:pt x="906463" y="539750"/>
                      <a:pt x="930275" y="529696"/>
                      <a:pt x="941917" y="546629"/>
                    </a:cubicBezTo>
                    <a:cubicBezTo>
                      <a:pt x="953559" y="563562"/>
                      <a:pt x="951442" y="603250"/>
                      <a:pt x="960967" y="626004"/>
                    </a:cubicBezTo>
                    <a:cubicBezTo>
                      <a:pt x="970492" y="648758"/>
                      <a:pt x="984250" y="663046"/>
                      <a:pt x="999067" y="683154"/>
                    </a:cubicBezTo>
                    <a:cubicBezTo>
                      <a:pt x="1013884" y="703262"/>
                      <a:pt x="1039284" y="729192"/>
                      <a:pt x="1049867" y="746654"/>
                    </a:cubicBezTo>
                    <a:cubicBezTo>
                      <a:pt x="1060450" y="764117"/>
                      <a:pt x="1064684" y="775229"/>
                      <a:pt x="1062567" y="787929"/>
                    </a:cubicBezTo>
                    <a:cubicBezTo>
                      <a:pt x="1060450" y="800629"/>
                      <a:pt x="1050925" y="812271"/>
                      <a:pt x="1037167" y="822854"/>
                    </a:cubicBezTo>
                    <a:cubicBezTo>
                      <a:pt x="1023409" y="833437"/>
                      <a:pt x="989542" y="837142"/>
                      <a:pt x="980017" y="851429"/>
                    </a:cubicBezTo>
                    <a:cubicBezTo>
                      <a:pt x="970492" y="865716"/>
                      <a:pt x="973138" y="886354"/>
                      <a:pt x="980017" y="908579"/>
                    </a:cubicBezTo>
                    <a:cubicBezTo>
                      <a:pt x="986896" y="930804"/>
                      <a:pt x="1010180" y="960967"/>
                      <a:pt x="1021292" y="984779"/>
                    </a:cubicBezTo>
                    <a:cubicBezTo>
                      <a:pt x="1032405" y="1008592"/>
                      <a:pt x="1042459" y="1030817"/>
                      <a:pt x="1046692" y="1051454"/>
                    </a:cubicBezTo>
                    <a:cubicBezTo>
                      <a:pt x="1050925" y="1072091"/>
                      <a:pt x="1051455" y="1092200"/>
                      <a:pt x="1046692" y="1108604"/>
                    </a:cubicBezTo>
                    <a:cubicBezTo>
                      <a:pt x="1041929" y="1125008"/>
                      <a:pt x="1021292" y="1129771"/>
                      <a:pt x="1018117" y="1149879"/>
                    </a:cubicBezTo>
                    <a:cubicBezTo>
                      <a:pt x="1014942" y="1169987"/>
                      <a:pt x="1025525" y="1201737"/>
                      <a:pt x="1027642" y="1229254"/>
                    </a:cubicBezTo>
                    <a:cubicBezTo>
                      <a:pt x="1029759" y="1256771"/>
                      <a:pt x="1027113" y="1290108"/>
                      <a:pt x="1030817" y="1314979"/>
                    </a:cubicBezTo>
                    <a:cubicBezTo>
                      <a:pt x="1034521" y="1339850"/>
                      <a:pt x="1041400" y="1361017"/>
                      <a:pt x="1049867" y="1378479"/>
                    </a:cubicBezTo>
                    <a:cubicBezTo>
                      <a:pt x="1058334" y="1395941"/>
                      <a:pt x="1066271" y="1421342"/>
                      <a:pt x="1081617" y="1419754"/>
                    </a:cubicBezTo>
                    <a:cubicBezTo>
                      <a:pt x="1096963" y="1418167"/>
                      <a:pt x="1135592" y="1390121"/>
                      <a:pt x="1141942" y="1368954"/>
                    </a:cubicBezTo>
                    <a:cubicBezTo>
                      <a:pt x="1148292" y="1347787"/>
                      <a:pt x="1122892" y="1319212"/>
                      <a:pt x="1119717" y="1292754"/>
                    </a:cubicBezTo>
                    <a:cubicBezTo>
                      <a:pt x="1116542" y="1266296"/>
                      <a:pt x="1122892" y="1234546"/>
                      <a:pt x="1122892" y="1210204"/>
                    </a:cubicBezTo>
                    <a:cubicBezTo>
                      <a:pt x="1122892" y="1185862"/>
                      <a:pt x="1113367" y="1163108"/>
                      <a:pt x="1119717" y="1146704"/>
                    </a:cubicBezTo>
                    <a:cubicBezTo>
                      <a:pt x="1126067" y="1130300"/>
                      <a:pt x="1146175" y="1111250"/>
                      <a:pt x="1160992" y="1111779"/>
                    </a:cubicBezTo>
                    <a:cubicBezTo>
                      <a:pt x="1175809" y="1112308"/>
                      <a:pt x="1189567" y="1155171"/>
                      <a:pt x="1208617" y="1149879"/>
                    </a:cubicBezTo>
                    <a:cubicBezTo>
                      <a:pt x="1227667" y="1144587"/>
                      <a:pt x="1273175" y="1099079"/>
                      <a:pt x="1275292" y="1080029"/>
                    </a:cubicBezTo>
                    <a:cubicBezTo>
                      <a:pt x="1277409" y="1060979"/>
                      <a:pt x="1244071" y="1044575"/>
                      <a:pt x="1221317" y="1035579"/>
                    </a:cubicBezTo>
                    <a:cubicBezTo>
                      <a:pt x="1198563" y="1026583"/>
                      <a:pt x="1161521" y="1038754"/>
                      <a:pt x="1138767" y="1026054"/>
                    </a:cubicBezTo>
                    <a:cubicBezTo>
                      <a:pt x="1116013" y="1013354"/>
                      <a:pt x="1094317" y="978958"/>
                      <a:pt x="1084792" y="959379"/>
                    </a:cubicBezTo>
                    <a:cubicBezTo>
                      <a:pt x="1075267" y="939800"/>
                      <a:pt x="1071563" y="927100"/>
                      <a:pt x="1081617" y="908579"/>
                    </a:cubicBezTo>
                    <a:cubicBezTo>
                      <a:pt x="1091671" y="890058"/>
                      <a:pt x="1130300" y="872596"/>
                      <a:pt x="1145117" y="848254"/>
                    </a:cubicBezTo>
                    <a:cubicBezTo>
                      <a:pt x="1159934" y="823912"/>
                      <a:pt x="1153584" y="783696"/>
                      <a:pt x="1170517" y="762529"/>
                    </a:cubicBezTo>
                    <a:cubicBezTo>
                      <a:pt x="1187450" y="741362"/>
                      <a:pt x="1228725" y="714375"/>
                      <a:pt x="1246717" y="721254"/>
                    </a:cubicBezTo>
                    <a:cubicBezTo>
                      <a:pt x="1264709" y="728133"/>
                      <a:pt x="1280055" y="779462"/>
                      <a:pt x="1278467" y="803804"/>
                    </a:cubicBezTo>
                    <a:cubicBezTo>
                      <a:pt x="1276880" y="828146"/>
                      <a:pt x="1251479" y="847196"/>
                      <a:pt x="1237192" y="867304"/>
                    </a:cubicBezTo>
                    <a:cubicBezTo>
                      <a:pt x="1222905" y="887412"/>
                      <a:pt x="1193271" y="907521"/>
                      <a:pt x="1192742" y="924454"/>
                    </a:cubicBezTo>
                    <a:cubicBezTo>
                      <a:pt x="1192213" y="941387"/>
                      <a:pt x="1217613" y="958850"/>
                      <a:pt x="1234017" y="968904"/>
                    </a:cubicBezTo>
                    <a:cubicBezTo>
                      <a:pt x="1250421" y="978958"/>
                      <a:pt x="1273705" y="989012"/>
                      <a:pt x="1291167" y="984779"/>
                    </a:cubicBezTo>
                    <a:cubicBezTo>
                      <a:pt x="1308629" y="980546"/>
                      <a:pt x="1329267" y="966787"/>
                      <a:pt x="1338792" y="943504"/>
                    </a:cubicBezTo>
                    <a:cubicBezTo>
                      <a:pt x="1348317" y="920221"/>
                      <a:pt x="1343555" y="871537"/>
                      <a:pt x="1348317" y="845079"/>
                    </a:cubicBezTo>
                    <a:cubicBezTo>
                      <a:pt x="1353079" y="818621"/>
                      <a:pt x="1367367" y="811212"/>
                      <a:pt x="1367367" y="784754"/>
                    </a:cubicBezTo>
                    <a:cubicBezTo>
                      <a:pt x="1367367" y="758296"/>
                      <a:pt x="1358900" y="709612"/>
                      <a:pt x="1348317" y="686329"/>
                    </a:cubicBezTo>
                    <a:cubicBezTo>
                      <a:pt x="1337734" y="663046"/>
                      <a:pt x="1312334" y="667808"/>
                      <a:pt x="1303867" y="645054"/>
                    </a:cubicBezTo>
                    <a:cubicBezTo>
                      <a:pt x="1295400" y="622300"/>
                      <a:pt x="1304396" y="572029"/>
                      <a:pt x="1297517" y="549804"/>
                    </a:cubicBezTo>
                    <a:cubicBezTo>
                      <a:pt x="1290638" y="527579"/>
                      <a:pt x="1278467" y="513292"/>
                      <a:pt x="1262592" y="511704"/>
                    </a:cubicBezTo>
                    <a:cubicBezTo>
                      <a:pt x="1246717" y="510117"/>
                      <a:pt x="1214438" y="526521"/>
                      <a:pt x="1202267" y="540279"/>
                    </a:cubicBezTo>
                    <a:cubicBezTo>
                      <a:pt x="1190096" y="554037"/>
                      <a:pt x="1193800" y="576792"/>
                      <a:pt x="1189567" y="594254"/>
                    </a:cubicBezTo>
                    <a:cubicBezTo>
                      <a:pt x="1185334" y="611716"/>
                      <a:pt x="1186921" y="629179"/>
                      <a:pt x="1176867" y="645054"/>
                    </a:cubicBezTo>
                    <a:cubicBezTo>
                      <a:pt x="1166813" y="660929"/>
                      <a:pt x="1147234" y="691092"/>
                      <a:pt x="1129242" y="689504"/>
                    </a:cubicBezTo>
                    <a:cubicBezTo>
                      <a:pt x="1111250" y="687917"/>
                      <a:pt x="1080559" y="656166"/>
                      <a:pt x="1068917" y="635529"/>
                    </a:cubicBezTo>
                    <a:cubicBezTo>
                      <a:pt x="1057275" y="614892"/>
                      <a:pt x="1052513" y="583671"/>
                      <a:pt x="1059392" y="565679"/>
                    </a:cubicBezTo>
                    <a:cubicBezTo>
                      <a:pt x="1066271" y="547687"/>
                      <a:pt x="1093259" y="547158"/>
                      <a:pt x="1110192" y="527579"/>
                    </a:cubicBezTo>
                    <a:cubicBezTo>
                      <a:pt x="1127125" y="508000"/>
                      <a:pt x="1147763" y="476779"/>
                      <a:pt x="1160992" y="448204"/>
                    </a:cubicBezTo>
                    <a:cubicBezTo>
                      <a:pt x="1174221" y="419629"/>
                      <a:pt x="1187980" y="385762"/>
                      <a:pt x="1189567" y="356129"/>
                    </a:cubicBezTo>
                    <a:cubicBezTo>
                      <a:pt x="1191154" y="326496"/>
                      <a:pt x="1179513" y="295804"/>
                      <a:pt x="1170517" y="270404"/>
                    </a:cubicBezTo>
                    <a:cubicBezTo>
                      <a:pt x="1161521" y="245004"/>
                      <a:pt x="1146175" y="227012"/>
                      <a:pt x="1135592" y="203729"/>
                    </a:cubicBezTo>
                    <a:cubicBezTo>
                      <a:pt x="1125009" y="180446"/>
                      <a:pt x="1112309" y="153458"/>
                      <a:pt x="1107017" y="130704"/>
                    </a:cubicBezTo>
                    <a:cubicBezTo>
                      <a:pt x="1101725" y="107950"/>
                      <a:pt x="1116013" y="82021"/>
                      <a:pt x="1103842" y="67204"/>
                    </a:cubicBezTo>
                    <a:cubicBezTo>
                      <a:pt x="1091671" y="52387"/>
                      <a:pt x="1055159" y="38629"/>
                      <a:pt x="1033992" y="41804"/>
                    </a:cubicBezTo>
                    <a:cubicBezTo>
                      <a:pt x="1012825" y="44979"/>
                      <a:pt x="984780" y="68262"/>
                      <a:pt x="976842" y="86254"/>
                    </a:cubicBezTo>
                    <a:cubicBezTo>
                      <a:pt x="968905" y="104246"/>
                      <a:pt x="975784" y="131233"/>
                      <a:pt x="986367" y="149754"/>
                    </a:cubicBezTo>
                    <a:cubicBezTo>
                      <a:pt x="996950" y="168275"/>
                      <a:pt x="1027113" y="177271"/>
                      <a:pt x="1040342" y="197379"/>
                    </a:cubicBezTo>
                    <a:cubicBezTo>
                      <a:pt x="1053571" y="217487"/>
                      <a:pt x="1057804" y="243946"/>
                      <a:pt x="1065742" y="270404"/>
                    </a:cubicBezTo>
                    <a:cubicBezTo>
                      <a:pt x="1073680" y="296862"/>
                      <a:pt x="1088496" y="325437"/>
                      <a:pt x="1087967" y="356129"/>
                    </a:cubicBezTo>
                    <a:cubicBezTo>
                      <a:pt x="1087438" y="386821"/>
                      <a:pt x="1072092" y="431800"/>
                      <a:pt x="1062567" y="454554"/>
                    </a:cubicBezTo>
                    <a:cubicBezTo>
                      <a:pt x="1053042" y="477308"/>
                      <a:pt x="1046692" y="489479"/>
                      <a:pt x="1030817" y="492654"/>
                    </a:cubicBezTo>
                    <a:cubicBezTo>
                      <a:pt x="1014942" y="495829"/>
                      <a:pt x="980017" y="485246"/>
                      <a:pt x="967317" y="473604"/>
                    </a:cubicBezTo>
                    <a:cubicBezTo>
                      <a:pt x="954617" y="461962"/>
                      <a:pt x="951442" y="444500"/>
                      <a:pt x="954617" y="422804"/>
                    </a:cubicBezTo>
                    <a:cubicBezTo>
                      <a:pt x="957792" y="401108"/>
                      <a:pt x="982134" y="367241"/>
                      <a:pt x="986367" y="343429"/>
                    </a:cubicBezTo>
                    <a:cubicBezTo>
                      <a:pt x="990600" y="319617"/>
                      <a:pt x="989013" y="302154"/>
                      <a:pt x="980017" y="279929"/>
                    </a:cubicBezTo>
                    <a:cubicBezTo>
                      <a:pt x="971021" y="257704"/>
                      <a:pt x="949854" y="232304"/>
                      <a:pt x="932392" y="210079"/>
                    </a:cubicBezTo>
                    <a:cubicBezTo>
                      <a:pt x="914930" y="187854"/>
                      <a:pt x="886355" y="167746"/>
                      <a:pt x="875242" y="146579"/>
                    </a:cubicBezTo>
                    <a:cubicBezTo>
                      <a:pt x="864130" y="125412"/>
                      <a:pt x="859367" y="102129"/>
                      <a:pt x="865717" y="83079"/>
                    </a:cubicBezTo>
                    <a:cubicBezTo>
                      <a:pt x="872067" y="64029"/>
                      <a:pt x="901171" y="43921"/>
                      <a:pt x="913342" y="32279"/>
                    </a:cubicBezTo>
                    <a:cubicBezTo>
                      <a:pt x="925513" y="20637"/>
                      <a:pt x="936096" y="20108"/>
                      <a:pt x="938742" y="13229"/>
                    </a:cubicBez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</p:grpSp>
        <p:grpSp>
          <p:nvGrpSpPr>
            <p:cNvPr id="94281" name="Group 26"/>
            <p:cNvGrpSpPr>
              <a:grpSpLocks/>
            </p:cNvGrpSpPr>
            <p:nvPr/>
          </p:nvGrpSpPr>
          <p:grpSpPr bwMode="auto">
            <a:xfrm>
              <a:off x="5803900" y="4886325"/>
              <a:ext cx="904082" cy="1468438"/>
              <a:chOff x="5803900" y="4886325"/>
              <a:chExt cx="904082" cy="1468438"/>
            </a:xfrm>
          </p:grpSpPr>
          <p:sp>
            <p:nvSpPr>
              <p:cNvPr id="28" name="Freeform 27"/>
              <p:cNvSpPr/>
              <p:nvPr/>
            </p:nvSpPr>
            <p:spPr>
              <a:xfrm>
                <a:off x="5815013" y="4886325"/>
                <a:ext cx="893762" cy="1468438"/>
              </a:xfrm>
              <a:custGeom>
                <a:avLst/>
                <a:gdLst>
                  <a:gd name="connsiteX0" fmla="*/ 0 w 892969"/>
                  <a:gd name="connsiteY0" fmla="*/ 0 h 1468438"/>
                  <a:gd name="connsiteX1" fmla="*/ 19050 w 892969"/>
                  <a:gd name="connsiteY1" fmla="*/ 85725 h 1468438"/>
                  <a:gd name="connsiteX2" fmla="*/ 100012 w 892969"/>
                  <a:gd name="connsiteY2" fmla="*/ 142875 h 1468438"/>
                  <a:gd name="connsiteX3" fmla="*/ 161925 w 892969"/>
                  <a:gd name="connsiteY3" fmla="*/ 166688 h 1468438"/>
                  <a:gd name="connsiteX4" fmla="*/ 142875 w 892969"/>
                  <a:gd name="connsiteY4" fmla="*/ 204788 h 1468438"/>
                  <a:gd name="connsiteX5" fmla="*/ 133350 w 892969"/>
                  <a:gd name="connsiteY5" fmla="*/ 252413 h 1468438"/>
                  <a:gd name="connsiteX6" fmla="*/ 176212 w 892969"/>
                  <a:gd name="connsiteY6" fmla="*/ 276225 h 1468438"/>
                  <a:gd name="connsiteX7" fmla="*/ 228600 w 892969"/>
                  <a:gd name="connsiteY7" fmla="*/ 242888 h 1468438"/>
                  <a:gd name="connsiteX8" fmla="*/ 257175 w 892969"/>
                  <a:gd name="connsiteY8" fmla="*/ 176213 h 1468438"/>
                  <a:gd name="connsiteX9" fmla="*/ 309562 w 892969"/>
                  <a:gd name="connsiteY9" fmla="*/ 157163 h 1468438"/>
                  <a:gd name="connsiteX10" fmla="*/ 342900 w 892969"/>
                  <a:gd name="connsiteY10" fmla="*/ 204788 h 1468438"/>
                  <a:gd name="connsiteX11" fmla="*/ 409575 w 892969"/>
                  <a:gd name="connsiteY11" fmla="*/ 261938 h 1468438"/>
                  <a:gd name="connsiteX12" fmla="*/ 476250 w 892969"/>
                  <a:gd name="connsiteY12" fmla="*/ 309563 h 1468438"/>
                  <a:gd name="connsiteX13" fmla="*/ 528637 w 892969"/>
                  <a:gd name="connsiteY13" fmla="*/ 342900 h 1468438"/>
                  <a:gd name="connsiteX14" fmla="*/ 585787 w 892969"/>
                  <a:gd name="connsiteY14" fmla="*/ 371475 h 1468438"/>
                  <a:gd name="connsiteX15" fmla="*/ 623887 w 892969"/>
                  <a:gd name="connsiteY15" fmla="*/ 409575 h 1468438"/>
                  <a:gd name="connsiteX16" fmla="*/ 685800 w 892969"/>
                  <a:gd name="connsiteY16" fmla="*/ 342900 h 1468438"/>
                  <a:gd name="connsiteX17" fmla="*/ 771525 w 892969"/>
                  <a:gd name="connsiteY17" fmla="*/ 319088 h 1468438"/>
                  <a:gd name="connsiteX18" fmla="*/ 819150 w 892969"/>
                  <a:gd name="connsiteY18" fmla="*/ 381000 h 1468438"/>
                  <a:gd name="connsiteX19" fmla="*/ 814387 w 892969"/>
                  <a:gd name="connsiteY19" fmla="*/ 419100 h 1468438"/>
                  <a:gd name="connsiteX20" fmla="*/ 704850 w 892969"/>
                  <a:gd name="connsiteY20" fmla="*/ 419100 h 1468438"/>
                  <a:gd name="connsiteX21" fmla="*/ 714375 w 892969"/>
                  <a:gd name="connsiteY21" fmla="*/ 485775 h 1468438"/>
                  <a:gd name="connsiteX22" fmla="*/ 804862 w 892969"/>
                  <a:gd name="connsiteY22" fmla="*/ 504825 h 1468438"/>
                  <a:gd name="connsiteX23" fmla="*/ 871537 w 892969"/>
                  <a:gd name="connsiteY23" fmla="*/ 576263 h 1468438"/>
                  <a:gd name="connsiteX24" fmla="*/ 842962 w 892969"/>
                  <a:gd name="connsiteY24" fmla="*/ 647700 h 1468438"/>
                  <a:gd name="connsiteX25" fmla="*/ 833437 w 892969"/>
                  <a:gd name="connsiteY25" fmla="*/ 738188 h 1468438"/>
                  <a:gd name="connsiteX26" fmla="*/ 866775 w 892969"/>
                  <a:gd name="connsiteY26" fmla="*/ 819150 h 1468438"/>
                  <a:gd name="connsiteX27" fmla="*/ 852487 w 892969"/>
                  <a:gd name="connsiteY27" fmla="*/ 904875 h 1468438"/>
                  <a:gd name="connsiteX28" fmla="*/ 781050 w 892969"/>
                  <a:gd name="connsiteY28" fmla="*/ 971550 h 1468438"/>
                  <a:gd name="connsiteX29" fmla="*/ 733425 w 892969"/>
                  <a:gd name="connsiteY29" fmla="*/ 1028700 h 1468438"/>
                  <a:gd name="connsiteX30" fmla="*/ 752475 w 892969"/>
                  <a:gd name="connsiteY30" fmla="*/ 1085850 h 1468438"/>
                  <a:gd name="connsiteX31" fmla="*/ 828675 w 892969"/>
                  <a:gd name="connsiteY31" fmla="*/ 1047750 h 1468438"/>
                  <a:gd name="connsiteX32" fmla="*/ 885825 w 892969"/>
                  <a:gd name="connsiteY32" fmla="*/ 1076325 h 1468438"/>
                  <a:gd name="connsiteX33" fmla="*/ 871537 w 892969"/>
                  <a:gd name="connsiteY33" fmla="*/ 1128713 h 1468438"/>
                  <a:gd name="connsiteX34" fmla="*/ 800100 w 892969"/>
                  <a:gd name="connsiteY34" fmla="*/ 1171575 h 1468438"/>
                  <a:gd name="connsiteX35" fmla="*/ 819150 w 892969"/>
                  <a:gd name="connsiteY35" fmla="*/ 1247775 h 1468438"/>
                  <a:gd name="connsiteX36" fmla="*/ 790575 w 892969"/>
                  <a:gd name="connsiteY36" fmla="*/ 1314450 h 1468438"/>
                  <a:gd name="connsiteX37" fmla="*/ 757237 w 892969"/>
                  <a:gd name="connsiteY37" fmla="*/ 1366838 h 1468438"/>
                  <a:gd name="connsiteX38" fmla="*/ 747712 w 892969"/>
                  <a:gd name="connsiteY38" fmla="*/ 1428750 h 1468438"/>
                  <a:gd name="connsiteX39" fmla="*/ 723900 w 892969"/>
                  <a:gd name="connsiteY39" fmla="*/ 1462088 h 1468438"/>
                  <a:gd name="connsiteX40" fmla="*/ 676275 w 892969"/>
                  <a:gd name="connsiteY40" fmla="*/ 1466850 h 1468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892969" h="1468438">
                    <a:moveTo>
                      <a:pt x="0" y="0"/>
                    </a:moveTo>
                    <a:cubicBezTo>
                      <a:pt x="1190" y="30956"/>
                      <a:pt x="2381" y="61912"/>
                      <a:pt x="19050" y="85725"/>
                    </a:cubicBezTo>
                    <a:cubicBezTo>
                      <a:pt x="35719" y="109538"/>
                      <a:pt x="76200" y="129381"/>
                      <a:pt x="100012" y="142875"/>
                    </a:cubicBezTo>
                    <a:cubicBezTo>
                      <a:pt x="123824" y="156369"/>
                      <a:pt x="154781" y="156369"/>
                      <a:pt x="161925" y="166688"/>
                    </a:cubicBezTo>
                    <a:cubicBezTo>
                      <a:pt x="169069" y="177007"/>
                      <a:pt x="147638" y="190500"/>
                      <a:pt x="142875" y="204788"/>
                    </a:cubicBezTo>
                    <a:cubicBezTo>
                      <a:pt x="138112" y="219076"/>
                      <a:pt x="127794" y="240507"/>
                      <a:pt x="133350" y="252413"/>
                    </a:cubicBezTo>
                    <a:cubicBezTo>
                      <a:pt x="138906" y="264319"/>
                      <a:pt x="160337" y="277813"/>
                      <a:pt x="176212" y="276225"/>
                    </a:cubicBezTo>
                    <a:cubicBezTo>
                      <a:pt x="192087" y="274638"/>
                      <a:pt x="215106" y="259557"/>
                      <a:pt x="228600" y="242888"/>
                    </a:cubicBezTo>
                    <a:cubicBezTo>
                      <a:pt x="242094" y="226219"/>
                      <a:pt x="243681" y="190500"/>
                      <a:pt x="257175" y="176213"/>
                    </a:cubicBezTo>
                    <a:cubicBezTo>
                      <a:pt x="270669" y="161926"/>
                      <a:pt x="295274" y="152400"/>
                      <a:pt x="309562" y="157163"/>
                    </a:cubicBezTo>
                    <a:cubicBezTo>
                      <a:pt x="323850" y="161926"/>
                      <a:pt x="326231" y="187326"/>
                      <a:pt x="342900" y="204788"/>
                    </a:cubicBezTo>
                    <a:cubicBezTo>
                      <a:pt x="359569" y="222251"/>
                      <a:pt x="387350" y="244476"/>
                      <a:pt x="409575" y="261938"/>
                    </a:cubicBezTo>
                    <a:cubicBezTo>
                      <a:pt x="431800" y="279400"/>
                      <a:pt x="456406" y="296069"/>
                      <a:pt x="476250" y="309563"/>
                    </a:cubicBezTo>
                    <a:cubicBezTo>
                      <a:pt x="496094" y="323057"/>
                      <a:pt x="510381" y="332581"/>
                      <a:pt x="528637" y="342900"/>
                    </a:cubicBezTo>
                    <a:cubicBezTo>
                      <a:pt x="546893" y="353219"/>
                      <a:pt x="569912" y="360363"/>
                      <a:pt x="585787" y="371475"/>
                    </a:cubicBezTo>
                    <a:cubicBezTo>
                      <a:pt x="601662" y="382588"/>
                      <a:pt x="607218" y="414338"/>
                      <a:pt x="623887" y="409575"/>
                    </a:cubicBezTo>
                    <a:cubicBezTo>
                      <a:pt x="640556" y="404813"/>
                      <a:pt x="661194" y="357981"/>
                      <a:pt x="685800" y="342900"/>
                    </a:cubicBezTo>
                    <a:cubicBezTo>
                      <a:pt x="710406" y="327819"/>
                      <a:pt x="749300" y="312738"/>
                      <a:pt x="771525" y="319088"/>
                    </a:cubicBezTo>
                    <a:cubicBezTo>
                      <a:pt x="793750" y="325438"/>
                      <a:pt x="812006" y="364331"/>
                      <a:pt x="819150" y="381000"/>
                    </a:cubicBezTo>
                    <a:cubicBezTo>
                      <a:pt x="826294" y="397669"/>
                      <a:pt x="833437" y="412750"/>
                      <a:pt x="814387" y="419100"/>
                    </a:cubicBezTo>
                    <a:cubicBezTo>
                      <a:pt x="795337" y="425450"/>
                      <a:pt x="721519" y="407988"/>
                      <a:pt x="704850" y="419100"/>
                    </a:cubicBezTo>
                    <a:cubicBezTo>
                      <a:pt x="688181" y="430212"/>
                      <a:pt x="697706" y="471488"/>
                      <a:pt x="714375" y="485775"/>
                    </a:cubicBezTo>
                    <a:cubicBezTo>
                      <a:pt x="731044" y="500062"/>
                      <a:pt x="778668" y="489744"/>
                      <a:pt x="804862" y="504825"/>
                    </a:cubicBezTo>
                    <a:cubicBezTo>
                      <a:pt x="831056" y="519906"/>
                      <a:pt x="865187" y="552451"/>
                      <a:pt x="871537" y="576263"/>
                    </a:cubicBezTo>
                    <a:cubicBezTo>
                      <a:pt x="877887" y="600075"/>
                      <a:pt x="849312" y="620713"/>
                      <a:pt x="842962" y="647700"/>
                    </a:cubicBezTo>
                    <a:cubicBezTo>
                      <a:pt x="836612" y="674687"/>
                      <a:pt x="829468" y="709613"/>
                      <a:pt x="833437" y="738188"/>
                    </a:cubicBezTo>
                    <a:cubicBezTo>
                      <a:pt x="837406" y="766763"/>
                      <a:pt x="863600" y="791369"/>
                      <a:pt x="866775" y="819150"/>
                    </a:cubicBezTo>
                    <a:cubicBezTo>
                      <a:pt x="869950" y="846931"/>
                      <a:pt x="866774" y="879475"/>
                      <a:pt x="852487" y="904875"/>
                    </a:cubicBezTo>
                    <a:cubicBezTo>
                      <a:pt x="838200" y="930275"/>
                      <a:pt x="800894" y="950913"/>
                      <a:pt x="781050" y="971550"/>
                    </a:cubicBezTo>
                    <a:cubicBezTo>
                      <a:pt x="761206" y="992187"/>
                      <a:pt x="738187" y="1009650"/>
                      <a:pt x="733425" y="1028700"/>
                    </a:cubicBezTo>
                    <a:cubicBezTo>
                      <a:pt x="728663" y="1047750"/>
                      <a:pt x="736600" y="1082675"/>
                      <a:pt x="752475" y="1085850"/>
                    </a:cubicBezTo>
                    <a:cubicBezTo>
                      <a:pt x="768350" y="1089025"/>
                      <a:pt x="806450" y="1049337"/>
                      <a:pt x="828675" y="1047750"/>
                    </a:cubicBezTo>
                    <a:cubicBezTo>
                      <a:pt x="850900" y="1046163"/>
                      <a:pt x="878681" y="1062831"/>
                      <a:pt x="885825" y="1076325"/>
                    </a:cubicBezTo>
                    <a:cubicBezTo>
                      <a:pt x="892969" y="1089819"/>
                      <a:pt x="885825" y="1112838"/>
                      <a:pt x="871537" y="1128713"/>
                    </a:cubicBezTo>
                    <a:cubicBezTo>
                      <a:pt x="857250" y="1144588"/>
                      <a:pt x="808831" y="1151731"/>
                      <a:pt x="800100" y="1171575"/>
                    </a:cubicBezTo>
                    <a:cubicBezTo>
                      <a:pt x="791369" y="1191419"/>
                      <a:pt x="820738" y="1223962"/>
                      <a:pt x="819150" y="1247775"/>
                    </a:cubicBezTo>
                    <a:cubicBezTo>
                      <a:pt x="817562" y="1271588"/>
                      <a:pt x="800894" y="1294606"/>
                      <a:pt x="790575" y="1314450"/>
                    </a:cubicBezTo>
                    <a:cubicBezTo>
                      <a:pt x="780256" y="1334294"/>
                      <a:pt x="764381" y="1347788"/>
                      <a:pt x="757237" y="1366838"/>
                    </a:cubicBezTo>
                    <a:cubicBezTo>
                      <a:pt x="750093" y="1385888"/>
                      <a:pt x="753268" y="1412875"/>
                      <a:pt x="747712" y="1428750"/>
                    </a:cubicBezTo>
                    <a:cubicBezTo>
                      <a:pt x="742156" y="1444625"/>
                      <a:pt x="735806" y="1455738"/>
                      <a:pt x="723900" y="1462088"/>
                    </a:cubicBezTo>
                    <a:cubicBezTo>
                      <a:pt x="711994" y="1468438"/>
                      <a:pt x="695325" y="1463675"/>
                      <a:pt x="676275" y="1466850"/>
                    </a:cubicBezTo>
                  </a:path>
                </a:pathLst>
              </a:cu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sp>
            <p:nvSpPr>
              <p:cNvPr id="29" name="Freeform 28"/>
              <p:cNvSpPr/>
              <p:nvPr/>
            </p:nvSpPr>
            <p:spPr>
              <a:xfrm>
                <a:off x="5810250" y="5053013"/>
                <a:ext cx="790575" cy="1290637"/>
              </a:xfrm>
              <a:custGeom>
                <a:avLst/>
                <a:gdLst>
                  <a:gd name="connsiteX0" fmla="*/ 0 w 789781"/>
                  <a:gd name="connsiteY0" fmla="*/ 0 h 1290637"/>
                  <a:gd name="connsiteX1" fmla="*/ 57150 w 789781"/>
                  <a:gd name="connsiteY1" fmla="*/ 28575 h 1290637"/>
                  <a:gd name="connsiteX2" fmla="*/ 47625 w 789781"/>
                  <a:gd name="connsiteY2" fmla="*/ 85725 h 1290637"/>
                  <a:gd name="connsiteX3" fmla="*/ 61913 w 789781"/>
                  <a:gd name="connsiteY3" fmla="*/ 152400 h 1290637"/>
                  <a:gd name="connsiteX4" fmla="*/ 114300 w 789781"/>
                  <a:gd name="connsiteY4" fmla="*/ 195262 h 1290637"/>
                  <a:gd name="connsiteX5" fmla="*/ 228600 w 789781"/>
                  <a:gd name="connsiteY5" fmla="*/ 185737 h 1290637"/>
                  <a:gd name="connsiteX6" fmla="*/ 280988 w 789781"/>
                  <a:gd name="connsiteY6" fmla="*/ 152400 h 1290637"/>
                  <a:gd name="connsiteX7" fmla="*/ 328613 w 789781"/>
                  <a:gd name="connsiteY7" fmla="*/ 133350 h 1290637"/>
                  <a:gd name="connsiteX8" fmla="*/ 371475 w 789781"/>
                  <a:gd name="connsiteY8" fmla="*/ 166687 h 1290637"/>
                  <a:gd name="connsiteX9" fmla="*/ 409575 w 789781"/>
                  <a:gd name="connsiteY9" fmla="*/ 219075 h 1290637"/>
                  <a:gd name="connsiteX10" fmla="*/ 485775 w 789781"/>
                  <a:gd name="connsiteY10" fmla="*/ 261937 h 1290637"/>
                  <a:gd name="connsiteX11" fmla="*/ 742950 w 789781"/>
                  <a:gd name="connsiteY11" fmla="*/ 404812 h 1290637"/>
                  <a:gd name="connsiteX12" fmla="*/ 766763 w 789781"/>
                  <a:gd name="connsiteY12" fmla="*/ 476250 h 1290637"/>
                  <a:gd name="connsiteX13" fmla="*/ 719138 w 789781"/>
                  <a:gd name="connsiteY13" fmla="*/ 538162 h 1290637"/>
                  <a:gd name="connsiteX14" fmla="*/ 771525 w 789781"/>
                  <a:gd name="connsiteY14" fmla="*/ 609600 h 1290637"/>
                  <a:gd name="connsiteX15" fmla="*/ 771525 w 789781"/>
                  <a:gd name="connsiteY15" fmla="*/ 685800 h 1290637"/>
                  <a:gd name="connsiteX16" fmla="*/ 723900 w 789781"/>
                  <a:gd name="connsiteY16" fmla="*/ 733425 h 1290637"/>
                  <a:gd name="connsiteX17" fmla="*/ 700088 w 789781"/>
                  <a:gd name="connsiteY17" fmla="*/ 785812 h 1290637"/>
                  <a:gd name="connsiteX18" fmla="*/ 642938 w 789781"/>
                  <a:gd name="connsiteY18" fmla="*/ 823912 h 1290637"/>
                  <a:gd name="connsiteX19" fmla="*/ 676275 w 789781"/>
                  <a:gd name="connsiteY19" fmla="*/ 928687 h 1290637"/>
                  <a:gd name="connsiteX20" fmla="*/ 723900 w 789781"/>
                  <a:gd name="connsiteY20" fmla="*/ 1038225 h 1290637"/>
                  <a:gd name="connsiteX21" fmla="*/ 738188 w 789781"/>
                  <a:gd name="connsiteY21" fmla="*/ 1100137 h 1290637"/>
                  <a:gd name="connsiteX22" fmla="*/ 690563 w 789781"/>
                  <a:gd name="connsiteY22" fmla="*/ 1200150 h 1290637"/>
                  <a:gd name="connsiteX23" fmla="*/ 585788 w 789781"/>
                  <a:gd name="connsiteY23" fmla="*/ 1228725 h 1290637"/>
                  <a:gd name="connsiteX24" fmla="*/ 514350 w 789781"/>
                  <a:gd name="connsiteY24" fmla="*/ 1290637 h 1290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789781" h="1290637">
                    <a:moveTo>
                      <a:pt x="0" y="0"/>
                    </a:moveTo>
                    <a:cubicBezTo>
                      <a:pt x="24606" y="7144"/>
                      <a:pt x="49213" y="14288"/>
                      <a:pt x="57150" y="28575"/>
                    </a:cubicBezTo>
                    <a:cubicBezTo>
                      <a:pt x="65087" y="42862"/>
                      <a:pt x="46831" y="65088"/>
                      <a:pt x="47625" y="85725"/>
                    </a:cubicBezTo>
                    <a:cubicBezTo>
                      <a:pt x="48419" y="106362"/>
                      <a:pt x="50801" y="134144"/>
                      <a:pt x="61913" y="152400"/>
                    </a:cubicBezTo>
                    <a:cubicBezTo>
                      <a:pt x="73026" y="170656"/>
                      <a:pt x="86519" y="189706"/>
                      <a:pt x="114300" y="195262"/>
                    </a:cubicBezTo>
                    <a:cubicBezTo>
                      <a:pt x="142081" y="200818"/>
                      <a:pt x="200819" y="192881"/>
                      <a:pt x="228600" y="185737"/>
                    </a:cubicBezTo>
                    <a:cubicBezTo>
                      <a:pt x="256381" y="178593"/>
                      <a:pt x="264319" y="161131"/>
                      <a:pt x="280988" y="152400"/>
                    </a:cubicBezTo>
                    <a:cubicBezTo>
                      <a:pt x="297657" y="143669"/>
                      <a:pt x="313532" y="130969"/>
                      <a:pt x="328613" y="133350"/>
                    </a:cubicBezTo>
                    <a:cubicBezTo>
                      <a:pt x="343694" y="135731"/>
                      <a:pt x="357981" y="152400"/>
                      <a:pt x="371475" y="166687"/>
                    </a:cubicBezTo>
                    <a:cubicBezTo>
                      <a:pt x="384969" y="180974"/>
                      <a:pt x="390525" y="203200"/>
                      <a:pt x="409575" y="219075"/>
                    </a:cubicBezTo>
                    <a:cubicBezTo>
                      <a:pt x="428625" y="234950"/>
                      <a:pt x="485775" y="261937"/>
                      <a:pt x="485775" y="261937"/>
                    </a:cubicBezTo>
                    <a:cubicBezTo>
                      <a:pt x="541337" y="292893"/>
                      <a:pt x="696119" y="369093"/>
                      <a:pt x="742950" y="404812"/>
                    </a:cubicBezTo>
                    <a:cubicBezTo>
                      <a:pt x="789781" y="440531"/>
                      <a:pt x="770732" y="454025"/>
                      <a:pt x="766763" y="476250"/>
                    </a:cubicBezTo>
                    <a:cubicBezTo>
                      <a:pt x="762794" y="498475"/>
                      <a:pt x="718344" y="515937"/>
                      <a:pt x="719138" y="538162"/>
                    </a:cubicBezTo>
                    <a:cubicBezTo>
                      <a:pt x="719932" y="560387"/>
                      <a:pt x="762794" y="584994"/>
                      <a:pt x="771525" y="609600"/>
                    </a:cubicBezTo>
                    <a:cubicBezTo>
                      <a:pt x="780256" y="634206"/>
                      <a:pt x="779463" y="665163"/>
                      <a:pt x="771525" y="685800"/>
                    </a:cubicBezTo>
                    <a:cubicBezTo>
                      <a:pt x="763588" y="706438"/>
                      <a:pt x="735806" y="716756"/>
                      <a:pt x="723900" y="733425"/>
                    </a:cubicBezTo>
                    <a:cubicBezTo>
                      <a:pt x="711994" y="750094"/>
                      <a:pt x="713582" y="770731"/>
                      <a:pt x="700088" y="785812"/>
                    </a:cubicBezTo>
                    <a:cubicBezTo>
                      <a:pt x="686594" y="800893"/>
                      <a:pt x="646907" y="800100"/>
                      <a:pt x="642938" y="823912"/>
                    </a:cubicBezTo>
                    <a:cubicBezTo>
                      <a:pt x="638969" y="847725"/>
                      <a:pt x="662781" y="892968"/>
                      <a:pt x="676275" y="928687"/>
                    </a:cubicBezTo>
                    <a:cubicBezTo>
                      <a:pt x="689769" y="964406"/>
                      <a:pt x="713581" y="1009650"/>
                      <a:pt x="723900" y="1038225"/>
                    </a:cubicBezTo>
                    <a:cubicBezTo>
                      <a:pt x="734219" y="1066800"/>
                      <a:pt x="743744" y="1073150"/>
                      <a:pt x="738188" y="1100137"/>
                    </a:cubicBezTo>
                    <a:cubicBezTo>
                      <a:pt x="732632" y="1127124"/>
                      <a:pt x="715963" y="1178719"/>
                      <a:pt x="690563" y="1200150"/>
                    </a:cubicBezTo>
                    <a:cubicBezTo>
                      <a:pt x="665163" y="1221581"/>
                      <a:pt x="615157" y="1213644"/>
                      <a:pt x="585788" y="1228725"/>
                    </a:cubicBezTo>
                    <a:cubicBezTo>
                      <a:pt x="556419" y="1243806"/>
                      <a:pt x="537369" y="1269206"/>
                      <a:pt x="514350" y="1290637"/>
                    </a:cubicBezTo>
                  </a:path>
                </a:pathLst>
              </a:cu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sp>
            <p:nvSpPr>
              <p:cNvPr id="30" name="Freeform 29"/>
              <p:cNvSpPr/>
              <p:nvPr/>
            </p:nvSpPr>
            <p:spPr>
              <a:xfrm>
                <a:off x="5810250" y="5276850"/>
                <a:ext cx="663575" cy="1066800"/>
              </a:xfrm>
              <a:custGeom>
                <a:avLst/>
                <a:gdLst>
                  <a:gd name="connsiteX0" fmla="*/ 4762 w 663574"/>
                  <a:gd name="connsiteY0" fmla="*/ 0 h 1066800"/>
                  <a:gd name="connsiteX1" fmla="*/ 4762 w 663574"/>
                  <a:gd name="connsiteY1" fmla="*/ 80963 h 1066800"/>
                  <a:gd name="connsiteX2" fmla="*/ 33337 w 663574"/>
                  <a:gd name="connsiteY2" fmla="*/ 171450 h 1066800"/>
                  <a:gd name="connsiteX3" fmla="*/ 90487 w 663574"/>
                  <a:gd name="connsiteY3" fmla="*/ 223838 h 1066800"/>
                  <a:gd name="connsiteX4" fmla="*/ 147637 w 663574"/>
                  <a:gd name="connsiteY4" fmla="*/ 147638 h 1066800"/>
                  <a:gd name="connsiteX5" fmla="*/ 109537 w 663574"/>
                  <a:gd name="connsiteY5" fmla="*/ 100013 h 1066800"/>
                  <a:gd name="connsiteX6" fmla="*/ 100012 w 663574"/>
                  <a:gd name="connsiteY6" fmla="*/ 33338 h 1066800"/>
                  <a:gd name="connsiteX7" fmla="*/ 171449 w 663574"/>
                  <a:gd name="connsiteY7" fmla="*/ 33338 h 1066800"/>
                  <a:gd name="connsiteX8" fmla="*/ 223837 w 663574"/>
                  <a:gd name="connsiteY8" fmla="*/ 100013 h 1066800"/>
                  <a:gd name="connsiteX9" fmla="*/ 285749 w 663574"/>
                  <a:gd name="connsiteY9" fmla="*/ 19050 h 1066800"/>
                  <a:gd name="connsiteX10" fmla="*/ 304799 w 663574"/>
                  <a:gd name="connsiteY10" fmla="*/ 23813 h 1066800"/>
                  <a:gd name="connsiteX11" fmla="*/ 338137 w 663574"/>
                  <a:gd name="connsiteY11" fmla="*/ 85725 h 1066800"/>
                  <a:gd name="connsiteX12" fmla="*/ 376237 w 663574"/>
                  <a:gd name="connsiteY12" fmla="*/ 133350 h 1066800"/>
                  <a:gd name="connsiteX13" fmla="*/ 457199 w 663574"/>
                  <a:gd name="connsiteY13" fmla="*/ 138113 h 1066800"/>
                  <a:gd name="connsiteX14" fmla="*/ 490537 w 663574"/>
                  <a:gd name="connsiteY14" fmla="*/ 147638 h 1066800"/>
                  <a:gd name="connsiteX15" fmla="*/ 466724 w 663574"/>
                  <a:gd name="connsiteY15" fmla="*/ 204788 h 1066800"/>
                  <a:gd name="connsiteX16" fmla="*/ 485774 w 663574"/>
                  <a:gd name="connsiteY16" fmla="*/ 261938 h 1066800"/>
                  <a:gd name="connsiteX17" fmla="*/ 519112 w 663574"/>
                  <a:gd name="connsiteY17" fmla="*/ 276225 h 1066800"/>
                  <a:gd name="connsiteX18" fmla="*/ 571499 w 663574"/>
                  <a:gd name="connsiteY18" fmla="*/ 200025 h 1066800"/>
                  <a:gd name="connsiteX19" fmla="*/ 647699 w 663574"/>
                  <a:gd name="connsiteY19" fmla="*/ 204788 h 1066800"/>
                  <a:gd name="connsiteX20" fmla="*/ 657224 w 663574"/>
                  <a:gd name="connsiteY20" fmla="*/ 252413 h 1066800"/>
                  <a:gd name="connsiteX21" fmla="*/ 609599 w 663574"/>
                  <a:gd name="connsiteY21" fmla="*/ 304800 h 1066800"/>
                  <a:gd name="connsiteX22" fmla="*/ 561974 w 663574"/>
                  <a:gd name="connsiteY22" fmla="*/ 352425 h 1066800"/>
                  <a:gd name="connsiteX23" fmla="*/ 533399 w 663574"/>
                  <a:gd name="connsiteY23" fmla="*/ 433388 h 1066800"/>
                  <a:gd name="connsiteX24" fmla="*/ 519112 w 663574"/>
                  <a:gd name="connsiteY24" fmla="*/ 476250 h 1066800"/>
                  <a:gd name="connsiteX25" fmla="*/ 547687 w 663574"/>
                  <a:gd name="connsiteY25" fmla="*/ 514350 h 1066800"/>
                  <a:gd name="connsiteX26" fmla="*/ 557212 w 663574"/>
                  <a:gd name="connsiteY26" fmla="*/ 566738 h 1066800"/>
                  <a:gd name="connsiteX27" fmla="*/ 566737 w 663574"/>
                  <a:gd name="connsiteY27" fmla="*/ 652463 h 1066800"/>
                  <a:gd name="connsiteX28" fmla="*/ 581024 w 663574"/>
                  <a:gd name="connsiteY28" fmla="*/ 747713 h 1066800"/>
                  <a:gd name="connsiteX29" fmla="*/ 642937 w 663574"/>
                  <a:gd name="connsiteY29" fmla="*/ 814388 h 1066800"/>
                  <a:gd name="connsiteX30" fmla="*/ 647699 w 663574"/>
                  <a:gd name="connsiteY30" fmla="*/ 876300 h 1066800"/>
                  <a:gd name="connsiteX31" fmla="*/ 609599 w 663574"/>
                  <a:gd name="connsiteY31" fmla="*/ 909638 h 1066800"/>
                  <a:gd name="connsiteX32" fmla="*/ 561974 w 663574"/>
                  <a:gd name="connsiteY32" fmla="*/ 881063 h 1066800"/>
                  <a:gd name="connsiteX33" fmla="*/ 528637 w 663574"/>
                  <a:gd name="connsiteY33" fmla="*/ 828675 h 1066800"/>
                  <a:gd name="connsiteX34" fmla="*/ 481012 w 663574"/>
                  <a:gd name="connsiteY34" fmla="*/ 842963 h 1066800"/>
                  <a:gd name="connsiteX35" fmla="*/ 490537 w 663574"/>
                  <a:gd name="connsiteY35" fmla="*/ 895350 h 1066800"/>
                  <a:gd name="connsiteX36" fmla="*/ 461962 w 663574"/>
                  <a:gd name="connsiteY36" fmla="*/ 990600 h 1066800"/>
                  <a:gd name="connsiteX37" fmla="*/ 400049 w 663574"/>
                  <a:gd name="connsiteY37" fmla="*/ 1066800 h 1066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663574" h="1066800">
                    <a:moveTo>
                      <a:pt x="4762" y="0"/>
                    </a:moveTo>
                    <a:cubicBezTo>
                      <a:pt x="2381" y="26194"/>
                      <a:pt x="0" y="52388"/>
                      <a:pt x="4762" y="80963"/>
                    </a:cubicBezTo>
                    <a:cubicBezTo>
                      <a:pt x="9524" y="109538"/>
                      <a:pt x="19050" y="147638"/>
                      <a:pt x="33337" y="171450"/>
                    </a:cubicBezTo>
                    <a:cubicBezTo>
                      <a:pt x="47624" y="195262"/>
                      <a:pt x="71437" y="227807"/>
                      <a:pt x="90487" y="223838"/>
                    </a:cubicBezTo>
                    <a:cubicBezTo>
                      <a:pt x="109537" y="219869"/>
                      <a:pt x="144462" y="168276"/>
                      <a:pt x="147637" y="147638"/>
                    </a:cubicBezTo>
                    <a:cubicBezTo>
                      <a:pt x="150812" y="127001"/>
                      <a:pt x="117474" y="119063"/>
                      <a:pt x="109537" y="100013"/>
                    </a:cubicBezTo>
                    <a:cubicBezTo>
                      <a:pt x="101600" y="80963"/>
                      <a:pt x="89693" y="44451"/>
                      <a:pt x="100012" y="33338"/>
                    </a:cubicBezTo>
                    <a:cubicBezTo>
                      <a:pt x="110331" y="22225"/>
                      <a:pt x="150812" y="22226"/>
                      <a:pt x="171449" y="33338"/>
                    </a:cubicBezTo>
                    <a:cubicBezTo>
                      <a:pt x="192086" y="44450"/>
                      <a:pt x="204787" y="102394"/>
                      <a:pt x="223837" y="100013"/>
                    </a:cubicBezTo>
                    <a:cubicBezTo>
                      <a:pt x="242887" y="97632"/>
                      <a:pt x="272255" y="31750"/>
                      <a:pt x="285749" y="19050"/>
                    </a:cubicBezTo>
                    <a:cubicBezTo>
                      <a:pt x="299243" y="6350"/>
                      <a:pt x="296068" y="12701"/>
                      <a:pt x="304799" y="23813"/>
                    </a:cubicBezTo>
                    <a:cubicBezTo>
                      <a:pt x="313530" y="34925"/>
                      <a:pt x="326231" y="67469"/>
                      <a:pt x="338137" y="85725"/>
                    </a:cubicBezTo>
                    <a:cubicBezTo>
                      <a:pt x="350043" y="103981"/>
                      <a:pt x="356393" y="124619"/>
                      <a:pt x="376237" y="133350"/>
                    </a:cubicBezTo>
                    <a:cubicBezTo>
                      <a:pt x="396081" y="142081"/>
                      <a:pt x="438149" y="135732"/>
                      <a:pt x="457199" y="138113"/>
                    </a:cubicBezTo>
                    <a:cubicBezTo>
                      <a:pt x="476249" y="140494"/>
                      <a:pt x="488950" y="136526"/>
                      <a:pt x="490537" y="147638"/>
                    </a:cubicBezTo>
                    <a:cubicBezTo>
                      <a:pt x="492124" y="158750"/>
                      <a:pt x="467518" y="185738"/>
                      <a:pt x="466724" y="204788"/>
                    </a:cubicBezTo>
                    <a:cubicBezTo>
                      <a:pt x="465930" y="223838"/>
                      <a:pt x="477043" y="250032"/>
                      <a:pt x="485774" y="261938"/>
                    </a:cubicBezTo>
                    <a:cubicBezTo>
                      <a:pt x="494505" y="273844"/>
                      <a:pt x="504825" y="286544"/>
                      <a:pt x="519112" y="276225"/>
                    </a:cubicBezTo>
                    <a:cubicBezTo>
                      <a:pt x="533399" y="265906"/>
                      <a:pt x="550068" y="211931"/>
                      <a:pt x="571499" y="200025"/>
                    </a:cubicBezTo>
                    <a:cubicBezTo>
                      <a:pt x="592930" y="188119"/>
                      <a:pt x="633412" y="196057"/>
                      <a:pt x="647699" y="204788"/>
                    </a:cubicBezTo>
                    <a:cubicBezTo>
                      <a:pt x="661986" y="213519"/>
                      <a:pt x="663574" y="235744"/>
                      <a:pt x="657224" y="252413"/>
                    </a:cubicBezTo>
                    <a:cubicBezTo>
                      <a:pt x="650874" y="269082"/>
                      <a:pt x="625474" y="288131"/>
                      <a:pt x="609599" y="304800"/>
                    </a:cubicBezTo>
                    <a:cubicBezTo>
                      <a:pt x="593724" y="321469"/>
                      <a:pt x="574674" y="330994"/>
                      <a:pt x="561974" y="352425"/>
                    </a:cubicBezTo>
                    <a:cubicBezTo>
                      <a:pt x="549274" y="373856"/>
                      <a:pt x="540543" y="412751"/>
                      <a:pt x="533399" y="433388"/>
                    </a:cubicBezTo>
                    <a:cubicBezTo>
                      <a:pt x="526255" y="454025"/>
                      <a:pt x="516731" y="462756"/>
                      <a:pt x="519112" y="476250"/>
                    </a:cubicBezTo>
                    <a:cubicBezTo>
                      <a:pt x="521493" y="489744"/>
                      <a:pt x="541337" y="499269"/>
                      <a:pt x="547687" y="514350"/>
                    </a:cubicBezTo>
                    <a:cubicBezTo>
                      <a:pt x="554037" y="529431"/>
                      <a:pt x="554037" y="543719"/>
                      <a:pt x="557212" y="566738"/>
                    </a:cubicBezTo>
                    <a:cubicBezTo>
                      <a:pt x="560387" y="589757"/>
                      <a:pt x="562768" y="622301"/>
                      <a:pt x="566737" y="652463"/>
                    </a:cubicBezTo>
                    <a:cubicBezTo>
                      <a:pt x="570706" y="682625"/>
                      <a:pt x="568324" y="720726"/>
                      <a:pt x="581024" y="747713"/>
                    </a:cubicBezTo>
                    <a:cubicBezTo>
                      <a:pt x="593724" y="774700"/>
                      <a:pt x="631824" y="792957"/>
                      <a:pt x="642937" y="814388"/>
                    </a:cubicBezTo>
                    <a:cubicBezTo>
                      <a:pt x="654050" y="835819"/>
                      <a:pt x="653255" y="860425"/>
                      <a:pt x="647699" y="876300"/>
                    </a:cubicBezTo>
                    <a:cubicBezTo>
                      <a:pt x="642143" y="892175"/>
                      <a:pt x="623886" y="908844"/>
                      <a:pt x="609599" y="909638"/>
                    </a:cubicBezTo>
                    <a:cubicBezTo>
                      <a:pt x="595312" y="910432"/>
                      <a:pt x="575468" y="894557"/>
                      <a:pt x="561974" y="881063"/>
                    </a:cubicBezTo>
                    <a:cubicBezTo>
                      <a:pt x="548480" y="867569"/>
                      <a:pt x="542131" y="835025"/>
                      <a:pt x="528637" y="828675"/>
                    </a:cubicBezTo>
                    <a:cubicBezTo>
                      <a:pt x="515143" y="822325"/>
                      <a:pt x="487362" y="831851"/>
                      <a:pt x="481012" y="842963"/>
                    </a:cubicBezTo>
                    <a:cubicBezTo>
                      <a:pt x="474662" y="854075"/>
                      <a:pt x="493712" y="870744"/>
                      <a:pt x="490537" y="895350"/>
                    </a:cubicBezTo>
                    <a:cubicBezTo>
                      <a:pt x="487362" y="919956"/>
                      <a:pt x="477043" y="962025"/>
                      <a:pt x="461962" y="990600"/>
                    </a:cubicBezTo>
                    <a:cubicBezTo>
                      <a:pt x="446881" y="1019175"/>
                      <a:pt x="461168" y="1010444"/>
                      <a:pt x="400049" y="1066800"/>
                    </a:cubicBezTo>
                  </a:path>
                </a:pathLst>
              </a:cu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sp>
            <p:nvSpPr>
              <p:cNvPr id="31" name="Freeform 30"/>
              <p:cNvSpPr/>
              <p:nvPr/>
            </p:nvSpPr>
            <p:spPr>
              <a:xfrm>
                <a:off x="5810250" y="5437188"/>
                <a:ext cx="501650" cy="906462"/>
              </a:xfrm>
              <a:custGeom>
                <a:avLst/>
                <a:gdLst>
                  <a:gd name="connsiteX0" fmla="*/ 0 w 501650"/>
                  <a:gd name="connsiteY0" fmla="*/ 91282 h 905669"/>
                  <a:gd name="connsiteX1" fmla="*/ 76200 w 501650"/>
                  <a:gd name="connsiteY1" fmla="*/ 162719 h 905669"/>
                  <a:gd name="connsiteX2" fmla="*/ 128588 w 501650"/>
                  <a:gd name="connsiteY2" fmla="*/ 134144 h 905669"/>
                  <a:gd name="connsiteX3" fmla="*/ 214313 w 501650"/>
                  <a:gd name="connsiteY3" fmla="*/ 38894 h 905669"/>
                  <a:gd name="connsiteX4" fmla="*/ 271463 w 501650"/>
                  <a:gd name="connsiteY4" fmla="*/ 794 h 905669"/>
                  <a:gd name="connsiteX5" fmla="*/ 352425 w 501650"/>
                  <a:gd name="connsiteY5" fmla="*/ 43657 h 905669"/>
                  <a:gd name="connsiteX6" fmla="*/ 381000 w 501650"/>
                  <a:gd name="connsiteY6" fmla="*/ 105569 h 905669"/>
                  <a:gd name="connsiteX7" fmla="*/ 404813 w 501650"/>
                  <a:gd name="connsiteY7" fmla="*/ 143669 h 905669"/>
                  <a:gd name="connsiteX8" fmla="*/ 466725 w 501650"/>
                  <a:gd name="connsiteY8" fmla="*/ 162719 h 905669"/>
                  <a:gd name="connsiteX9" fmla="*/ 485775 w 501650"/>
                  <a:gd name="connsiteY9" fmla="*/ 219869 h 905669"/>
                  <a:gd name="connsiteX10" fmla="*/ 423863 w 501650"/>
                  <a:gd name="connsiteY10" fmla="*/ 248444 h 905669"/>
                  <a:gd name="connsiteX11" fmla="*/ 385763 w 501650"/>
                  <a:gd name="connsiteY11" fmla="*/ 305594 h 905669"/>
                  <a:gd name="connsiteX12" fmla="*/ 433388 w 501650"/>
                  <a:gd name="connsiteY12" fmla="*/ 338932 h 905669"/>
                  <a:gd name="connsiteX13" fmla="*/ 466725 w 501650"/>
                  <a:gd name="connsiteY13" fmla="*/ 357982 h 905669"/>
                  <a:gd name="connsiteX14" fmla="*/ 442913 w 501650"/>
                  <a:gd name="connsiteY14" fmla="*/ 415132 h 905669"/>
                  <a:gd name="connsiteX15" fmla="*/ 361950 w 501650"/>
                  <a:gd name="connsiteY15" fmla="*/ 419894 h 905669"/>
                  <a:gd name="connsiteX16" fmla="*/ 304800 w 501650"/>
                  <a:gd name="connsiteY16" fmla="*/ 377032 h 905669"/>
                  <a:gd name="connsiteX17" fmla="*/ 290513 w 501650"/>
                  <a:gd name="connsiteY17" fmla="*/ 296069 h 905669"/>
                  <a:gd name="connsiteX18" fmla="*/ 309563 w 501650"/>
                  <a:gd name="connsiteY18" fmla="*/ 229394 h 905669"/>
                  <a:gd name="connsiteX19" fmla="*/ 319088 w 501650"/>
                  <a:gd name="connsiteY19" fmla="*/ 162719 h 905669"/>
                  <a:gd name="connsiteX20" fmla="*/ 290513 w 501650"/>
                  <a:gd name="connsiteY20" fmla="*/ 115094 h 905669"/>
                  <a:gd name="connsiteX21" fmla="*/ 261938 w 501650"/>
                  <a:gd name="connsiteY21" fmla="*/ 105569 h 905669"/>
                  <a:gd name="connsiteX22" fmla="*/ 200025 w 501650"/>
                  <a:gd name="connsiteY22" fmla="*/ 181769 h 905669"/>
                  <a:gd name="connsiteX23" fmla="*/ 200025 w 501650"/>
                  <a:gd name="connsiteY23" fmla="*/ 334169 h 905669"/>
                  <a:gd name="connsiteX24" fmla="*/ 166688 w 501650"/>
                  <a:gd name="connsiteY24" fmla="*/ 405607 h 905669"/>
                  <a:gd name="connsiteX25" fmla="*/ 176213 w 501650"/>
                  <a:gd name="connsiteY25" fmla="*/ 443707 h 905669"/>
                  <a:gd name="connsiteX26" fmla="*/ 280988 w 501650"/>
                  <a:gd name="connsiteY26" fmla="*/ 457994 h 905669"/>
                  <a:gd name="connsiteX27" fmla="*/ 338138 w 501650"/>
                  <a:gd name="connsiteY27" fmla="*/ 529432 h 905669"/>
                  <a:gd name="connsiteX28" fmla="*/ 366713 w 501650"/>
                  <a:gd name="connsiteY28" fmla="*/ 548482 h 905669"/>
                  <a:gd name="connsiteX29" fmla="*/ 428625 w 501650"/>
                  <a:gd name="connsiteY29" fmla="*/ 486569 h 905669"/>
                  <a:gd name="connsiteX30" fmla="*/ 476250 w 501650"/>
                  <a:gd name="connsiteY30" fmla="*/ 500857 h 905669"/>
                  <a:gd name="connsiteX31" fmla="*/ 495300 w 501650"/>
                  <a:gd name="connsiteY31" fmla="*/ 558007 h 905669"/>
                  <a:gd name="connsiteX32" fmla="*/ 438150 w 501650"/>
                  <a:gd name="connsiteY32" fmla="*/ 619919 h 905669"/>
                  <a:gd name="connsiteX33" fmla="*/ 404813 w 501650"/>
                  <a:gd name="connsiteY33" fmla="*/ 653257 h 905669"/>
                  <a:gd name="connsiteX34" fmla="*/ 381000 w 501650"/>
                  <a:gd name="connsiteY34" fmla="*/ 738982 h 905669"/>
                  <a:gd name="connsiteX35" fmla="*/ 357188 w 501650"/>
                  <a:gd name="connsiteY35" fmla="*/ 819944 h 905669"/>
                  <a:gd name="connsiteX36" fmla="*/ 304800 w 501650"/>
                  <a:gd name="connsiteY36" fmla="*/ 858044 h 905669"/>
                  <a:gd name="connsiteX37" fmla="*/ 257175 w 501650"/>
                  <a:gd name="connsiteY37" fmla="*/ 805657 h 905669"/>
                  <a:gd name="connsiteX38" fmla="*/ 233363 w 501650"/>
                  <a:gd name="connsiteY38" fmla="*/ 743744 h 905669"/>
                  <a:gd name="connsiteX39" fmla="*/ 295275 w 501650"/>
                  <a:gd name="connsiteY39" fmla="*/ 719932 h 905669"/>
                  <a:gd name="connsiteX40" fmla="*/ 323850 w 501650"/>
                  <a:gd name="connsiteY40" fmla="*/ 686594 h 905669"/>
                  <a:gd name="connsiteX41" fmla="*/ 333375 w 501650"/>
                  <a:gd name="connsiteY41" fmla="*/ 624682 h 905669"/>
                  <a:gd name="connsiteX42" fmla="*/ 242888 w 501650"/>
                  <a:gd name="connsiteY42" fmla="*/ 562769 h 905669"/>
                  <a:gd name="connsiteX43" fmla="*/ 185738 w 501650"/>
                  <a:gd name="connsiteY43" fmla="*/ 515144 h 905669"/>
                  <a:gd name="connsiteX44" fmla="*/ 133350 w 501650"/>
                  <a:gd name="connsiteY44" fmla="*/ 567532 h 905669"/>
                  <a:gd name="connsiteX45" fmla="*/ 200025 w 501650"/>
                  <a:gd name="connsiteY45" fmla="*/ 634207 h 905669"/>
                  <a:gd name="connsiteX46" fmla="*/ 200025 w 501650"/>
                  <a:gd name="connsiteY46" fmla="*/ 677069 h 905669"/>
                  <a:gd name="connsiteX47" fmla="*/ 147638 w 501650"/>
                  <a:gd name="connsiteY47" fmla="*/ 705644 h 905669"/>
                  <a:gd name="connsiteX48" fmla="*/ 90488 w 501650"/>
                  <a:gd name="connsiteY48" fmla="*/ 738982 h 905669"/>
                  <a:gd name="connsiteX49" fmla="*/ 138113 w 501650"/>
                  <a:gd name="connsiteY49" fmla="*/ 796132 h 905669"/>
                  <a:gd name="connsiteX50" fmla="*/ 180975 w 501650"/>
                  <a:gd name="connsiteY50" fmla="*/ 843757 h 905669"/>
                  <a:gd name="connsiteX51" fmla="*/ 223838 w 501650"/>
                  <a:gd name="connsiteY51" fmla="*/ 905669 h 905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501650" h="905669">
                    <a:moveTo>
                      <a:pt x="0" y="91282"/>
                    </a:moveTo>
                    <a:cubicBezTo>
                      <a:pt x="27384" y="123428"/>
                      <a:pt x="54769" y="155575"/>
                      <a:pt x="76200" y="162719"/>
                    </a:cubicBezTo>
                    <a:cubicBezTo>
                      <a:pt x="97631" y="169863"/>
                      <a:pt x="105569" y="154781"/>
                      <a:pt x="128588" y="134144"/>
                    </a:cubicBezTo>
                    <a:cubicBezTo>
                      <a:pt x="151607" y="113507"/>
                      <a:pt x="190501" y="61119"/>
                      <a:pt x="214313" y="38894"/>
                    </a:cubicBezTo>
                    <a:cubicBezTo>
                      <a:pt x="238125" y="16669"/>
                      <a:pt x="248444" y="0"/>
                      <a:pt x="271463" y="794"/>
                    </a:cubicBezTo>
                    <a:cubicBezTo>
                      <a:pt x="294482" y="1588"/>
                      <a:pt x="334169" y="26195"/>
                      <a:pt x="352425" y="43657"/>
                    </a:cubicBezTo>
                    <a:cubicBezTo>
                      <a:pt x="370681" y="61119"/>
                      <a:pt x="372269" y="88900"/>
                      <a:pt x="381000" y="105569"/>
                    </a:cubicBezTo>
                    <a:cubicBezTo>
                      <a:pt x="389731" y="122238"/>
                      <a:pt x="390526" y="134144"/>
                      <a:pt x="404813" y="143669"/>
                    </a:cubicBezTo>
                    <a:cubicBezTo>
                      <a:pt x="419100" y="153194"/>
                      <a:pt x="453231" y="150019"/>
                      <a:pt x="466725" y="162719"/>
                    </a:cubicBezTo>
                    <a:cubicBezTo>
                      <a:pt x="480219" y="175419"/>
                      <a:pt x="492919" y="205582"/>
                      <a:pt x="485775" y="219869"/>
                    </a:cubicBezTo>
                    <a:cubicBezTo>
                      <a:pt x="478631" y="234156"/>
                      <a:pt x="440532" y="234157"/>
                      <a:pt x="423863" y="248444"/>
                    </a:cubicBezTo>
                    <a:cubicBezTo>
                      <a:pt x="407194" y="262731"/>
                      <a:pt x="384176" y="290513"/>
                      <a:pt x="385763" y="305594"/>
                    </a:cubicBezTo>
                    <a:cubicBezTo>
                      <a:pt x="387350" y="320675"/>
                      <a:pt x="419894" y="330201"/>
                      <a:pt x="433388" y="338932"/>
                    </a:cubicBezTo>
                    <a:cubicBezTo>
                      <a:pt x="446882" y="347663"/>
                      <a:pt x="465138" y="345282"/>
                      <a:pt x="466725" y="357982"/>
                    </a:cubicBezTo>
                    <a:cubicBezTo>
                      <a:pt x="468312" y="370682"/>
                      <a:pt x="460375" y="404813"/>
                      <a:pt x="442913" y="415132"/>
                    </a:cubicBezTo>
                    <a:cubicBezTo>
                      <a:pt x="425451" y="425451"/>
                      <a:pt x="384969" y="426244"/>
                      <a:pt x="361950" y="419894"/>
                    </a:cubicBezTo>
                    <a:cubicBezTo>
                      <a:pt x="338931" y="413544"/>
                      <a:pt x="316706" y="397670"/>
                      <a:pt x="304800" y="377032"/>
                    </a:cubicBezTo>
                    <a:cubicBezTo>
                      <a:pt x="292894" y="356394"/>
                      <a:pt x="289719" y="320675"/>
                      <a:pt x="290513" y="296069"/>
                    </a:cubicBezTo>
                    <a:cubicBezTo>
                      <a:pt x="291307" y="271463"/>
                      <a:pt x="304801" y="251619"/>
                      <a:pt x="309563" y="229394"/>
                    </a:cubicBezTo>
                    <a:cubicBezTo>
                      <a:pt x="314326" y="207169"/>
                      <a:pt x="322263" y="181769"/>
                      <a:pt x="319088" y="162719"/>
                    </a:cubicBezTo>
                    <a:cubicBezTo>
                      <a:pt x="315913" y="143669"/>
                      <a:pt x="300038" y="124619"/>
                      <a:pt x="290513" y="115094"/>
                    </a:cubicBezTo>
                    <a:cubicBezTo>
                      <a:pt x="280988" y="105569"/>
                      <a:pt x="277019" y="94456"/>
                      <a:pt x="261938" y="105569"/>
                    </a:cubicBezTo>
                    <a:cubicBezTo>
                      <a:pt x="246857" y="116682"/>
                      <a:pt x="210344" y="143669"/>
                      <a:pt x="200025" y="181769"/>
                    </a:cubicBezTo>
                    <a:cubicBezTo>
                      <a:pt x="189706" y="219869"/>
                      <a:pt x="205581" y="296863"/>
                      <a:pt x="200025" y="334169"/>
                    </a:cubicBezTo>
                    <a:cubicBezTo>
                      <a:pt x="194469" y="371475"/>
                      <a:pt x="170657" y="387351"/>
                      <a:pt x="166688" y="405607"/>
                    </a:cubicBezTo>
                    <a:cubicBezTo>
                      <a:pt x="162719" y="423863"/>
                      <a:pt x="157163" y="434976"/>
                      <a:pt x="176213" y="443707"/>
                    </a:cubicBezTo>
                    <a:cubicBezTo>
                      <a:pt x="195263" y="452438"/>
                      <a:pt x="254001" y="443707"/>
                      <a:pt x="280988" y="457994"/>
                    </a:cubicBezTo>
                    <a:cubicBezTo>
                      <a:pt x="307976" y="472282"/>
                      <a:pt x="323851" y="514351"/>
                      <a:pt x="338138" y="529432"/>
                    </a:cubicBezTo>
                    <a:cubicBezTo>
                      <a:pt x="352426" y="544513"/>
                      <a:pt x="351632" y="555626"/>
                      <a:pt x="366713" y="548482"/>
                    </a:cubicBezTo>
                    <a:cubicBezTo>
                      <a:pt x="381794" y="541338"/>
                      <a:pt x="410369" y="494506"/>
                      <a:pt x="428625" y="486569"/>
                    </a:cubicBezTo>
                    <a:cubicBezTo>
                      <a:pt x="446881" y="478632"/>
                      <a:pt x="465138" y="488951"/>
                      <a:pt x="476250" y="500857"/>
                    </a:cubicBezTo>
                    <a:cubicBezTo>
                      <a:pt x="487362" y="512763"/>
                      <a:pt x="501650" y="538163"/>
                      <a:pt x="495300" y="558007"/>
                    </a:cubicBezTo>
                    <a:cubicBezTo>
                      <a:pt x="488950" y="577851"/>
                      <a:pt x="453231" y="604044"/>
                      <a:pt x="438150" y="619919"/>
                    </a:cubicBezTo>
                    <a:cubicBezTo>
                      <a:pt x="423069" y="635794"/>
                      <a:pt x="414338" y="633413"/>
                      <a:pt x="404813" y="653257"/>
                    </a:cubicBezTo>
                    <a:cubicBezTo>
                      <a:pt x="395288" y="673101"/>
                      <a:pt x="388938" y="711201"/>
                      <a:pt x="381000" y="738982"/>
                    </a:cubicBezTo>
                    <a:cubicBezTo>
                      <a:pt x="373062" y="766763"/>
                      <a:pt x="369888" y="800100"/>
                      <a:pt x="357188" y="819944"/>
                    </a:cubicBezTo>
                    <a:cubicBezTo>
                      <a:pt x="344488" y="839788"/>
                      <a:pt x="321469" y="860425"/>
                      <a:pt x="304800" y="858044"/>
                    </a:cubicBezTo>
                    <a:cubicBezTo>
                      <a:pt x="288131" y="855663"/>
                      <a:pt x="269081" y="824707"/>
                      <a:pt x="257175" y="805657"/>
                    </a:cubicBezTo>
                    <a:cubicBezTo>
                      <a:pt x="245269" y="786607"/>
                      <a:pt x="227013" y="758032"/>
                      <a:pt x="233363" y="743744"/>
                    </a:cubicBezTo>
                    <a:cubicBezTo>
                      <a:pt x="239713" y="729456"/>
                      <a:pt x="280194" y="729457"/>
                      <a:pt x="295275" y="719932"/>
                    </a:cubicBezTo>
                    <a:cubicBezTo>
                      <a:pt x="310356" y="710407"/>
                      <a:pt x="317500" y="702469"/>
                      <a:pt x="323850" y="686594"/>
                    </a:cubicBezTo>
                    <a:cubicBezTo>
                      <a:pt x="330200" y="670719"/>
                      <a:pt x="346869" y="645319"/>
                      <a:pt x="333375" y="624682"/>
                    </a:cubicBezTo>
                    <a:cubicBezTo>
                      <a:pt x="319881" y="604045"/>
                      <a:pt x="267494" y="581025"/>
                      <a:pt x="242888" y="562769"/>
                    </a:cubicBezTo>
                    <a:cubicBezTo>
                      <a:pt x="218282" y="544513"/>
                      <a:pt x="203994" y="514350"/>
                      <a:pt x="185738" y="515144"/>
                    </a:cubicBezTo>
                    <a:cubicBezTo>
                      <a:pt x="167482" y="515938"/>
                      <a:pt x="130969" y="547688"/>
                      <a:pt x="133350" y="567532"/>
                    </a:cubicBezTo>
                    <a:cubicBezTo>
                      <a:pt x="135731" y="587376"/>
                      <a:pt x="188913" y="615951"/>
                      <a:pt x="200025" y="634207"/>
                    </a:cubicBezTo>
                    <a:cubicBezTo>
                      <a:pt x="211138" y="652463"/>
                      <a:pt x="208756" y="665163"/>
                      <a:pt x="200025" y="677069"/>
                    </a:cubicBezTo>
                    <a:cubicBezTo>
                      <a:pt x="191294" y="688975"/>
                      <a:pt x="165894" y="695325"/>
                      <a:pt x="147638" y="705644"/>
                    </a:cubicBezTo>
                    <a:cubicBezTo>
                      <a:pt x="129382" y="715963"/>
                      <a:pt x="92075" y="723901"/>
                      <a:pt x="90488" y="738982"/>
                    </a:cubicBezTo>
                    <a:cubicBezTo>
                      <a:pt x="88901" y="754063"/>
                      <a:pt x="123032" y="778670"/>
                      <a:pt x="138113" y="796132"/>
                    </a:cubicBezTo>
                    <a:cubicBezTo>
                      <a:pt x="153194" y="813594"/>
                      <a:pt x="166688" y="825501"/>
                      <a:pt x="180975" y="843757"/>
                    </a:cubicBezTo>
                    <a:cubicBezTo>
                      <a:pt x="195262" y="862013"/>
                      <a:pt x="223838" y="905669"/>
                      <a:pt x="223838" y="905669"/>
                    </a:cubicBezTo>
                  </a:path>
                </a:pathLst>
              </a:cu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sp>
            <p:nvSpPr>
              <p:cNvPr id="32" name="Freeform 31"/>
              <p:cNvSpPr/>
              <p:nvPr/>
            </p:nvSpPr>
            <p:spPr>
              <a:xfrm>
                <a:off x="5803900" y="5680075"/>
                <a:ext cx="136525" cy="658813"/>
              </a:xfrm>
              <a:custGeom>
                <a:avLst/>
                <a:gdLst>
                  <a:gd name="connsiteX0" fmla="*/ 11113 w 136526"/>
                  <a:gd name="connsiteY0" fmla="*/ 11112 h 658812"/>
                  <a:gd name="connsiteX1" fmla="*/ 77788 w 136526"/>
                  <a:gd name="connsiteY1" fmla="*/ 1587 h 658812"/>
                  <a:gd name="connsiteX2" fmla="*/ 115888 w 136526"/>
                  <a:gd name="connsiteY2" fmla="*/ 20637 h 658812"/>
                  <a:gd name="connsiteX3" fmla="*/ 106363 w 136526"/>
                  <a:gd name="connsiteY3" fmla="*/ 96837 h 658812"/>
                  <a:gd name="connsiteX4" fmla="*/ 77788 w 136526"/>
                  <a:gd name="connsiteY4" fmla="*/ 163512 h 658812"/>
                  <a:gd name="connsiteX5" fmla="*/ 87313 w 136526"/>
                  <a:gd name="connsiteY5" fmla="*/ 244474 h 658812"/>
                  <a:gd name="connsiteX6" fmla="*/ 77788 w 136526"/>
                  <a:gd name="connsiteY6" fmla="*/ 301624 h 658812"/>
                  <a:gd name="connsiteX7" fmla="*/ 82550 w 136526"/>
                  <a:gd name="connsiteY7" fmla="*/ 387349 h 658812"/>
                  <a:gd name="connsiteX8" fmla="*/ 53975 w 136526"/>
                  <a:gd name="connsiteY8" fmla="*/ 420687 h 658812"/>
                  <a:gd name="connsiteX9" fmla="*/ 6350 w 136526"/>
                  <a:gd name="connsiteY9" fmla="*/ 496887 h 658812"/>
                  <a:gd name="connsiteX10" fmla="*/ 15875 w 136526"/>
                  <a:gd name="connsiteY10" fmla="*/ 558799 h 658812"/>
                  <a:gd name="connsiteX11" fmla="*/ 63500 w 136526"/>
                  <a:gd name="connsiteY11" fmla="*/ 611187 h 658812"/>
                  <a:gd name="connsiteX12" fmla="*/ 125413 w 136526"/>
                  <a:gd name="connsiteY12" fmla="*/ 649287 h 658812"/>
                  <a:gd name="connsiteX13" fmla="*/ 130175 w 136526"/>
                  <a:gd name="connsiteY13" fmla="*/ 658812 h 658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6526" h="658812">
                    <a:moveTo>
                      <a:pt x="11113" y="11112"/>
                    </a:moveTo>
                    <a:cubicBezTo>
                      <a:pt x="35719" y="5556"/>
                      <a:pt x="60326" y="0"/>
                      <a:pt x="77788" y="1587"/>
                    </a:cubicBezTo>
                    <a:cubicBezTo>
                      <a:pt x="95250" y="3174"/>
                      <a:pt x="111126" y="4762"/>
                      <a:pt x="115888" y="20637"/>
                    </a:cubicBezTo>
                    <a:cubicBezTo>
                      <a:pt x="120650" y="36512"/>
                      <a:pt x="112713" y="73025"/>
                      <a:pt x="106363" y="96837"/>
                    </a:cubicBezTo>
                    <a:cubicBezTo>
                      <a:pt x="100013" y="120649"/>
                      <a:pt x="80963" y="138906"/>
                      <a:pt x="77788" y="163512"/>
                    </a:cubicBezTo>
                    <a:cubicBezTo>
                      <a:pt x="74613" y="188118"/>
                      <a:pt x="87313" y="221455"/>
                      <a:pt x="87313" y="244474"/>
                    </a:cubicBezTo>
                    <a:cubicBezTo>
                      <a:pt x="87313" y="267493"/>
                      <a:pt x="78582" y="277812"/>
                      <a:pt x="77788" y="301624"/>
                    </a:cubicBezTo>
                    <a:cubicBezTo>
                      <a:pt x="76994" y="325436"/>
                      <a:pt x="86519" y="367505"/>
                      <a:pt x="82550" y="387349"/>
                    </a:cubicBezTo>
                    <a:cubicBezTo>
                      <a:pt x="78581" y="407193"/>
                      <a:pt x="66675" y="402431"/>
                      <a:pt x="53975" y="420687"/>
                    </a:cubicBezTo>
                    <a:cubicBezTo>
                      <a:pt x="41275" y="438943"/>
                      <a:pt x="12700" y="473868"/>
                      <a:pt x="6350" y="496887"/>
                    </a:cubicBezTo>
                    <a:cubicBezTo>
                      <a:pt x="0" y="519906"/>
                      <a:pt x="6350" y="539749"/>
                      <a:pt x="15875" y="558799"/>
                    </a:cubicBezTo>
                    <a:cubicBezTo>
                      <a:pt x="25400" y="577849"/>
                      <a:pt x="45244" y="596106"/>
                      <a:pt x="63500" y="611187"/>
                    </a:cubicBezTo>
                    <a:cubicBezTo>
                      <a:pt x="81756" y="626268"/>
                      <a:pt x="114301" y="641350"/>
                      <a:pt x="125413" y="649287"/>
                    </a:cubicBezTo>
                    <a:cubicBezTo>
                      <a:pt x="136526" y="657225"/>
                      <a:pt x="125413" y="631031"/>
                      <a:pt x="130175" y="658812"/>
                    </a:cubicBezTo>
                  </a:path>
                </a:pathLst>
              </a:cu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</p:grpSp>
        <p:grpSp>
          <p:nvGrpSpPr>
            <p:cNvPr id="94282" name="Group 32"/>
            <p:cNvGrpSpPr>
              <a:grpSpLocks/>
            </p:cNvGrpSpPr>
            <p:nvPr/>
          </p:nvGrpSpPr>
          <p:grpSpPr bwMode="auto">
            <a:xfrm>
              <a:off x="7038182" y="3986213"/>
              <a:ext cx="1121568" cy="2366962"/>
              <a:chOff x="7038182" y="3986213"/>
              <a:chExt cx="1121568" cy="2366962"/>
            </a:xfrm>
          </p:grpSpPr>
          <p:sp>
            <p:nvSpPr>
              <p:cNvPr id="34" name="Freeform 33"/>
              <p:cNvSpPr/>
              <p:nvPr/>
            </p:nvSpPr>
            <p:spPr>
              <a:xfrm>
                <a:off x="7661275" y="4559300"/>
                <a:ext cx="482600" cy="450850"/>
              </a:xfrm>
              <a:custGeom>
                <a:avLst/>
                <a:gdLst>
                  <a:gd name="connsiteX0" fmla="*/ 477837 w 482599"/>
                  <a:gd name="connsiteY0" fmla="*/ 316706 h 450056"/>
                  <a:gd name="connsiteX1" fmla="*/ 415924 w 482599"/>
                  <a:gd name="connsiteY1" fmla="*/ 321469 h 450056"/>
                  <a:gd name="connsiteX2" fmla="*/ 315912 w 482599"/>
                  <a:gd name="connsiteY2" fmla="*/ 269081 h 450056"/>
                  <a:gd name="connsiteX3" fmla="*/ 287337 w 482599"/>
                  <a:gd name="connsiteY3" fmla="*/ 159544 h 450056"/>
                  <a:gd name="connsiteX4" fmla="*/ 282574 w 482599"/>
                  <a:gd name="connsiteY4" fmla="*/ 97631 h 450056"/>
                  <a:gd name="connsiteX5" fmla="*/ 301624 w 482599"/>
                  <a:gd name="connsiteY5" fmla="*/ 40481 h 450056"/>
                  <a:gd name="connsiteX6" fmla="*/ 220662 w 482599"/>
                  <a:gd name="connsiteY6" fmla="*/ 40481 h 450056"/>
                  <a:gd name="connsiteX7" fmla="*/ 144462 w 482599"/>
                  <a:gd name="connsiteY7" fmla="*/ 2381 h 450056"/>
                  <a:gd name="connsiteX8" fmla="*/ 44449 w 482599"/>
                  <a:gd name="connsiteY8" fmla="*/ 26194 h 450056"/>
                  <a:gd name="connsiteX9" fmla="*/ 11112 w 482599"/>
                  <a:gd name="connsiteY9" fmla="*/ 64294 h 450056"/>
                  <a:gd name="connsiteX10" fmla="*/ 111124 w 482599"/>
                  <a:gd name="connsiteY10" fmla="*/ 111919 h 450056"/>
                  <a:gd name="connsiteX11" fmla="*/ 187324 w 482599"/>
                  <a:gd name="connsiteY11" fmla="*/ 140494 h 450056"/>
                  <a:gd name="connsiteX12" fmla="*/ 211137 w 482599"/>
                  <a:gd name="connsiteY12" fmla="*/ 283369 h 450056"/>
                  <a:gd name="connsiteX13" fmla="*/ 177799 w 482599"/>
                  <a:gd name="connsiteY13" fmla="*/ 364331 h 450056"/>
                  <a:gd name="connsiteX14" fmla="*/ 201612 w 482599"/>
                  <a:gd name="connsiteY14" fmla="*/ 402431 h 450056"/>
                  <a:gd name="connsiteX15" fmla="*/ 287337 w 482599"/>
                  <a:gd name="connsiteY15" fmla="*/ 350044 h 450056"/>
                  <a:gd name="connsiteX16" fmla="*/ 354012 w 482599"/>
                  <a:gd name="connsiteY16" fmla="*/ 378619 h 450056"/>
                  <a:gd name="connsiteX17" fmla="*/ 458787 w 482599"/>
                  <a:gd name="connsiteY17" fmla="*/ 426244 h 450056"/>
                  <a:gd name="connsiteX18" fmla="*/ 482599 w 482599"/>
                  <a:gd name="connsiteY18" fmla="*/ 450056 h 450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82599" h="450056">
                    <a:moveTo>
                      <a:pt x="477837" y="316706"/>
                    </a:moveTo>
                    <a:cubicBezTo>
                      <a:pt x="460374" y="323056"/>
                      <a:pt x="442911" y="329406"/>
                      <a:pt x="415924" y="321469"/>
                    </a:cubicBezTo>
                    <a:cubicBezTo>
                      <a:pt x="388937" y="313532"/>
                      <a:pt x="337343" y="296068"/>
                      <a:pt x="315912" y="269081"/>
                    </a:cubicBezTo>
                    <a:cubicBezTo>
                      <a:pt x="294481" y="242094"/>
                      <a:pt x="292893" y="188119"/>
                      <a:pt x="287337" y="159544"/>
                    </a:cubicBezTo>
                    <a:cubicBezTo>
                      <a:pt x="281781" y="130969"/>
                      <a:pt x="280193" y="117475"/>
                      <a:pt x="282574" y="97631"/>
                    </a:cubicBezTo>
                    <a:cubicBezTo>
                      <a:pt x="284955" y="77787"/>
                      <a:pt x="311943" y="50006"/>
                      <a:pt x="301624" y="40481"/>
                    </a:cubicBezTo>
                    <a:cubicBezTo>
                      <a:pt x="291305" y="30956"/>
                      <a:pt x="246856" y="46831"/>
                      <a:pt x="220662" y="40481"/>
                    </a:cubicBezTo>
                    <a:cubicBezTo>
                      <a:pt x="194468" y="34131"/>
                      <a:pt x="173831" y="4762"/>
                      <a:pt x="144462" y="2381"/>
                    </a:cubicBezTo>
                    <a:cubicBezTo>
                      <a:pt x="115093" y="0"/>
                      <a:pt x="66674" y="15875"/>
                      <a:pt x="44449" y="26194"/>
                    </a:cubicBezTo>
                    <a:cubicBezTo>
                      <a:pt x="22224" y="36513"/>
                      <a:pt x="0" y="50007"/>
                      <a:pt x="11112" y="64294"/>
                    </a:cubicBezTo>
                    <a:cubicBezTo>
                      <a:pt x="22225" y="78582"/>
                      <a:pt x="81755" y="99219"/>
                      <a:pt x="111124" y="111919"/>
                    </a:cubicBezTo>
                    <a:cubicBezTo>
                      <a:pt x="140493" y="124619"/>
                      <a:pt x="170655" y="111919"/>
                      <a:pt x="187324" y="140494"/>
                    </a:cubicBezTo>
                    <a:cubicBezTo>
                      <a:pt x="203993" y="169069"/>
                      <a:pt x="212724" y="246063"/>
                      <a:pt x="211137" y="283369"/>
                    </a:cubicBezTo>
                    <a:cubicBezTo>
                      <a:pt x="209550" y="320675"/>
                      <a:pt x="179387" y="344487"/>
                      <a:pt x="177799" y="364331"/>
                    </a:cubicBezTo>
                    <a:cubicBezTo>
                      <a:pt x="176212" y="384175"/>
                      <a:pt x="183356" y="404812"/>
                      <a:pt x="201612" y="402431"/>
                    </a:cubicBezTo>
                    <a:cubicBezTo>
                      <a:pt x="219868" y="400050"/>
                      <a:pt x="261937" y="354013"/>
                      <a:pt x="287337" y="350044"/>
                    </a:cubicBezTo>
                    <a:cubicBezTo>
                      <a:pt x="312737" y="346075"/>
                      <a:pt x="325437" y="365919"/>
                      <a:pt x="354012" y="378619"/>
                    </a:cubicBezTo>
                    <a:cubicBezTo>
                      <a:pt x="382587" y="391319"/>
                      <a:pt x="437356" y="414338"/>
                      <a:pt x="458787" y="426244"/>
                    </a:cubicBezTo>
                    <a:cubicBezTo>
                      <a:pt x="480218" y="438150"/>
                      <a:pt x="468312" y="436562"/>
                      <a:pt x="482599" y="450056"/>
                    </a:cubicBezTo>
                  </a:path>
                </a:pathLst>
              </a:cu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sp>
            <p:nvSpPr>
              <p:cNvPr id="35" name="Freeform 34"/>
              <p:cNvSpPr/>
              <p:nvPr/>
            </p:nvSpPr>
            <p:spPr>
              <a:xfrm>
                <a:off x="7354888" y="5986463"/>
                <a:ext cx="428625" cy="357187"/>
              </a:xfrm>
              <a:custGeom>
                <a:avLst/>
                <a:gdLst>
                  <a:gd name="connsiteX0" fmla="*/ 18256 w 428625"/>
                  <a:gd name="connsiteY0" fmla="*/ 357187 h 357187"/>
                  <a:gd name="connsiteX1" fmla="*/ 23019 w 428625"/>
                  <a:gd name="connsiteY1" fmla="*/ 228600 h 357187"/>
                  <a:gd name="connsiteX2" fmla="*/ 156369 w 428625"/>
                  <a:gd name="connsiteY2" fmla="*/ 119062 h 357187"/>
                  <a:gd name="connsiteX3" fmla="*/ 261144 w 428625"/>
                  <a:gd name="connsiteY3" fmla="*/ 19050 h 357187"/>
                  <a:gd name="connsiteX4" fmla="*/ 327819 w 428625"/>
                  <a:gd name="connsiteY4" fmla="*/ 4762 h 357187"/>
                  <a:gd name="connsiteX5" fmla="*/ 413544 w 428625"/>
                  <a:gd name="connsiteY5" fmla="*/ 38100 h 357187"/>
                  <a:gd name="connsiteX6" fmla="*/ 418306 w 428625"/>
                  <a:gd name="connsiteY6" fmla="*/ 152400 h 357187"/>
                  <a:gd name="connsiteX7" fmla="*/ 375444 w 428625"/>
                  <a:gd name="connsiteY7" fmla="*/ 238125 h 357187"/>
                  <a:gd name="connsiteX8" fmla="*/ 261144 w 428625"/>
                  <a:gd name="connsiteY8" fmla="*/ 200025 h 357187"/>
                  <a:gd name="connsiteX9" fmla="*/ 151606 w 428625"/>
                  <a:gd name="connsiteY9" fmla="*/ 233362 h 357187"/>
                  <a:gd name="connsiteX10" fmla="*/ 184944 w 428625"/>
                  <a:gd name="connsiteY10" fmla="*/ 285750 h 357187"/>
                  <a:gd name="connsiteX11" fmla="*/ 280194 w 428625"/>
                  <a:gd name="connsiteY11" fmla="*/ 276225 h 357187"/>
                  <a:gd name="connsiteX12" fmla="*/ 332581 w 428625"/>
                  <a:gd name="connsiteY12" fmla="*/ 319087 h 357187"/>
                  <a:gd name="connsiteX13" fmla="*/ 284956 w 428625"/>
                  <a:gd name="connsiteY13" fmla="*/ 357187 h 35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28625" h="357187">
                    <a:moveTo>
                      <a:pt x="18256" y="357187"/>
                    </a:moveTo>
                    <a:cubicBezTo>
                      <a:pt x="9128" y="312737"/>
                      <a:pt x="0" y="268287"/>
                      <a:pt x="23019" y="228600"/>
                    </a:cubicBezTo>
                    <a:cubicBezTo>
                      <a:pt x="46038" y="188913"/>
                      <a:pt x="116682" y="153987"/>
                      <a:pt x="156369" y="119062"/>
                    </a:cubicBezTo>
                    <a:cubicBezTo>
                      <a:pt x="196056" y="84137"/>
                      <a:pt x="232569" y="38100"/>
                      <a:pt x="261144" y="19050"/>
                    </a:cubicBezTo>
                    <a:cubicBezTo>
                      <a:pt x="289719" y="0"/>
                      <a:pt x="302419" y="1587"/>
                      <a:pt x="327819" y="4762"/>
                    </a:cubicBezTo>
                    <a:cubicBezTo>
                      <a:pt x="353219" y="7937"/>
                      <a:pt x="398463" y="13494"/>
                      <a:pt x="413544" y="38100"/>
                    </a:cubicBezTo>
                    <a:cubicBezTo>
                      <a:pt x="428625" y="62706"/>
                      <a:pt x="424656" y="119063"/>
                      <a:pt x="418306" y="152400"/>
                    </a:cubicBezTo>
                    <a:cubicBezTo>
                      <a:pt x="411956" y="185738"/>
                      <a:pt x="401638" y="230188"/>
                      <a:pt x="375444" y="238125"/>
                    </a:cubicBezTo>
                    <a:cubicBezTo>
                      <a:pt x="349250" y="246062"/>
                      <a:pt x="298450" y="200819"/>
                      <a:pt x="261144" y="200025"/>
                    </a:cubicBezTo>
                    <a:cubicBezTo>
                      <a:pt x="223838" y="199231"/>
                      <a:pt x="164306" y="219075"/>
                      <a:pt x="151606" y="233362"/>
                    </a:cubicBezTo>
                    <a:cubicBezTo>
                      <a:pt x="138906" y="247650"/>
                      <a:pt x="163513" y="278606"/>
                      <a:pt x="184944" y="285750"/>
                    </a:cubicBezTo>
                    <a:cubicBezTo>
                      <a:pt x="206375" y="292894"/>
                      <a:pt x="255588" y="270669"/>
                      <a:pt x="280194" y="276225"/>
                    </a:cubicBezTo>
                    <a:cubicBezTo>
                      <a:pt x="304800" y="281781"/>
                      <a:pt x="331787" y="305593"/>
                      <a:pt x="332581" y="319087"/>
                    </a:cubicBezTo>
                    <a:cubicBezTo>
                      <a:pt x="333375" y="332581"/>
                      <a:pt x="302419" y="345281"/>
                      <a:pt x="284956" y="357187"/>
                    </a:cubicBezTo>
                  </a:path>
                </a:pathLst>
              </a:cu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sp>
            <p:nvSpPr>
              <p:cNvPr id="36" name="Freeform 35"/>
              <p:cNvSpPr/>
              <p:nvPr/>
            </p:nvSpPr>
            <p:spPr>
              <a:xfrm>
                <a:off x="7886700" y="6281738"/>
                <a:ext cx="119063" cy="71437"/>
              </a:xfrm>
              <a:custGeom>
                <a:avLst/>
                <a:gdLst>
                  <a:gd name="connsiteX0" fmla="*/ 0 w 119063"/>
                  <a:gd name="connsiteY0" fmla="*/ 71437 h 71437"/>
                  <a:gd name="connsiteX1" fmla="*/ 52388 w 119063"/>
                  <a:gd name="connsiteY1" fmla="*/ 9525 h 71437"/>
                  <a:gd name="connsiteX2" fmla="*/ 104775 w 119063"/>
                  <a:gd name="connsiteY2" fmla="*/ 14287 h 71437"/>
                  <a:gd name="connsiteX3" fmla="*/ 119063 w 119063"/>
                  <a:gd name="connsiteY3" fmla="*/ 61912 h 71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9063" h="71437">
                    <a:moveTo>
                      <a:pt x="0" y="71437"/>
                    </a:moveTo>
                    <a:cubicBezTo>
                      <a:pt x="17463" y="45243"/>
                      <a:pt x="34926" y="19050"/>
                      <a:pt x="52388" y="9525"/>
                    </a:cubicBezTo>
                    <a:cubicBezTo>
                      <a:pt x="69851" y="0"/>
                      <a:pt x="93662" y="5556"/>
                      <a:pt x="104775" y="14287"/>
                    </a:cubicBezTo>
                    <a:cubicBezTo>
                      <a:pt x="115888" y="23018"/>
                      <a:pt x="119063" y="61912"/>
                      <a:pt x="119063" y="61912"/>
                    </a:cubicBezTo>
                  </a:path>
                </a:pathLst>
              </a:cu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sp>
            <p:nvSpPr>
              <p:cNvPr id="37" name="Freeform 36"/>
              <p:cNvSpPr/>
              <p:nvPr/>
            </p:nvSpPr>
            <p:spPr>
              <a:xfrm>
                <a:off x="7772400" y="6162675"/>
                <a:ext cx="333375" cy="185738"/>
              </a:xfrm>
              <a:custGeom>
                <a:avLst/>
                <a:gdLst>
                  <a:gd name="connsiteX0" fmla="*/ 0 w 332582"/>
                  <a:gd name="connsiteY0" fmla="*/ 186531 h 186531"/>
                  <a:gd name="connsiteX1" fmla="*/ 33338 w 332582"/>
                  <a:gd name="connsiteY1" fmla="*/ 129381 h 186531"/>
                  <a:gd name="connsiteX2" fmla="*/ 42863 w 332582"/>
                  <a:gd name="connsiteY2" fmla="*/ 81756 h 186531"/>
                  <a:gd name="connsiteX3" fmla="*/ 161925 w 332582"/>
                  <a:gd name="connsiteY3" fmla="*/ 53181 h 186531"/>
                  <a:gd name="connsiteX4" fmla="*/ 233363 w 332582"/>
                  <a:gd name="connsiteY4" fmla="*/ 19843 h 186531"/>
                  <a:gd name="connsiteX5" fmla="*/ 276225 w 332582"/>
                  <a:gd name="connsiteY5" fmla="*/ 5556 h 186531"/>
                  <a:gd name="connsiteX6" fmla="*/ 328613 w 332582"/>
                  <a:gd name="connsiteY6" fmla="*/ 53181 h 186531"/>
                  <a:gd name="connsiteX7" fmla="*/ 300038 w 332582"/>
                  <a:gd name="connsiteY7" fmla="*/ 124618 h 186531"/>
                  <a:gd name="connsiteX8" fmla="*/ 314325 w 332582"/>
                  <a:gd name="connsiteY8" fmla="*/ 186531 h 186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2582" h="186531">
                    <a:moveTo>
                      <a:pt x="0" y="186531"/>
                    </a:moveTo>
                    <a:cubicBezTo>
                      <a:pt x="13097" y="166687"/>
                      <a:pt x="26194" y="146843"/>
                      <a:pt x="33338" y="129381"/>
                    </a:cubicBezTo>
                    <a:cubicBezTo>
                      <a:pt x="40482" y="111919"/>
                      <a:pt x="21432" y="94456"/>
                      <a:pt x="42863" y="81756"/>
                    </a:cubicBezTo>
                    <a:cubicBezTo>
                      <a:pt x="64294" y="69056"/>
                      <a:pt x="130175" y="63500"/>
                      <a:pt x="161925" y="53181"/>
                    </a:cubicBezTo>
                    <a:cubicBezTo>
                      <a:pt x="193675" y="42862"/>
                      <a:pt x="214313" y="27780"/>
                      <a:pt x="233363" y="19843"/>
                    </a:cubicBezTo>
                    <a:cubicBezTo>
                      <a:pt x="252413" y="11906"/>
                      <a:pt x="260350" y="0"/>
                      <a:pt x="276225" y="5556"/>
                    </a:cubicBezTo>
                    <a:cubicBezTo>
                      <a:pt x="292100" y="11112"/>
                      <a:pt x="324644" y="33337"/>
                      <a:pt x="328613" y="53181"/>
                    </a:cubicBezTo>
                    <a:cubicBezTo>
                      <a:pt x="332582" y="73025"/>
                      <a:pt x="302419" y="102393"/>
                      <a:pt x="300038" y="124618"/>
                    </a:cubicBezTo>
                    <a:cubicBezTo>
                      <a:pt x="297657" y="146843"/>
                      <a:pt x="314325" y="186531"/>
                      <a:pt x="314325" y="186531"/>
                    </a:cubicBezTo>
                  </a:path>
                </a:pathLst>
              </a:cu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grpSp>
            <p:nvGrpSpPr>
              <p:cNvPr id="94287" name="Group 107"/>
              <p:cNvGrpSpPr>
                <a:grpSpLocks/>
              </p:cNvGrpSpPr>
              <p:nvPr/>
            </p:nvGrpSpPr>
            <p:grpSpPr bwMode="auto">
              <a:xfrm>
                <a:off x="7038182" y="3986213"/>
                <a:ext cx="1121568" cy="2357437"/>
                <a:chOff x="7038182" y="3986213"/>
                <a:chExt cx="1121568" cy="2357437"/>
              </a:xfrm>
            </p:grpSpPr>
            <p:sp>
              <p:nvSpPr>
                <p:cNvPr id="39" name="Freeform 38"/>
                <p:cNvSpPr/>
                <p:nvPr/>
              </p:nvSpPr>
              <p:spPr>
                <a:xfrm>
                  <a:off x="7099300" y="4010025"/>
                  <a:ext cx="357188" cy="166688"/>
                </a:xfrm>
                <a:custGeom>
                  <a:avLst/>
                  <a:gdLst>
                    <a:gd name="connsiteX0" fmla="*/ 20637 w 357187"/>
                    <a:gd name="connsiteY0" fmla="*/ 4763 h 166688"/>
                    <a:gd name="connsiteX1" fmla="*/ 1587 w 357187"/>
                    <a:gd name="connsiteY1" fmla="*/ 52388 h 166688"/>
                    <a:gd name="connsiteX2" fmla="*/ 11112 w 357187"/>
                    <a:gd name="connsiteY2" fmla="*/ 119063 h 166688"/>
                    <a:gd name="connsiteX3" fmla="*/ 39687 w 357187"/>
                    <a:gd name="connsiteY3" fmla="*/ 166688 h 166688"/>
                    <a:gd name="connsiteX4" fmla="*/ 115887 w 357187"/>
                    <a:gd name="connsiteY4" fmla="*/ 119063 h 166688"/>
                    <a:gd name="connsiteX5" fmla="*/ 125412 w 357187"/>
                    <a:gd name="connsiteY5" fmla="*/ 57150 h 166688"/>
                    <a:gd name="connsiteX6" fmla="*/ 149224 w 357187"/>
                    <a:gd name="connsiteY6" fmla="*/ 38100 h 166688"/>
                    <a:gd name="connsiteX7" fmla="*/ 225424 w 357187"/>
                    <a:gd name="connsiteY7" fmla="*/ 38100 h 166688"/>
                    <a:gd name="connsiteX8" fmla="*/ 277812 w 357187"/>
                    <a:gd name="connsiteY8" fmla="*/ 90488 h 166688"/>
                    <a:gd name="connsiteX9" fmla="*/ 315912 w 357187"/>
                    <a:gd name="connsiteY9" fmla="*/ 114300 h 166688"/>
                    <a:gd name="connsiteX10" fmla="*/ 354012 w 357187"/>
                    <a:gd name="connsiteY10" fmla="*/ 57150 h 166688"/>
                    <a:gd name="connsiteX11" fmla="*/ 334962 w 357187"/>
                    <a:gd name="connsiteY11" fmla="*/ 0 h 1666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57187" h="166688">
                      <a:moveTo>
                        <a:pt x="20637" y="4763"/>
                      </a:moveTo>
                      <a:cubicBezTo>
                        <a:pt x="11905" y="19050"/>
                        <a:pt x="3174" y="33338"/>
                        <a:pt x="1587" y="52388"/>
                      </a:cubicBezTo>
                      <a:cubicBezTo>
                        <a:pt x="0" y="71438"/>
                        <a:pt x="4762" y="100013"/>
                        <a:pt x="11112" y="119063"/>
                      </a:cubicBezTo>
                      <a:cubicBezTo>
                        <a:pt x="17462" y="138113"/>
                        <a:pt x="22225" y="166688"/>
                        <a:pt x="39687" y="166688"/>
                      </a:cubicBezTo>
                      <a:cubicBezTo>
                        <a:pt x="57149" y="166688"/>
                        <a:pt x="101599" y="137319"/>
                        <a:pt x="115887" y="119063"/>
                      </a:cubicBezTo>
                      <a:cubicBezTo>
                        <a:pt x="130175" y="100807"/>
                        <a:pt x="119856" y="70644"/>
                        <a:pt x="125412" y="57150"/>
                      </a:cubicBezTo>
                      <a:cubicBezTo>
                        <a:pt x="130968" y="43656"/>
                        <a:pt x="132555" y="41275"/>
                        <a:pt x="149224" y="38100"/>
                      </a:cubicBezTo>
                      <a:cubicBezTo>
                        <a:pt x="165893" y="34925"/>
                        <a:pt x="203993" y="29369"/>
                        <a:pt x="225424" y="38100"/>
                      </a:cubicBezTo>
                      <a:cubicBezTo>
                        <a:pt x="246855" y="46831"/>
                        <a:pt x="262731" y="77788"/>
                        <a:pt x="277812" y="90488"/>
                      </a:cubicBezTo>
                      <a:cubicBezTo>
                        <a:pt x="292893" y="103188"/>
                        <a:pt x="303212" y="119856"/>
                        <a:pt x="315912" y="114300"/>
                      </a:cubicBezTo>
                      <a:cubicBezTo>
                        <a:pt x="328612" y="108744"/>
                        <a:pt x="350837" y="76200"/>
                        <a:pt x="354012" y="57150"/>
                      </a:cubicBezTo>
                      <a:cubicBezTo>
                        <a:pt x="357187" y="38100"/>
                        <a:pt x="346075" y="23813"/>
                        <a:pt x="334962" y="0"/>
                      </a:cubicBezTo>
                    </a:path>
                  </a:pathLst>
                </a:custGeom>
                <a:ln w="381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/>
                </a:p>
              </p:txBody>
            </p:sp>
            <p:sp>
              <p:nvSpPr>
                <p:cNvPr id="40" name="Freeform 39"/>
                <p:cNvSpPr/>
                <p:nvPr/>
              </p:nvSpPr>
              <p:spPr>
                <a:xfrm>
                  <a:off x="7158038" y="4019550"/>
                  <a:ext cx="1001712" cy="784225"/>
                </a:xfrm>
                <a:custGeom>
                  <a:avLst/>
                  <a:gdLst>
                    <a:gd name="connsiteX0" fmla="*/ 381794 w 1002506"/>
                    <a:gd name="connsiteY0" fmla="*/ 0 h 784225"/>
                    <a:gd name="connsiteX1" fmla="*/ 367506 w 1002506"/>
                    <a:gd name="connsiteY1" fmla="*/ 57150 h 784225"/>
                    <a:gd name="connsiteX2" fmla="*/ 367506 w 1002506"/>
                    <a:gd name="connsiteY2" fmla="*/ 109538 h 784225"/>
                    <a:gd name="connsiteX3" fmla="*/ 319881 w 1002506"/>
                    <a:gd name="connsiteY3" fmla="*/ 176213 h 784225"/>
                    <a:gd name="connsiteX4" fmla="*/ 219869 w 1002506"/>
                    <a:gd name="connsiteY4" fmla="*/ 195263 h 784225"/>
                    <a:gd name="connsiteX5" fmla="*/ 167481 w 1002506"/>
                    <a:gd name="connsiteY5" fmla="*/ 161925 h 784225"/>
                    <a:gd name="connsiteX6" fmla="*/ 105569 w 1002506"/>
                    <a:gd name="connsiteY6" fmla="*/ 171450 h 784225"/>
                    <a:gd name="connsiteX7" fmla="*/ 72231 w 1002506"/>
                    <a:gd name="connsiteY7" fmla="*/ 214313 h 784225"/>
                    <a:gd name="connsiteX8" fmla="*/ 10319 w 1002506"/>
                    <a:gd name="connsiteY8" fmla="*/ 238125 h 784225"/>
                    <a:gd name="connsiteX9" fmla="*/ 10319 w 1002506"/>
                    <a:gd name="connsiteY9" fmla="*/ 295275 h 784225"/>
                    <a:gd name="connsiteX10" fmla="*/ 43656 w 1002506"/>
                    <a:gd name="connsiteY10" fmla="*/ 342900 h 784225"/>
                    <a:gd name="connsiteX11" fmla="*/ 119856 w 1002506"/>
                    <a:gd name="connsiteY11" fmla="*/ 295275 h 784225"/>
                    <a:gd name="connsiteX12" fmla="*/ 162719 w 1002506"/>
                    <a:gd name="connsiteY12" fmla="*/ 266700 h 784225"/>
                    <a:gd name="connsiteX13" fmla="*/ 234156 w 1002506"/>
                    <a:gd name="connsiteY13" fmla="*/ 285750 h 784225"/>
                    <a:gd name="connsiteX14" fmla="*/ 296069 w 1002506"/>
                    <a:gd name="connsiteY14" fmla="*/ 261938 h 784225"/>
                    <a:gd name="connsiteX15" fmla="*/ 357981 w 1002506"/>
                    <a:gd name="connsiteY15" fmla="*/ 295275 h 784225"/>
                    <a:gd name="connsiteX16" fmla="*/ 377031 w 1002506"/>
                    <a:gd name="connsiteY16" fmla="*/ 352425 h 784225"/>
                    <a:gd name="connsiteX17" fmla="*/ 377031 w 1002506"/>
                    <a:gd name="connsiteY17" fmla="*/ 404813 h 784225"/>
                    <a:gd name="connsiteX18" fmla="*/ 338931 w 1002506"/>
                    <a:gd name="connsiteY18" fmla="*/ 428625 h 784225"/>
                    <a:gd name="connsiteX19" fmla="*/ 281781 w 1002506"/>
                    <a:gd name="connsiteY19" fmla="*/ 390525 h 784225"/>
                    <a:gd name="connsiteX20" fmla="*/ 262731 w 1002506"/>
                    <a:gd name="connsiteY20" fmla="*/ 357188 h 784225"/>
                    <a:gd name="connsiteX21" fmla="*/ 172244 w 1002506"/>
                    <a:gd name="connsiteY21" fmla="*/ 390525 h 784225"/>
                    <a:gd name="connsiteX22" fmla="*/ 81756 w 1002506"/>
                    <a:gd name="connsiteY22" fmla="*/ 409575 h 784225"/>
                    <a:gd name="connsiteX23" fmla="*/ 96044 w 1002506"/>
                    <a:gd name="connsiteY23" fmla="*/ 490538 h 784225"/>
                    <a:gd name="connsiteX24" fmla="*/ 134144 w 1002506"/>
                    <a:gd name="connsiteY24" fmla="*/ 581025 h 784225"/>
                    <a:gd name="connsiteX25" fmla="*/ 167481 w 1002506"/>
                    <a:gd name="connsiteY25" fmla="*/ 609600 h 784225"/>
                    <a:gd name="connsiteX26" fmla="*/ 210344 w 1002506"/>
                    <a:gd name="connsiteY26" fmla="*/ 538163 h 784225"/>
                    <a:gd name="connsiteX27" fmla="*/ 200819 w 1002506"/>
                    <a:gd name="connsiteY27" fmla="*/ 471488 h 784225"/>
                    <a:gd name="connsiteX28" fmla="*/ 281781 w 1002506"/>
                    <a:gd name="connsiteY28" fmla="*/ 490538 h 784225"/>
                    <a:gd name="connsiteX29" fmla="*/ 334169 w 1002506"/>
                    <a:gd name="connsiteY29" fmla="*/ 533400 h 784225"/>
                    <a:gd name="connsiteX30" fmla="*/ 405606 w 1002506"/>
                    <a:gd name="connsiteY30" fmla="*/ 509588 h 784225"/>
                    <a:gd name="connsiteX31" fmla="*/ 448469 w 1002506"/>
                    <a:gd name="connsiteY31" fmla="*/ 466725 h 784225"/>
                    <a:gd name="connsiteX32" fmla="*/ 515144 w 1002506"/>
                    <a:gd name="connsiteY32" fmla="*/ 495300 h 784225"/>
                    <a:gd name="connsiteX33" fmla="*/ 605631 w 1002506"/>
                    <a:gd name="connsiteY33" fmla="*/ 457200 h 784225"/>
                    <a:gd name="connsiteX34" fmla="*/ 691356 w 1002506"/>
                    <a:gd name="connsiteY34" fmla="*/ 457200 h 784225"/>
                    <a:gd name="connsiteX35" fmla="*/ 758031 w 1002506"/>
                    <a:gd name="connsiteY35" fmla="*/ 490538 h 784225"/>
                    <a:gd name="connsiteX36" fmla="*/ 834231 w 1002506"/>
                    <a:gd name="connsiteY36" fmla="*/ 481013 h 784225"/>
                    <a:gd name="connsiteX37" fmla="*/ 872331 w 1002506"/>
                    <a:gd name="connsiteY37" fmla="*/ 547688 h 784225"/>
                    <a:gd name="connsiteX38" fmla="*/ 900906 w 1002506"/>
                    <a:gd name="connsiteY38" fmla="*/ 628650 h 784225"/>
                    <a:gd name="connsiteX39" fmla="*/ 872331 w 1002506"/>
                    <a:gd name="connsiteY39" fmla="*/ 695325 h 784225"/>
                    <a:gd name="connsiteX40" fmla="*/ 900906 w 1002506"/>
                    <a:gd name="connsiteY40" fmla="*/ 752475 h 784225"/>
                    <a:gd name="connsiteX41" fmla="*/ 981869 w 1002506"/>
                    <a:gd name="connsiteY41" fmla="*/ 776288 h 784225"/>
                    <a:gd name="connsiteX42" fmla="*/ 1000919 w 1002506"/>
                    <a:gd name="connsiteY42" fmla="*/ 704850 h 784225"/>
                    <a:gd name="connsiteX43" fmla="*/ 991394 w 1002506"/>
                    <a:gd name="connsiteY43" fmla="*/ 671513 h 784225"/>
                    <a:gd name="connsiteX44" fmla="*/ 991394 w 1002506"/>
                    <a:gd name="connsiteY44" fmla="*/ 628650 h 7842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1002506" h="784225">
                      <a:moveTo>
                        <a:pt x="381794" y="0"/>
                      </a:moveTo>
                      <a:cubicBezTo>
                        <a:pt x="375840" y="19447"/>
                        <a:pt x="369887" y="38894"/>
                        <a:pt x="367506" y="57150"/>
                      </a:cubicBezTo>
                      <a:cubicBezTo>
                        <a:pt x="365125" y="75406"/>
                        <a:pt x="375443" y="89694"/>
                        <a:pt x="367506" y="109538"/>
                      </a:cubicBezTo>
                      <a:cubicBezTo>
                        <a:pt x="359569" y="129382"/>
                        <a:pt x="344487" y="161925"/>
                        <a:pt x="319881" y="176213"/>
                      </a:cubicBezTo>
                      <a:cubicBezTo>
                        <a:pt x="295275" y="190501"/>
                        <a:pt x="245269" y="197644"/>
                        <a:pt x="219869" y="195263"/>
                      </a:cubicBezTo>
                      <a:cubicBezTo>
                        <a:pt x="194469" y="192882"/>
                        <a:pt x="186531" y="165894"/>
                        <a:pt x="167481" y="161925"/>
                      </a:cubicBezTo>
                      <a:cubicBezTo>
                        <a:pt x="148431" y="157956"/>
                        <a:pt x="121444" y="162719"/>
                        <a:pt x="105569" y="171450"/>
                      </a:cubicBezTo>
                      <a:cubicBezTo>
                        <a:pt x="89694" y="180181"/>
                        <a:pt x="88106" y="203201"/>
                        <a:pt x="72231" y="214313"/>
                      </a:cubicBezTo>
                      <a:cubicBezTo>
                        <a:pt x="56356" y="225426"/>
                        <a:pt x="20638" y="224631"/>
                        <a:pt x="10319" y="238125"/>
                      </a:cubicBezTo>
                      <a:cubicBezTo>
                        <a:pt x="0" y="251619"/>
                        <a:pt x="4763" y="277813"/>
                        <a:pt x="10319" y="295275"/>
                      </a:cubicBezTo>
                      <a:cubicBezTo>
                        <a:pt x="15875" y="312737"/>
                        <a:pt x="25400" y="342900"/>
                        <a:pt x="43656" y="342900"/>
                      </a:cubicBezTo>
                      <a:cubicBezTo>
                        <a:pt x="61912" y="342900"/>
                        <a:pt x="100012" y="307975"/>
                        <a:pt x="119856" y="295275"/>
                      </a:cubicBezTo>
                      <a:cubicBezTo>
                        <a:pt x="139700" y="282575"/>
                        <a:pt x="143669" y="268287"/>
                        <a:pt x="162719" y="266700"/>
                      </a:cubicBezTo>
                      <a:cubicBezTo>
                        <a:pt x="181769" y="265113"/>
                        <a:pt x="211931" y="286544"/>
                        <a:pt x="234156" y="285750"/>
                      </a:cubicBezTo>
                      <a:cubicBezTo>
                        <a:pt x="256381" y="284956"/>
                        <a:pt x="275432" y="260351"/>
                        <a:pt x="296069" y="261938"/>
                      </a:cubicBezTo>
                      <a:cubicBezTo>
                        <a:pt x="316706" y="263525"/>
                        <a:pt x="344487" y="280194"/>
                        <a:pt x="357981" y="295275"/>
                      </a:cubicBezTo>
                      <a:cubicBezTo>
                        <a:pt x="371475" y="310356"/>
                        <a:pt x="373856" y="334169"/>
                        <a:pt x="377031" y="352425"/>
                      </a:cubicBezTo>
                      <a:cubicBezTo>
                        <a:pt x="380206" y="370681"/>
                        <a:pt x="383381" y="392113"/>
                        <a:pt x="377031" y="404813"/>
                      </a:cubicBezTo>
                      <a:cubicBezTo>
                        <a:pt x="370681" y="417513"/>
                        <a:pt x="354806" y="431006"/>
                        <a:pt x="338931" y="428625"/>
                      </a:cubicBezTo>
                      <a:cubicBezTo>
                        <a:pt x="323056" y="426244"/>
                        <a:pt x="294481" y="402431"/>
                        <a:pt x="281781" y="390525"/>
                      </a:cubicBezTo>
                      <a:cubicBezTo>
                        <a:pt x="269081" y="378619"/>
                        <a:pt x="280987" y="357188"/>
                        <a:pt x="262731" y="357188"/>
                      </a:cubicBezTo>
                      <a:cubicBezTo>
                        <a:pt x="244475" y="357188"/>
                        <a:pt x="202406" y="381794"/>
                        <a:pt x="172244" y="390525"/>
                      </a:cubicBezTo>
                      <a:cubicBezTo>
                        <a:pt x="142082" y="399256"/>
                        <a:pt x="94456" y="392906"/>
                        <a:pt x="81756" y="409575"/>
                      </a:cubicBezTo>
                      <a:cubicBezTo>
                        <a:pt x="69056" y="426244"/>
                        <a:pt x="87313" y="461963"/>
                        <a:pt x="96044" y="490538"/>
                      </a:cubicBezTo>
                      <a:cubicBezTo>
                        <a:pt x="104775" y="519113"/>
                        <a:pt x="122238" y="561181"/>
                        <a:pt x="134144" y="581025"/>
                      </a:cubicBezTo>
                      <a:cubicBezTo>
                        <a:pt x="146050" y="600869"/>
                        <a:pt x="154781" y="616744"/>
                        <a:pt x="167481" y="609600"/>
                      </a:cubicBezTo>
                      <a:cubicBezTo>
                        <a:pt x="180181" y="602456"/>
                        <a:pt x="204788" y="561182"/>
                        <a:pt x="210344" y="538163"/>
                      </a:cubicBezTo>
                      <a:cubicBezTo>
                        <a:pt x="215900" y="515144"/>
                        <a:pt x="188913" y="479425"/>
                        <a:pt x="200819" y="471488"/>
                      </a:cubicBezTo>
                      <a:cubicBezTo>
                        <a:pt x="212725" y="463551"/>
                        <a:pt x="259556" y="480219"/>
                        <a:pt x="281781" y="490538"/>
                      </a:cubicBezTo>
                      <a:cubicBezTo>
                        <a:pt x="304006" y="500857"/>
                        <a:pt x="313532" y="530225"/>
                        <a:pt x="334169" y="533400"/>
                      </a:cubicBezTo>
                      <a:cubicBezTo>
                        <a:pt x="354807" y="536575"/>
                        <a:pt x="386556" y="520700"/>
                        <a:pt x="405606" y="509588"/>
                      </a:cubicBezTo>
                      <a:cubicBezTo>
                        <a:pt x="424656" y="498476"/>
                        <a:pt x="430213" y="469106"/>
                        <a:pt x="448469" y="466725"/>
                      </a:cubicBezTo>
                      <a:cubicBezTo>
                        <a:pt x="466725" y="464344"/>
                        <a:pt x="488950" y="496888"/>
                        <a:pt x="515144" y="495300"/>
                      </a:cubicBezTo>
                      <a:cubicBezTo>
                        <a:pt x="541338" y="493713"/>
                        <a:pt x="576262" y="463550"/>
                        <a:pt x="605631" y="457200"/>
                      </a:cubicBezTo>
                      <a:cubicBezTo>
                        <a:pt x="635000" y="450850"/>
                        <a:pt x="665956" y="451644"/>
                        <a:pt x="691356" y="457200"/>
                      </a:cubicBezTo>
                      <a:cubicBezTo>
                        <a:pt x="716756" y="462756"/>
                        <a:pt x="734219" y="486569"/>
                        <a:pt x="758031" y="490538"/>
                      </a:cubicBezTo>
                      <a:cubicBezTo>
                        <a:pt x="781844" y="494507"/>
                        <a:pt x="815181" y="471488"/>
                        <a:pt x="834231" y="481013"/>
                      </a:cubicBezTo>
                      <a:cubicBezTo>
                        <a:pt x="853281" y="490538"/>
                        <a:pt x="861219" y="523082"/>
                        <a:pt x="872331" y="547688"/>
                      </a:cubicBezTo>
                      <a:cubicBezTo>
                        <a:pt x="883443" y="572294"/>
                        <a:pt x="900906" y="604044"/>
                        <a:pt x="900906" y="628650"/>
                      </a:cubicBezTo>
                      <a:cubicBezTo>
                        <a:pt x="900906" y="653256"/>
                        <a:pt x="872331" y="674688"/>
                        <a:pt x="872331" y="695325"/>
                      </a:cubicBezTo>
                      <a:cubicBezTo>
                        <a:pt x="872331" y="715962"/>
                        <a:pt x="882650" y="738981"/>
                        <a:pt x="900906" y="752475"/>
                      </a:cubicBezTo>
                      <a:cubicBezTo>
                        <a:pt x="919162" y="765969"/>
                        <a:pt x="965200" y="784225"/>
                        <a:pt x="981869" y="776288"/>
                      </a:cubicBezTo>
                      <a:cubicBezTo>
                        <a:pt x="998538" y="768351"/>
                        <a:pt x="999332" y="722312"/>
                        <a:pt x="1000919" y="704850"/>
                      </a:cubicBezTo>
                      <a:cubicBezTo>
                        <a:pt x="1002506" y="687388"/>
                        <a:pt x="992981" y="684213"/>
                        <a:pt x="991394" y="671513"/>
                      </a:cubicBezTo>
                      <a:cubicBezTo>
                        <a:pt x="989807" y="658813"/>
                        <a:pt x="989013" y="644525"/>
                        <a:pt x="991394" y="628650"/>
                      </a:cubicBezTo>
                    </a:path>
                  </a:pathLst>
                </a:custGeom>
                <a:ln w="381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/>
                </a:p>
              </p:txBody>
            </p:sp>
            <p:sp>
              <p:nvSpPr>
                <p:cNvPr id="41" name="Freeform 40"/>
                <p:cNvSpPr/>
                <p:nvPr/>
              </p:nvSpPr>
              <p:spPr>
                <a:xfrm>
                  <a:off x="7585075" y="3986213"/>
                  <a:ext cx="563563" cy="542925"/>
                </a:xfrm>
                <a:custGeom>
                  <a:avLst/>
                  <a:gdLst>
                    <a:gd name="connsiteX0" fmla="*/ 563562 w 563562"/>
                    <a:gd name="connsiteY0" fmla="*/ 352425 h 542925"/>
                    <a:gd name="connsiteX1" fmla="*/ 539749 w 563562"/>
                    <a:gd name="connsiteY1" fmla="*/ 304800 h 542925"/>
                    <a:gd name="connsiteX2" fmla="*/ 544512 w 563562"/>
                    <a:gd name="connsiteY2" fmla="*/ 228600 h 542925"/>
                    <a:gd name="connsiteX3" fmla="*/ 549274 w 563562"/>
                    <a:gd name="connsiteY3" fmla="*/ 157162 h 542925"/>
                    <a:gd name="connsiteX4" fmla="*/ 515937 w 563562"/>
                    <a:gd name="connsiteY4" fmla="*/ 90487 h 542925"/>
                    <a:gd name="connsiteX5" fmla="*/ 463549 w 563562"/>
                    <a:gd name="connsiteY5" fmla="*/ 42862 h 542925"/>
                    <a:gd name="connsiteX6" fmla="*/ 434974 w 563562"/>
                    <a:gd name="connsiteY6" fmla="*/ 4762 h 542925"/>
                    <a:gd name="connsiteX7" fmla="*/ 344487 w 563562"/>
                    <a:gd name="connsiteY7" fmla="*/ 14287 h 542925"/>
                    <a:gd name="connsiteX8" fmla="*/ 325437 w 563562"/>
                    <a:gd name="connsiteY8" fmla="*/ 61912 h 542925"/>
                    <a:gd name="connsiteX9" fmla="*/ 411162 w 563562"/>
                    <a:gd name="connsiteY9" fmla="*/ 133350 h 542925"/>
                    <a:gd name="connsiteX10" fmla="*/ 454024 w 563562"/>
                    <a:gd name="connsiteY10" fmla="*/ 228600 h 542925"/>
                    <a:gd name="connsiteX11" fmla="*/ 434974 w 563562"/>
                    <a:gd name="connsiteY11" fmla="*/ 314325 h 542925"/>
                    <a:gd name="connsiteX12" fmla="*/ 382587 w 563562"/>
                    <a:gd name="connsiteY12" fmla="*/ 285750 h 542925"/>
                    <a:gd name="connsiteX13" fmla="*/ 344487 w 563562"/>
                    <a:gd name="connsiteY13" fmla="*/ 185737 h 542925"/>
                    <a:gd name="connsiteX14" fmla="*/ 263524 w 563562"/>
                    <a:gd name="connsiteY14" fmla="*/ 128587 h 542925"/>
                    <a:gd name="connsiteX15" fmla="*/ 153987 w 563562"/>
                    <a:gd name="connsiteY15" fmla="*/ 80962 h 542925"/>
                    <a:gd name="connsiteX16" fmla="*/ 63499 w 563562"/>
                    <a:gd name="connsiteY16" fmla="*/ 85725 h 542925"/>
                    <a:gd name="connsiteX17" fmla="*/ 15874 w 563562"/>
                    <a:gd name="connsiteY17" fmla="*/ 166687 h 542925"/>
                    <a:gd name="connsiteX18" fmla="*/ 1587 w 563562"/>
                    <a:gd name="connsiteY18" fmla="*/ 247650 h 542925"/>
                    <a:gd name="connsiteX19" fmla="*/ 25399 w 563562"/>
                    <a:gd name="connsiteY19" fmla="*/ 347662 h 542925"/>
                    <a:gd name="connsiteX20" fmla="*/ 49212 w 563562"/>
                    <a:gd name="connsiteY20" fmla="*/ 419100 h 542925"/>
                    <a:gd name="connsiteX21" fmla="*/ 158749 w 563562"/>
                    <a:gd name="connsiteY21" fmla="*/ 419100 h 542925"/>
                    <a:gd name="connsiteX22" fmla="*/ 215899 w 563562"/>
                    <a:gd name="connsiteY22" fmla="*/ 400050 h 542925"/>
                    <a:gd name="connsiteX23" fmla="*/ 211137 w 563562"/>
                    <a:gd name="connsiteY23" fmla="*/ 328612 h 542925"/>
                    <a:gd name="connsiteX24" fmla="*/ 173037 w 563562"/>
                    <a:gd name="connsiteY24" fmla="*/ 290512 h 542925"/>
                    <a:gd name="connsiteX25" fmla="*/ 192087 w 563562"/>
                    <a:gd name="connsiteY25" fmla="*/ 204787 h 542925"/>
                    <a:gd name="connsiteX26" fmla="*/ 277812 w 563562"/>
                    <a:gd name="connsiteY26" fmla="*/ 257175 h 542925"/>
                    <a:gd name="connsiteX27" fmla="*/ 311149 w 563562"/>
                    <a:gd name="connsiteY27" fmla="*/ 352425 h 542925"/>
                    <a:gd name="connsiteX28" fmla="*/ 334962 w 563562"/>
                    <a:gd name="connsiteY28" fmla="*/ 438150 h 542925"/>
                    <a:gd name="connsiteX29" fmla="*/ 396874 w 563562"/>
                    <a:gd name="connsiteY29" fmla="*/ 414337 h 542925"/>
                    <a:gd name="connsiteX30" fmla="*/ 444499 w 563562"/>
                    <a:gd name="connsiteY30" fmla="*/ 371475 h 542925"/>
                    <a:gd name="connsiteX31" fmla="*/ 515937 w 563562"/>
                    <a:gd name="connsiteY31" fmla="*/ 428625 h 542925"/>
                    <a:gd name="connsiteX32" fmla="*/ 511174 w 563562"/>
                    <a:gd name="connsiteY32" fmla="*/ 519112 h 542925"/>
                    <a:gd name="connsiteX33" fmla="*/ 549274 w 563562"/>
                    <a:gd name="connsiteY33" fmla="*/ 542925 h 5429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563562" h="542925">
                      <a:moveTo>
                        <a:pt x="563562" y="352425"/>
                      </a:moveTo>
                      <a:cubicBezTo>
                        <a:pt x="553243" y="338931"/>
                        <a:pt x="542924" y="325438"/>
                        <a:pt x="539749" y="304800"/>
                      </a:cubicBezTo>
                      <a:cubicBezTo>
                        <a:pt x="536574" y="284163"/>
                        <a:pt x="542925" y="253206"/>
                        <a:pt x="544512" y="228600"/>
                      </a:cubicBezTo>
                      <a:cubicBezTo>
                        <a:pt x="546099" y="203994"/>
                        <a:pt x="554037" y="180181"/>
                        <a:pt x="549274" y="157162"/>
                      </a:cubicBezTo>
                      <a:cubicBezTo>
                        <a:pt x="544512" y="134143"/>
                        <a:pt x="530225" y="109537"/>
                        <a:pt x="515937" y="90487"/>
                      </a:cubicBezTo>
                      <a:cubicBezTo>
                        <a:pt x="501650" y="71437"/>
                        <a:pt x="477043" y="57149"/>
                        <a:pt x="463549" y="42862"/>
                      </a:cubicBezTo>
                      <a:cubicBezTo>
                        <a:pt x="450055" y="28575"/>
                        <a:pt x="454818" y="9524"/>
                        <a:pt x="434974" y="4762"/>
                      </a:cubicBezTo>
                      <a:cubicBezTo>
                        <a:pt x="415130" y="0"/>
                        <a:pt x="362743" y="4762"/>
                        <a:pt x="344487" y="14287"/>
                      </a:cubicBezTo>
                      <a:cubicBezTo>
                        <a:pt x="326231" y="23812"/>
                        <a:pt x="314325" y="42068"/>
                        <a:pt x="325437" y="61912"/>
                      </a:cubicBezTo>
                      <a:cubicBezTo>
                        <a:pt x="336549" y="81756"/>
                        <a:pt x="389731" y="105569"/>
                        <a:pt x="411162" y="133350"/>
                      </a:cubicBezTo>
                      <a:cubicBezTo>
                        <a:pt x="432593" y="161131"/>
                        <a:pt x="450055" y="198438"/>
                        <a:pt x="454024" y="228600"/>
                      </a:cubicBezTo>
                      <a:cubicBezTo>
                        <a:pt x="457993" y="258762"/>
                        <a:pt x="446880" y="304800"/>
                        <a:pt x="434974" y="314325"/>
                      </a:cubicBezTo>
                      <a:cubicBezTo>
                        <a:pt x="423068" y="323850"/>
                        <a:pt x="397668" y="307181"/>
                        <a:pt x="382587" y="285750"/>
                      </a:cubicBezTo>
                      <a:cubicBezTo>
                        <a:pt x="367506" y="264319"/>
                        <a:pt x="364331" y="211931"/>
                        <a:pt x="344487" y="185737"/>
                      </a:cubicBezTo>
                      <a:cubicBezTo>
                        <a:pt x="324643" y="159543"/>
                        <a:pt x="295274" y="146049"/>
                        <a:pt x="263524" y="128587"/>
                      </a:cubicBezTo>
                      <a:cubicBezTo>
                        <a:pt x="231774" y="111125"/>
                        <a:pt x="187324" y="88106"/>
                        <a:pt x="153987" y="80962"/>
                      </a:cubicBezTo>
                      <a:cubicBezTo>
                        <a:pt x="120650" y="73818"/>
                        <a:pt x="86518" y="71438"/>
                        <a:pt x="63499" y="85725"/>
                      </a:cubicBezTo>
                      <a:cubicBezTo>
                        <a:pt x="40480" y="100012"/>
                        <a:pt x="26193" y="139699"/>
                        <a:pt x="15874" y="166687"/>
                      </a:cubicBezTo>
                      <a:cubicBezTo>
                        <a:pt x="5555" y="193675"/>
                        <a:pt x="0" y="217488"/>
                        <a:pt x="1587" y="247650"/>
                      </a:cubicBezTo>
                      <a:cubicBezTo>
                        <a:pt x="3174" y="277812"/>
                        <a:pt x="17461" y="319087"/>
                        <a:pt x="25399" y="347662"/>
                      </a:cubicBezTo>
                      <a:cubicBezTo>
                        <a:pt x="33337" y="376237"/>
                        <a:pt x="26987" y="407194"/>
                        <a:pt x="49212" y="419100"/>
                      </a:cubicBezTo>
                      <a:cubicBezTo>
                        <a:pt x="71437" y="431006"/>
                        <a:pt x="130968" y="422275"/>
                        <a:pt x="158749" y="419100"/>
                      </a:cubicBezTo>
                      <a:cubicBezTo>
                        <a:pt x="186530" y="415925"/>
                        <a:pt x="207168" y="415131"/>
                        <a:pt x="215899" y="400050"/>
                      </a:cubicBezTo>
                      <a:cubicBezTo>
                        <a:pt x="224630" y="384969"/>
                        <a:pt x="218281" y="346868"/>
                        <a:pt x="211137" y="328612"/>
                      </a:cubicBezTo>
                      <a:cubicBezTo>
                        <a:pt x="203993" y="310356"/>
                        <a:pt x="176212" y="311150"/>
                        <a:pt x="173037" y="290512"/>
                      </a:cubicBezTo>
                      <a:cubicBezTo>
                        <a:pt x="169862" y="269875"/>
                        <a:pt x="174625" y="210343"/>
                        <a:pt x="192087" y="204787"/>
                      </a:cubicBezTo>
                      <a:cubicBezTo>
                        <a:pt x="209549" y="199231"/>
                        <a:pt x="257968" y="232569"/>
                        <a:pt x="277812" y="257175"/>
                      </a:cubicBezTo>
                      <a:cubicBezTo>
                        <a:pt x="297656" y="281781"/>
                        <a:pt x="301624" y="322263"/>
                        <a:pt x="311149" y="352425"/>
                      </a:cubicBezTo>
                      <a:cubicBezTo>
                        <a:pt x="320674" y="382587"/>
                        <a:pt x="320675" y="427831"/>
                        <a:pt x="334962" y="438150"/>
                      </a:cubicBezTo>
                      <a:cubicBezTo>
                        <a:pt x="349249" y="448469"/>
                        <a:pt x="378618" y="425450"/>
                        <a:pt x="396874" y="414337"/>
                      </a:cubicBezTo>
                      <a:cubicBezTo>
                        <a:pt x="415130" y="403225"/>
                        <a:pt x="424655" y="369094"/>
                        <a:pt x="444499" y="371475"/>
                      </a:cubicBezTo>
                      <a:cubicBezTo>
                        <a:pt x="464343" y="373856"/>
                        <a:pt x="504825" y="404019"/>
                        <a:pt x="515937" y="428625"/>
                      </a:cubicBezTo>
                      <a:cubicBezTo>
                        <a:pt x="527049" y="453231"/>
                        <a:pt x="505618" y="500062"/>
                        <a:pt x="511174" y="519112"/>
                      </a:cubicBezTo>
                      <a:cubicBezTo>
                        <a:pt x="516730" y="538162"/>
                        <a:pt x="533002" y="540543"/>
                        <a:pt x="549274" y="542925"/>
                      </a:cubicBezTo>
                    </a:path>
                  </a:pathLst>
                </a:custGeom>
                <a:ln w="381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/>
                </a:p>
              </p:txBody>
            </p:sp>
            <p:sp>
              <p:nvSpPr>
                <p:cNvPr id="42" name="Freeform 41"/>
                <p:cNvSpPr/>
                <p:nvPr/>
              </p:nvSpPr>
              <p:spPr>
                <a:xfrm>
                  <a:off x="7038975" y="4603750"/>
                  <a:ext cx="1109663" cy="1739900"/>
                </a:xfrm>
                <a:custGeom>
                  <a:avLst/>
                  <a:gdLst>
                    <a:gd name="connsiteX0" fmla="*/ 1110456 w 1110456"/>
                    <a:gd name="connsiteY0" fmla="*/ 563562 h 1739899"/>
                    <a:gd name="connsiteX1" fmla="*/ 1091406 w 1110456"/>
                    <a:gd name="connsiteY1" fmla="*/ 506412 h 1739899"/>
                    <a:gd name="connsiteX2" fmla="*/ 1015206 w 1110456"/>
                    <a:gd name="connsiteY2" fmla="*/ 468312 h 1739899"/>
                    <a:gd name="connsiteX3" fmla="*/ 943768 w 1110456"/>
                    <a:gd name="connsiteY3" fmla="*/ 434974 h 1739899"/>
                    <a:gd name="connsiteX4" fmla="*/ 891381 w 1110456"/>
                    <a:gd name="connsiteY4" fmla="*/ 415924 h 1739899"/>
                    <a:gd name="connsiteX5" fmla="*/ 810418 w 1110456"/>
                    <a:gd name="connsiteY5" fmla="*/ 454024 h 1739899"/>
                    <a:gd name="connsiteX6" fmla="*/ 743743 w 1110456"/>
                    <a:gd name="connsiteY6" fmla="*/ 444499 h 1739899"/>
                    <a:gd name="connsiteX7" fmla="*/ 700881 w 1110456"/>
                    <a:gd name="connsiteY7" fmla="*/ 354012 h 1739899"/>
                    <a:gd name="connsiteX8" fmla="*/ 710406 w 1110456"/>
                    <a:gd name="connsiteY8" fmla="*/ 292099 h 1739899"/>
                    <a:gd name="connsiteX9" fmla="*/ 753268 w 1110456"/>
                    <a:gd name="connsiteY9" fmla="*/ 196849 h 1739899"/>
                    <a:gd name="connsiteX10" fmla="*/ 729456 w 1110456"/>
                    <a:gd name="connsiteY10" fmla="*/ 144462 h 1739899"/>
                    <a:gd name="connsiteX11" fmla="*/ 638968 w 1110456"/>
                    <a:gd name="connsiteY11" fmla="*/ 115887 h 1739899"/>
                    <a:gd name="connsiteX12" fmla="*/ 586581 w 1110456"/>
                    <a:gd name="connsiteY12" fmla="*/ 106362 h 1739899"/>
                    <a:gd name="connsiteX13" fmla="*/ 534193 w 1110456"/>
                    <a:gd name="connsiteY13" fmla="*/ 130174 h 1739899"/>
                    <a:gd name="connsiteX14" fmla="*/ 477043 w 1110456"/>
                    <a:gd name="connsiteY14" fmla="*/ 149224 h 1739899"/>
                    <a:gd name="connsiteX15" fmla="*/ 448468 w 1110456"/>
                    <a:gd name="connsiteY15" fmla="*/ 73024 h 1739899"/>
                    <a:gd name="connsiteX16" fmla="*/ 438943 w 1110456"/>
                    <a:gd name="connsiteY16" fmla="*/ 25399 h 1739899"/>
                    <a:gd name="connsiteX17" fmla="*/ 400843 w 1110456"/>
                    <a:gd name="connsiteY17" fmla="*/ 1587 h 1739899"/>
                    <a:gd name="connsiteX18" fmla="*/ 377031 w 1110456"/>
                    <a:gd name="connsiteY18" fmla="*/ 34924 h 1739899"/>
                    <a:gd name="connsiteX19" fmla="*/ 324643 w 1110456"/>
                    <a:gd name="connsiteY19" fmla="*/ 96837 h 1739899"/>
                    <a:gd name="connsiteX20" fmla="*/ 300831 w 1110456"/>
                    <a:gd name="connsiteY20" fmla="*/ 130174 h 1739899"/>
                    <a:gd name="connsiteX21" fmla="*/ 315118 w 1110456"/>
                    <a:gd name="connsiteY21" fmla="*/ 182562 h 1739899"/>
                    <a:gd name="connsiteX22" fmla="*/ 396081 w 1110456"/>
                    <a:gd name="connsiteY22" fmla="*/ 192087 h 1739899"/>
                    <a:gd name="connsiteX23" fmla="*/ 457993 w 1110456"/>
                    <a:gd name="connsiteY23" fmla="*/ 220662 h 1739899"/>
                    <a:gd name="connsiteX24" fmla="*/ 505618 w 1110456"/>
                    <a:gd name="connsiteY24" fmla="*/ 277812 h 1739899"/>
                    <a:gd name="connsiteX25" fmla="*/ 548481 w 1110456"/>
                    <a:gd name="connsiteY25" fmla="*/ 258762 h 1739899"/>
                    <a:gd name="connsiteX26" fmla="*/ 572293 w 1110456"/>
                    <a:gd name="connsiteY26" fmla="*/ 201612 h 1739899"/>
                    <a:gd name="connsiteX27" fmla="*/ 634206 w 1110456"/>
                    <a:gd name="connsiteY27" fmla="*/ 187324 h 1739899"/>
                    <a:gd name="connsiteX28" fmla="*/ 653256 w 1110456"/>
                    <a:gd name="connsiteY28" fmla="*/ 230187 h 1739899"/>
                    <a:gd name="connsiteX29" fmla="*/ 619918 w 1110456"/>
                    <a:gd name="connsiteY29" fmla="*/ 306387 h 1739899"/>
                    <a:gd name="connsiteX30" fmla="*/ 581818 w 1110456"/>
                    <a:gd name="connsiteY30" fmla="*/ 349249 h 1739899"/>
                    <a:gd name="connsiteX31" fmla="*/ 619918 w 1110456"/>
                    <a:gd name="connsiteY31" fmla="*/ 420687 h 1739899"/>
                    <a:gd name="connsiteX32" fmla="*/ 662781 w 1110456"/>
                    <a:gd name="connsiteY32" fmla="*/ 458787 h 1739899"/>
                    <a:gd name="connsiteX33" fmla="*/ 615156 w 1110456"/>
                    <a:gd name="connsiteY33" fmla="*/ 525462 h 1739899"/>
                    <a:gd name="connsiteX34" fmla="*/ 577056 w 1110456"/>
                    <a:gd name="connsiteY34" fmla="*/ 573087 h 1739899"/>
                    <a:gd name="connsiteX35" fmla="*/ 548481 w 1110456"/>
                    <a:gd name="connsiteY35" fmla="*/ 630237 h 1739899"/>
                    <a:gd name="connsiteX36" fmla="*/ 462756 w 1110456"/>
                    <a:gd name="connsiteY36" fmla="*/ 615949 h 1739899"/>
                    <a:gd name="connsiteX37" fmla="*/ 410368 w 1110456"/>
                    <a:gd name="connsiteY37" fmla="*/ 573087 h 1739899"/>
                    <a:gd name="connsiteX38" fmla="*/ 496093 w 1110456"/>
                    <a:gd name="connsiteY38" fmla="*/ 530224 h 1739899"/>
                    <a:gd name="connsiteX39" fmla="*/ 538956 w 1110456"/>
                    <a:gd name="connsiteY39" fmla="*/ 468312 h 1739899"/>
                    <a:gd name="connsiteX40" fmla="*/ 515143 w 1110456"/>
                    <a:gd name="connsiteY40" fmla="*/ 392112 h 1739899"/>
                    <a:gd name="connsiteX41" fmla="*/ 462756 w 1110456"/>
                    <a:gd name="connsiteY41" fmla="*/ 344487 h 1739899"/>
                    <a:gd name="connsiteX42" fmla="*/ 357981 w 1110456"/>
                    <a:gd name="connsiteY42" fmla="*/ 277812 h 1739899"/>
                    <a:gd name="connsiteX43" fmla="*/ 334168 w 1110456"/>
                    <a:gd name="connsiteY43" fmla="*/ 249237 h 1739899"/>
                    <a:gd name="connsiteX44" fmla="*/ 277018 w 1110456"/>
                    <a:gd name="connsiteY44" fmla="*/ 311149 h 1739899"/>
                    <a:gd name="connsiteX45" fmla="*/ 310356 w 1110456"/>
                    <a:gd name="connsiteY45" fmla="*/ 396874 h 1739899"/>
                    <a:gd name="connsiteX46" fmla="*/ 405606 w 1110456"/>
                    <a:gd name="connsiteY46" fmla="*/ 401637 h 1739899"/>
                    <a:gd name="connsiteX47" fmla="*/ 434181 w 1110456"/>
                    <a:gd name="connsiteY47" fmla="*/ 458787 h 1739899"/>
                    <a:gd name="connsiteX48" fmla="*/ 348456 w 1110456"/>
                    <a:gd name="connsiteY48" fmla="*/ 525462 h 1739899"/>
                    <a:gd name="connsiteX49" fmla="*/ 272256 w 1110456"/>
                    <a:gd name="connsiteY49" fmla="*/ 454024 h 1739899"/>
                    <a:gd name="connsiteX50" fmla="*/ 205581 w 1110456"/>
                    <a:gd name="connsiteY50" fmla="*/ 501649 h 1739899"/>
                    <a:gd name="connsiteX51" fmla="*/ 181768 w 1110456"/>
                    <a:gd name="connsiteY51" fmla="*/ 592137 h 1739899"/>
                    <a:gd name="connsiteX52" fmla="*/ 105568 w 1110456"/>
                    <a:gd name="connsiteY52" fmla="*/ 677862 h 1739899"/>
                    <a:gd name="connsiteX53" fmla="*/ 72231 w 1110456"/>
                    <a:gd name="connsiteY53" fmla="*/ 715962 h 1739899"/>
                    <a:gd name="connsiteX54" fmla="*/ 76993 w 1110456"/>
                    <a:gd name="connsiteY54" fmla="*/ 811212 h 1739899"/>
                    <a:gd name="connsiteX55" fmla="*/ 43656 w 1110456"/>
                    <a:gd name="connsiteY55" fmla="*/ 868362 h 1739899"/>
                    <a:gd name="connsiteX56" fmla="*/ 24606 w 1110456"/>
                    <a:gd name="connsiteY56" fmla="*/ 935037 h 1739899"/>
                    <a:gd name="connsiteX57" fmla="*/ 96043 w 1110456"/>
                    <a:gd name="connsiteY57" fmla="*/ 939799 h 1739899"/>
                    <a:gd name="connsiteX58" fmla="*/ 153193 w 1110456"/>
                    <a:gd name="connsiteY58" fmla="*/ 892174 h 1739899"/>
                    <a:gd name="connsiteX59" fmla="*/ 281781 w 1110456"/>
                    <a:gd name="connsiteY59" fmla="*/ 882649 h 1739899"/>
                    <a:gd name="connsiteX60" fmla="*/ 396081 w 1110456"/>
                    <a:gd name="connsiteY60" fmla="*/ 873124 h 1739899"/>
                    <a:gd name="connsiteX61" fmla="*/ 457993 w 1110456"/>
                    <a:gd name="connsiteY61" fmla="*/ 920749 h 1739899"/>
                    <a:gd name="connsiteX62" fmla="*/ 515143 w 1110456"/>
                    <a:gd name="connsiteY62" fmla="*/ 868362 h 1739899"/>
                    <a:gd name="connsiteX63" fmla="*/ 457993 w 1110456"/>
                    <a:gd name="connsiteY63" fmla="*/ 792162 h 1739899"/>
                    <a:gd name="connsiteX64" fmla="*/ 300831 w 1110456"/>
                    <a:gd name="connsiteY64" fmla="*/ 768349 h 1739899"/>
                    <a:gd name="connsiteX65" fmla="*/ 229393 w 1110456"/>
                    <a:gd name="connsiteY65" fmla="*/ 806449 h 1739899"/>
                    <a:gd name="connsiteX66" fmla="*/ 153193 w 1110456"/>
                    <a:gd name="connsiteY66" fmla="*/ 777874 h 1739899"/>
                    <a:gd name="connsiteX67" fmla="*/ 186531 w 1110456"/>
                    <a:gd name="connsiteY67" fmla="*/ 711199 h 1739899"/>
                    <a:gd name="connsiteX68" fmla="*/ 267493 w 1110456"/>
                    <a:gd name="connsiteY68" fmla="*/ 668337 h 1739899"/>
                    <a:gd name="connsiteX69" fmla="*/ 267493 w 1110456"/>
                    <a:gd name="connsiteY69" fmla="*/ 587374 h 1739899"/>
                    <a:gd name="connsiteX70" fmla="*/ 348456 w 1110456"/>
                    <a:gd name="connsiteY70" fmla="*/ 611187 h 1739899"/>
                    <a:gd name="connsiteX71" fmla="*/ 372268 w 1110456"/>
                    <a:gd name="connsiteY71" fmla="*/ 682624 h 1739899"/>
                    <a:gd name="connsiteX72" fmla="*/ 505618 w 1110456"/>
                    <a:gd name="connsiteY72" fmla="*/ 715962 h 1739899"/>
                    <a:gd name="connsiteX73" fmla="*/ 572293 w 1110456"/>
                    <a:gd name="connsiteY73" fmla="*/ 758824 h 1739899"/>
                    <a:gd name="connsiteX74" fmla="*/ 600868 w 1110456"/>
                    <a:gd name="connsiteY74" fmla="*/ 858837 h 1739899"/>
                    <a:gd name="connsiteX75" fmla="*/ 596106 w 1110456"/>
                    <a:gd name="connsiteY75" fmla="*/ 954087 h 1739899"/>
                    <a:gd name="connsiteX76" fmla="*/ 677068 w 1110456"/>
                    <a:gd name="connsiteY76" fmla="*/ 1020762 h 1739899"/>
                    <a:gd name="connsiteX77" fmla="*/ 700881 w 1110456"/>
                    <a:gd name="connsiteY77" fmla="*/ 1073149 h 1739899"/>
                    <a:gd name="connsiteX78" fmla="*/ 705643 w 1110456"/>
                    <a:gd name="connsiteY78" fmla="*/ 1173162 h 1739899"/>
                    <a:gd name="connsiteX79" fmla="*/ 767556 w 1110456"/>
                    <a:gd name="connsiteY79" fmla="*/ 1225549 h 1739899"/>
                    <a:gd name="connsiteX80" fmla="*/ 853281 w 1110456"/>
                    <a:gd name="connsiteY80" fmla="*/ 1277937 h 1739899"/>
                    <a:gd name="connsiteX81" fmla="*/ 891381 w 1110456"/>
                    <a:gd name="connsiteY81" fmla="*/ 1363662 h 1739899"/>
                    <a:gd name="connsiteX82" fmla="*/ 929481 w 1110456"/>
                    <a:gd name="connsiteY82" fmla="*/ 1382712 h 1739899"/>
                    <a:gd name="connsiteX83" fmla="*/ 962818 w 1110456"/>
                    <a:gd name="connsiteY83" fmla="*/ 1268412 h 1739899"/>
                    <a:gd name="connsiteX84" fmla="*/ 891381 w 1110456"/>
                    <a:gd name="connsiteY84" fmla="*/ 1201737 h 1739899"/>
                    <a:gd name="connsiteX85" fmla="*/ 824706 w 1110456"/>
                    <a:gd name="connsiteY85" fmla="*/ 1139824 h 1739899"/>
                    <a:gd name="connsiteX86" fmla="*/ 786606 w 1110456"/>
                    <a:gd name="connsiteY86" fmla="*/ 1063624 h 1739899"/>
                    <a:gd name="connsiteX87" fmla="*/ 791368 w 1110456"/>
                    <a:gd name="connsiteY87" fmla="*/ 968374 h 1739899"/>
                    <a:gd name="connsiteX88" fmla="*/ 748506 w 1110456"/>
                    <a:gd name="connsiteY88" fmla="*/ 935037 h 1739899"/>
                    <a:gd name="connsiteX89" fmla="*/ 696118 w 1110456"/>
                    <a:gd name="connsiteY89" fmla="*/ 939799 h 1739899"/>
                    <a:gd name="connsiteX90" fmla="*/ 672306 w 1110456"/>
                    <a:gd name="connsiteY90" fmla="*/ 882649 h 1739899"/>
                    <a:gd name="connsiteX91" fmla="*/ 772318 w 1110456"/>
                    <a:gd name="connsiteY91" fmla="*/ 844549 h 1739899"/>
                    <a:gd name="connsiteX92" fmla="*/ 824706 w 1110456"/>
                    <a:gd name="connsiteY92" fmla="*/ 830262 h 1739899"/>
                    <a:gd name="connsiteX93" fmla="*/ 867568 w 1110456"/>
                    <a:gd name="connsiteY93" fmla="*/ 792162 h 1739899"/>
                    <a:gd name="connsiteX94" fmla="*/ 862806 w 1110456"/>
                    <a:gd name="connsiteY94" fmla="*/ 692149 h 1739899"/>
                    <a:gd name="connsiteX95" fmla="*/ 853281 w 1110456"/>
                    <a:gd name="connsiteY95" fmla="*/ 615949 h 1739899"/>
                    <a:gd name="connsiteX96" fmla="*/ 791368 w 1110456"/>
                    <a:gd name="connsiteY96" fmla="*/ 601662 h 1739899"/>
                    <a:gd name="connsiteX97" fmla="*/ 748506 w 1110456"/>
                    <a:gd name="connsiteY97" fmla="*/ 639762 h 1739899"/>
                    <a:gd name="connsiteX98" fmla="*/ 767556 w 1110456"/>
                    <a:gd name="connsiteY98" fmla="*/ 715962 h 1739899"/>
                    <a:gd name="connsiteX99" fmla="*/ 724693 w 1110456"/>
                    <a:gd name="connsiteY99" fmla="*/ 787399 h 1739899"/>
                    <a:gd name="connsiteX100" fmla="*/ 662781 w 1110456"/>
                    <a:gd name="connsiteY100" fmla="*/ 768349 h 1739899"/>
                    <a:gd name="connsiteX101" fmla="*/ 634206 w 1110456"/>
                    <a:gd name="connsiteY101" fmla="*/ 658812 h 1739899"/>
                    <a:gd name="connsiteX102" fmla="*/ 700881 w 1110456"/>
                    <a:gd name="connsiteY102" fmla="*/ 549274 h 1739899"/>
                    <a:gd name="connsiteX103" fmla="*/ 796131 w 1110456"/>
                    <a:gd name="connsiteY103" fmla="*/ 525462 h 1739899"/>
                    <a:gd name="connsiteX104" fmla="*/ 867568 w 1110456"/>
                    <a:gd name="connsiteY104" fmla="*/ 501649 h 1739899"/>
                    <a:gd name="connsiteX105" fmla="*/ 910431 w 1110456"/>
                    <a:gd name="connsiteY105" fmla="*/ 558799 h 1739899"/>
                    <a:gd name="connsiteX106" fmla="*/ 953293 w 1110456"/>
                    <a:gd name="connsiteY106" fmla="*/ 620712 h 1739899"/>
                    <a:gd name="connsiteX107" fmla="*/ 1010443 w 1110456"/>
                    <a:gd name="connsiteY107" fmla="*/ 558799 h 1739899"/>
                    <a:gd name="connsiteX108" fmla="*/ 1072356 w 1110456"/>
                    <a:gd name="connsiteY108" fmla="*/ 639762 h 1739899"/>
                    <a:gd name="connsiteX109" fmla="*/ 1034256 w 1110456"/>
                    <a:gd name="connsiteY109" fmla="*/ 692149 h 1739899"/>
                    <a:gd name="connsiteX110" fmla="*/ 943768 w 1110456"/>
                    <a:gd name="connsiteY110" fmla="*/ 673099 h 1739899"/>
                    <a:gd name="connsiteX111" fmla="*/ 962818 w 1110456"/>
                    <a:gd name="connsiteY111" fmla="*/ 735012 h 1739899"/>
                    <a:gd name="connsiteX112" fmla="*/ 1005681 w 1110456"/>
                    <a:gd name="connsiteY112" fmla="*/ 796924 h 1739899"/>
                    <a:gd name="connsiteX113" fmla="*/ 1062831 w 1110456"/>
                    <a:gd name="connsiteY113" fmla="*/ 825499 h 1739899"/>
                    <a:gd name="connsiteX114" fmla="*/ 1053306 w 1110456"/>
                    <a:gd name="connsiteY114" fmla="*/ 896937 h 1739899"/>
                    <a:gd name="connsiteX115" fmla="*/ 981868 w 1110456"/>
                    <a:gd name="connsiteY115" fmla="*/ 925512 h 1739899"/>
                    <a:gd name="connsiteX116" fmla="*/ 948531 w 1110456"/>
                    <a:gd name="connsiteY116" fmla="*/ 1101724 h 1739899"/>
                    <a:gd name="connsiteX117" fmla="*/ 996156 w 1110456"/>
                    <a:gd name="connsiteY117" fmla="*/ 1149349 h 1739899"/>
                    <a:gd name="connsiteX118" fmla="*/ 1067593 w 1110456"/>
                    <a:gd name="connsiteY118" fmla="*/ 1182687 h 1739899"/>
                    <a:gd name="connsiteX119" fmla="*/ 1053306 w 1110456"/>
                    <a:gd name="connsiteY119" fmla="*/ 1320799 h 1739899"/>
                    <a:gd name="connsiteX120" fmla="*/ 1019968 w 1110456"/>
                    <a:gd name="connsiteY120" fmla="*/ 1373187 h 1739899"/>
                    <a:gd name="connsiteX121" fmla="*/ 1000918 w 1110456"/>
                    <a:gd name="connsiteY121" fmla="*/ 1463674 h 1739899"/>
                    <a:gd name="connsiteX122" fmla="*/ 934243 w 1110456"/>
                    <a:gd name="connsiteY122" fmla="*/ 1487487 h 1739899"/>
                    <a:gd name="connsiteX123" fmla="*/ 867568 w 1110456"/>
                    <a:gd name="connsiteY123" fmla="*/ 1539874 h 1739899"/>
                    <a:gd name="connsiteX124" fmla="*/ 819943 w 1110456"/>
                    <a:gd name="connsiteY124" fmla="*/ 1535112 h 1739899"/>
                    <a:gd name="connsiteX125" fmla="*/ 815181 w 1110456"/>
                    <a:gd name="connsiteY125" fmla="*/ 1477962 h 1739899"/>
                    <a:gd name="connsiteX126" fmla="*/ 843756 w 1110456"/>
                    <a:gd name="connsiteY126" fmla="*/ 1430337 h 1739899"/>
                    <a:gd name="connsiteX127" fmla="*/ 743743 w 1110456"/>
                    <a:gd name="connsiteY127" fmla="*/ 1325562 h 1739899"/>
                    <a:gd name="connsiteX128" fmla="*/ 672306 w 1110456"/>
                    <a:gd name="connsiteY128" fmla="*/ 1306512 h 1739899"/>
                    <a:gd name="connsiteX129" fmla="*/ 629443 w 1110456"/>
                    <a:gd name="connsiteY129" fmla="*/ 1277937 h 1739899"/>
                    <a:gd name="connsiteX130" fmla="*/ 610393 w 1110456"/>
                    <a:gd name="connsiteY130" fmla="*/ 1111249 h 1739899"/>
                    <a:gd name="connsiteX131" fmla="*/ 562768 w 1110456"/>
                    <a:gd name="connsiteY131" fmla="*/ 1030287 h 1739899"/>
                    <a:gd name="connsiteX132" fmla="*/ 519906 w 1110456"/>
                    <a:gd name="connsiteY132" fmla="*/ 992187 h 1739899"/>
                    <a:gd name="connsiteX133" fmla="*/ 443706 w 1110456"/>
                    <a:gd name="connsiteY133" fmla="*/ 996949 h 1739899"/>
                    <a:gd name="connsiteX134" fmla="*/ 391318 w 1110456"/>
                    <a:gd name="connsiteY134" fmla="*/ 958849 h 1739899"/>
                    <a:gd name="connsiteX135" fmla="*/ 238918 w 1110456"/>
                    <a:gd name="connsiteY135" fmla="*/ 996949 h 1739899"/>
                    <a:gd name="connsiteX136" fmla="*/ 196056 w 1110456"/>
                    <a:gd name="connsiteY136" fmla="*/ 1025524 h 1739899"/>
                    <a:gd name="connsiteX137" fmla="*/ 124618 w 1110456"/>
                    <a:gd name="connsiteY137" fmla="*/ 1011237 h 1739899"/>
                    <a:gd name="connsiteX138" fmla="*/ 62706 w 1110456"/>
                    <a:gd name="connsiteY138" fmla="*/ 1111249 h 1739899"/>
                    <a:gd name="connsiteX139" fmla="*/ 24606 w 1110456"/>
                    <a:gd name="connsiteY139" fmla="*/ 1168399 h 1739899"/>
                    <a:gd name="connsiteX140" fmla="*/ 5556 w 1110456"/>
                    <a:gd name="connsiteY140" fmla="*/ 1216024 h 1739899"/>
                    <a:gd name="connsiteX141" fmla="*/ 57943 w 1110456"/>
                    <a:gd name="connsiteY141" fmla="*/ 1239837 h 1739899"/>
                    <a:gd name="connsiteX142" fmla="*/ 134143 w 1110456"/>
                    <a:gd name="connsiteY142" fmla="*/ 1182687 h 1739899"/>
                    <a:gd name="connsiteX143" fmla="*/ 177006 w 1110456"/>
                    <a:gd name="connsiteY143" fmla="*/ 1135062 h 1739899"/>
                    <a:gd name="connsiteX144" fmla="*/ 238918 w 1110456"/>
                    <a:gd name="connsiteY144" fmla="*/ 1149349 h 1739899"/>
                    <a:gd name="connsiteX145" fmla="*/ 310356 w 1110456"/>
                    <a:gd name="connsiteY145" fmla="*/ 1082674 h 1739899"/>
                    <a:gd name="connsiteX146" fmla="*/ 429418 w 1110456"/>
                    <a:gd name="connsiteY146" fmla="*/ 1063624 h 1739899"/>
                    <a:gd name="connsiteX147" fmla="*/ 505618 w 1110456"/>
                    <a:gd name="connsiteY147" fmla="*/ 1111249 h 1739899"/>
                    <a:gd name="connsiteX148" fmla="*/ 534193 w 1110456"/>
                    <a:gd name="connsiteY148" fmla="*/ 1244599 h 1739899"/>
                    <a:gd name="connsiteX149" fmla="*/ 548481 w 1110456"/>
                    <a:gd name="connsiteY149" fmla="*/ 1316037 h 1739899"/>
                    <a:gd name="connsiteX150" fmla="*/ 477043 w 1110456"/>
                    <a:gd name="connsiteY150" fmla="*/ 1368424 h 1739899"/>
                    <a:gd name="connsiteX151" fmla="*/ 372268 w 1110456"/>
                    <a:gd name="connsiteY151" fmla="*/ 1401762 h 1739899"/>
                    <a:gd name="connsiteX152" fmla="*/ 357981 w 1110456"/>
                    <a:gd name="connsiteY152" fmla="*/ 1506537 h 1739899"/>
                    <a:gd name="connsiteX153" fmla="*/ 300831 w 1110456"/>
                    <a:gd name="connsiteY153" fmla="*/ 1549399 h 1739899"/>
                    <a:gd name="connsiteX154" fmla="*/ 253206 w 1110456"/>
                    <a:gd name="connsiteY154" fmla="*/ 1497012 h 1739899"/>
                    <a:gd name="connsiteX155" fmla="*/ 272256 w 1110456"/>
                    <a:gd name="connsiteY155" fmla="*/ 1435099 h 1739899"/>
                    <a:gd name="connsiteX156" fmla="*/ 219868 w 1110456"/>
                    <a:gd name="connsiteY156" fmla="*/ 1387474 h 1739899"/>
                    <a:gd name="connsiteX157" fmla="*/ 205581 w 1110456"/>
                    <a:gd name="connsiteY157" fmla="*/ 1349374 h 1739899"/>
                    <a:gd name="connsiteX158" fmla="*/ 310356 w 1110456"/>
                    <a:gd name="connsiteY158" fmla="*/ 1344612 h 1739899"/>
                    <a:gd name="connsiteX159" fmla="*/ 372268 w 1110456"/>
                    <a:gd name="connsiteY159" fmla="*/ 1301749 h 1739899"/>
                    <a:gd name="connsiteX160" fmla="*/ 443706 w 1110456"/>
                    <a:gd name="connsiteY160" fmla="*/ 1277937 h 1739899"/>
                    <a:gd name="connsiteX161" fmla="*/ 448468 w 1110456"/>
                    <a:gd name="connsiteY161" fmla="*/ 1211262 h 1739899"/>
                    <a:gd name="connsiteX162" fmla="*/ 405606 w 1110456"/>
                    <a:gd name="connsiteY162" fmla="*/ 1163637 h 1739899"/>
                    <a:gd name="connsiteX163" fmla="*/ 367506 w 1110456"/>
                    <a:gd name="connsiteY163" fmla="*/ 1158874 h 1739899"/>
                    <a:gd name="connsiteX164" fmla="*/ 315118 w 1110456"/>
                    <a:gd name="connsiteY164" fmla="*/ 1216024 h 1739899"/>
                    <a:gd name="connsiteX165" fmla="*/ 248443 w 1110456"/>
                    <a:gd name="connsiteY165" fmla="*/ 1244599 h 1739899"/>
                    <a:gd name="connsiteX166" fmla="*/ 172243 w 1110456"/>
                    <a:gd name="connsiteY166" fmla="*/ 1277937 h 1739899"/>
                    <a:gd name="connsiteX167" fmla="*/ 57943 w 1110456"/>
                    <a:gd name="connsiteY167" fmla="*/ 1344612 h 1739899"/>
                    <a:gd name="connsiteX168" fmla="*/ 76993 w 1110456"/>
                    <a:gd name="connsiteY168" fmla="*/ 1420812 h 1739899"/>
                    <a:gd name="connsiteX169" fmla="*/ 162718 w 1110456"/>
                    <a:gd name="connsiteY169" fmla="*/ 1435099 h 1739899"/>
                    <a:gd name="connsiteX170" fmla="*/ 172243 w 1110456"/>
                    <a:gd name="connsiteY170" fmla="*/ 1506537 h 1739899"/>
                    <a:gd name="connsiteX171" fmla="*/ 157956 w 1110456"/>
                    <a:gd name="connsiteY171" fmla="*/ 1558924 h 1739899"/>
                    <a:gd name="connsiteX172" fmla="*/ 196056 w 1110456"/>
                    <a:gd name="connsiteY172" fmla="*/ 1592262 h 1739899"/>
                    <a:gd name="connsiteX173" fmla="*/ 253206 w 1110456"/>
                    <a:gd name="connsiteY173" fmla="*/ 1601787 h 1739899"/>
                    <a:gd name="connsiteX174" fmla="*/ 262731 w 1110456"/>
                    <a:gd name="connsiteY174" fmla="*/ 1658937 h 1739899"/>
                    <a:gd name="connsiteX175" fmla="*/ 177006 w 1110456"/>
                    <a:gd name="connsiteY175" fmla="*/ 1677987 h 1739899"/>
                    <a:gd name="connsiteX176" fmla="*/ 157956 w 1110456"/>
                    <a:gd name="connsiteY176" fmla="*/ 1711324 h 1739899"/>
                    <a:gd name="connsiteX177" fmla="*/ 181768 w 1110456"/>
                    <a:gd name="connsiteY177" fmla="*/ 1739899 h 17398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</a:cxnLst>
                  <a:rect l="l" t="t" r="r" b="b"/>
                  <a:pathLst>
                    <a:path w="1110456" h="1739899">
                      <a:moveTo>
                        <a:pt x="1110456" y="563562"/>
                      </a:moveTo>
                      <a:cubicBezTo>
                        <a:pt x="1108868" y="542924"/>
                        <a:pt x="1107281" y="522287"/>
                        <a:pt x="1091406" y="506412"/>
                      </a:cubicBezTo>
                      <a:cubicBezTo>
                        <a:pt x="1075531" y="490537"/>
                        <a:pt x="1039812" y="480218"/>
                        <a:pt x="1015206" y="468312"/>
                      </a:cubicBezTo>
                      <a:cubicBezTo>
                        <a:pt x="990600" y="456406"/>
                        <a:pt x="964406" y="443705"/>
                        <a:pt x="943768" y="434974"/>
                      </a:cubicBezTo>
                      <a:cubicBezTo>
                        <a:pt x="923130" y="426243"/>
                        <a:pt x="913606" y="412749"/>
                        <a:pt x="891381" y="415924"/>
                      </a:cubicBezTo>
                      <a:cubicBezTo>
                        <a:pt x="869156" y="419099"/>
                        <a:pt x="835024" y="449262"/>
                        <a:pt x="810418" y="454024"/>
                      </a:cubicBezTo>
                      <a:cubicBezTo>
                        <a:pt x="785812" y="458786"/>
                        <a:pt x="761999" y="461168"/>
                        <a:pt x="743743" y="444499"/>
                      </a:cubicBezTo>
                      <a:cubicBezTo>
                        <a:pt x="725487" y="427830"/>
                        <a:pt x="706437" y="379412"/>
                        <a:pt x="700881" y="354012"/>
                      </a:cubicBezTo>
                      <a:cubicBezTo>
                        <a:pt x="695325" y="328612"/>
                        <a:pt x="701675" y="318293"/>
                        <a:pt x="710406" y="292099"/>
                      </a:cubicBezTo>
                      <a:cubicBezTo>
                        <a:pt x="719137" y="265905"/>
                        <a:pt x="750093" y="221455"/>
                        <a:pt x="753268" y="196849"/>
                      </a:cubicBezTo>
                      <a:cubicBezTo>
                        <a:pt x="756443" y="172243"/>
                        <a:pt x="748506" y="157956"/>
                        <a:pt x="729456" y="144462"/>
                      </a:cubicBezTo>
                      <a:cubicBezTo>
                        <a:pt x="710406" y="130968"/>
                        <a:pt x="662780" y="122237"/>
                        <a:pt x="638968" y="115887"/>
                      </a:cubicBezTo>
                      <a:cubicBezTo>
                        <a:pt x="615156" y="109537"/>
                        <a:pt x="604043" y="103981"/>
                        <a:pt x="586581" y="106362"/>
                      </a:cubicBezTo>
                      <a:cubicBezTo>
                        <a:pt x="569119" y="108743"/>
                        <a:pt x="552449" y="123030"/>
                        <a:pt x="534193" y="130174"/>
                      </a:cubicBezTo>
                      <a:cubicBezTo>
                        <a:pt x="515937" y="137318"/>
                        <a:pt x="491330" y="158749"/>
                        <a:pt x="477043" y="149224"/>
                      </a:cubicBezTo>
                      <a:cubicBezTo>
                        <a:pt x="462756" y="139699"/>
                        <a:pt x="454818" y="93661"/>
                        <a:pt x="448468" y="73024"/>
                      </a:cubicBezTo>
                      <a:cubicBezTo>
                        <a:pt x="442118" y="52387"/>
                        <a:pt x="446880" y="37305"/>
                        <a:pt x="438943" y="25399"/>
                      </a:cubicBezTo>
                      <a:cubicBezTo>
                        <a:pt x="431006" y="13493"/>
                        <a:pt x="411162" y="0"/>
                        <a:pt x="400843" y="1587"/>
                      </a:cubicBezTo>
                      <a:cubicBezTo>
                        <a:pt x="390524" y="3175"/>
                        <a:pt x="389731" y="19049"/>
                        <a:pt x="377031" y="34924"/>
                      </a:cubicBezTo>
                      <a:cubicBezTo>
                        <a:pt x="364331" y="50799"/>
                        <a:pt x="337343" y="80962"/>
                        <a:pt x="324643" y="96837"/>
                      </a:cubicBezTo>
                      <a:cubicBezTo>
                        <a:pt x="311943" y="112712"/>
                        <a:pt x="302418" y="115887"/>
                        <a:pt x="300831" y="130174"/>
                      </a:cubicBezTo>
                      <a:cubicBezTo>
                        <a:pt x="299244" y="144461"/>
                        <a:pt x="299243" y="172243"/>
                        <a:pt x="315118" y="182562"/>
                      </a:cubicBezTo>
                      <a:cubicBezTo>
                        <a:pt x="330993" y="192881"/>
                        <a:pt x="372269" y="185737"/>
                        <a:pt x="396081" y="192087"/>
                      </a:cubicBezTo>
                      <a:cubicBezTo>
                        <a:pt x="419893" y="198437"/>
                        <a:pt x="439737" y="206375"/>
                        <a:pt x="457993" y="220662"/>
                      </a:cubicBezTo>
                      <a:cubicBezTo>
                        <a:pt x="476249" y="234949"/>
                        <a:pt x="490537" y="271462"/>
                        <a:pt x="505618" y="277812"/>
                      </a:cubicBezTo>
                      <a:cubicBezTo>
                        <a:pt x="520699" y="284162"/>
                        <a:pt x="537369" y="271462"/>
                        <a:pt x="548481" y="258762"/>
                      </a:cubicBezTo>
                      <a:cubicBezTo>
                        <a:pt x="559593" y="246062"/>
                        <a:pt x="558006" y="213518"/>
                        <a:pt x="572293" y="201612"/>
                      </a:cubicBezTo>
                      <a:cubicBezTo>
                        <a:pt x="586580" y="189706"/>
                        <a:pt x="620712" y="182562"/>
                        <a:pt x="634206" y="187324"/>
                      </a:cubicBezTo>
                      <a:cubicBezTo>
                        <a:pt x="647700" y="192086"/>
                        <a:pt x="655637" y="210343"/>
                        <a:pt x="653256" y="230187"/>
                      </a:cubicBezTo>
                      <a:cubicBezTo>
                        <a:pt x="650875" y="250031"/>
                        <a:pt x="631824" y="286543"/>
                        <a:pt x="619918" y="306387"/>
                      </a:cubicBezTo>
                      <a:cubicBezTo>
                        <a:pt x="608012" y="326231"/>
                        <a:pt x="581818" y="330199"/>
                        <a:pt x="581818" y="349249"/>
                      </a:cubicBezTo>
                      <a:cubicBezTo>
                        <a:pt x="581818" y="368299"/>
                        <a:pt x="606424" y="402431"/>
                        <a:pt x="619918" y="420687"/>
                      </a:cubicBezTo>
                      <a:cubicBezTo>
                        <a:pt x="633412" y="438943"/>
                        <a:pt x="663575" y="441325"/>
                        <a:pt x="662781" y="458787"/>
                      </a:cubicBezTo>
                      <a:cubicBezTo>
                        <a:pt x="661987" y="476249"/>
                        <a:pt x="629444" y="506412"/>
                        <a:pt x="615156" y="525462"/>
                      </a:cubicBezTo>
                      <a:cubicBezTo>
                        <a:pt x="600869" y="544512"/>
                        <a:pt x="588168" y="555625"/>
                        <a:pt x="577056" y="573087"/>
                      </a:cubicBezTo>
                      <a:cubicBezTo>
                        <a:pt x="565944" y="590549"/>
                        <a:pt x="567531" y="623093"/>
                        <a:pt x="548481" y="630237"/>
                      </a:cubicBezTo>
                      <a:cubicBezTo>
                        <a:pt x="529431" y="637381"/>
                        <a:pt x="485775" y="625474"/>
                        <a:pt x="462756" y="615949"/>
                      </a:cubicBezTo>
                      <a:cubicBezTo>
                        <a:pt x="439737" y="606424"/>
                        <a:pt x="404812" y="587375"/>
                        <a:pt x="410368" y="573087"/>
                      </a:cubicBezTo>
                      <a:cubicBezTo>
                        <a:pt x="415924" y="558800"/>
                        <a:pt x="474662" y="547686"/>
                        <a:pt x="496093" y="530224"/>
                      </a:cubicBezTo>
                      <a:cubicBezTo>
                        <a:pt x="517524" y="512762"/>
                        <a:pt x="535781" y="491331"/>
                        <a:pt x="538956" y="468312"/>
                      </a:cubicBezTo>
                      <a:cubicBezTo>
                        <a:pt x="542131" y="445293"/>
                        <a:pt x="527843" y="412749"/>
                        <a:pt x="515143" y="392112"/>
                      </a:cubicBezTo>
                      <a:cubicBezTo>
                        <a:pt x="502443" y="371475"/>
                        <a:pt x="488950" y="363537"/>
                        <a:pt x="462756" y="344487"/>
                      </a:cubicBezTo>
                      <a:cubicBezTo>
                        <a:pt x="436562" y="325437"/>
                        <a:pt x="379412" y="293687"/>
                        <a:pt x="357981" y="277812"/>
                      </a:cubicBezTo>
                      <a:cubicBezTo>
                        <a:pt x="336550" y="261937"/>
                        <a:pt x="347662" y="243681"/>
                        <a:pt x="334168" y="249237"/>
                      </a:cubicBezTo>
                      <a:cubicBezTo>
                        <a:pt x="320674" y="254793"/>
                        <a:pt x="280987" y="286543"/>
                        <a:pt x="277018" y="311149"/>
                      </a:cubicBezTo>
                      <a:cubicBezTo>
                        <a:pt x="273049" y="335755"/>
                        <a:pt x="288925" y="381793"/>
                        <a:pt x="310356" y="396874"/>
                      </a:cubicBezTo>
                      <a:cubicBezTo>
                        <a:pt x="331787" y="411955"/>
                        <a:pt x="384969" y="391318"/>
                        <a:pt x="405606" y="401637"/>
                      </a:cubicBezTo>
                      <a:cubicBezTo>
                        <a:pt x="426244" y="411956"/>
                        <a:pt x="443706" y="438150"/>
                        <a:pt x="434181" y="458787"/>
                      </a:cubicBezTo>
                      <a:cubicBezTo>
                        <a:pt x="424656" y="479424"/>
                        <a:pt x="375443" y="526256"/>
                        <a:pt x="348456" y="525462"/>
                      </a:cubicBezTo>
                      <a:cubicBezTo>
                        <a:pt x="321469" y="524668"/>
                        <a:pt x="296069" y="457993"/>
                        <a:pt x="272256" y="454024"/>
                      </a:cubicBezTo>
                      <a:cubicBezTo>
                        <a:pt x="248444" y="450055"/>
                        <a:pt x="220662" y="478630"/>
                        <a:pt x="205581" y="501649"/>
                      </a:cubicBezTo>
                      <a:cubicBezTo>
                        <a:pt x="190500" y="524668"/>
                        <a:pt x="198437" y="562768"/>
                        <a:pt x="181768" y="592137"/>
                      </a:cubicBezTo>
                      <a:cubicBezTo>
                        <a:pt x="165099" y="621506"/>
                        <a:pt x="123824" y="657225"/>
                        <a:pt x="105568" y="677862"/>
                      </a:cubicBezTo>
                      <a:cubicBezTo>
                        <a:pt x="87312" y="698499"/>
                        <a:pt x="76994" y="693737"/>
                        <a:pt x="72231" y="715962"/>
                      </a:cubicBezTo>
                      <a:cubicBezTo>
                        <a:pt x="67469" y="738187"/>
                        <a:pt x="81755" y="785812"/>
                        <a:pt x="76993" y="811212"/>
                      </a:cubicBezTo>
                      <a:cubicBezTo>
                        <a:pt x="72231" y="836612"/>
                        <a:pt x="52387" y="847725"/>
                        <a:pt x="43656" y="868362"/>
                      </a:cubicBezTo>
                      <a:cubicBezTo>
                        <a:pt x="34925" y="888999"/>
                        <a:pt x="15875" y="923131"/>
                        <a:pt x="24606" y="935037"/>
                      </a:cubicBezTo>
                      <a:cubicBezTo>
                        <a:pt x="33337" y="946943"/>
                        <a:pt x="74612" y="946943"/>
                        <a:pt x="96043" y="939799"/>
                      </a:cubicBezTo>
                      <a:cubicBezTo>
                        <a:pt x="117474" y="932655"/>
                        <a:pt x="122237" y="901699"/>
                        <a:pt x="153193" y="892174"/>
                      </a:cubicBezTo>
                      <a:cubicBezTo>
                        <a:pt x="184149" y="882649"/>
                        <a:pt x="281781" y="882649"/>
                        <a:pt x="281781" y="882649"/>
                      </a:cubicBezTo>
                      <a:cubicBezTo>
                        <a:pt x="322262" y="879474"/>
                        <a:pt x="366712" y="866774"/>
                        <a:pt x="396081" y="873124"/>
                      </a:cubicBezTo>
                      <a:cubicBezTo>
                        <a:pt x="425450" y="879474"/>
                        <a:pt x="438149" y="921543"/>
                        <a:pt x="457993" y="920749"/>
                      </a:cubicBezTo>
                      <a:cubicBezTo>
                        <a:pt x="477837" y="919955"/>
                        <a:pt x="515143" y="889793"/>
                        <a:pt x="515143" y="868362"/>
                      </a:cubicBezTo>
                      <a:cubicBezTo>
                        <a:pt x="515143" y="846931"/>
                        <a:pt x="493712" y="808831"/>
                        <a:pt x="457993" y="792162"/>
                      </a:cubicBezTo>
                      <a:cubicBezTo>
                        <a:pt x="422274" y="775493"/>
                        <a:pt x="338931" y="765968"/>
                        <a:pt x="300831" y="768349"/>
                      </a:cubicBezTo>
                      <a:cubicBezTo>
                        <a:pt x="262731" y="770730"/>
                        <a:pt x="253999" y="804862"/>
                        <a:pt x="229393" y="806449"/>
                      </a:cubicBezTo>
                      <a:cubicBezTo>
                        <a:pt x="204787" y="808036"/>
                        <a:pt x="160337" y="793749"/>
                        <a:pt x="153193" y="777874"/>
                      </a:cubicBezTo>
                      <a:cubicBezTo>
                        <a:pt x="146049" y="761999"/>
                        <a:pt x="167481" y="729455"/>
                        <a:pt x="186531" y="711199"/>
                      </a:cubicBezTo>
                      <a:cubicBezTo>
                        <a:pt x="205581" y="692943"/>
                        <a:pt x="253999" y="688974"/>
                        <a:pt x="267493" y="668337"/>
                      </a:cubicBezTo>
                      <a:cubicBezTo>
                        <a:pt x="280987" y="647700"/>
                        <a:pt x="253999" y="596899"/>
                        <a:pt x="267493" y="587374"/>
                      </a:cubicBezTo>
                      <a:cubicBezTo>
                        <a:pt x="280987" y="577849"/>
                        <a:pt x="330994" y="595312"/>
                        <a:pt x="348456" y="611187"/>
                      </a:cubicBezTo>
                      <a:cubicBezTo>
                        <a:pt x="365918" y="627062"/>
                        <a:pt x="346074" y="665162"/>
                        <a:pt x="372268" y="682624"/>
                      </a:cubicBezTo>
                      <a:cubicBezTo>
                        <a:pt x="398462" y="700086"/>
                        <a:pt x="472281" y="703262"/>
                        <a:pt x="505618" y="715962"/>
                      </a:cubicBezTo>
                      <a:cubicBezTo>
                        <a:pt x="538956" y="728662"/>
                        <a:pt x="556418" y="735012"/>
                        <a:pt x="572293" y="758824"/>
                      </a:cubicBezTo>
                      <a:cubicBezTo>
                        <a:pt x="588168" y="782637"/>
                        <a:pt x="596899" y="826293"/>
                        <a:pt x="600868" y="858837"/>
                      </a:cubicBezTo>
                      <a:cubicBezTo>
                        <a:pt x="604837" y="891381"/>
                        <a:pt x="583406" y="927100"/>
                        <a:pt x="596106" y="954087"/>
                      </a:cubicBezTo>
                      <a:cubicBezTo>
                        <a:pt x="608806" y="981074"/>
                        <a:pt x="659606" y="1000918"/>
                        <a:pt x="677068" y="1020762"/>
                      </a:cubicBezTo>
                      <a:cubicBezTo>
                        <a:pt x="694530" y="1040606"/>
                        <a:pt x="696119" y="1047749"/>
                        <a:pt x="700881" y="1073149"/>
                      </a:cubicBezTo>
                      <a:cubicBezTo>
                        <a:pt x="705643" y="1098549"/>
                        <a:pt x="694531" y="1147762"/>
                        <a:pt x="705643" y="1173162"/>
                      </a:cubicBezTo>
                      <a:cubicBezTo>
                        <a:pt x="716755" y="1198562"/>
                        <a:pt x="742950" y="1208087"/>
                        <a:pt x="767556" y="1225549"/>
                      </a:cubicBezTo>
                      <a:cubicBezTo>
                        <a:pt x="792162" y="1243011"/>
                        <a:pt x="832644" y="1254918"/>
                        <a:pt x="853281" y="1277937"/>
                      </a:cubicBezTo>
                      <a:cubicBezTo>
                        <a:pt x="873918" y="1300956"/>
                        <a:pt x="878681" y="1346200"/>
                        <a:pt x="891381" y="1363662"/>
                      </a:cubicBezTo>
                      <a:cubicBezTo>
                        <a:pt x="904081" y="1381125"/>
                        <a:pt x="917575" y="1398587"/>
                        <a:pt x="929481" y="1382712"/>
                      </a:cubicBezTo>
                      <a:cubicBezTo>
                        <a:pt x="941387" y="1366837"/>
                        <a:pt x="969168" y="1298574"/>
                        <a:pt x="962818" y="1268412"/>
                      </a:cubicBezTo>
                      <a:cubicBezTo>
                        <a:pt x="956468" y="1238250"/>
                        <a:pt x="891381" y="1201737"/>
                        <a:pt x="891381" y="1201737"/>
                      </a:cubicBezTo>
                      <a:cubicBezTo>
                        <a:pt x="868362" y="1180306"/>
                        <a:pt x="842169" y="1162843"/>
                        <a:pt x="824706" y="1139824"/>
                      </a:cubicBezTo>
                      <a:cubicBezTo>
                        <a:pt x="807243" y="1116805"/>
                        <a:pt x="792162" y="1092199"/>
                        <a:pt x="786606" y="1063624"/>
                      </a:cubicBezTo>
                      <a:cubicBezTo>
                        <a:pt x="781050" y="1035049"/>
                        <a:pt x="797718" y="989805"/>
                        <a:pt x="791368" y="968374"/>
                      </a:cubicBezTo>
                      <a:cubicBezTo>
                        <a:pt x="785018" y="946943"/>
                        <a:pt x="764381" y="939799"/>
                        <a:pt x="748506" y="935037"/>
                      </a:cubicBezTo>
                      <a:cubicBezTo>
                        <a:pt x="732631" y="930275"/>
                        <a:pt x="708818" y="948530"/>
                        <a:pt x="696118" y="939799"/>
                      </a:cubicBezTo>
                      <a:cubicBezTo>
                        <a:pt x="683418" y="931068"/>
                        <a:pt x="659606" y="898524"/>
                        <a:pt x="672306" y="882649"/>
                      </a:cubicBezTo>
                      <a:cubicBezTo>
                        <a:pt x="685006" y="866774"/>
                        <a:pt x="746918" y="853280"/>
                        <a:pt x="772318" y="844549"/>
                      </a:cubicBezTo>
                      <a:cubicBezTo>
                        <a:pt x="797718" y="835818"/>
                        <a:pt x="808831" y="838993"/>
                        <a:pt x="824706" y="830262"/>
                      </a:cubicBezTo>
                      <a:cubicBezTo>
                        <a:pt x="840581" y="821531"/>
                        <a:pt x="861218" y="815181"/>
                        <a:pt x="867568" y="792162"/>
                      </a:cubicBezTo>
                      <a:cubicBezTo>
                        <a:pt x="873918" y="769143"/>
                        <a:pt x="865187" y="721518"/>
                        <a:pt x="862806" y="692149"/>
                      </a:cubicBezTo>
                      <a:cubicBezTo>
                        <a:pt x="860425" y="662780"/>
                        <a:pt x="865187" y="631030"/>
                        <a:pt x="853281" y="615949"/>
                      </a:cubicBezTo>
                      <a:cubicBezTo>
                        <a:pt x="841375" y="600868"/>
                        <a:pt x="808831" y="597693"/>
                        <a:pt x="791368" y="601662"/>
                      </a:cubicBezTo>
                      <a:cubicBezTo>
                        <a:pt x="773906" y="605631"/>
                        <a:pt x="752475" y="620712"/>
                        <a:pt x="748506" y="639762"/>
                      </a:cubicBezTo>
                      <a:cubicBezTo>
                        <a:pt x="744537" y="658812"/>
                        <a:pt x="771525" y="691356"/>
                        <a:pt x="767556" y="715962"/>
                      </a:cubicBezTo>
                      <a:cubicBezTo>
                        <a:pt x="763587" y="740568"/>
                        <a:pt x="742155" y="778668"/>
                        <a:pt x="724693" y="787399"/>
                      </a:cubicBezTo>
                      <a:cubicBezTo>
                        <a:pt x="707231" y="796130"/>
                        <a:pt x="677862" y="789780"/>
                        <a:pt x="662781" y="768349"/>
                      </a:cubicBezTo>
                      <a:cubicBezTo>
                        <a:pt x="647700" y="746918"/>
                        <a:pt x="627856" y="695324"/>
                        <a:pt x="634206" y="658812"/>
                      </a:cubicBezTo>
                      <a:cubicBezTo>
                        <a:pt x="640556" y="622300"/>
                        <a:pt x="673894" y="571499"/>
                        <a:pt x="700881" y="549274"/>
                      </a:cubicBezTo>
                      <a:cubicBezTo>
                        <a:pt x="727868" y="527049"/>
                        <a:pt x="768350" y="533400"/>
                        <a:pt x="796131" y="525462"/>
                      </a:cubicBezTo>
                      <a:cubicBezTo>
                        <a:pt x="823912" y="517524"/>
                        <a:pt x="848518" y="496093"/>
                        <a:pt x="867568" y="501649"/>
                      </a:cubicBezTo>
                      <a:cubicBezTo>
                        <a:pt x="886618" y="507205"/>
                        <a:pt x="896144" y="538955"/>
                        <a:pt x="910431" y="558799"/>
                      </a:cubicBezTo>
                      <a:cubicBezTo>
                        <a:pt x="924718" y="578643"/>
                        <a:pt x="936624" y="620712"/>
                        <a:pt x="953293" y="620712"/>
                      </a:cubicBezTo>
                      <a:cubicBezTo>
                        <a:pt x="969962" y="620712"/>
                        <a:pt x="990599" y="555624"/>
                        <a:pt x="1010443" y="558799"/>
                      </a:cubicBezTo>
                      <a:cubicBezTo>
                        <a:pt x="1030287" y="561974"/>
                        <a:pt x="1068387" y="617537"/>
                        <a:pt x="1072356" y="639762"/>
                      </a:cubicBezTo>
                      <a:cubicBezTo>
                        <a:pt x="1076325" y="661987"/>
                        <a:pt x="1055687" y="686593"/>
                        <a:pt x="1034256" y="692149"/>
                      </a:cubicBezTo>
                      <a:cubicBezTo>
                        <a:pt x="1012825" y="697705"/>
                        <a:pt x="955674" y="665955"/>
                        <a:pt x="943768" y="673099"/>
                      </a:cubicBezTo>
                      <a:cubicBezTo>
                        <a:pt x="931862" y="680243"/>
                        <a:pt x="952499" y="714375"/>
                        <a:pt x="962818" y="735012"/>
                      </a:cubicBezTo>
                      <a:cubicBezTo>
                        <a:pt x="973137" y="755650"/>
                        <a:pt x="989012" y="781843"/>
                        <a:pt x="1005681" y="796924"/>
                      </a:cubicBezTo>
                      <a:cubicBezTo>
                        <a:pt x="1022350" y="812005"/>
                        <a:pt x="1054894" y="808830"/>
                        <a:pt x="1062831" y="825499"/>
                      </a:cubicBezTo>
                      <a:cubicBezTo>
                        <a:pt x="1070768" y="842168"/>
                        <a:pt x="1066800" y="880268"/>
                        <a:pt x="1053306" y="896937"/>
                      </a:cubicBezTo>
                      <a:cubicBezTo>
                        <a:pt x="1039812" y="913606"/>
                        <a:pt x="999330" y="891381"/>
                        <a:pt x="981868" y="925512"/>
                      </a:cubicBezTo>
                      <a:cubicBezTo>
                        <a:pt x="964406" y="959643"/>
                        <a:pt x="946150" y="1064418"/>
                        <a:pt x="948531" y="1101724"/>
                      </a:cubicBezTo>
                      <a:cubicBezTo>
                        <a:pt x="950912" y="1139030"/>
                        <a:pt x="976312" y="1135855"/>
                        <a:pt x="996156" y="1149349"/>
                      </a:cubicBezTo>
                      <a:cubicBezTo>
                        <a:pt x="1016000" y="1162843"/>
                        <a:pt x="1058068" y="1154112"/>
                        <a:pt x="1067593" y="1182687"/>
                      </a:cubicBezTo>
                      <a:cubicBezTo>
                        <a:pt x="1077118" y="1211262"/>
                        <a:pt x="1061243" y="1289049"/>
                        <a:pt x="1053306" y="1320799"/>
                      </a:cubicBezTo>
                      <a:cubicBezTo>
                        <a:pt x="1045369" y="1352549"/>
                        <a:pt x="1028699" y="1349375"/>
                        <a:pt x="1019968" y="1373187"/>
                      </a:cubicBezTo>
                      <a:cubicBezTo>
                        <a:pt x="1011237" y="1396999"/>
                        <a:pt x="1015206" y="1444624"/>
                        <a:pt x="1000918" y="1463674"/>
                      </a:cubicBezTo>
                      <a:cubicBezTo>
                        <a:pt x="986631" y="1482724"/>
                        <a:pt x="956468" y="1474787"/>
                        <a:pt x="934243" y="1487487"/>
                      </a:cubicBezTo>
                      <a:cubicBezTo>
                        <a:pt x="912018" y="1500187"/>
                        <a:pt x="886618" y="1531937"/>
                        <a:pt x="867568" y="1539874"/>
                      </a:cubicBezTo>
                      <a:cubicBezTo>
                        <a:pt x="848518" y="1547811"/>
                        <a:pt x="828674" y="1545431"/>
                        <a:pt x="819943" y="1535112"/>
                      </a:cubicBezTo>
                      <a:cubicBezTo>
                        <a:pt x="811212" y="1524793"/>
                        <a:pt x="811212" y="1495425"/>
                        <a:pt x="815181" y="1477962"/>
                      </a:cubicBezTo>
                      <a:cubicBezTo>
                        <a:pt x="819150" y="1460500"/>
                        <a:pt x="855662" y="1455737"/>
                        <a:pt x="843756" y="1430337"/>
                      </a:cubicBezTo>
                      <a:cubicBezTo>
                        <a:pt x="831850" y="1404937"/>
                        <a:pt x="772318" y="1346199"/>
                        <a:pt x="743743" y="1325562"/>
                      </a:cubicBezTo>
                      <a:cubicBezTo>
                        <a:pt x="715168" y="1304925"/>
                        <a:pt x="691356" y="1314449"/>
                        <a:pt x="672306" y="1306512"/>
                      </a:cubicBezTo>
                      <a:cubicBezTo>
                        <a:pt x="653256" y="1298575"/>
                        <a:pt x="639762" y="1310481"/>
                        <a:pt x="629443" y="1277937"/>
                      </a:cubicBezTo>
                      <a:cubicBezTo>
                        <a:pt x="619124" y="1245393"/>
                        <a:pt x="621505" y="1152524"/>
                        <a:pt x="610393" y="1111249"/>
                      </a:cubicBezTo>
                      <a:cubicBezTo>
                        <a:pt x="599281" y="1069974"/>
                        <a:pt x="577849" y="1050131"/>
                        <a:pt x="562768" y="1030287"/>
                      </a:cubicBezTo>
                      <a:cubicBezTo>
                        <a:pt x="547687" y="1010443"/>
                        <a:pt x="539750" y="997743"/>
                        <a:pt x="519906" y="992187"/>
                      </a:cubicBezTo>
                      <a:cubicBezTo>
                        <a:pt x="500062" y="986631"/>
                        <a:pt x="465137" y="1002505"/>
                        <a:pt x="443706" y="996949"/>
                      </a:cubicBezTo>
                      <a:cubicBezTo>
                        <a:pt x="422275" y="991393"/>
                        <a:pt x="425449" y="958849"/>
                        <a:pt x="391318" y="958849"/>
                      </a:cubicBezTo>
                      <a:cubicBezTo>
                        <a:pt x="357187" y="958849"/>
                        <a:pt x="271462" y="985837"/>
                        <a:pt x="238918" y="996949"/>
                      </a:cubicBezTo>
                      <a:cubicBezTo>
                        <a:pt x="206374" y="1008061"/>
                        <a:pt x="215106" y="1023143"/>
                        <a:pt x="196056" y="1025524"/>
                      </a:cubicBezTo>
                      <a:cubicBezTo>
                        <a:pt x="177006" y="1027905"/>
                        <a:pt x="146843" y="996949"/>
                        <a:pt x="124618" y="1011237"/>
                      </a:cubicBezTo>
                      <a:cubicBezTo>
                        <a:pt x="102393" y="1025525"/>
                        <a:pt x="79375" y="1085055"/>
                        <a:pt x="62706" y="1111249"/>
                      </a:cubicBezTo>
                      <a:cubicBezTo>
                        <a:pt x="46037" y="1137443"/>
                        <a:pt x="34131" y="1150937"/>
                        <a:pt x="24606" y="1168399"/>
                      </a:cubicBezTo>
                      <a:cubicBezTo>
                        <a:pt x="15081" y="1185862"/>
                        <a:pt x="0" y="1204118"/>
                        <a:pt x="5556" y="1216024"/>
                      </a:cubicBezTo>
                      <a:cubicBezTo>
                        <a:pt x="11112" y="1227930"/>
                        <a:pt x="36512" y="1245393"/>
                        <a:pt x="57943" y="1239837"/>
                      </a:cubicBezTo>
                      <a:cubicBezTo>
                        <a:pt x="79374" y="1234281"/>
                        <a:pt x="114299" y="1200149"/>
                        <a:pt x="134143" y="1182687"/>
                      </a:cubicBezTo>
                      <a:cubicBezTo>
                        <a:pt x="153987" y="1165225"/>
                        <a:pt x="159544" y="1140618"/>
                        <a:pt x="177006" y="1135062"/>
                      </a:cubicBezTo>
                      <a:cubicBezTo>
                        <a:pt x="194468" y="1129506"/>
                        <a:pt x="216693" y="1158080"/>
                        <a:pt x="238918" y="1149349"/>
                      </a:cubicBezTo>
                      <a:cubicBezTo>
                        <a:pt x="261143" y="1140618"/>
                        <a:pt x="278606" y="1096962"/>
                        <a:pt x="310356" y="1082674"/>
                      </a:cubicBezTo>
                      <a:cubicBezTo>
                        <a:pt x="342106" y="1068387"/>
                        <a:pt x="396874" y="1058862"/>
                        <a:pt x="429418" y="1063624"/>
                      </a:cubicBezTo>
                      <a:cubicBezTo>
                        <a:pt x="461962" y="1068386"/>
                        <a:pt x="488156" y="1081087"/>
                        <a:pt x="505618" y="1111249"/>
                      </a:cubicBezTo>
                      <a:cubicBezTo>
                        <a:pt x="523080" y="1141411"/>
                        <a:pt x="527049" y="1210468"/>
                        <a:pt x="534193" y="1244599"/>
                      </a:cubicBezTo>
                      <a:cubicBezTo>
                        <a:pt x="541337" y="1278730"/>
                        <a:pt x="558006" y="1295400"/>
                        <a:pt x="548481" y="1316037"/>
                      </a:cubicBezTo>
                      <a:cubicBezTo>
                        <a:pt x="538956" y="1336674"/>
                        <a:pt x="506412" y="1354137"/>
                        <a:pt x="477043" y="1368424"/>
                      </a:cubicBezTo>
                      <a:cubicBezTo>
                        <a:pt x="447674" y="1382711"/>
                        <a:pt x="392112" y="1378743"/>
                        <a:pt x="372268" y="1401762"/>
                      </a:cubicBezTo>
                      <a:cubicBezTo>
                        <a:pt x="352424" y="1424781"/>
                        <a:pt x="369887" y="1481931"/>
                        <a:pt x="357981" y="1506537"/>
                      </a:cubicBezTo>
                      <a:cubicBezTo>
                        <a:pt x="346075" y="1531143"/>
                        <a:pt x="318293" y="1550986"/>
                        <a:pt x="300831" y="1549399"/>
                      </a:cubicBezTo>
                      <a:cubicBezTo>
                        <a:pt x="283369" y="1547812"/>
                        <a:pt x="257968" y="1516062"/>
                        <a:pt x="253206" y="1497012"/>
                      </a:cubicBezTo>
                      <a:cubicBezTo>
                        <a:pt x="248444" y="1477962"/>
                        <a:pt x="277812" y="1453355"/>
                        <a:pt x="272256" y="1435099"/>
                      </a:cubicBezTo>
                      <a:cubicBezTo>
                        <a:pt x="266700" y="1416843"/>
                        <a:pt x="230981" y="1401762"/>
                        <a:pt x="219868" y="1387474"/>
                      </a:cubicBezTo>
                      <a:cubicBezTo>
                        <a:pt x="208756" y="1373187"/>
                        <a:pt x="190500" y="1356518"/>
                        <a:pt x="205581" y="1349374"/>
                      </a:cubicBezTo>
                      <a:cubicBezTo>
                        <a:pt x="220662" y="1342230"/>
                        <a:pt x="282575" y="1352550"/>
                        <a:pt x="310356" y="1344612"/>
                      </a:cubicBezTo>
                      <a:cubicBezTo>
                        <a:pt x="338137" y="1336674"/>
                        <a:pt x="350043" y="1312861"/>
                        <a:pt x="372268" y="1301749"/>
                      </a:cubicBezTo>
                      <a:cubicBezTo>
                        <a:pt x="394493" y="1290637"/>
                        <a:pt x="431006" y="1293018"/>
                        <a:pt x="443706" y="1277937"/>
                      </a:cubicBezTo>
                      <a:cubicBezTo>
                        <a:pt x="456406" y="1262856"/>
                        <a:pt x="454818" y="1230312"/>
                        <a:pt x="448468" y="1211262"/>
                      </a:cubicBezTo>
                      <a:cubicBezTo>
                        <a:pt x="442118" y="1192212"/>
                        <a:pt x="419100" y="1172368"/>
                        <a:pt x="405606" y="1163637"/>
                      </a:cubicBezTo>
                      <a:cubicBezTo>
                        <a:pt x="392112" y="1154906"/>
                        <a:pt x="382587" y="1150143"/>
                        <a:pt x="367506" y="1158874"/>
                      </a:cubicBezTo>
                      <a:cubicBezTo>
                        <a:pt x="352425" y="1167605"/>
                        <a:pt x="334962" y="1201737"/>
                        <a:pt x="315118" y="1216024"/>
                      </a:cubicBezTo>
                      <a:cubicBezTo>
                        <a:pt x="295274" y="1230311"/>
                        <a:pt x="248443" y="1244599"/>
                        <a:pt x="248443" y="1244599"/>
                      </a:cubicBezTo>
                      <a:cubicBezTo>
                        <a:pt x="224631" y="1254918"/>
                        <a:pt x="203993" y="1261268"/>
                        <a:pt x="172243" y="1277937"/>
                      </a:cubicBezTo>
                      <a:cubicBezTo>
                        <a:pt x="140493" y="1294606"/>
                        <a:pt x="73818" y="1320800"/>
                        <a:pt x="57943" y="1344612"/>
                      </a:cubicBezTo>
                      <a:cubicBezTo>
                        <a:pt x="42068" y="1368425"/>
                        <a:pt x="59531" y="1405731"/>
                        <a:pt x="76993" y="1420812"/>
                      </a:cubicBezTo>
                      <a:cubicBezTo>
                        <a:pt x="94455" y="1435893"/>
                        <a:pt x="146843" y="1420812"/>
                        <a:pt x="162718" y="1435099"/>
                      </a:cubicBezTo>
                      <a:cubicBezTo>
                        <a:pt x="178593" y="1449387"/>
                        <a:pt x="173037" y="1485900"/>
                        <a:pt x="172243" y="1506537"/>
                      </a:cubicBezTo>
                      <a:cubicBezTo>
                        <a:pt x="171449" y="1527174"/>
                        <a:pt x="153987" y="1544637"/>
                        <a:pt x="157956" y="1558924"/>
                      </a:cubicBezTo>
                      <a:cubicBezTo>
                        <a:pt x="161925" y="1573211"/>
                        <a:pt x="180181" y="1585118"/>
                        <a:pt x="196056" y="1592262"/>
                      </a:cubicBezTo>
                      <a:cubicBezTo>
                        <a:pt x="211931" y="1599406"/>
                        <a:pt x="242094" y="1590675"/>
                        <a:pt x="253206" y="1601787"/>
                      </a:cubicBezTo>
                      <a:cubicBezTo>
                        <a:pt x="264318" y="1612899"/>
                        <a:pt x="275431" y="1646237"/>
                        <a:pt x="262731" y="1658937"/>
                      </a:cubicBezTo>
                      <a:cubicBezTo>
                        <a:pt x="250031" y="1671637"/>
                        <a:pt x="194468" y="1669256"/>
                        <a:pt x="177006" y="1677987"/>
                      </a:cubicBezTo>
                      <a:cubicBezTo>
                        <a:pt x="159544" y="1686718"/>
                        <a:pt x="157162" y="1701005"/>
                        <a:pt x="157956" y="1711324"/>
                      </a:cubicBezTo>
                      <a:cubicBezTo>
                        <a:pt x="158750" y="1721643"/>
                        <a:pt x="169862" y="1722437"/>
                        <a:pt x="181768" y="1739899"/>
                      </a:cubicBezTo>
                    </a:path>
                  </a:pathLst>
                </a:custGeom>
                <a:ln w="381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/>
                </a:p>
              </p:txBody>
            </p:sp>
            <p:sp>
              <p:nvSpPr>
                <p:cNvPr id="43" name="Freeform 42"/>
                <p:cNvSpPr/>
                <p:nvPr/>
              </p:nvSpPr>
              <p:spPr>
                <a:xfrm>
                  <a:off x="8061325" y="5554663"/>
                  <a:ext cx="87313" cy="136525"/>
                </a:xfrm>
                <a:custGeom>
                  <a:avLst/>
                  <a:gdLst>
                    <a:gd name="connsiteX0" fmla="*/ 87312 w 87312"/>
                    <a:gd name="connsiteY0" fmla="*/ 26987 h 136525"/>
                    <a:gd name="connsiteX1" fmla="*/ 34924 w 87312"/>
                    <a:gd name="connsiteY1" fmla="*/ 7937 h 136525"/>
                    <a:gd name="connsiteX2" fmla="*/ 1587 w 87312"/>
                    <a:gd name="connsiteY2" fmla="*/ 74612 h 136525"/>
                    <a:gd name="connsiteX3" fmla="*/ 25399 w 87312"/>
                    <a:gd name="connsiteY3" fmla="*/ 117475 h 136525"/>
                    <a:gd name="connsiteX4" fmla="*/ 87312 w 87312"/>
                    <a:gd name="connsiteY4" fmla="*/ 136525 h 136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7312" h="136525">
                      <a:moveTo>
                        <a:pt x="87312" y="26987"/>
                      </a:moveTo>
                      <a:cubicBezTo>
                        <a:pt x="68261" y="13493"/>
                        <a:pt x="49211" y="0"/>
                        <a:pt x="34924" y="7937"/>
                      </a:cubicBezTo>
                      <a:cubicBezTo>
                        <a:pt x="20637" y="15874"/>
                        <a:pt x="3175" y="56356"/>
                        <a:pt x="1587" y="74612"/>
                      </a:cubicBezTo>
                      <a:cubicBezTo>
                        <a:pt x="0" y="92868"/>
                        <a:pt x="11112" y="107156"/>
                        <a:pt x="25399" y="117475"/>
                      </a:cubicBezTo>
                      <a:cubicBezTo>
                        <a:pt x="39686" y="127794"/>
                        <a:pt x="63499" y="132159"/>
                        <a:pt x="87312" y="136525"/>
                      </a:cubicBezTo>
                    </a:path>
                  </a:pathLst>
                </a:custGeom>
                <a:ln w="381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/>
                </a:p>
              </p:txBody>
            </p:sp>
            <p:sp>
              <p:nvSpPr>
                <p:cNvPr id="44" name="Freeform 43"/>
                <p:cNvSpPr/>
                <p:nvPr/>
              </p:nvSpPr>
              <p:spPr>
                <a:xfrm>
                  <a:off x="8105775" y="6019800"/>
                  <a:ext cx="47625" cy="123825"/>
                </a:xfrm>
                <a:custGeom>
                  <a:avLst/>
                  <a:gdLst>
                    <a:gd name="connsiteX0" fmla="*/ 47624 w 47624"/>
                    <a:gd name="connsiteY0" fmla="*/ 123825 h 123825"/>
                    <a:gd name="connsiteX1" fmla="*/ 4762 w 47624"/>
                    <a:gd name="connsiteY1" fmla="*/ 71438 h 123825"/>
                    <a:gd name="connsiteX2" fmla="*/ 19049 w 47624"/>
                    <a:gd name="connsiteY2" fmla="*/ 23813 h 123825"/>
                    <a:gd name="connsiteX3" fmla="*/ 42862 w 47624"/>
                    <a:gd name="connsiteY3" fmla="*/ 0 h 1238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7624" h="123825">
                      <a:moveTo>
                        <a:pt x="47624" y="123825"/>
                      </a:moveTo>
                      <a:cubicBezTo>
                        <a:pt x="28574" y="105966"/>
                        <a:pt x="9525" y="88107"/>
                        <a:pt x="4762" y="71438"/>
                      </a:cubicBezTo>
                      <a:cubicBezTo>
                        <a:pt x="0" y="54769"/>
                        <a:pt x="12699" y="35719"/>
                        <a:pt x="19049" y="23813"/>
                      </a:cubicBezTo>
                      <a:cubicBezTo>
                        <a:pt x="25399" y="11907"/>
                        <a:pt x="34130" y="5953"/>
                        <a:pt x="42862" y="0"/>
                      </a:cubicBezTo>
                    </a:path>
                  </a:pathLst>
                </a:custGeom>
                <a:ln w="381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/>
                </a:p>
              </p:txBody>
            </p:sp>
          </p:grpSp>
        </p:grpSp>
      </p:grpSp>
      <p:sp>
        <p:nvSpPr>
          <p:cNvPr id="94217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x-none">
                <a:latin typeface="Comic Sans MS" charset="0"/>
                <a:ea typeface="ＭＳ Ｐゴシック" charset="-128"/>
              </a:rPr>
              <a:t>Increasing Field</a:t>
            </a:r>
          </a:p>
        </p:txBody>
      </p:sp>
      <p:pic>
        <p:nvPicPr>
          <p:cNvPr id="94218" name="Picture 4" descr="VSM Increasing small.pn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6900" y="965200"/>
            <a:ext cx="2460625" cy="275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9" name="TextBox 5"/>
          <p:cNvSpPr txBox="1">
            <a:spLocks noChangeArrowheads="1"/>
          </p:cNvSpPr>
          <p:nvPr/>
        </p:nvSpPr>
        <p:spPr bwMode="auto">
          <a:xfrm>
            <a:off x="3375025" y="1292225"/>
            <a:ext cx="3317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/>
              <a:t>a</a:t>
            </a:r>
          </a:p>
        </p:txBody>
      </p:sp>
      <p:sp>
        <p:nvSpPr>
          <p:cNvPr id="94220" name="TextBox 7"/>
          <p:cNvSpPr txBox="1">
            <a:spLocks noChangeArrowheads="1"/>
          </p:cNvSpPr>
          <p:nvPr/>
        </p:nvSpPr>
        <p:spPr bwMode="auto">
          <a:xfrm>
            <a:off x="895350" y="3657600"/>
            <a:ext cx="3143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/>
              <a:t>c</a:t>
            </a:r>
          </a:p>
        </p:txBody>
      </p:sp>
      <p:sp>
        <p:nvSpPr>
          <p:cNvPr id="94221" name="TextBox 9"/>
          <p:cNvSpPr txBox="1">
            <a:spLocks noChangeArrowheads="1"/>
          </p:cNvSpPr>
          <p:nvPr/>
        </p:nvSpPr>
        <p:spPr bwMode="auto">
          <a:xfrm>
            <a:off x="5754688" y="3692525"/>
            <a:ext cx="3381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/>
              <a:t>e</a:t>
            </a:r>
          </a:p>
        </p:txBody>
      </p:sp>
      <p:sp>
        <p:nvSpPr>
          <p:cNvPr id="94222" name="TextBox 10"/>
          <p:cNvSpPr txBox="1">
            <a:spLocks noChangeArrowheads="1"/>
          </p:cNvSpPr>
          <p:nvPr/>
        </p:nvSpPr>
        <p:spPr bwMode="auto">
          <a:xfrm>
            <a:off x="2765425" y="1511300"/>
            <a:ext cx="2921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600"/>
              <a:t>d</a:t>
            </a:r>
          </a:p>
        </p:txBody>
      </p:sp>
      <p:sp>
        <p:nvSpPr>
          <p:cNvPr id="94223" name="TextBox 11"/>
          <p:cNvSpPr txBox="1">
            <a:spLocks noChangeArrowheads="1"/>
          </p:cNvSpPr>
          <p:nvPr/>
        </p:nvSpPr>
        <p:spPr bwMode="auto">
          <a:xfrm>
            <a:off x="2438400" y="1531938"/>
            <a:ext cx="2714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600"/>
              <a:t>c</a:t>
            </a:r>
          </a:p>
        </p:txBody>
      </p:sp>
      <p:sp>
        <p:nvSpPr>
          <p:cNvPr id="94224" name="TextBox 12"/>
          <p:cNvSpPr txBox="1">
            <a:spLocks noChangeArrowheads="1"/>
          </p:cNvSpPr>
          <p:nvPr/>
        </p:nvSpPr>
        <p:spPr bwMode="auto">
          <a:xfrm>
            <a:off x="2074863" y="1785938"/>
            <a:ext cx="2714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600"/>
              <a:t>c</a:t>
            </a:r>
          </a:p>
        </p:txBody>
      </p:sp>
      <p:sp>
        <p:nvSpPr>
          <p:cNvPr id="94225" name="TextBox 13"/>
          <p:cNvSpPr txBox="1">
            <a:spLocks noChangeArrowheads="1"/>
          </p:cNvSpPr>
          <p:nvPr/>
        </p:nvSpPr>
        <p:spPr bwMode="auto">
          <a:xfrm>
            <a:off x="1831975" y="2209800"/>
            <a:ext cx="2921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600"/>
              <a:t>b</a:t>
            </a:r>
          </a:p>
        </p:txBody>
      </p:sp>
      <p:sp>
        <p:nvSpPr>
          <p:cNvPr id="94226" name="TextBox 14"/>
          <p:cNvSpPr txBox="1">
            <a:spLocks noChangeArrowheads="1"/>
          </p:cNvSpPr>
          <p:nvPr/>
        </p:nvSpPr>
        <p:spPr bwMode="auto">
          <a:xfrm>
            <a:off x="3074988" y="5395913"/>
            <a:ext cx="2873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600"/>
              <a:t>a</a:t>
            </a:r>
          </a:p>
        </p:txBody>
      </p:sp>
      <p:sp>
        <p:nvSpPr>
          <p:cNvPr id="94227" name="TextBox 15"/>
          <p:cNvSpPr txBox="1">
            <a:spLocks noChangeArrowheads="1"/>
          </p:cNvSpPr>
          <p:nvPr/>
        </p:nvSpPr>
        <p:spPr bwMode="auto">
          <a:xfrm>
            <a:off x="6442075" y="6113463"/>
            <a:ext cx="9493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600" b="1"/>
              <a:t>96.5 mT</a:t>
            </a:r>
          </a:p>
        </p:txBody>
      </p:sp>
      <p:sp>
        <p:nvSpPr>
          <p:cNvPr id="94228" name="TextBox 16"/>
          <p:cNvSpPr txBox="1">
            <a:spLocks noChangeArrowheads="1"/>
          </p:cNvSpPr>
          <p:nvPr/>
        </p:nvSpPr>
        <p:spPr bwMode="auto">
          <a:xfrm>
            <a:off x="4079875" y="6113463"/>
            <a:ext cx="9493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600" b="1"/>
              <a:t>76.5 mT</a:t>
            </a:r>
          </a:p>
        </p:txBody>
      </p:sp>
      <p:sp>
        <p:nvSpPr>
          <p:cNvPr id="94229" name="TextBox 17"/>
          <p:cNvSpPr txBox="1">
            <a:spLocks noChangeArrowheads="1"/>
          </p:cNvSpPr>
          <p:nvPr/>
        </p:nvSpPr>
        <p:spPr bwMode="auto">
          <a:xfrm>
            <a:off x="1435100" y="6034088"/>
            <a:ext cx="9493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600" b="1"/>
              <a:t>58.5 mT</a:t>
            </a:r>
          </a:p>
        </p:txBody>
      </p:sp>
      <p:sp>
        <p:nvSpPr>
          <p:cNvPr id="94230" name="TextBox 18"/>
          <p:cNvSpPr txBox="1">
            <a:spLocks noChangeArrowheads="1"/>
          </p:cNvSpPr>
          <p:nvPr/>
        </p:nvSpPr>
        <p:spPr bwMode="auto">
          <a:xfrm>
            <a:off x="6518275" y="1058863"/>
            <a:ext cx="9493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600" b="1"/>
              <a:t>42.5 mT</a:t>
            </a:r>
          </a:p>
        </p:txBody>
      </p:sp>
      <p:sp>
        <p:nvSpPr>
          <p:cNvPr id="94231" name="TextBox 19"/>
          <p:cNvSpPr txBox="1">
            <a:spLocks noChangeArrowheads="1"/>
          </p:cNvSpPr>
          <p:nvPr/>
        </p:nvSpPr>
        <p:spPr bwMode="auto">
          <a:xfrm>
            <a:off x="4194175" y="1058863"/>
            <a:ext cx="8350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600" b="1"/>
              <a:t>7.5 mT</a:t>
            </a:r>
          </a:p>
        </p:txBody>
      </p:sp>
      <p:sp>
        <p:nvSpPr>
          <p:cNvPr id="94232" name="TextBox 20"/>
          <p:cNvSpPr txBox="1">
            <a:spLocks noChangeArrowheads="1"/>
          </p:cNvSpPr>
          <p:nvPr/>
        </p:nvSpPr>
        <p:spPr bwMode="auto">
          <a:xfrm>
            <a:off x="2997200" y="1219200"/>
            <a:ext cx="4318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600" b="1"/>
              <a:t>M</a:t>
            </a:r>
            <a:r>
              <a:rPr lang="en-US" altLang="x-none" sz="1600" b="1" baseline="-25000"/>
              <a:t>s</a:t>
            </a:r>
          </a:p>
        </p:txBody>
      </p:sp>
      <p:sp>
        <p:nvSpPr>
          <p:cNvPr id="94233" name="TextBox 23"/>
          <p:cNvSpPr txBox="1">
            <a:spLocks noChangeArrowheads="1"/>
          </p:cNvSpPr>
          <p:nvPr/>
        </p:nvSpPr>
        <p:spPr bwMode="auto">
          <a:xfrm>
            <a:off x="2928938" y="3352800"/>
            <a:ext cx="5000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600" b="1"/>
              <a:t>-M</a:t>
            </a:r>
            <a:r>
              <a:rPr lang="en-US" altLang="x-none" sz="1600" b="1" baseline="-25000"/>
              <a:t>s</a:t>
            </a:r>
          </a:p>
        </p:txBody>
      </p:sp>
      <p:grpSp>
        <p:nvGrpSpPr>
          <p:cNvPr id="286" name="Group 87"/>
          <p:cNvGrpSpPr>
            <a:grpSpLocks/>
          </p:cNvGrpSpPr>
          <p:nvPr/>
        </p:nvGrpSpPr>
        <p:grpSpPr bwMode="auto">
          <a:xfrm>
            <a:off x="5800725" y="1346200"/>
            <a:ext cx="2339975" cy="2355850"/>
            <a:chOff x="3438525" y="3997325"/>
            <a:chExt cx="2339975" cy="2355850"/>
          </a:xfrm>
        </p:grpSpPr>
        <p:grpSp>
          <p:nvGrpSpPr>
            <p:cNvPr id="94259" name="Group 38"/>
            <p:cNvGrpSpPr>
              <a:grpSpLocks/>
            </p:cNvGrpSpPr>
            <p:nvPr/>
          </p:nvGrpSpPr>
          <p:grpSpPr bwMode="auto">
            <a:xfrm>
              <a:off x="3451225" y="3997325"/>
              <a:ext cx="1441979" cy="2355850"/>
              <a:chOff x="3451225" y="3997325"/>
              <a:chExt cx="1441979" cy="2355850"/>
            </a:xfrm>
          </p:grpSpPr>
          <p:grpSp>
            <p:nvGrpSpPr>
              <p:cNvPr id="94275" name="Group 36"/>
              <p:cNvGrpSpPr>
                <a:grpSpLocks/>
              </p:cNvGrpSpPr>
              <p:nvPr/>
            </p:nvGrpSpPr>
            <p:grpSpPr bwMode="auto">
              <a:xfrm>
                <a:off x="3451225" y="3997325"/>
                <a:ext cx="1441979" cy="2355850"/>
                <a:chOff x="3451225" y="3994150"/>
                <a:chExt cx="1441979" cy="2355850"/>
              </a:xfrm>
            </p:grpSpPr>
            <p:sp>
              <p:nvSpPr>
                <p:cNvPr id="70" name="Freeform 69"/>
                <p:cNvSpPr/>
                <p:nvPr/>
              </p:nvSpPr>
              <p:spPr>
                <a:xfrm>
                  <a:off x="4535488" y="4013200"/>
                  <a:ext cx="357187" cy="2336800"/>
                </a:xfrm>
                <a:custGeom>
                  <a:avLst/>
                  <a:gdLst>
                    <a:gd name="connsiteX0" fmla="*/ 239183 w 357187"/>
                    <a:gd name="connsiteY0" fmla="*/ 2336800 h 2336800"/>
                    <a:gd name="connsiteX1" fmla="*/ 236008 w 357187"/>
                    <a:gd name="connsiteY1" fmla="*/ 2273300 h 2336800"/>
                    <a:gd name="connsiteX2" fmla="*/ 204258 w 357187"/>
                    <a:gd name="connsiteY2" fmla="*/ 2203450 h 2336800"/>
                    <a:gd name="connsiteX3" fmla="*/ 185208 w 357187"/>
                    <a:gd name="connsiteY3" fmla="*/ 2105025 h 2336800"/>
                    <a:gd name="connsiteX4" fmla="*/ 128058 w 357187"/>
                    <a:gd name="connsiteY4" fmla="*/ 2022475 h 2336800"/>
                    <a:gd name="connsiteX5" fmla="*/ 118533 w 357187"/>
                    <a:gd name="connsiteY5" fmla="*/ 1955800 h 2336800"/>
                    <a:gd name="connsiteX6" fmla="*/ 118533 w 357187"/>
                    <a:gd name="connsiteY6" fmla="*/ 1898650 h 2336800"/>
                    <a:gd name="connsiteX7" fmla="*/ 93133 w 357187"/>
                    <a:gd name="connsiteY7" fmla="*/ 1860550 h 2336800"/>
                    <a:gd name="connsiteX8" fmla="*/ 29633 w 357187"/>
                    <a:gd name="connsiteY8" fmla="*/ 1835150 h 2336800"/>
                    <a:gd name="connsiteX9" fmla="*/ 10583 w 357187"/>
                    <a:gd name="connsiteY9" fmla="*/ 1790700 h 2336800"/>
                    <a:gd name="connsiteX10" fmla="*/ 93133 w 357187"/>
                    <a:gd name="connsiteY10" fmla="*/ 1698625 h 2336800"/>
                    <a:gd name="connsiteX11" fmla="*/ 124883 w 357187"/>
                    <a:gd name="connsiteY11" fmla="*/ 1628775 h 2336800"/>
                    <a:gd name="connsiteX12" fmla="*/ 96308 w 357187"/>
                    <a:gd name="connsiteY12" fmla="*/ 1581150 h 2336800"/>
                    <a:gd name="connsiteX13" fmla="*/ 23283 w 357187"/>
                    <a:gd name="connsiteY13" fmla="*/ 1536700 h 2336800"/>
                    <a:gd name="connsiteX14" fmla="*/ 51858 w 357187"/>
                    <a:gd name="connsiteY14" fmla="*/ 1457325 h 2336800"/>
                    <a:gd name="connsiteX15" fmla="*/ 89958 w 357187"/>
                    <a:gd name="connsiteY15" fmla="*/ 1425575 h 2336800"/>
                    <a:gd name="connsiteX16" fmla="*/ 134408 w 357187"/>
                    <a:gd name="connsiteY16" fmla="*/ 1263650 h 2336800"/>
                    <a:gd name="connsiteX17" fmla="*/ 207433 w 357187"/>
                    <a:gd name="connsiteY17" fmla="*/ 1168400 h 2336800"/>
                    <a:gd name="connsiteX18" fmla="*/ 239183 w 357187"/>
                    <a:gd name="connsiteY18" fmla="*/ 1092200 h 2336800"/>
                    <a:gd name="connsiteX19" fmla="*/ 312208 w 357187"/>
                    <a:gd name="connsiteY19" fmla="*/ 1022350 h 2336800"/>
                    <a:gd name="connsiteX20" fmla="*/ 337608 w 357187"/>
                    <a:gd name="connsiteY20" fmla="*/ 962025 h 2336800"/>
                    <a:gd name="connsiteX21" fmla="*/ 356658 w 357187"/>
                    <a:gd name="connsiteY21" fmla="*/ 806450 h 2336800"/>
                    <a:gd name="connsiteX22" fmla="*/ 340783 w 357187"/>
                    <a:gd name="connsiteY22" fmla="*/ 698500 h 2336800"/>
                    <a:gd name="connsiteX23" fmla="*/ 293158 w 357187"/>
                    <a:gd name="connsiteY23" fmla="*/ 568325 h 2336800"/>
                    <a:gd name="connsiteX24" fmla="*/ 258233 w 357187"/>
                    <a:gd name="connsiteY24" fmla="*/ 501650 h 2336800"/>
                    <a:gd name="connsiteX25" fmla="*/ 239183 w 357187"/>
                    <a:gd name="connsiteY25" fmla="*/ 425450 h 2336800"/>
                    <a:gd name="connsiteX26" fmla="*/ 207433 w 357187"/>
                    <a:gd name="connsiteY26" fmla="*/ 374650 h 2336800"/>
                    <a:gd name="connsiteX27" fmla="*/ 178858 w 357187"/>
                    <a:gd name="connsiteY27" fmla="*/ 327025 h 2336800"/>
                    <a:gd name="connsiteX28" fmla="*/ 169333 w 357187"/>
                    <a:gd name="connsiteY28" fmla="*/ 241300 h 2336800"/>
                    <a:gd name="connsiteX29" fmla="*/ 128058 w 357187"/>
                    <a:gd name="connsiteY29" fmla="*/ 146050 h 2336800"/>
                    <a:gd name="connsiteX30" fmla="*/ 109008 w 357187"/>
                    <a:gd name="connsiteY30" fmla="*/ 69850 h 2336800"/>
                    <a:gd name="connsiteX31" fmla="*/ 67733 w 357187"/>
                    <a:gd name="connsiteY31" fmla="*/ 0 h 2336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357187" h="2336800">
                      <a:moveTo>
                        <a:pt x="239183" y="2336800"/>
                      </a:moveTo>
                      <a:cubicBezTo>
                        <a:pt x="240506" y="2316162"/>
                        <a:pt x="241829" y="2295525"/>
                        <a:pt x="236008" y="2273300"/>
                      </a:cubicBezTo>
                      <a:cubicBezTo>
                        <a:pt x="230187" y="2251075"/>
                        <a:pt x="212725" y="2231496"/>
                        <a:pt x="204258" y="2203450"/>
                      </a:cubicBezTo>
                      <a:cubicBezTo>
                        <a:pt x="195791" y="2175404"/>
                        <a:pt x="197908" y="2135188"/>
                        <a:pt x="185208" y="2105025"/>
                      </a:cubicBezTo>
                      <a:cubicBezTo>
                        <a:pt x="172508" y="2074863"/>
                        <a:pt x="139170" y="2047346"/>
                        <a:pt x="128058" y="2022475"/>
                      </a:cubicBezTo>
                      <a:cubicBezTo>
                        <a:pt x="116946" y="1997604"/>
                        <a:pt x="120120" y="1976437"/>
                        <a:pt x="118533" y="1955800"/>
                      </a:cubicBezTo>
                      <a:cubicBezTo>
                        <a:pt x="116946" y="1935163"/>
                        <a:pt x="122766" y="1914525"/>
                        <a:pt x="118533" y="1898650"/>
                      </a:cubicBezTo>
                      <a:cubicBezTo>
                        <a:pt x="114300" y="1882775"/>
                        <a:pt x="107950" y="1871133"/>
                        <a:pt x="93133" y="1860550"/>
                      </a:cubicBezTo>
                      <a:cubicBezTo>
                        <a:pt x="78316" y="1849967"/>
                        <a:pt x="43391" y="1846792"/>
                        <a:pt x="29633" y="1835150"/>
                      </a:cubicBezTo>
                      <a:cubicBezTo>
                        <a:pt x="15875" y="1823508"/>
                        <a:pt x="0" y="1813454"/>
                        <a:pt x="10583" y="1790700"/>
                      </a:cubicBezTo>
                      <a:cubicBezTo>
                        <a:pt x="21166" y="1767946"/>
                        <a:pt x="74083" y="1725612"/>
                        <a:pt x="93133" y="1698625"/>
                      </a:cubicBezTo>
                      <a:cubicBezTo>
                        <a:pt x="112183" y="1671638"/>
                        <a:pt x="124354" y="1648354"/>
                        <a:pt x="124883" y="1628775"/>
                      </a:cubicBezTo>
                      <a:cubicBezTo>
                        <a:pt x="125412" y="1609196"/>
                        <a:pt x="113241" y="1596496"/>
                        <a:pt x="96308" y="1581150"/>
                      </a:cubicBezTo>
                      <a:cubicBezTo>
                        <a:pt x="79375" y="1565804"/>
                        <a:pt x="30691" y="1557337"/>
                        <a:pt x="23283" y="1536700"/>
                      </a:cubicBezTo>
                      <a:cubicBezTo>
                        <a:pt x="15875" y="1516063"/>
                        <a:pt x="40746" y="1475846"/>
                        <a:pt x="51858" y="1457325"/>
                      </a:cubicBezTo>
                      <a:cubicBezTo>
                        <a:pt x="62971" y="1438804"/>
                        <a:pt x="76200" y="1457854"/>
                        <a:pt x="89958" y="1425575"/>
                      </a:cubicBezTo>
                      <a:cubicBezTo>
                        <a:pt x="103716" y="1393296"/>
                        <a:pt x="114829" y="1306513"/>
                        <a:pt x="134408" y="1263650"/>
                      </a:cubicBezTo>
                      <a:cubicBezTo>
                        <a:pt x="153987" y="1220788"/>
                        <a:pt x="189971" y="1196975"/>
                        <a:pt x="207433" y="1168400"/>
                      </a:cubicBezTo>
                      <a:cubicBezTo>
                        <a:pt x="224895" y="1139825"/>
                        <a:pt x="221720" y="1116542"/>
                        <a:pt x="239183" y="1092200"/>
                      </a:cubicBezTo>
                      <a:cubicBezTo>
                        <a:pt x="256646" y="1067858"/>
                        <a:pt x="295804" y="1044046"/>
                        <a:pt x="312208" y="1022350"/>
                      </a:cubicBezTo>
                      <a:cubicBezTo>
                        <a:pt x="328612" y="1000654"/>
                        <a:pt x="330200" y="998008"/>
                        <a:pt x="337608" y="962025"/>
                      </a:cubicBezTo>
                      <a:cubicBezTo>
                        <a:pt x="345016" y="926042"/>
                        <a:pt x="356129" y="850371"/>
                        <a:pt x="356658" y="806450"/>
                      </a:cubicBezTo>
                      <a:cubicBezTo>
                        <a:pt x="357187" y="762529"/>
                        <a:pt x="351366" y="738188"/>
                        <a:pt x="340783" y="698500"/>
                      </a:cubicBezTo>
                      <a:cubicBezTo>
                        <a:pt x="330200" y="658813"/>
                        <a:pt x="306916" y="601133"/>
                        <a:pt x="293158" y="568325"/>
                      </a:cubicBezTo>
                      <a:cubicBezTo>
                        <a:pt x="279400" y="535517"/>
                        <a:pt x="267229" y="525462"/>
                        <a:pt x="258233" y="501650"/>
                      </a:cubicBezTo>
                      <a:cubicBezTo>
                        <a:pt x="249237" y="477838"/>
                        <a:pt x="247650" y="446617"/>
                        <a:pt x="239183" y="425450"/>
                      </a:cubicBezTo>
                      <a:cubicBezTo>
                        <a:pt x="230716" y="404283"/>
                        <a:pt x="217487" y="391054"/>
                        <a:pt x="207433" y="374650"/>
                      </a:cubicBezTo>
                      <a:cubicBezTo>
                        <a:pt x="197379" y="358246"/>
                        <a:pt x="185208" y="349250"/>
                        <a:pt x="178858" y="327025"/>
                      </a:cubicBezTo>
                      <a:cubicBezTo>
                        <a:pt x="172508" y="304800"/>
                        <a:pt x="177800" y="271463"/>
                        <a:pt x="169333" y="241300"/>
                      </a:cubicBezTo>
                      <a:cubicBezTo>
                        <a:pt x="160866" y="211138"/>
                        <a:pt x="138112" y="174625"/>
                        <a:pt x="128058" y="146050"/>
                      </a:cubicBezTo>
                      <a:cubicBezTo>
                        <a:pt x="118004" y="117475"/>
                        <a:pt x="119062" y="94192"/>
                        <a:pt x="109008" y="69850"/>
                      </a:cubicBezTo>
                      <a:cubicBezTo>
                        <a:pt x="98954" y="45508"/>
                        <a:pt x="83343" y="22754"/>
                        <a:pt x="67733" y="0"/>
                      </a:cubicBezTo>
                    </a:path>
                  </a:pathLst>
                </a:cu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/>
                </a:p>
              </p:txBody>
            </p:sp>
            <p:sp>
              <p:nvSpPr>
                <p:cNvPr id="71" name="Freeform 70"/>
                <p:cNvSpPr/>
                <p:nvPr/>
              </p:nvSpPr>
              <p:spPr>
                <a:xfrm>
                  <a:off x="3454400" y="4130675"/>
                  <a:ext cx="1200150" cy="2216150"/>
                </a:xfrm>
                <a:custGeom>
                  <a:avLst/>
                  <a:gdLst>
                    <a:gd name="connsiteX0" fmla="*/ 1200150 w 1200150"/>
                    <a:gd name="connsiteY0" fmla="*/ 2216150 h 2216150"/>
                    <a:gd name="connsiteX1" fmla="*/ 1193800 w 1200150"/>
                    <a:gd name="connsiteY1" fmla="*/ 2162175 h 2216150"/>
                    <a:gd name="connsiteX2" fmla="*/ 1184275 w 1200150"/>
                    <a:gd name="connsiteY2" fmla="*/ 2111375 h 2216150"/>
                    <a:gd name="connsiteX3" fmla="*/ 1181100 w 1200150"/>
                    <a:gd name="connsiteY3" fmla="*/ 2028825 h 2216150"/>
                    <a:gd name="connsiteX4" fmla="*/ 1149350 w 1200150"/>
                    <a:gd name="connsiteY4" fmla="*/ 1974850 h 2216150"/>
                    <a:gd name="connsiteX5" fmla="*/ 1117600 w 1200150"/>
                    <a:gd name="connsiteY5" fmla="*/ 1939925 h 2216150"/>
                    <a:gd name="connsiteX6" fmla="*/ 1063625 w 1200150"/>
                    <a:gd name="connsiteY6" fmla="*/ 1955800 h 2216150"/>
                    <a:gd name="connsiteX7" fmla="*/ 1044575 w 1200150"/>
                    <a:gd name="connsiteY7" fmla="*/ 2006600 h 2216150"/>
                    <a:gd name="connsiteX8" fmla="*/ 1047750 w 1200150"/>
                    <a:gd name="connsiteY8" fmla="*/ 2051050 h 2216150"/>
                    <a:gd name="connsiteX9" fmla="*/ 1019175 w 1200150"/>
                    <a:gd name="connsiteY9" fmla="*/ 2095500 h 2216150"/>
                    <a:gd name="connsiteX10" fmla="*/ 942975 w 1200150"/>
                    <a:gd name="connsiteY10" fmla="*/ 2082800 h 2216150"/>
                    <a:gd name="connsiteX11" fmla="*/ 920750 w 1200150"/>
                    <a:gd name="connsiteY11" fmla="*/ 2019300 h 2216150"/>
                    <a:gd name="connsiteX12" fmla="*/ 939800 w 1200150"/>
                    <a:gd name="connsiteY12" fmla="*/ 1962150 h 2216150"/>
                    <a:gd name="connsiteX13" fmla="*/ 955675 w 1200150"/>
                    <a:gd name="connsiteY13" fmla="*/ 1917700 h 2216150"/>
                    <a:gd name="connsiteX14" fmla="*/ 977900 w 1200150"/>
                    <a:gd name="connsiteY14" fmla="*/ 1866900 h 2216150"/>
                    <a:gd name="connsiteX15" fmla="*/ 968375 w 1200150"/>
                    <a:gd name="connsiteY15" fmla="*/ 1781175 h 2216150"/>
                    <a:gd name="connsiteX16" fmla="*/ 942975 w 1200150"/>
                    <a:gd name="connsiteY16" fmla="*/ 1727200 h 2216150"/>
                    <a:gd name="connsiteX17" fmla="*/ 977900 w 1200150"/>
                    <a:gd name="connsiteY17" fmla="*/ 1641475 h 2216150"/>
                    <a:gd name="connsiteX18" fmla="*/ 974725 w 1200150"/>
                    <a:gd name="connsiteY18" fmla="*/ 1565275 h 2216150"/>
                    <a:gd name="connsiteX19" fmla="*/ 952500 w 1200150"/>
                    <a:gd name="connsiteY19" fmla="*/ 1454150 h 2216150"/>
                    <a:gd name="connsiteX20" fmla="*/ 962025 w 1200150"/>
                    <a:gd name="connsiteY20" fmla="*/ 1374775 h 2216150"/>
                    <a:gd name="connsiteX21" fmla="*/ 971550 w 1200150"/>
                    <a:gd name="connsiteY21" fmla="*/ 1317625 h 2216150"/>
                    <a:gd name="connsiteX22" fmla="*/ 946150 w 1200150"/>
                    <a:gd name="connsiteY22" fmla="*/ 1260475 h 2216150"/>
                    <a:gd name="connsiteX23" fmla="*/ 904875 w 1200150"/>
                    <a:gd name="connsiteY23" fmla="*/ 1200150 h 2216150"/>
                    <a:gd name="connsiteX24" fmla="*/ 904875 w 1200150"/>
                    <a:gd name="connsiteY24" fmla="*/ 1092200 h 2216150"/>
                    <a:gd name="connsiteX25" fmla="*/ 885825 w 1200150"/>
                    <a:gd name="connsiteY25" fmla="*/ 1060450 h 2216150"/>
                    <a:gd name="connsiteX26" fmla="*/ 831850 w 1200150"/>
                    <a:gd name="connsiteY26" fmla="*/ 1028700 h 2216150"/>
                    <a:gd name="connsiteX27" fmla="*/ 720725 w 1200150"/>
                    <a:gd name="connsiteY27" fmla="*/ 962025 h 2216150"/>
                    <a:gd name="connsiteX28" fmla="*/ 666750 w 1200150"/>
                    <a:gd name="connsiteY28" fmla="*/ 936625 h 2216150"/>
                    <a:gd name="connsiteX29" fmla="*/ 581025 w 1200150"/>
                    <a:gd name="connsiteY29" fmla="*/ 946150 h 2216150"/>
                    <a:gd name="connsiteX30" fmla="*/ 447675 w 1200150"/>
                    <a:gd name="connsiteY30" fmla="*/ 904875 h 2216150"/>
                    <a:gd name="connsiteX31" fmla="*/ 387350 w 1200150"/>
                    <a:gd name="connsiteY31" fmla="*/ 857250 h 2216150"/>
                    <a:gd name="connsiteX32" fmla="*/ 361950 w 1200150"/>
                    <a:gd name="connsiteY32" fmla="*/ 835025 h 2216150"/>
                    <a:gd name="connsiteX33" fmla="*/ 298450 w 1200150"/>
                    <a:gd name="connsiteY33" fmla="*/ 815975 h 2216150"/>
                    <a:gd name="connsiteX34" fmla="*/ 222250 w 1200150"/>
                    <a:gd name="connsiteY34" fmla="*/ 793750 h 2216150"/>
                    <a:gd name="connsiteX35" fmla="*/ 184150 w 1200150"/>
                    <a:gd name="connsiteY35" fmla="*/ 733425 h 2216150"/>
                    <a:gd name="connsiteX36" fmla="*/ 206375 w 1200150"/>
                    <a:gd name="connsiteY36" fmla="*/ 666750 h 2216150"/>
                    <a:gd name="connsiteX37" fmla="*/ 161925 w 1200150"/>
                    <a:gd name="connsiteY37" fmla="*/ 628650 h 2216150"/>
                    <a:gd name="connsiteX38" fmla="*/ 92075 w 1200150"/>
                    <a:gd name="connsiteY38" fmla="*/ 631825 h 2216150"/>
                    <a:gd name="connsiteX39" fmla="*/ 57150 w 1200150"/>
                    <a:gd name="connsiteY39" fmla="*/ 587375 h 2216150"/>
                    <a:gd name="connsiteX40" fmla="*/ 73025 w 1200150"/>
                    <a:gd name="connsiteY40" fmla="*/ 514350 h 2216150"/>
                    <a:gd name="connsiteX41" fmla="*/ 57150 w 1200150"/>
                    <a:gd name="connsiteY41" fmla="*/ 454025 h 2216150"/>
                    <a:gd name="connsiteX42" fmla="*/ 12700 w 1200150"/>
                    <a:gd name="connsiteY42" fmla="*/ 390525 h 2216150"/>
                    <a:gd name="connsiteX43" fmla="*/ 9525 w 1200150"/>
                    <a:gd name="connsiteY43" fmla="*/ 323850 h 2216150"/>
                    <a:gd name="connsiteX44" fmla="*/ 12700 w 1200150"/>
                    <a:gd name="connsiteY44" fmla="*/ 260350 h 2216150"/>
                    <a:gd name="connsiteX45" fmla="*/ 15875 w 1200150"/>
                    <a:gd name="connsiteY45" fmla="*/ 215900 h 2216150"/>
                    <a:gd name="connsiteX46" fmla="*/ 22225 w 1200150"/>
                    <a:gd name="connsiteY46" fmla="*/ 130175 h 2216150"/>
                    <a:gd name="connsiteX47" fmla="*/ 9525 w 1200150"/>
                    <a:gd name="connsiteY47" fmla="*/ 66675 h 2216150"/>
                    <a:gd name="connsiteX48" fmla="*/ 0 w 1200150"/>
                    <a:gd name="connsiteY48" fmla="*/ 0 h 2216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</a:cxnLst>
                  <a:rect l="l" t="t" r="r" b="b"/>
                  <a:pathLst>
                    <a:path w="1200150" h="2216150">
                      <a:moveTo>
                        <a:pt x="1200150" y="2216150"/>
                      </a:moveTo>
                      <a:cubicBezTo>
                        <a:pt x="1198298" y="2197894"/>
                        <a:pt x="1196446" y="2179638"/>
                        <a:pt x="1193800" y="2162175"/>
                      </a:cubicBezTo>
                      <a:cubicBezTo>
                        <a:pt x="1191154" y="2144712"/>
                        <a:pt x="1186392" y="2133600"/>
                        <a:pt x="1184275" y="2111375"/>
                      </a:cubicBezTo>
                      <a:cubicBezTo>
                        <a:pt x="1182158" y="2089150"/>
                        <a:pt x="1186921" y="2051579"/>
                        <a:pt x="1181100" y="2028825"/>
                      </a:cubicBezTo>
                      <a:cubicBezTo>
                        <a:pt x="1175279" y="2006071"/>
                        <a:pt x="1159933" y="1989667"/>
                        <a:pt x="1149350" y="1974850"/>
                      </a:cubicBezTo>
                      <a:cubicBezTo>
                        <a:pt x="1138767" y="1960033"/>
                        <a:pt x="1131887" y="1943100"/>
                        <a:pt x="1117600" y="1939925"/>
                      </a:cubicBezTo>
                      <a:cubicBezTo>
                        <a:pt x="1103313" y="1936750"/>
                        <a:pt x="1075796" y="1944687"/>
                        <a:pt x="1063625" y="1955800"/>
                      </a:cubicBezTo>
                      <a:cubicBezTo>
                        <a:pt x="1051454" y="1966913"/>
                        <a:pt x="1047221" y="1990725"/>
                        <a:pt x="1044575" y="2006600"/>
                      </a:cubicBezTo>
                      <a:cubicBezTo>
                        <a:pt x="1041929" y="2022475"/>
                        <a:pt x="1051983" y="2036233"/>
                        <a:pt x="1047750" y="2051050"/>
                      </a:cubicBezTo>
                      <a:cubicBezTo>
                        <a:pt x="1043517" y="2065867"/>
                        <a:pt x="1036637" y="2090208"/>
                        <a:pt x="1019175" y="2095500"/>
                      </a:cubicBezTo>
                      <a:cubicBezTo>
                        <a:pt x="1001713" y="2100792"/>
                        <a:pt x="959379" y="2095500"/>
                        <a:pt x="942975" y="2082800"/>
                      </a:cubicBezTo>
                      <a:cubicBezTo>
                        <a:pt x="926571" y="2070100"/>
                        <a:pt x="921279" y="2039408"/>
                        <a:pt x="920750" y="2019300"/>
                      </a:cubicBezTo>
                      <a:cubicBezTo>
                        <a:pt x="920221" y="1999192"/>
                        <a:pt x="933979" y="1979083"/>
                        <a:pt x="939800" y="1962150"/>
                      </a:cubicBezTo>
                      <a:cubicBezTo>
                        <a:pt x="945621" y="1945217"/>
                        <a:pt x="949325" y="1933575"/>
                        <a:pt x="955675" y="1917700"/>
                      </a:cubicBezTo>
                      <a:cubicBezTo>
                        <a:pt x="962025" y="1901825"/>
                        <a:pt x="975783" y="1889654"/>
                        <a:pt x="977900" y="1866900"/>
                      </a:cubicBezTo>
                      <a:cubicBezTo>
                        <a:pt x="980017" y="1844146"/>
                        <a:pt x="974196" y="1804458"/>
                        <a:pt x="968375" y="1781175"/>
                      </a:cubicBezTo>
                      <a:cubicBezTo>
                        <a:pt x="962554" y="1757892"/>
                        <a:pt x="941388" y="1750483"/>
                        <a:pt x="942975" y="1727200"/>
                      </a:cubicBezTo>
                      <a:cubicBezTo>
                        <a:pt x="944563" y="1703917"/>
                        <a:pt x="972608" y="1668463"/>
                        <a:pt x="977900" y="1641475"/>
                      </a:cubicBezTo>
                      <a:cubicBezTo>
                        <a:pt x="983192" y="1614488"/>
                        <a:pt x="978958" y="1596496"/>
                        <a:pt x="974725" y="1565275"/>
                      </a:cubicBezTo>
                      <a:cubicBezTo>
                        <a:pt x="970492" y="1534054"/>
                        <a:pt x="954617" y="1485900"/>
                        <a:pt x="952500" y="1454150"/>
                      </a:cubicBezTo>
                      <a:cubicBezTo>
                        <a:pt x="950383" y="1422400"/>
                        <a:pt x="958850" y="1397529"/>
                        <a:pt x="962025" y="1374775"/>
                      </a:cubicBezTo>
                      <a:cubicBezTo>
                        <a:pt x="965200" y="1352021"/>
                        <a:pt x="974196" y="1336675"/>
                        <a:pt x="971550" y="1317625"/>
                      </a:cubicBezTo>
                      <a:cubicBezTo>
                        <a:pt x="968904" y="1298575"/>
                        <a:pt x="957262" y="1280054"/>
                        <a:pt x="946150" y="1260475"/>
                      </a:cubicBezTo>
                      <a:cubicBezTo>
                        <a:pt x="935038" y="1240896"/>
                        <a:pt x="911754" y="1228196"/>
                        <a:pt x="904875" y="1200150"/>
                      </a:cubicBezTo>
                      <a:cubicBezTo>
                        <a:pt x="897996" y="1172104"/>
                        <a:pt x="908050" y="1115483"/>
                        <a:pt x="904875" y="1092200"/>
                      </a:cubicBezTo>
                      <a:cubicBezTo>
                        <a:pt x="901700" y="1068917"/>
                        <a:pt x="897996" y="1071033"/>
                        <a:pt x="885825" y="1060450"/>
                      </a:cubicBezTo>
                      <a:cubicBezTo>
                        <a:pt x="873654" y="1049867"/>
                        <a:pt x="831850" y="1028700"/>
                        <a:pt x="831850" y="1028700"/>
                      </a:cubicBezTo>
                      <a:cubicBezTo>
                        <a:pt x="804333" y="1012296"/>
                        <a:pt x="748242" y="977371"/>
                        <a:pt x="720725" y="962025"/>
                      </a:cubicBezTo>
                      <a:cubicBezTo>
                        <a:pt x="693208" y="946679"/>
                        <a:pt x="690033" y="939271"/>
                        <a:pt x="666750" y="936625"/>
                      </a:cubicBezTo>
                      <a:cubicBezTo>
                        <a:pt x="643467" y="933979"/>
                        <a:pt x="617538" y="951442"/>
                        <a:pt x="581025" y="946150"/>
                      </a:cubicBezTo>
                      <a:cubicBezTo>
                        <a:pt x="544512" y="940858"/>
                        <a:pt x="479954" y="919692"/>
                        <a:pt x="447675" y="904875"/>
                      </a:cubicBezTo>
                      <a:cubicBezTo>
                        <a:pt x="415396" y="890058"/>
                        <a:pt x="401637" y="868892"/>
                        <a:pt x="387350" y="857250"/>
                      </a:cubicBezTo>
                      <a:cubicBezTo>
                        <a:pt x="373063" y="845608"/>
                        <a:pt x="376767" y="841904"/>
                        <a:pt x="361950" y="835025"/>
                      </a:cubicBezTo>
                      <a:cubicBezTo>
                        <a:pt x="347133" y="828146"/>
                        <a:pt x="298450" y="815975"/>
                        <a:pt x="298450" y="815975"/>
                      </a:cubicBezTo>
                      <a:cubicBezTo>
                        <a:pt x="275167" y="809096"/>
                        <a:pt x="241300" y="807508"/>
                        <a:pt x="222250" y="793750"/>
                      </a:cubicBezTo>
                      <a:cubicBezTo>
                        <a:pt x="203200" y="779992"/>
                        <a:pt x="186796" y="754592"/>
                        <a:pt x="184150" y="733425"/>
                      </a:cubicBezTo>
                      <a:cubicBezTo>
                        <a:pt x="181504" y="712258"/>
                        <a:pt x="210079" y="684212"/>
                        <a:pt x="206375" y="666750"/>
                      </a:cubicBezTo>
                      <a:cubicBezTo>
                        <a:pt x="202671" y="649288"/>
                        <a:pt x="180975" y="634471"/>
                        <a:pt x="161925" y="628650"/>
                      </a:cubicBezTo>
                      <a:cubicBezTo>
                        <a:pt x="142875" y="622829"/>
                        <a:pt x="109537" y="638704"/>
                        <a:pt x="92075" y="631825"/>
                      </a:cubicBezTo>
                      <a:cubicBezTo>
                        <a:pt x="74613" y="624946"/>
                        <a:pt x="60325" y="606954"/>
                        <a:pt x="57150" y="587375"/>
                      </a:cubicBezTo>
                      <a:cubicBezTo>
                        <a:pt x="53975" y="567796"/>
                        <a:pt x="73025" y="536575"/>
                        <a:pt x="73025" y="514350"/>
                      </a:cubicBezTo>
                      <a:cubicBezTo>
                        <a:pt x="73025" y="492125"/>
                        <a:pt x="67204" y="474663"/>
                        <a:pt x="57150" y="454025"/>
                      </a:cubicBezTo>
                      <a:cubicBezTo>
                        <a:pt x="47096" y="433387"/>
                        <a:pt x="20637" y="412221"/>
                        <a:pt x="12700" y="390525"/>
                      </a:cubicBezTo>
                      <a:cubicBezTo>
                        <a:pt x="4763" y="368829"/>
                        <a:pt x="9525" y="345546"/>
                        <a:pt x="9525" y="323850"/>
                      </a:cubicBezTo>
                      <a:cubicBezTo>
                        <a:pt x="9525" y="302154"/>
                        <a:pt x="11642" y="278341"/>
                        <a:pt x="12700" y="260350"/>
                      </a:cubicBezTo>
                      <a:cubicBezTo>
                        <a:pt x="13758" y="242359"/>
                        <a:pt x="14288" y="237596"/>
                        <a:pt x="15875" y="215900"/>
                      </a:cubicBezTo>
                      <a:cubicBezTo>
                        <a:pt x="17462" y="194204"/>
                        <a:pt x="23283" y="155046"/>
                        <a:pt x="22225" y="130175"/>
                      </a:cubicBezTo>
                      <a:cubicBezTo>
                        <a:pt x="21167" y="105304"/>
                        <a:pt x="13229" y="88371"/>
                        <a:pt x="9525" y="66675"/>
                      </a:cubicBezTo>
                      <a:cubicBezTo>
                        <a:pt x="5821" y="44979"/>
                        <a:pt x="13758" y="19050"/>
                        <a:pt x="0" y="0"/>
                      </a:cubicBezTo>
                    </a:path>
                  </a:pathLst>
                </a:cu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/>
                </a:p>
              </p:txBody>
            </p:sp>
            <p:sp>
              <p:nvSpPr>
                <p:cNvPr id="72" name="Freeform 71"/>
                <p:cNvSpPr/>
                <p:nvPr/>
              </p:nvSpPr>
              <p:spPr>
                <a:xfrm>
                  <a:off x="3451225" y="3994150"/>
                  <a:ext cx="6350" cy="133350"/>
                </a:xfrm>
                <a:custGeom>
                  <a:avLst/>
                  <a:gdLst>
                    <a:gd name="connsiteX0" fmla="*/ 6350 w 6350"/>
                    <a:gd name="connsiteY0" fmla="*/ 133350 h 133350"/>
                    <a:gd name="connsiteX1" fmla="*/ 0 w 6350"/>
                    <a:gd name="connsiteY1" fmla="*/ 82550 h 133350"/>
                    <a:gd name="connsiteX2" fmla="*/ 6350 w 6350"/>
                    <a:gd name="connsiteY2" fmla="*/ 0 h 133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350" h="133350">
                      <a:moveTo>
                        <a:pt x="6350" y="133350"/>
                      </a:moveTo>
                      <a:cubicBezTo>
                        <a:pt x="3175" y="119062"/>
                        <a:pt x="0" y="104775"/>
                        <a:pt x="0" y="82550"/>
                      </a:cubicBezTo>
                      <a:cubicBezTo>
                        <a:pt x="0" y="60325"/>
                        <a:pt x="3175" y="17463"/>
                        <a:pt x="6350" y="0"/>
                      </a:cubicBezTo>
                    </a:path>
                  </a:pathLst>
                </a:cu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/>
                </a:p>
              </p:txBody>
            </p:sp>
          </p:grpSp>
          <p:sp>
            <p:nvSpPr>
              <p:cNvPr id="69" name="Freeform 68"/>
              <p:cNvSpPr/>
              <p:nvPr/>
            </p:nvSpPr>
            <p:spPr>
              <a:xfrm>
                <a:off x="3556000" y="4010025"/>
                <a:ext cx="1235075" cy="1311275"/>
              </a:xfrm>
              <a:custGeom>
                <a:avLst/>
                <a:gdLst>
                  <a:gd name="connsiteX0" fmla="*/ 0 w 1235075"/>
                  <a:gd name="connsiteY0" fmla="*/ 0 h 1310746"/>
                  <a:gd name="connsiteX1" fmla="*/ 31750 w 1235075"/>
                  <a:gd name="connsiteY1" fmla="*/ 53975 h 1310746"/>
                  <a:gd name="connsiteX2" fmla="*/ 44450 w 1235075"/>
                  <a:gd name="connsiteY2" fmla="*/ 123825 h 1310746"/>
                  <a:gd name="connsiteX3" fmla="*/ 38100 w 1235075"/>
                  <a:gd name="connsiteY3" fmla="*/ 215900 h 1310746"/>
                  <a:gd name="connsiteX4" fmla="*/ 38100 w 1235075"/>
                  <a:gd name="connsiteY4" fmla="*/ 327025 h 1310746"/>
                  <a:gd name="connsiteX5" fmla="*/ 28575 w 1235075"/>
                  <a:gd name="connsiteY5" fmla="*/ 387350 h 1310746"/>
                  <a:gd name="connsiteX6" fmla="*/ 53975 w 1235075"/>
                  <a:gd name="connsiteY6" fmla="*/ 428625 h 1310746"/>
                  <a:gd name="connsiteX7" fmla="*/ 107950 w 1235075"/>
                  <a:gd name="connsiteY7" fmla="*/ 444500 h 1310746"/>
                  <a:gd name="connsiteX8" fmla="*/ 193675 w 1235075"/>
                  <a:gd name="connsiteY8" fmla="*/ 428625 h 1310746"/>
                  <a:gd name="connsiteX9" fmla="*/ 222250 w 1235075"/>
                  <a:gd name="connsiteY9" fmla="*/ 349250 h 1310746"/>
                  <a:gd name="connsiteX10" fmla="*/ 165100 w 1235075"/>
                  <a:gd name="connsiteY10" fmla="*/ 273050 h 1310746"/>
                  <a:gd name="connsiteX11" fmla="*/ 127000 w 1235075"/>
                  <a:gd name="connsiteY11" fmla="*/ 200025 h 1310746"/>
                  <a:gd name="connsiteX12" fmla="*/ 174625 w 1235075"/>
                  <a:gd name="connsiteY12" fmla="*/ 136525 h 1310746"/>
                  <a:gd name="connsiteX13" fmla="*/ 247650 w 1235075"/>
                  <a:gd name="connsiteY13" fmla="*/ 120650 h 1310746"/>
                  <a:gd name="connsiteX14" fmla="*/ 276225 w 1235075"/>
                  <a:gd name="connsiteY14" fmla="*/ 161925 h 1310746"/>
                  <a:gd name="connsiteX15" fmla="*/ 301625 w 1235075"/>
                  <a:gd name="connsiteY15" fmla="*/ 228600 h 1310746"/>
                  <a:gd name="connsiteX16" fmla="*/ 409575 w 1235075"/>
                  <a:gd name="connsiteY16" fmla="*/ 327025 h 1310746"/>
                  <a:gd name="connsiteX17" fmla="*/ 428625 w 1235075"/>
                  <a:gd name="connsiteY17" fmla="*/ 333375 h 1310746"/>
                  <a:gd name="connsiteX18" fmla="*/ 447675 w 1235075"/>
                  <a:gd name="connsiteY18" fmla="*/ 393700 h 1310746"/>
                  <a:gd name="connsiteX19" fmla="*/ 409575 w 1235075"/>
                  <a:gd name="connsiteY19" fmla="*/ 488950 h 1310746"/>
                  <a:gd name="connsiteX20" fmla="*/ 381000 w 1235075"/>
                  <a:gd name="connsiteY20" fmla="*/ 530225 h 1310746"/>
                  <a:gd name="connsiteX21" fmla="*/ 339725 w 1235075"/>
                  <a:gd name="connsiteY21" fmla="*/ 561975 h 1310746"/>
                  <a:gd name="connsiteX22" fmla="*/ 215900 w 1235075"/>
                  <a:gd name="connsiteY22" fmla="*/ 536575 h 1310746"/>
                  <a:gd name="connsiteX23" fmla="*/ 127000 w 1235075"/>
                  <a:gd name="connsiteY23" fmla="*/ 552450 h 1310746"/>
                  <a:gd name="connsiteX24" fmla="*/ 88900 w 1235075"/>
                  <a:gd name="connsiteY24" fmla="*/ 606425 h 1310746"/>
                  <a:gd name="connsiteX25" fmla="*/ 174625 w 1235075"/>
                  <a:gd name="connsiteY25" fmla="*/ 654050 h 1310746"/>
                  <a:gd name="connsiteX26" fmla="*/ 247650 w 1235075"/>
                  <a:gd name="connsiteY26" fmla="*/ 657225 h 1310746"/>
                  <a:gd name="connsiteX27" fmla="*/ 273050 w 1235075"/>
                  <a:gd name="connsiteY27" fmla="*/ 714375 h 1310746"/>
                  <a:gd name="connsiteX28" fmla="*/ 254000 w 1235075"/>
                  <a:gd name="connsiteY28" fmla="*/ 777875 h 1310746"/>
                  <a:gd name="connsiteX29" fmla="*/ 266700 w 1235075"/>
                  <a:gd name="connsiteY29" fmla="*/ 831850 h 1310746"/>
                  <a:gd name="connsiteX30" fmla="*/ 336550 w 1235075"/>
                  <a:gd name="connsiteY30" fmla="*/ 882650 h 1310746"/>
                  <a:gd name="connsiteX31" fmla="*/ 415925 w 1235075"/>
                  <a:gd name="connsiteY31" fmla="*/ 911225 h 1310746"/>
                  <a:gd name="connsiteX32" fmla="*/ 441325 w 1235075"/>
                  <a:gd name="connsiteY32" fmla="*/ 863600 h 1310746"/>
                  <a:gd name="connsiteX33" fmla="*/ 422275 w 1235075"/>
                  <a:gd name="connsiteY33" fmla="*/ 796925 h 1310746"/>
                  <a:gd name="connsiteX34" fmla="*/ 393700 w 1235075"/>
                  <a:gd name="connsiteY34" fmla="*/ 746125 h 1310746"/>
                  <a:gd name="connsiteX35" fmla="*/ 400050 w 1235075"/>
                  <a:gd name="connsiteY35" fmla="*/ 669925 h 1310746"/>
                  <a:gd name="connsiteX36" fmla="*/ 447675 w 1235075"/>
                  <a:gd name="connsiteY36" fmla="*/ 635000 h 1310746"/>
                  <a:gd name="connsiteX37" fmla="*/ 511175 w 1235075"/>
                  <a:gd name="connsiteY37" fmla="*/ 657225 h 1310746"/>
                  <a:gd name="connsiteX38" fmla="*/ 533400 w 1235075"/>
                  <a:gd name="connsiteY38" fmla="*/ 736600 h 1310746"/>
                  <a:gd name="connsiteX39" fmla="*/ 527050 w 1235075"/>
                  <a:gd name="connsiteY39" fmla="*/ 822325 h 1310746"/>
                  <a:gd name="connsiteX40" fmla="*/ 546100 w 1235075"/>
                  <a:gd name="connsiteY40" fmla="*/ 869950 h 1310746"/>
                  <a:gd name="connsiteX41" fmla="*/ 571500 w 1235075"/>
                  <a:gd name="connsiteY41" fmla="*/ 927100 h 1310746"/>
                  <a:gd name="connsiteX42" fmla="*/ 631825 w 1235075"/>
                  <a:gd name="connsiteY42" fmla="*/ 971550 h 1310746"/>
                  <a:gd name="connsiteX43" fmla="*/ 695325 w 1235075"/>
                  <a:gd name="connsiteY43" fmla="*/ 1003300 h 1310746"/>
                  <a:gd name="connsiteX44" fmla="*/ 749300 w 1235075"/>
                  <a:gd name="connsiteY44" fmla="*/ 987425 h 1310746"/>
                  <a:gd name="connsiteX45" fmla="*/ 758825 w 1235075"/>
                  <a:gd name="connsiteY45" fmla="*/ 920750 h 1310746"/>
                  <a:gd name="connsiteX46" fmla="*/ 695325 w 1235075"/>
                  <a:gd name="connsiteY46" fmla="*/ 863600 h 1310746"/>
                  <a:gd name="connsiteX47" fmla="*/ 628650 w 1235075"/>
                  <a:gd name="connsiteY47" fmla="*/ 809625 h 1310746"/>
                  <a:gd name="connsiteX48" fmla="*/ 638175 w 1235075"/>
                  <a:gd name="connsiteY48" fmla="*/ 752475 h 1310746"/>
                  <a:gd name="connsiteX49" fmla="*/ 717550 w 1235075"/>
                  <a:gd name="connsiteY49" fmla="*/ 698500 h 1310746"/>
                  <a:gd name="connsiteX50" fmla="*/ 720725 w 1235075"/>
                  <a:gd name="connsiteY50" fmla="*/ 615950 h 1310746"/>
                  <a:gd name="connsiteX51" fmla="*/ 666750 w 1235075"/>
                  <a:gd name="connsiteY51" fmla="*/ 581025 h 1310746"/>
                  <a:gd name="connsiteX52" fmla="*/ 593725 w 1235075"/>
                  <a:gd name="connsiteY52" fmla="*/ 574675 h 1310746"/>
                  <a:gd name="connsiteX53" fmla="*/ 530225 w 1235075"/>
                  <a:gd name="connsiteY53" fmla="*/ 533400 h 1310746"/>
                  <a:gd name="connsiteX54" fmla="*/ 533400 w 1235075"/>
                  <a:gd name="connsiteY54" fmla="*/ 473075 h 1310746"/>
                  <a:gd name="connsiteX55" fmla="*/ 571500 w 1235075"/>
                  <a:gd name="connsiteY55" fmla="*/ 393700 h 1310746"/>
                  <a:gd name="connsiteX56" fmla="*/ 574675 w 1235075"/>
                  <a:gd name="connsiteY56" fmla="*/ 282575 h 1310746"/>
                  <a:gd name="connsiteX57" fmla="*/ 561975 w 1235075"/>
                  <a:gd name="connsiteY57" fmla="*/ 219075 h 1310746"/>
                  <a:gd name="connsiteX58" fmla="*/ 536575 w 1235075"/>
                  <a:gd name="connsiteY58" fmla="*/ 187325 h 1310746"/>
                  <a:gd name="connsiteX59" fmla="*/ 479425 w 1235075"/>
                  <a:gd name="connsiteY59" fmla="*/ 187325 h 1310746"/>
                  <a:gd name="connsiteX60" fmla="*/ 441325 w 1235075"/>
                  <a:gd name="connsiteY60" fmla="*/ 165100 h 1310746"/>
                  <a:gd name="connsiteX61" fmla="*/ 415925 w 1235075"/>
                  <a:gd name="connsiteY61" fmla="*/ 133350 h 1310746"/>
                  <a:gd name="connsiteX62" fmla="*/ 422275 w 1235075"/>
                  <a:gd name="connsiteY62" fmla="*/ 95250 h 1310746"/>
                  <a:gd name="connsiteX63" fmla="*/ 482600 w 1235075"/>
                  <a:gd name="connsiteY63" fmla="*/ 44450 h 1310746"/>
                  <a:gd name="connsiteX64" fmla="*/ 581025 w 1235075"/>
                  <a:gd name="connsiteY64" fmla="*/ 28575 h 1310746"/>
                  <a:gd name="connsiteX65" fmla="*/ 641350 w 1235075"/>
                  <a:gd name="connsiteY65" fmla="*/ 79375 h 1310746"/>
                  <a:gd name="connsiteX66" fmla="*/ 660400 w 1235075"/>
                  <a:gd name="connsiteY66" fmla="*/ 146050 h 1310746"/>
                  <a:gd name="connsiteX67" fmla="*/ 676275 w 1235075"/>
                  <a:gd name="connsiteY67" fmla="*/ 206375 h 1310746"/>
                  <a:gd name="connsiteX68" fmla="*/ 733425 w 1235075"/>
                  <a:gd name="connsiteY68" fmla="*/ 288925 h 1310746"/>
                  <a:gd name="connsiteX69" fmla="*/ 752475 w 1235075"/>
                  <a:gd name="connsiteY69" fmla="*/ 339725 h 1310746"/>
                  <a:gd name="connsiteX70" fmla="*/ 746125 w 1235075"/>
                  <a:gd name="connsiteY70" fmla="*/ 444500 h 1310746"/>
                  <a:gd name="connsiteX71" fmla="*/ 755650 w 1235075"/>
                  <a:gd name="connsiteY71" fmla="*/ 479425 h 1310746"/>
                  <a:gd name="connsiteX72" fmla="*/ 838200 w 1235075"/>
                  <a:gd name="connsiteY72" fmla="*/ 577850 h 1310746"/>
                  <a:gd name="connsiteX73" fmla="*/ 854075 w 1235075"/>
                  <a:gd name="connsiteY73" fmla="*/ 631825 h 1310746"/>
                  <a:gd name="connsiteX74" fmla="*/ 889000 w 1235075"/>
                  <a:gd name="connsiteY74" fmla="*/ 698500 h 1310746"/>
                  <a:gd name="connsiteX75" fmla="*/ 901700 w 1235075"/>
                  <a:gd name="connsiteY75" fmla="*/ 752475 h 1310746"/>
                  <a:gd name="connsiteX76" fmla="*/ 895350 w 1235075"/>
                  <a:gd name="connsiteY76" fmla="*/ 803275 h 1310746"/>
                  <a:gd name="connsiteX77" fmla="*/ 869950 w 1235075"/>
                  <a:gd name="connsiteY77" fmla="*/ 873125 h 1310746"/>
                  <a:gd name="connsiteX78" fmla="*/ 876300 w 1235075"/>
                  <a:gd name="connsiteY78" fmla="*/ 939800 h 1310746"/>
                  <a:gd name="connsiteX79" fmla="*/ 923925 w 1235075"/>
                  <a:gd name="connsiteY79" fmla="*/ 1028700 h 1310746"/>
                  <a:gd name="connsiteX80" fmla="*/ 927100 w 1235075"/>
                  <a:gd name="connsiteY80" fmla="*/ 1092200 h 1310746"/>
                  <a:gd name="connsiteX81" fmla="*/ 904875 w 1235075"/>
                  <a:gd name="connsiteY81" fmla="*/ 1152525 h 1310746"/>
                  <a:gd name="connsiteX82" fmla="*/ 908050 w 1235075"/>
                  <a:gd name="connsiteY82" fmla="*/ 1219200 h 1310746"/>
                  <a:gd name="connsiteX83" fmla="*/ 933450 w 1235075"/>
                  <a:gd name="connsiteY83" fmla="*/ 1282700 h 1310746"/>
                  <a:gd name="connsiteX84" fmla="*/ 990600 w 1235075"/>
                  <a:gd name="connsiteY84" fmla="*/ 1298575 h 1310746"/>
                  <a:gd name="connsiteX85" fmla="*/ 1025525 w 1235075"/>
                  <a:gd name="connsiteY85" fmla="*/ 1209675 h 1310746"/>
                  <a:gd name="connsiteX86" fmla="*/ 1063625 w 1235075"/>
                  <a:gd name="connsiteY86" fmla="*/ 1127125 h 1310746"/>
                  <a:gd name="connsiteX87" fmla="*/ 1076325 w 1235075"/>
                  <a:gd name="connsiteY87" fmla="*/ 1050925 h 1310746"/>
                  <a:gd name="connsiteX88" fmla="*/ 1025525 w 1235075"/>
                  <a:gd name="connsiteY88" fmla="*/ 984250 h 1310746"/>
                  <a:gd name="connsiteX89" fmla="*/ 990600 w 1235075"/>
                  <a:gd name="connsiteY89" fmla="*/ 962025 h 1310746"/>
                  <a:gd name="connsiteX90" fmla="*/ 984250 w 1235075"/>
                  <a:gd name="connsiteY90" fmla="*/ 876300 h 1310746"/>
                  <a:gd name="connsiteX91" fmla="*/ 1025525 w 1235075"/>
                  <a:gd name="connsiteY91" fmla="*/ 822325 h 1310746"/>
                  <a:gd name="connsiteX92" fmla="*/ 1089025 w 1235075"/>
                  <a:gd name="connsiteY92" fmla="*/ 822325 h 1310746"/>
                  <a:gd name="connsiteX93" fmla="*/ 1120775 w 1235075"/>
                  <a:gd name="connsiteY93" fmla="*/ 863600 h 1310746"/>
                  <a:gd name="connsiteX94" fmla="*/ 1165225 w 1235075"/>
                  <a:gd name="connsiteY94" fmla="*/ 904875 h 1310746"/>
                  <a:gd name="connsiteX95" fmla="*/ 1225550 w 1235075"/>
                  <a:gd name="connsiteY95" fmla="*/ 876300 h 1310746"/>
                  <a:gd name="connsiteX96" fmla="*/ 1222375 w 1235075"/>
                  <a:gd name="connsiteY96" fmla="*/ 781050 h 1310746"/>
                  <a:gd name="connsiteX97" fmla="*/ 1216025 w 1235075"/>
                  <a:gd name="connsiteY97" fmla="*/ 692150 h 1310746"/>
                  <a:gd name="connsiteX98" fmla="*/ 1193800 w 1235075"/>
                  <a:gd name="connsiteY98" fmla="*/ 638175 h 1310746"/>
                  <a:gd name="connsiteX99" fmla="*/ 1152525 w 1235075"/>
                  <a:gd name="connsiteY99" fmla="*/ 606425 h 1310746"/>
                  <a:gd name="connsiteX100" fmla="*/ 1089025 w 1235075"/>
                  <a:gd name="connsiteY100" fmla="*/ 628650 h 1310746"/>
                  <a:gd name="connsiteX101" fmla="*/ 1054100 w 1235075"/>
                  <a:gd name="connsiteY101" fmla="*/ 657225 h 1310746"/>
                  <a:gd name="connsiteX102" fmla="*/ 987425 w 1235075"/>
                  <a:gd name="connsiteY102" fmla="*/ 644525 h 1310746"/>
                  <a:gd name="connsiteX103" fmla="*/ 949325 w 1235075"/>
                  <a:gd name="connsiteY103" fmla="*/ 590550 h 1310746"/>
                  <a:gd name="connsiteX104" fmla="*/ 996950 w 1235075"/>
                  <a:gd name="connsiteY104" fmla="*/ 517525 h 1310746"/>
                  <a:gd name="connsiteX105" fmla="*/ 1057275 w 1235075"/>
                  <a:gd name="connsiteY105" fmla="*/ 457200 h 1310746"/>
                  <a:gd name="connsiteX106" fmla="*/ 1073150 w 1235075"/>
                  <a:gd name="connsiteY106" fmla="*/ 358775 h 1310746"/>
                  <a:gd name="connsiteX107" fmla="*/ 1047750 w 1235075"/>
                  <a:gd name="connsiteY107" fmla="*/ 276225 h 1310746"/>
                  <a:gd name="connsiteX108" fmla="*/ 1016000 w 1235075"/>
                  <a:gd name="connsiteY108" fmla="*/ 196850 h 1310746"/>
                  <a:gd name="connsiteX109" fmla="*/ 996950 w 1235075"/>
                  <a:gd name="connsiteY109" fmla="*/ 142875 h 1310746"/>
                  <a:gd name="connsiteX110" fmla="*/ 946150 w 1235075"/>
                  <a:gd name="connsiteY110" fmla="*/ 123825 h 1310746"/>
                  <a:gd name="connsiteX111" fmla="*/ 917575 w 1235075"/>
                  <a:gd name="connsiteY111" fmla="*/ 168275 h 1310746"/>
                  <a:gd name="connsiteX112" fmla="*/ 942975 w 1235075"/>
                  <a:gd name="connsiteY112" fmla="*/ 257175 h 1310746"/>
                  <a:gd name="connsiteX113" fmla="*/ 965200 w 1235075"/>
                  <a:gd name="connsiteY113" fmla="*/ 346075 h 1310746"/>
                  <a:gd name="connsiteX114" fmla="*/ 949325 w 1235075"/>
                  <a:gd name="connsiteY114" fmla="*/ 393700 h 1310746"/>
                  <a:gd name="connsiteX115" fmla="*/ 904875 w 1235075"/>
                  <a:gd name="connsiteY115" fmla="*/ 406400 h 1310746"/>
                  <a:gd name="connsiteX116" fmla="*/ 854075 w 1235075"/>
                  <a:gd name="connsiteY116" fmla="*/ 355600 h 1310746"/>
                  <a:gd name="connsiteX117" fmla="*/ 844550 w 1235075"/>
                  <a:gd name="connsiteY117" fmla="*/ 260350 h 1310746"/>
                  <a:gd name="connsiteX118" fmla="*/ 815975 w 1235075"/>
                  <a:gd name="connsiteY118" fmla="*/ 190500 h 1310746"/>
                  <a:gd name="connsiteX119" fmla="*/ 768350 w 1235075"/>
                  <a:gd name="connsiteY119" fmla="*/ 139700 h 1310746"/>
                  <a:gd name="connsiteX120" fmla="*/ 762000 w 1235075"/>
                  <a:gd name="connsiteY120" fmla="*/ 79375 h 1310746"/>
                  <a:gd name="connsiteX121" fmla="*/ 819150 w 1235075"/>
                  <a:gd name="connsiteY121" fmla="*/ 25400 h 1310746"/>
                  <a:gd name="connsiteX122" fmla="*/ 847725 w 1235075"/>
                  <a:gd name="connsiteY122" fmla="*/ 0 h 1310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</a:cxnLst>
                <a:rect l="l" t="t" r="r" b="b"/>
                <a:pathLst>
                  <a:path w="1235075" h="1310746">
                    <a:moveTo>
                      <a:pt x="0" y="0"/>
                    </a:moveTo>
                    <a:cubicBezTo>
                      <a:pt x="12171" y="16669"/>
                      <a:pt x="24342" y="33338"/>
                      <a:pt x="31750" y="53975"/>
                    </a:cubicBezTo>
                    <a:cubicBezTo>
                      <a:pt x="39158" y="74612"/>
                      <a:pt x="43392" y="96838"/>
                      <a:pt x="44450" y="123825"/>
                    </a:cubicBezTo>
                    <a:cubicBezTo>
                      <a:pt x="45508" y="150812"/>
                      <a:pt x="39158" y="182033"/>
                      <a:pt x="38100" y="215900"/>
                    </a:cubicBezTo>
                    <a:cubicBezTo>
                      <a:pt x="37042" y="249767"/>
                      <a:pt x="39688" y="298450"/>
                      <a:pt x="38100" y="327025"/>
                    </a:cubicBezTo>
                    <a:cubicBezTo>
                      <a:pt x="36513" y="355600"/>
                      <a:pt x="25929" y="370417"/>
                      <a:pt x="28575" y="387350"/>
                    </a:cubicBezTo>
                    <a:cubicBezTo>
                      <a:pt x="31221" y="404283"/>
                      <a:pt x="40746" y="419100"/>
                      <a:pt x="53975" y="428625"/>
                    </a:cubicBezTo>
                    <a:cubicBezTo>
                      <a:pt x="67204" y="438150"/>
                      <a:pt x="84667" y="444500"/>
                      <a:pt x="107950" y="444500"/>
                    </a:cubicBezTo>
                    <a:cubicBezTo>
                      <a:pt x="131233" y="444500"/>
                      <a:pt x="174625" y="444500"/>
                      <a:pt x="193675" y="428625"/>
                    </a:cubicBezTo>
                    <a:cubicBezTo>
                      <a:pt x="212725" y="412750"/>
                      <a:pt x="227012" y="375179"/>
                      <a:pt x="222250" y="349250"/>
                    </a:cubicBezTo>
                    <a:cubicBezTo>
                      <a:pt x="217488" y="323321"/>
                      <a:pt x="180975" y="297921"/>
                      <a:pt x="165100" y="273050"/>
                    </a:cubicBezTo>
                    <a:cubicBezTo>
                      <a:pt x="149225" y="248179"/>
                      <a:pt x="125413" y="222779"/>
                      <a:pt x="127000" y="200025"/>
                    </a:cubicBezTo>
                    <a:cubicBezTo>
                      <a:pt x="128587" y="177271"/>
                      <a:pt x="154517" y="149754"/>
                      <a:pt x="174625" y="136525"/>
                    </a:cubicBezTo>
                    <a:cubicBezTo>
                      <a:pt x="194733" y="123296"/>
                      <a:pt x="230717" y="116417"/>
                      <a:pt x="247650" y="120650"/>
                    </a:cubicBezTo>
                    <a:cubicBezTo>
                      <a:pt x="264583" y="124883"/>
                      <a:pt x="267229" y="143933"/>
                      <a:pt x="276225" y="161925"/>
                    </a:cubicBezTo>
                    <a:cubicBezTo>
                      <a:pt x="285221" y="179917"/>
                      <a:pt x="279400" y="201083"/>
                      <a:pt x="301625" y="228600"/>
                    </a:cubicBezTo>
                    <a:cubicBezTo>
                      <a:pt x="323850" y="256117"/>
                      <a:pt x="388408" y="309563"/>
                      <a:pt x="409575" y="327025"/>
                    </a:cubicBezTo>
                    <a:cubicBezTo>
                      <a:pt x="430742" y="344487"/>
                      <a:pt x="422275" y="322263"/>
                      <a:pt x="428625" y="333375"/>
                    </a:cubicBezTo>
                    <a:cubicBezTo>
                      <a:pt x="434975" y="344487"/>
                      <a:pt x="450850" y="367771"/>
                      <a:pt x="447675" y="393700"/>
                    </a:cubicBezTo>
                    <a:cubicBezTo>
                      <a:pt x="444500" y="419629"/>
                      <a:pt x="420687" y="466196"/>
                      <a:pt x="409575" y="488950"/>
                    </a:cubicBezTo>
                    <a:cubicBezTo>
                      <a:pt x="398463" y="511704"/>
                      <a:pt x="392642" y="518054"/>
                      <a:pt x="381000" y="530225"/>
                    </a:cubicBezTo>
                    <a:cubicBezTo>
                      <a:pt x="369358" y="542396"/>
                      <a:pt x="367242" y="560917"/>
                      <a:pt x="339725" y="561975"/>
                    </a:cubicBezTo>
                    <a:cubicBezTo>
                      <a:pt x="312208" y="563033"/>
                      <a:pt x="251354" y="538162"/>
                      <a:pt x="215900" y="536575"/>
                    </a:cubicBezTo>
                    <a:cubicBezTo>
                      <a:pt x="180446" y="534988"/>
                      <a:pt x="148167" y="540808"/>
                      <a:pt x="127000" y="552450"/>
                    </a:cubicBezTo>
                    <a:cubicBezTo>
                      <a:pt x="105833" y="564092"/>
                      <a:pt x="80963" y="589492"/>
                      <a:pt x="88900" y="606425"/>
                    </a:cubicBezTo>
                    <a:cubicBezTo>
                      <a:pt x="96837" y="623358"/>
                      <a:pt x="148167" y="645583"/>
                      <a:pt x="174625" y="654050"/>
                    </a:cubicBezTo>
                    <a:cubicBezTo>
                      <a:pt x="201083" y="662517"/>
                      <a:pt x="231246" y="647171"/>
                      <a:pt x="247650" y="657225"/>
                    </a:cubicBezTo>
                    <a:cubicBezTo>
                      <a:pt x="264054" y="667279"/>
                      <a:pt x="271992" y="694267"/>
                      <a:pt x="273050" y="714375"/>
                    </a:cubicBezTo>
                    <a:cubicBezTo>
                      <a:pt x="274108" y="734483"/>
                      <a:pt x="255058" y="758296"/>
                      <a:pt x="254000" y="777875"/>
                    </a:cubicBezTo>
                    <a:cubicBezTo>
                      <a:pt x="252942" y="797454"/>
                      <a:pt x="252942" y="814388"/>
                      <a:pt x="266700" y="831850"/>
                    </a:cubicBezTo>
                    <a:cubicBezTo>
                      <a:pt x="280458" y="849312"/>
                      <a:pt x="311679" y="869421"/>
                      <a:pt x="336550" y="882650"/>
                    </a:cubicBezTo>
                    <a:cubicBezTo>
                      <a:pt x="361421" y="895879"/>
                      <a:pt x="398463" y="914400"/>
                      <a:pt x="415925" y="911225"/>
                    </a:cubicBezTo>
                    <a:cubicBezTo>
                      <a:pt x="433388" y="908050"/>
                      <a:pt x="440267" y="882650"/>
                      <a:pt x="441325" y="863600"/>
                    </a:cubicBezTo>
                    <a:cubicBezTo>
                      <a:pt x="442383" y="844550"/>
                      <a:pt x="430213" y="816504"/>
                      <a:pt x="422275" y="796925"/>
                    </a:cubicBezTo>
                    <a:cubicBezTo>
                      <a:pt x="414337" y="777346"/>
                      <a:pt x="397404" y="767292"/>
                      <a:pt x="393700" y="746125"/>
                    </a:cubicBezTo>
                    <a:cubicBezTo>
                      <a:pt x="389996" y="724958"/>
                      <a:pt x="391054" y="688446"/>
                      <a:pt x="400050" y="669925"/>
                    </a:cubicBezTo>
                    <a:cubicBezTo>
                      <a:pt x="409046" y="651404"/>
                      <a:pt x="429154" y="637117"/>
                      <a:pt x="447675" y="635000"/>
                    </a:cubicBezTo>
                    <a:cubicBezTo>
                      <a:pt x="466196" y="632883"/>
                      <a:pt x="496888" y="640292"/>
                      <a:pt x="511175" y="657225"/>
                    </a:cubicBezTo>
                    <a:cubicBezTo>
                      <a:pt x="525462" y="674158"/>
                      <a:pt x="530754" y="709083"/>
                      <a:pt x="533400" y="736600"/>
                    </a:cubicBezTo>
                    <a:cubicBezTo>
                      <a:pt x="536046" y="764117"/>
                      <a:pt x="524933" y="800100"/>
                      <a:pt x="527050" y="822325"/>
                    </a:cubicBezTo>
                    <a:cubicBezTo>
                      <a:pt x="529167" y="844550"/>
                      <a:pt x="538692" y="852488"/>
                      <a:pt x="546100" y="869950"/>
                    </a:cubicBezTo>
                    <a:cubicBezTo>
                      <a:pt x="553508" y="887412"/>
                      <a:pt x="557213" y="910167"/>
                      <a:pt x="571500" y="927100"/>
                    </a:cubicBezTo>
                    <a:cubicBezTo>
                      <a:pt x="585787" y="944033"/>
                      <a:pt x="611188" y="958850"/>
                      <a:pt x="631825" y="971550"/>
                    </a:cubicBezTo>
                    <a:cubicBezTo>
                      <a:pt x="652462" y="984250"/>
                      <a:pt x="675746" y="1000654"/>
                      <a:pt x="695325" y="1003300"/>
                    </a:cubicBezTo>
                    <a:cubicBezTo>
                      <a:pt x="714904" y="1005946"/>
                      <a:pt x="738717" y="1001183"/>
                      <a:pt x="749300" y="987425"/>
                    </a:cubicBezTo>
                    <a:cubicBezTo>
                      <a:pt x="759883" y="973667"/>
                      <a:pt x="767821" y="941388"/>
                      <a:pt x="758825" y="920750"/>
                    </a:cubicBezTo>
                    <a:cubicBezTo>
                      <a:pt x="749829" y="900113"/>
                      <a:pt x="717021" y="882121"/>
                      <a:pt x="695325" y="863600"/>
                    </a:cubicBezTo>
                    <a:cubicBezTo>
                      <a:pt x="673629" y="845079"/>
                      <a:pt x="638175" y="828146"/>
                      <a:pt x="628650" y="809625"/>
                    </a:cubicBezTo>
                    <a:cubicBezTo>
                      <a:pt x="619125" y="791104"/>
                      <a:pt x="623358" y="770996"/>
                      <a:pt x="638175" y="752475"/>
                    </a:cubicBezTo>
                    <a:cubicBezTo>
                      <a:pt x="652992" y="733954"/>
                      <a:pt x="703792" y="721254"/>
                      <a:pt x="717550" y="698500"/>
                    </a:cubicBezTo>
                    <a:cubicBezTo>
                      <a:pt x="731308" y="675746"/>
                      <a:pt x="729192" y="635529"/>
                      <a:pt x="720725" y="615950"/>
                    </a:cubicBezTo>
                    <a:cubicBezTo>
                      <a:pt x="712258" y="596371"/>
                      <a:pt x="687916" y="587904"/>
                      <a:pt x="666750" y="581025"/>
                    </a:cubicBezTo>
                    <a:cubicBezTo>
                      <a:pt x="645584" y="574146"/>
                      <a:pt x="616479" y="582613"/>
                      <a:pt x="593725" y="574675"/>
                    </a:cubicBezTo>
                    <a:cubicBezTo>
                      <a:pt x="570971" y="566738"/>
                      <a:pt x="540279" y="550333"/>
                      <a:pt x="530225" y="533400"/>
                    </a:cubicBezTo>
                    <a:cubicBezTo>
                      <a:pt x="520171" y="516467"/>
                      <a:pt x="526521" y="496358"/>
                      <a:pt x="533400" y="473075"/>
                    </a:cubicBezTo>
                    <a:cubicBezTo>
                      <a:pt x="540279" y="449792"/>
                      <a:pt x="564621" y="425450"/>
                      <a:pt x="571500" y="393700"/>
                    </a:cubicBezTo>
                    <a:cubicBezTo>
                      <a:pt x="578379" y="361950"/>
                      <a:pt x="576262" y="311679"/>
                      <a:pt x="574675" y="282575"/>
                    </a:cubicBezTo>
                    <a:cubicBezTo>
                      <a:pt x="573088" y="253471"/>
                      <a:pt x="568325" y="234950"/>
                      <a:pt x="561975" y="219075"/>
                    </a:cubicBezTo>
                    <a:cubicBezTo>
                      <a:pt x="555625" y="203200"/>
                      <a:pt x="550333" y="192617"/>
                      <a:pt x="536575" y="187325"/>
                    </a:cubicBezTo>
                    <a:cubicBezTo>
                      <a:pt x="522817" y="182033"/>
                      <a:pt x="495300" y="191029"/>
                      <a:pt x="479425" y="187325"/>
                    </a:cubicBezTo>
                    <a:cubicBezTo>
                      <a:pt x="463550" y="183621"/>
                      <a:pt x="451908" y="174096"/>
                      <a:pt x="441325" y="165100"/>
                    </a:cubicBezTo>
                    <a:cubicBezTo>
                      <a:pt x="430742" y="156104"/>
                      <a:pt x="419100" y="144992"/>
                      <a:pt x="415925" y="133350"/>
                    </a:cubicBezTo>
                    <a:cubicBezTo>
                      <a:pt x="412750" y="121708"/>
                      <a:pt x="411163" y="110066"/>
                      <a:pt x="422275" y="95250"/>
                    </a:cubicBezTo>
                    <a:cubicBezTo>
                      <a:pt x="433387" y="80434"/>
                      <a:pt x="456142" y="55563"/>
                      <a:pt x="482600" y="44450"/>
                    </a:cubicBezTo>
                    <a:cubicBezTo>
                      <a:pt x="509058" y="33338"/>
                      <a:pt x="554567" y="22754"/>
                      <a:pt x="581025" y="28575"/>
                    </a:cubicBezTo>
                    <a:cubicBezTo>
                      <a:pt x="607483" y="34396"/>
                      <a:pt x="628121" y="59796"/>
                      <a:pt x="641350" y="79375"/>
                    </a:cubicBezTo>
                    <a:cubicBezTo>
                      <a:pt x="654579" y="98954"/>
                      <a:pt x="654579" y="124883"/>
                      <a:pt x="660400" y="146050"/>
                    </a:cubicBezTo>
                    <a:cubicBezTo>
                      <a:pt x="666221" y="167217"/>
                      <a:pt x="664104" y="182563"/>
                      <a:pt x="676275" y="206375"/>
                    </a:cubicBezTo>
                    <a:cubicBezTo>
                      <a:pt x="688446" y="230188"/>
                      <a:pt x="720725" y="266700"/>
                      <a:pt x="733425" y="288925"/>
                    </a:cubicBezTo>
                    <a:cubicBezTo>
                      <a:pt x="746125" y="311150"/>
                      <a:pt x="750358" y="313796"/>
                      <a:pt x="752475" y="339725"/>
                    </a:cubicBezTo>
                    <a:cubicBezTo>
                      <a:pt x="754592" y="365654"/>
                      <a:pt x="745596" y="421217"/>
                      <a:pt x="746125" y="444500"/>
                    </a:cubicBezTo>
                    <a:cubicBezTo>
                      <a:pt x="746654" y="467783"/>
                      <a:pt x="740304" y="457200"/>
                      <a:pt x="755650" y="479425"/>
                    </a:cubicBezTo>
                    <a:cubicBezTo>
                      <a:pt x="770996" y="501650"/>
                      <a:pt x="821796" y="552450"/>
                      <a:pt x="838200" y="577850"/>
                    </a:cubicBezTo>
                    <a:cubicBezTo>
                      <a:pt x="854604" y="603250"/>
                      <a:pt x="845608" y="611717"/>
                      <a:pt x="854075" y="631825"/>
                    </a:cubicBezTo>
                    <a:cubicBezTo>
                      <a:pt x="862542" y="651933"/>
                      <a:pt x="881063" y="678392"/>
                      <a:pt x="889000" y="698500"/>
                    </a:cubicBezTo>
                    <a:cubicBezTo>
                      <a:pt x="896937" y="718608"/>
                      <a:pt x="900642" y="735013"/>
                      <a:pt x="901700" y="752475"/>
                    </a:cubicBezTo>
                    <a:cubicBezTo>
                      <a:pt x="902758" y="769937"/>
                      <a:pt x="900642" y="783167"/>
                      <a:pt x="895350" y="803275"/>
                    </a:cubicBezTo>
                    <a:cubicBezTo>
                      <a:pt x="890058" y="823383"/>
                      <a:pt x="873125" y="850371"/>
                      <a:pt x="869950" y="873125"/>
                    </a:cubicBezTo>
                    <a:cubicBezTo>
                      <a:pt x="866775" y="895879"/>
                      <a:pt x="867304" y="913871"/>
                      <a:pt x="876300" y="939800"/>
                    </a:cubicBezTo>
                    <a:cubicBezTo>
                      <a:pt x="885296" y="965729"/>
                      <a:pt x="915458" y="1003300"/>
                      <a:pt x="923925" y="1028700"/>
                    </a:cubicBezTo>
                    <a:cubicBezTo>
                      <a:pt x="932392" y="1054100"/>
                      <a:pt x="930275" y="1071563"/>
                      <a:pt x="927100" y="1092200"/>
                    </a:cubicBezTo>
                    <a:cubicBezTo>
                      <a:pt x="923925" y="1112838"/>
                      <a:pt x="908050" y="1131358"/>
                      <a:pt x="904875" y="1152525"/>
                    </a:cubicBezTo>
                    <a:cubicBezTo>
                      <a:pt x="901700" y="1173692"/>
                      <a:pt x="903288" y="1197504"/>
                      <a:pt x="908050" y="1219200"/>
                    </a:cubicBezTo>
                    <a:cubicBezTo>
                      <a:pt x="912812" y="1240896"/>
                      <a:pt x="919692" y="1269471"/>
                      <a:pt x="933450" y="1282700"/>
                    </a:cubicBezTo>
                    <a:cubicBezTo>
                      <a:pt x="947208" y="1295929"/>
                      <a:pt x="975254" y="1310746"/>
                      <a:pt x="990600" y="1298575"/>
                    </a:cubicBezTo>
                    <a:cubicBezTo>
                      <a:pt x="1005946" y="1286404"/>
                      <a:pt x="1013354" y="1238250"/>
                      <a:pt x="1025525" y="1209675"/>
                    </a:cubicBezTo>
                    <a:cubicBezTo>
                      <a:pt x="1037696" y="1181100"/>
                      <a:pt x="1055158" y="1153583"/>
                      <a:pt x="1063625" y="1127125"/>
                    </a:cubicBezTo>
                    <a:cubicBezTo>
                      <a:pt x="1072092" y="1100667"/>
                      <a:pt x="1082675" y="1074737"/>
                      <a:pt x="1076325" y="1050925"/>
                    </a:cubicBezTo>
                    <a:cubicBezTo>
                      <a:pt x="1069975" y="1027113"/>
                      <a:pt x="1039812" y="999067"/>
                      <a:pt x="1025525" y="984250"/>
                    </a:cubicBezTo>
                    <a:cubicBezTo>
                      <a:pt x="1011238" y="969433"/>
                      <a:pt x="997479" y="980017"/>
                      <a:pt x="990600" y="962025"/>
                    </a:cubicBezTo>
                    <a:cubicBezTo>
                      <a:pt x="983721" y="944033"/>
                      <a:pt x="978429" y="899583"/>
                      <a:pt x="984250" y="876300"/>
                    </a:cubicBezTo>
                    <a:cubicBezTo>
                      <a:pt x="990071" y="853017"/>
                      <a:pt x="1008063" y="831321"/>
                      <a:pt x="1025525" y="822325"/>
                    </a:cubicBezTo>
                    <a:cubicBezTo>
                      <a:pt x="1042988" y="813329"/>
                      <a:pt x="1073150" y="815446"/>
                      <a:pt x="1089025" y="822325"/>
                    </a:cubicBezTo>
                    <a:cubicBezTo>
                      <a:pt x="1104900" y="829204"/>
                      <a:pt x="1108075" y="849842"/>
                      <a:pt x="1120775" y="863600"/>
                    </a:cubicBezTo>
                    <a:cubicBezTo>
                      <a:pt x="1133475" y="877358"/>
                      <a:pt x="1147763" y="902758"/>
                      <a:pt x="1165225" y="904875"/>
                    </a:cubicBezTo>
                    <a:cubicBezTo>
                      <a:pt x="1182687" y="906992"/>
                      <a:pt x="1216025" y="896937"/>
                      <a:pt x="1225550" y="876300"/>
                    </a:cubicBezTo>
                    <a:cubicBezTo>
                      <a:pt x="1235075" y="855663"/>
                      <a:pt x="1223963" y="811742"/>
                      <a:pt x="1222375" y="781050"/>
                    </a:cubicBezTo>
                    <a:cubicBezTo>
                      <a:pt x="1220788" y="750358"/>
                      <a:pt x="1220787" y="715962"/>
                      <a:pt x="1216025" y="692150"/>
                    </a:cubicBezTo>
                    <a:cubicBezTo>
                      <a:pt x="1211263" y="668338"/>
                      <a:pt x="1204383" y="652463"/>
                      <a:pt x="1193800" y="638175"/>
                    </a:cubicBezTo>
                    <a:cubicBezTo>
                      <a:pt x="1183217" y="623888"/>
                      <a:pt x="1169987" y="608012"/>
                      <a:pt x="1152525" y="606425"/>
                    </a:cubicBezTo>
                    <a:cubicBezTo>
                      <a:pt x="1135063" y="604838"/>
                      <a:pt x="1105429" y="620183"/>
                      <a:pt x="1089025" y="628650"/>
                    </a:cubicBezTo>
                    <a:cubicBezTo>
                      <a:pt x="1072621" y="637117"/>
                      <a:pt x="1071033" y="654579"/>
                      <a:pt x="1054100" y="657225"/>
                    </a:cubicBezTo>
                    <a:cubicBezTo>
                      <a:pt x="1037167" y="659871"/>
                      <a:pt x="1004887" y="655637"/>
                      <a:pt x="987425" y="644525"/>
                    </a:cubicBezTo>
                    <a:cubicBezTo>
                      <a:pt x="969963" y="633413"/>
                      <a:pt x="947738" y="611717"/>
                      <a:pt x="949325" y="590550"/>
                    </a:cubicBezTo>
                    <a:cubicBezTo>
                      <a:pt x="950912" y="569383"/>
                      <a:pt x="978958" y="539750"/>
                      <a:pt x="996950" y="517525"/>
                    </a:cubicBezTo>
                    <a:cubicBezTo>
                      <a:pt x="1014942" y="495300"/>
                      <a:pt x="1044575" y="483658"/>
                      <a:pt x="1057275" y="457200"/>
                    </a:cubicBezTo>
                    <a:cubicBezTo>
                      <a:pt x="1069975" y="430742"/>
                      <a:pt x="1074737" y="388937"/>
                      <a:pt x="1073150" y="358775"/>
                    </a:cubicBezTo>
                    <a:cubicBezTo>
                      <a:pt x="1071563" y="328613"/>
                      <a:pt x="1057275" y="303212"/>
                      <a:pt x="1047750" y="276225"/>
                    </a:cubicBezTo>
                    <a:cubicBezTo>
                      <a:pt x="1038225" y="249238"/>
                      <a:pt x="1024467" y="219075"/>
                      <a:pt x="1016000" y="196850"/>
                    </a:cubicBezTo>
                    <a:cubicBezTo>
                      <a:pt x="1007533" y="174625"/>
                      <a:pt x="1008592" y="155046"/>
                      <a:pt x="996950" y="142875"/>
                    </a:cubicBezTo>
                    <a:cubicBezTo>
                      <a:pt x="985308" y="130704"/>
                      <a:pt x="959379" y="119592"/>
                      <a:pt x="946150" y="123825"/>
                    </a:cubicBezTo>
                    <a:cubicBezTo>
                      <a:pt x="932921" y="128058"/>
                      <a:pt x="918104" y="146050"/>
                      <a:pt x="917575" y="168275"/>
                    </a:cubicBezTo>
                    <a:cubicBezTo>
                      <a:pt x="917046" y="190500"/>
                      <a:pt x="935038" y="227542"/>
                      <a:pt x="942975" y="257175"/>
                    </a:cubicBezTo>
                    <a:cubicBezTo>
                      <a:pt x="950912" y="286808"/>
                      <a:pt x="964142" y="323321"/>
                      <a:pt x="965200" y="346075"/>
                    </a:cubicBezTo>
                    <a:cubicBezTo>
                      <a:pt x="966258" y="368829"/>
                      <a:pt x="959379" y="383646"/>
                      <a:pt x="949325" y="393700"/>
                    </a:cubicBezTo>
                    <a:cubicBezTo>
                      <a:pt x="939271" y="403754"/>
                      <a:pt x="920750" y="412750"/>
                      <a:pt x="904875" y="406400"/>
                    </a:cubicBezTo>
                    <a:cubicBezTo>
                      <a:pt x="889000" y="400050"/>
                      <a:pt x="864129" y="379942"/>
                      <a:pt x="854075" y="355600"/>
                    </a:cubicBezTo>
                    <a:cubicBezTo>
                      <a:pt x="844021" y="331258"/>
                      <a:pt x="850900" y="287867"/>
                      <a:pt x="844550" y="260350"/>
                    </a:cubicBezTo>
                    <a:cubicBezTo>
                      <a:pt x="838200" y="232833"/>
                      <a:pt x="828675" y="210608"/>
                      <a:pt x="815975" y="190500"/>
                    </a:cubicBezTo>
                    <a:cubicBezTo>
                      <a:pt x="803275" y="170392"/>
                      <a:pt x="777346" y="158221"/>
                      <a:pt x="768350" y="139700"/>
                    </a:cubicBezTo>
                    <a:cubicBezTo>
                      <a:pt x="759354" y="121179"/>
                      <a:pt x="753533" y="98425"/>
                      <a:pt x="762000" y="79375"/>
                    </a:cubicBezTo>
                    <a:cubicBezTo>
                      <a:pt x="770467" y="60325"/>
                      <a:pt x="804863" y="38629"/>
                      <a:pt x="819150" y="25400"/>
                    </a:cubicBezTo>
                    <a:cubicBezTo>
                      <a:pt x="833438" y="12171"/>
                      <a:pt x="840581" y="6085"/>
                      <a:pt x="847725" y="0"/>
                    </a:cubicBez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</p:grpSp>
        <p:grpSp>
          <p:nvGrpSpPr>
            <p:cNvPr id="94260" name="Group 72"/>
            <p:cNvGrpSpPr>
              <a:grpSpLocks/>
            </p:cNvGrpSpPr>
            <p:nvPr/>
          </p:nvGrpSpPr>
          <p:grpSpPr bwMode="auto">
            <a:xfrm>
              <a:off x="4711171" y="4010025"/>
              <a:ext cx="1067329" cy="2336271"/>
              <a:chOff x="4711171" y="4010025"/>
              <a:chExt cx="1067329" cy="2336271"/>
            </a:xfrm>
          </p:grpSpPr>
          <p:sp>
            <p:nvSpPr>
              <p:cNvPr id="74" name="Freeform 73"/>
              <p:cNvSpPr/>
              <p:nvPr/>
            </p:nvSpPr>
            <p:spPr>
              <a:xfrm>
                <a:off x="4745038" y="4013200"/>
                <a:ext cx="325437" cy="95250"/>
              </a:xfrm>
              <a:custGeom>
                <a:avLst/>
                <a:gdLst>
                  <a:gd name="connsiteX0" fmla="*/ 15346 w 326496"/>
                  <a:gd name="connsiteY0" fmla="*/ 3175 h 95779"/>
                  <a:gd name="connsiteX1" fmla="*/ 2646 w 326496"/>
                  <a:gd name="connsiteY1" fmla="*/ 53975 h 95779"/>
                  <a:gd name="connsiteX2" fmla="*/ 31221 w 326496"/>
                  <a:gd name="connsiteY2" fmla="*/ 79375 h 95779"/>
                  <a:gd name="connsiteX3" fmla="*/ 66146 w 326496"/>
                  <a:gd name="connsiteY3" fmla="*/ 95250 h 95779"/>
                  <a:gd name="connsiteX4" fmla="*/ 113771 w 326496"/>
                  <a:gd name="connsiteY4" fmla="*/ 82550 h 95779"/>
                  <a:gd name="connsiteX5" fmla="*/ 129646 w 326496"/>
                  <a:gd name="connsiteY5" fmla="*/ 47625 h 95779"/>
                  <a:gd name="connsiteX6" fmla="*/ 145521 w 326496"/>
                  <a:gd name="connsiteY6" fmla="*/ 25400 h 95779"/>
                  <a:gd name="connsiteX7" fmla="*/ 221721 w 326496"/>
                  <a:gd name="connsiteY7" fmla="*/ 50800 h 95779"/>
                  <a:gd name="connsiteX8" fmla="*/ 278871 w 326496"/>
                  <a:gd name="connsiteY8" fmla="*/ 66675 h 95779"/>
                  <a:gd name="connsiteX9" fmla="*/ 320146 w 326496"/>
                  <a:gd name="connsiteY9" fmla="*/ 34925 h 95779"/>
                  <a:gd name="connsiteX10" fmla="*/ 316971 w 326496"/>
                  <a:gd name="connsiteY10" fmla="*/ 0 h 95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6496" h="95779">
                    <a:moveTo>
                      <a:pt x="15346" y="3175"/>
                    </a:moveTo>
                    <a:cubicBezTo>
                      <a:pt x="7673" y="22225"/>
                      <a:pt x="0" y="41275"/>
                      <a:pt x="2646" y="53975"/>
                    </a:cubicBezTo>
                    <a:cubicBezTo>
                      <a:pt x="5292" y="66675"/>
                      <a:pt x="20638" y="72496"/>
                      <a:pt x="31221" y="79375"/>
                    </a:cubicBezTo>
                    <a:cubicBezTo>
                      <a:pt x="41804" y="86254"/>
                      <a:pt x="52388" y="94721"/>
                      <a:pt x="66146" y="95250"/>
                    </a:cubicBezTo>
                    <a:cubicBezTo>
                      <a:pt x="79904" y="95779"/>
                      <a:pt x="103188" y="90487"/>
                      <a:pt x="113771" y="82550"/>
                    </a:cubicBezTo>
                    <a:cubicBezTo>
                      <a:pt x="124354" y="74613"/>
                      <a:pt x="124354" y="57150"/>
                      <a:pt x="129646" y="47625"/>
                    </a:cubicBezTo>
                    <a:cubicBezTo>
                      <a:pt x="134938" y="38100"/>
                      <a:pt x="130175" y="24871"/>
                      <a:pt x="145521" y="25400"/>
                    </a:cubicBezTo>
                    <a:cubicBezTo>
                      <a:pt x="160867" y="25929"/>
                      <a:pt x="199496" y="43921"/>
                      <a:pt x="221721" y="50800"/>
                    </a:cubicBezTo>
                    <a:cubicBezTo>
                      <a:pt x="243946" y="57679"/>
                      <a:pt x="262467" y="69321"/>
                      <a:pt x="278871" y="66675"/>
                    </a:cubicBezTo>
                    <a:cubicBezTo>
                      <a:pt x="295275" y="64029"/>
                      <a:pt x="313796" y="46037"/>
                      <a:pt x="320146" y="34925"/>
                    </a:cubicBezTo>
                    <a:cubicBezTo>
                      <a:pt x="326496" y="23813"/>
                      <a:pt x="321204" y="20108"/>
                      <a:pt x="316971" y="0"/>
                    </a:cubicBezTo>
                  </a:path>
                </a:pathLst>
              </a:cu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sp>
            <p:nvSpPr>
              <p:cNvPr id="75" name="Freeform 74"/>
              <p:cNvSpPr/>
              <p:nvPr/>
            </p:nvSpPr>
            <p:spPr>
              <a:xfrm>
                <a:off x="4856163" y="4010025"/>
                <a:ext cx="912812" cy="717550"/>
              </a:xfrm>
              <a:custGeom>
                <a:avLst/>
                <a:gdLst>
                  <a:gd name="connsiteX0" fmla="*/ 310092 w 913342"/>
                  <a:gd name="connsiteY0" fmla="*/ 0 h 717550"/>
                  <a:gd name="connsiteX1" fmla="*/ 329142 w 913342"/>
                  <a:gd name="connsiteY1" fmla="*/ 53975 h 717550"/>
                  <a:gd name="connsiteX2" fmla="*/ 278342 w 913342"/>
                  <a:gd name="connsiteY2" fmla="*/ 196850 h 717550"/>
                  <a:gd name="connsiteX3" fmla="*/ 218017 w 913342"/>
                  <a:gd name="connsiteY3" fmla="*/ 209550 h 717550"/>
                  <a:gd name="connsiteX4" fmla="*/ 110067 w 913342"/>
                  <a:gd name="connsiteY4" fmla="*/ 187325 h 717550"/>
                  <a:gd name="connsiteX5" fmla="*/ 21167 w 913342"/>
                  <a:gd name="connsiteY5" fmla="*/ 209550 h 717550"/>
                  <a:gd name="connsiteX6" fmla="*/ 5292 w 913342"/>
                  <a:gd name="connsiteY6" fmla="*/ 257175 h 717550"/>
                  <a:gd name="connsiteX7" fmla="*/ 52917 w 913342"/>
                  <a:gd name="connsiteY7" fmla="*/ 301625 h 717550"/>
                  <a:gd name="connsiteX8" fmla="*/ 208492 w 913342"/>
                  <a:gd name="connsiteY8" fmla="*/ 285750 h 717550"/>
                  <a:gd name="connsiteX9" fmla="*/ 268817 w 913342"/>
                  <a:gd name="connsiteY9" fmla="*/ 292100 h 717550"/>
                  <a:gd name="connsiteX10" fmla="*/ 306917 w 913342"/>
                  <a:gd name="connsiteY10" fmla="*/ 377825 h 717550"/>
                  <a:gd name="connsiteX11" fmla="*/ 281517 w 913342"/>
                  <a:gd name="connsiteY11" fmla="*/ 425450 h 717550"/>
                  <a:gd name="connsiteX12" fmla="*/ 195792 w 913342"/>
                  <a:gd name="connsiteY12" fmla="*/ 393700 h 717550"/>
                  <a:gd name="connsiteX13" fmla="*/ 100542 w 913342"/>
                  <a:gd name="connsiteY13" fmla="*/ 412750 h 717550"/>
                  <a:gd name="connsiteX14" fmla="*/ 52917 w 913342"/>
                  <a:gd name="connsiteY14" fmla="*/ 463550 h 717550"/>
                  <a:gd name="connsiteX15" fmla="*/ 56092 w 913342"/>
                  <a:gd name="connsiteY15" fmla="*/ 504825 h 717550"/>
                  <a:gd name="connsiteX16" fmla="*/ 100542 w 913342"/>
                  <a:gd name="connsiteY16" fmla="*/ 533400 h 717550"/>
                  <a:gd name="connsiteX17" fmla="*/ 183092 w 913342"/>
                  <a:gd name="connsiteY17" fmla="*/ 517525 h 717550"/>
                  <a:gd name="connsiteX18" fmla="*/ 237067 w 913342"/>
                  <a:gd name="connsiteY18" fmla="*/ 511175 h 717550"/>
                  <a:gd name="connsiteX19" fmla="*/ 297392 w 913342"/>
                  <a:gd name="connsiteY19" fmla="*/ 517525 h 717550"/>
                  <a:gd name="connsiteX20" fmla="*/ 529167 w 913342"/>
                  <a:gd name="connsiteY20" fmla="*/ 482600 h 717550"/>
                  <a:gd name="connsiteX21" fmla="*/ 592667 w 913342"/>
                  <a:gd name="connsiteY21" fmla="*/ 454025 h 717550"/>
                  <a:gd name="connsiteX22" fmla="*/ 659342 w 913342"/>
                  <a:gd name="connsiteY22" fmla="*/ 469900 h 717550"/>
                  <a:gd name="connsiteX23" fmla="*/ 719667 w 913342"/>
                  <a:gd name="connsiteY23" fmla="*/ 473075 h 717550"/>
                  <a:gd name="connsiteX24" fmla="*/ 776817 w 913342"/>
                  <a:gd name="connsiteY24" fmla="*/ 501650 h 717550"/>
                  <a:gd name="connsiteX25" fmla="*/ 821267 w 913342"/>
                  <a:gd name="connsiteY25" fmla="*/ 555625 h 717550"/>
                  <a:gd name="connsiteX26" fmla="*/ 830792 w 913342"/>
                  <a:gd name="connsiteY26" fmla="*/ 625475 h 717550"/>
                  <a:gd name="connsiteX27" fmla="*/ 862542 w 913342"/>
                  <a:gd name="connsiteY27" fmla="*/ 685800 h 717550"/>
                  <a:gd name="connsiteX28" fmla="*/ 913342 w 913342"/>
                  <a:gd name="connsiteY28" fmla="*/ 717550 h 717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913342" h="717550">
                    <a:moveTo>
                      <a:pt x="310092" y="0"/>
                    </a:moveTo>
                    <a:cubicBezTo>
                      <a:pt x="322263" y="10583"/>
                      <a:pt x="334434" y="21167"/>
                      <a:pt x="329142" y="53975"/>
                    </a:cubicBezTo>
                    <a:cubicBezTo>
                      <a:pt x="323850" y="86783"/>
                      <a:pt x="296863" y="170921"/>
                      <a:pt x="278342" y="196850"/>
                    </a:cubicBezTo>
                    <a:cubicBezTo>
                      <a:pt x="259821" y="222779"/>
                      <a:pt x="246063" y="211137"/>
                      <a:pt x="218017" y="209550"/>
                    </a:cubicBezTo>
                    <a:cubicBezTo>
                      <a:pt x="189971" y="207963"/>
                      <a:pt x="142875" y="187325"/>
                      <a:pt x="110067" y="187325"/>
                    </a:cubicBezTo>
                    <a:cubicBezTo>
                      <a:pt x="77259" y="187325"/>
                      <a:pt x="38629" y="197908"/>
                      <a:pt x="21167" y="209550"/>
                    </a:cubicBezTo>
                    <a:cubicBezTo>
                      <a:pt x="3705" y="221192"/>
                      <a:pt x="0" y="241829"/>
                      <a:pt x="5292" y="257175"/>
                    </a:cubicBezTo>
                    <a:cubicBezTo>
                      <a:pt x="10584" y="272521"/>
                      <a:pt x="19050" y="296863"/>
                      <a:pt x="52917" y="301625"/>
                    </a:cubicBezTo>
                    <a:cubicBezTo>
                      <a:pt x="86784" y="306387"/>
                      <a:pt x="172509" y="287338"/>
                      <a:pt x="208492" y="285750"/>
                    </a:cubicBezTo>
                    <a:cubicBezTo>
                      <a:pt x="244475" y="284163"/>
                      <a:pt x="252413" y="276754"/>
                      <a:pt x="268817" y="292100"/>
                    </a:cubicBezTo>
                    <a:cubicBezTo>
                      <a:pt x="285221" y="307446"/>
                      <a:pt x="304800" y="355600"/>
                      <a:pt x="306917" y="377825"/>
                    </a:cubicBezTo>
                    <a:cubicBezTo>
                      <a:pt x="309034" y="400050"/>
                      <a:pt x="300038" y="422804"/>
                      <a:pt x="281517" y="425450"/>
                    </a:cubicBezTo>
                    <a:cubicBezTo>
                      <a:pt x="262996" y="428096"/>
                      <a:pt x="225954" y="395817"/>
                      <a:pt x="195792" y="393700"/>
                    </a:cubicBezTo>
                    <a:cubicBezTo>
                      <a:pt x="165630" y="391583"/>
                      <a:pt x="124355" y="401108"/>
                      <a:pt x="100542" y="412750"/>
                    </a:cubicBezTo>
                    <a:cubicBezTo>
                      <a:pt x="76729" y="424392"/>
                      <a:pt x="60325" y="448204"/>
                      <a:pt x="52917" y="463550"/>
                    </a:cubicBezTo>
                    <a:cubicBezTo>
                      <a:pt x="45509" y="478896"/>
                      <a:pt x="48155" y="493183"/>
                      <a:pt x="56092" y="504825"/>
                    </a:cubicBezTo>
                    <a:cubicBezTo>
                      <a:pt x="64030" y="516467"/>
                      <a:pt x="79375" y="531283"/>
                      <a:pt x="100542" y="533400"/>
                    </a:cubicBezTo>
                    <a:cubicBezTo>
                      <a:pt x="121709" y="535517"/>
                      <a:pt x="160338" y="521229"/>
                      <a:pt x="183092" y="517525"/>
                    </a:cubicBezTo>
                    <a:cubicBezTo>
                      <a:pt x="205846" y="513821"/>
                      <a:pt x="218017" y="511175"/>
                      <a:pt x="237067" y="511175"/>
                    </a:cubicBezTo>
                    <a:cubicBezTo>
                      <a:pt x="256117" y="511175"/>
                      <a:pt x="248709" y="522288"/>
                      <a:pt x="297392" y="517525"/>
                    </a:cubicBezTo>
                    <a:cubicBezTo>
                      <a:pt x="346075" y="512763"/>
                      <a:pt x="479955" y="493183"/>
                      <a:pt x="529167" y="482600"/>
                    </a:cubicBezTo>
                    <a:cubicBezTo>
                      <a:pt x="578379" y="472017"/>
                      <a:pt x="570971" y="456142"/>
                      <a:pt x="592667" y="454025"/>
                    </a:cubicBezTo>
                    <a:cubicBezTo>
                      <a:pt x="614363" y="451908"/>
                      <a:pt x="638175" y="466725"/>
                      <a:pt x="659342" y="469900"/>
                    </a:cubicBezTo>
                    <a:cubicBezTo>
                      <a:pt x="680509" y="473075"/>
                      <a:pt x="700088" y="467783"/>
                      <a:pt x="719667" y="473075"/>
                    </a:cubicBezTo>
                    <a:cubicBezTo>
                      <a:pt x="739246" y="478367"/>
                      <a:pt x="759884" y="487892"/>
                      <a:pt x="776817" y="501650"/>
                    </a:cubicBezTo>
                    <a:cubicBezTo>
                      <a:pt x="793750" y="515408"/>
                      <a:pt x="812271" y="534988"/>
                      <a:pt x="821267" y="555625"/>
                    </a:cubicBezTo>
                    <a:cubicBezTo>
                      <a:pt x="830263" y="576263"/>
                      <a:pt x="823913" y="603779"/>
                      <a:pt x="830792" y="625475"/>
                    </a:cubicBezTo>
                    <a:cubicBezTo>
                      <a:pt x="837671" y="647171"/>
                      <a:pt x="848784" y="670454"/>
                      <a:pt x="862542" y="685800"/>
                    </a:cubicBezTo>
                    <a:cubicBezTo>
                      <a:pt x="876300" y="701146"/>
                      <a:pt x="894292" y="709613"/>
                      <a:pt x="913342" y="717550"/>
                    </a:cubicBezTo>
                  </a:path>
                </a:pathLst>
              </a:cu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sp>
            <p:nvSpPr>
              <p:cNvPr id="76" name="Freeform 75"/>
              <p:cNvSpPr/>
              <p:nvPr/>
            </p:nvSpPr>
            <p:spPr>
              <a:xfrm>
                <a:off x="5235575" y="4029075"/>
                <a:ext cx="539750" cy="476250"/>
              </a:xfrm>
              <a:custGeom>
                <a:avLst/>
                <a:gdLst>
                  <a:gd name="connsiteX0" fmla="*/ 540279 w 540279"/>
                  <a:gd name="connsiteY0" fmla="*/ 476250 h 476250"/>
                  <a:gd name="connsiteX1" fmla="*/ 460904 w 540279"/>
                  <a:gd name="connsiteY1" fmla="*/ 381000 h 476250"/>
                  <a:gd name="connsiteX2" fmla="*/ 419629 w 540279"/>
                  <a:gd name="connsiteY2" fmla="*/ 361950 h 476250"/>
                  <a:gd name="connsiteX3" fmla="*/ 321204 w 540279"/>
                  <a:gd name="connsiteY3" fmla="*/ 333375 h 476250"/>
                  <a:gd name="connsiteX4" fmla="*/ 298979 w 540279"/>
                  <a:gd name="connsiteY4" fmla="*/ 307975 h 476250"/>
                  <a:gd name="connsiteX5" fmla="*/ 273579 w 540279"/>
                  <a:gd name="connsiteY5" fmla="*/ 228600 h 476250"/>
                  <a:gd name="connsiteX6" fmla="*/ 219604 w 540279"/>
                  <a:gd name="connsiteY6" fmla="*/ 203200 h 476250"/>
                  <a:gd name="connsiteX7" fmla="*/ 162454 w 540279"/>
                  <a:gd name="connsiteY7" fmla="*/ 250825 h 476250"/>
                  <a:gd name="connsiteX8" fmla="*/ 162454 w 540279"/>
                  <a:gd name="connsiteY8" fmla="*/ 333375 h 476250"/>
                  <a:gd name="connsiteX9" fmla="*/ 92604 w 540279"/>
                  <a:gd name="connsiteY9" fmla="*/ 358775 h 476250"/>
                  <a:gd name="connsiteX10" fmla="*/ 22754 w 540279"/>
                  <a:gd name="connsiteY10" fmla="*/ 311150 h 476250"/>
                  <a:gd name="connsiteX11" fmla="*/ 529 w 540279"/>
                  <a:gd name="connsiteY11" fmla="*/ 228600 h 476250"/>
                  <a:gd name="connsiteX12" fmla="*/ 19579 w 540279"/>
                  <a:gd name="connsiteY12" fmla="*/ 98425 h 476250"/>
                  <a:gd name="connsiteX13" fmla="*/ 111654 w 540279"/>
                  <a:gd name="connsiteY13" fmla="*/ 44450 h 476250"/>
                  <a:gd name="connsiteX14" fmla="*/ 238654 w 540279"/>
                  <a:gd name="connsiteY14" fmla="*/ 69850 h 476250"/>
                  <a:gd name="connsiteX15" fmla="*/ 302154 w 540279"/>
                  <a:gd name="connsiteY15" fmla="*/ 120650 h 476250"/>
                  <a:gd name="connsiteX16" fmla="*/ 365654 w 540279"/>
                  <a:gd name="connsiteY16" fmla="*/ 174625 h 476250"/>
                  <a:gd name="connsiteX17" fmla="*/ 416454 w 540279"/>
                  <a:gd name="connsiteY17" fmla="*/ 177800 h 476250"/>
                  <a:gd name="connsiteX18" fmla="*/ 432329 w 540279"/>
                  <a:gd name="connsiteY18" fmla="*/ 111125 h 476250"/>
                  <a:gd name="connsiteX19" fmla="*/ 394229 w 540279"/>
                  <a:gd name="connsiteY19" fmla="*/ 41275 h 476250"/>
                  <a:gd name="connsiteX20" fmla="*/ 375179 w 540279"/>
                  <a:gd name="connsiteY20" fmla="*/ 0 h 476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40279" h="476250">
                    <a:moveTo>
                      <a:pt x="540279" y="476250"/>
                    </a:moveTo>
                    <a:cubicBezTo>
                      <a:pt x="510645" y="438150"/>
                      <a:pt x="481012" y="400050"/>
                      <a:pt x="460904" y="381000"/>
                    </a:cubicBezTo>
                    <a:cubicBezTo>
                      <a:pt x="440796" y="361950"/>
                      <a:pt x="442912" y="369888"/>
                      <a:pt x="419629" y="361950"/>
                    </a:cubicBezTo>
                    <a:cubicBezTo>
                      <a:pt x="396346" y="354013"/>
                      <a:pt x="341312" y="342371"/>
                      <a:pt x="321204" y="333375"/>
                    </a:cubicBezTo>
                    <a:cubicBezTo>
                      <a:pt x="301096" y="324379"/>
                      <a:pt x="306916" y="325437"/>
                      <a:pt x="298979" y="307975"/>
                    </a:cubicBezTo>
                    <a:cubicBezTo>
                      <a:pt x="291042" y="290513"/>
                      <a:pt x="286808" y="246063"/>
                      <a:pt x="273579" y="228600"/>
                    </a:cubicBezTo>
                    <a:cubicBezTo>
                      <a:pt x="260350" y="211138"/>
                      <a:pt x="238125" y="199496"/>
                      <a:pt x="219604" y="203200"/>
                    </a:cubicBezTo>
                    <a:cubicBezTo>
                      <a:pt x="201083" y="206904"/>
                      <a:pt x="171979" y="229129"/>
                      <a:pt x="162454" y="250825"/>
                    </a:cubicBezTo>
                    <a:cubicBezTo>
                      <a:pt x="152929" y="272521"/>
                      <a:pt x="174096" y="315383"/>
                      <a:pt x="162454" y="333375"/>
                    </a:cubicBezTo>
                    <a:cubicBezTo>
                      <a:pt x="150812" y="351367"/>
                      <a:pt x="115887" y="362479"/>
                      <a:pt x="92604" y="358775"/>
                    </a:cubicBezTo>
                    <a:cubicBezTo>
                      <a:pt x="69321" y="355071"/>
                      <a:pt x="38100" y="332846"/>
                      <a:pt x="22754" y="311150"/>
                    </a:cubicBezTo>
                    <a:cubicBezTo>
                      <a:pt x="7408" y="289454"/>
                      <a:pt x="1058" y="264054"/>
                      <a:pt x="529" y="228600"/>
                    </a:cubicBezTo>
                    <a:cubicBezTo>
                      <a:pt x="0" y="193146"/>
                      <a:pt x="1058" y="129116"/>
                      <a:pt x="19579" y="98425"/>
                    </a:cubicBezTo>
                    <a:cubicBezTo>
                      <a:pt x="38100" y="67734"/>
                      <a:pt x="75142" y="49213"/>
                      <a:pt x="111654" y="44450"/>
                    </a:cubicBezTo>
                    <a:cubicBezTo>
                      <a:pt x="148167" y="39688"/>
                      <a:pt x="206904" y="57150"/>
                      <a:pt x="238654" y="69850"/>
                    </a:cubicBezTo>
                    <a:cubicBezTo>
                      <a:pt x="270404" y="82550"/>
                      <a:pt x="280987" y="103188"/>
                      <a:pt x="302154" y="120650"/>
                    </a:cubicBezTo>
                    <a:cubicBezTo>
                      <a:pt x="323321" y="138112"/>
                      <a:pt x="346604" y="165100"/>
                      <a:pt x="365654" y="174625"/>
                    </a:cubicBezTo>
                    <a:cubicBezTo>
                      <a:pt x="384704" y="184150"/>
                      <a:pt x="405342" y="188383"/>
                      <a:pt x="416454" y="177800"/>
                    </a:cubicBezTo>
                    <a:cubicBezTo>
                      <a:pt x="427566" y="167217"/>
                      <a:pt x="436033" y="133879"/>
                      <a:pt x="432329" y="111125"/>
                    </a:cubicBezTo>
                    <a:cubicBezTo>
                      <a:pt x="428625" y="88371"/>
                      <a:pt x="403754" y="59796"/>
                      <a:pt x="394229" y="41275"/>
                    </a:cubicBezTo>
                    <a:cubicBezTo>
                      <a:pt x="384704" y="22754"/>
                      <a:pt x="378354" y="9525"/>
                      <a:pt x="375179" y="0"/>
                    </a:cubicBezTo>
                  </a:path>
                </a:pathLst>
              </a:cu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sp>
            <p:nvSpPr>
              <p:cNvPr id="77" name="Freeform 76"/>
              <p:cNvSpPr/>
              <p:nvPr/>
            </p:nvSpPr>
            <p:spPr>
              <a:xfrm>
                <a:off x="5753100" y="4137025"/>
                <a:ext cx="19050" cy="206375"/>
              </a:xfrm>
              <a:custGeom>
                <a:avLst/>
                <a:gdLst>
                  <a:gd name="connsiteX0" fmla="*/ 18521 w 18521"/>
                  <a:gd name="connsiteY0" fmla="*/ 0 h 206375"/>
                  <a:gd name="connsiteX1" fmla="*/ 2646 w 18521"/>
                  <a:gd name="connsiteY1" fmla="*/ 76200 h 206375"/>
                  <a:gd name="connsiteX2" fmla="*/ 2646 w 18521"/>
                  <a:gd name="connsiteY2" fmla="*/ 76200 h 206375"/>
                  <a:gd name="connsiteX3" fmla="*/ 2646 w 18521"/>
                  <a:gd name="connsiteY3" fmla="*/ 139700 h 206375"/>
                  <a:gd name="connsiteX4" fmla="*/ 18521 w 18521"/>
                  <a:gd name="connsiteY4" fmla="*/ 206375 h 206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521" h="206375">
                    <a:moveTo>
                      <a:pt x="18521" y="0"/>
                    </a:moveTo>
                    <a:lnTo>
                      <a:pt x="2646" y="76200"/>
                    </a:lnTo>
                    <a:lnTo>
                      <a:pt x="2646" y="76200"/>
                    </a:lnTo>
                    <a:cubicBezTo>
                      <a:pt x="2646" y="86783"/>
                      <a:pt x="0" y="118004"/>
                      <a:pt x="2646" y="139700"/>
                    </a:cubicBezTo>
                    <a:cubicBezTo>
                      <a:pt x="5292" y="161396"/>
                      <a:pt x="529" y="180446"/>
                      <a:pt x="18521" y="206375"/>
                    </a:cubicBezTo>
                  </a:path>
                </a:pathLst>
              </a:cu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sp>
            <p:nvSpPr>
              <p:cNvPr id="78" name="Freeform 77"/>
              <p:cNvSpPr/>
              <p:nvPr/>
            </p:nvSpPr>
            <p:spPr>
              <a:xfrm>
                <a:off x="5395913" y="4578350"/>
                <a:ext cx="382587" cy="422275"/>
              </a:xfrm>
              <a:custGeom>
                <a:avLst/>
                <a:gdLst>
                  <a:gd name="connsiteX0" fmla="*/ 378883 w 382058"/>
                  <a:gd name="connsiteY0" fmla="*/ 301625 h 422275"/>
                  <a:gd name="connsiteX1" fmla="*/ 277283 w 382058"/>
                  <a:gd name="connsiteY1" fmla="*/ 273050 h 422275"/>
                  <a:gd name="connsiteX2" fmla="*/ 277283 w 382058"/>
                  <a:gd name="connsiteY2" fmla="*/ 273050 h 422275"/>
                  <a:gd name="connsiteX3" fmla="*/ 216958 w 382058"/>
                  <a:gd name="connsiteY3" fmla="*/ 231775 h 422275"/>
                  <a:gd name="connsiteX4" fmla="*/ 185208 w 382058"/>
                  <a:gd name="connsiteY4" fmla="*/ 161925 h 422275"/>
                  <a:gd name="connsiteX5" fmla="*/ 166158 w 382058"/>
                  <a:gd name="connsiteY5" fmla="*/ 57150 h 422275"/>
                  <a:gd name="connsiteX6" fmla="*/ 124883 w 382058"/>
                  <a:gd name="connsiteY6" fmla="*/ 12700 h 422275"/>
                  <a:gd name="connsiteX7" fmla="*/ 26458 w 382058"/>
                  <a:gd name="connsiteY7" fmla="*/ 6350 h 422275"/>
                  <a:gd name="connsiteX8" fmla="*/ 1058 w 382058"/>
                  <a:gd name="connsiteY8" fmla="*/ 50800 h 422275"/>
                  <a:gd name="connsiteX9" fmla="*/ 32808 w 382058"/>
                  <a:gd name="connsiteY9" fmla="*/ 95250 h 422275"/>
                  <a:gd name="connsiteX10" fmla="*/ 89958 w 382058"/>
                  <a:gd name="connsiteY10" fmla="*/ 149225 h 422275"/>
                  <a:gd name="connsiteX11" fmla="*/ 102658 w 382058"/>
                  <a:gd name="connsiteY11" fmla="*/ 247650 h 422275"/>
                  <a:gd name="connsiteX12" fmla="*/ 115358 w 382058"/>
                  <a:gd name="connsiteY12" fmla="*/ 295275 h 422275"/>
                  <a:gd name="connsiteX13" fmla="*/ 191558 w 382058"/>
                  <a:gd name="connsiteY13" fmla="*/ 346075 h 422275"/>
                  <a:gd name="connsiteX14" fmla="*/ 315383 w 382058"/>
                  <a:gd name="connsiteY14" fmla="*/ 377825 h 422275"/>
                  <a:gd name="connsiteX15" fmla="*/ 382058 w 382058"/>
                  <a:gd name="connsiteY15" fmla="*/ 422275 h 422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82058" h="422275">
                    <a:moveTo>
                      <a:pt x="378883" y="301625"/>
                    </a:moveTo>
                    <a:lnTo>
                      <a:pt x="277283" y="273050"/>
                    </a:lnTo>
                    <a:lnTo>
                      <a:pt x="277283" y="273050"/>
                    </a:lnTo>
                    <a:cubicBezTo>
                      <a:pt x="267229" y="266171"/>
                      <a:pt x="232304" y="250296"/>
                      <a:pt x="216958" y="231775"/>
                    </a:cubicBezTo>
                    <a:cubicBezTo>
                      <a:pt x="201612" y="213254"/>
                      <a:pt x="193675" y="191029"/>
                      <a:pt x="185208" y="161925"/>
                    </a:cubicBezTo>
                    <a:cubicBezTo>
                      <a:pt x="176741" y="132821"/>
                      <a:pt x="176212" y="82021"/>
                      <a:pt x="166158" y="57150"/>
                    </a:cubicBezTo>
                    <a:cubicBezTo>
                      <a:pt x="156104" y="32279"/>
                      <a:pt x="148166" y="21167"/>
                      <a:pt x="124883" y="12700"/>
                    </a:cubicBezTo>
                    <a:cubicBezTo>
                      <a:pt x="101600" y="4233"/>
                      <a:pt x="47095" y="0"/>
                      <a:pt x="26458" y="6350"/>
                    </a:cubicBezTo>
                    <a:cubicBezTo>
                      <a:pt x="5821" y="12700"/>
                      <a:pt x="0" y="35983"/>
                      <a:pt x="1058" y="50800"/>
                    </a:cubicBezTo>
                    <a:cubicBezTo>
                      <a:pt x="2116" y="65617"/>
                      <a:pt x="17991" y="78846"/>
                      <a:pt x="32808" y="95250"/>
                    </a:cubicBezTo>
                    <a:cubicBezTo>
                      <a:pt x="47625" y="111654"/>
                      <a:pt x="78316" y="123825"/>
                      <a:pt x="89958" y="149225"/>
                    </a:cubicBezTo>
                    <a:cubicBezTo>
                      <a:pt x="101600" y="174625"/>
                      <a:pt x="98425" y="223308"/>
                      <a:pt x="102658" y="247650"/>
                    </a:cubicBezTo>
                    <a:cubicBezTo>
                      <a:pt x="106891" y="271992"/>
                      <a:pt x="100541" y="278871"/>
                      <a:pt x="115358" y="295275"/>
                    </a:cubicBezTo>
                    <a:cubicBezTo>
                      <a:pt x="130175" y="311679"/>
                      <a:pt x="158221" y="332317"/>
                      <a:pt x="191558" y="346075"/>
                    </a:cubicBezTo>
                    <a:cubicBezTo>
                      <a:pt x="224895" y="359833"/>
                      <a:pt x="283633" y="365125"/>
                      <a:pt x="315383" y="377825"/>
                    </a:cubicBezTo>
                    <a:cubicBezTo>
                      <a:pt x="347133" y="390525"/>
                      <a:pt x="364066" y="406929"/>
                      <a:pt x="382058" y="422275"/>
                    </a:cubicBezTo>
                  </a:path>
                </a:pathLst>
              </a:cu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sp>
            <p:nvSpPr>
              <p:cNvPr id="79" name="Freeform 78"/>
              <p:cNvSpPr/>
              <p:nvPr/>
            </p:nvSpPr>
            <p:spPr>
              <a:xfrm>
                <a:off x="4711700" y="4645025"/>
                <a:ext cx="1066800" cy="1701800"/>
              </a:xfrm>
              <a:custGeom>
                <a:avLst/>
                <a:gdLst>
                  <a:gd name="connsiteX0" fmla="*/ 1067329 w 1067329"/>
                  <a:gd name="connsiteY0" fmla="*/ 520700 h 1701271"/>
                  <a:gd name="connsiteX1" fmla="*/ 1007004 w 1067329"/>
                  <a:gd name="connsiteY1" fmla="*/ 441325 h 1701271"/>
                  <a:gd name="connsiteX2" fmla="*/ 943504 w 1067329"/>
                  <a:gd name="connsiteY2" fmla="*/ 412750 h 1701271"/>
                  <a:gd name="connsiteX3" fmla="*/ 851429 w 1067329"/>
                  <a:gd name="connsiteY3" fmla="*/ 387350 h 1701271"/>
                  <a:gd name="connsiteX4" fmla="*/ 762529 w 1067329"/>
                  <a:gd name="connsiteY4" fmla="*/ 384175 h 1701271"/>
                  <a:gd name="connsiteX5" fmla="*/ 699029 w 1067329"/>
                  <a:gd name="connsiteY5" fmla="*/ 349250 h 1701271"/>
                  <a:gd name="connsiteX6" fmla="*/ 689504 w 1067329"/>
                  <a:gd name="connsiteY6" fmla="*/ 260350 h 1701271"/>
                  <a:gd name="connsiteX7" fmla="*/ 683154 w 1067329"/>
                  <a:gd name="connsiteY7" fmla="*/ 171450 h 1701271"/>
                  <a:gd name="connsiteX8" fmla="*/ 641879 w 1067329"/>
                  <a:gd name="connsiteY8" fmla="*/ 104775 h 1701271"/>
                  <a:gd name="connsiteX9" fmla="*/ 575204 w 1067329"/>
                  <a:gd name="connsiteY9" fmla="*/ 73025 h 1701271"/>
                  <a:gd name="connsiteX10" fmla="*/ 486304 w 1067329"/>
                  <a:gd name="connsiteY10" fmla="*/ 76200 h 1701271"/>
                  <a:gd name="connsiteX11" fmla="*/ 429154 w 1067329"/>
                  <a:gd name="connsiteY11" fmla="*/ 31750 h 1701271"/>
                  <a:gd name="connsiteX12" fmla="*/ 372004 w 1067329"/>
                  <a:gd name="connsiteY12" fmla="*/ 0 h 1701271"/>
                  <a:gd name="connsiteX13" fmla="*/ 311679 w 1067329"/>
                  <a:gd name="connsiteY13" fmla="*/ 31750 h 1701271"/>
                  <a:gd name="connsiteX14" fmla="*/ 283104 w 1067329"/>
                  <a:gd name="connsiteY14" fmla="*/ 88900 h 1701271"/>
                  <a:gd name="connsiteX15" fmla="*/ 340254 w 1067329"/>
                  <a:gd name="connsiteY15" fmla="*/ 136525 h 1701271"/>
                  <a:gd name="connsiteX16" fmla="*/ 435504 w 1067329"/>
                  <a:gd name="connsiteY16" fmla="*/ 177800 h 1701271"/>
                  <a:gd name="connsiteX17" fmla="*/ 518054 w 1067329"/>
                  <a:gd name="connsiteY17" fmla="*/ 200025 h 1701271"/>
                  <a:gd name="connsiteX18" fmla="*/ 556154 w 1067329"/>
                  <a:gd name="connsiteY18" fmla="*/ 228600 h 1701271"/>
                  <a:gd name="connsiteX19" fmla="*/ 587904 w 1067329"/>
                  <a:gd name="connsiteY19" fmla="*/ 292100 h 1701271"/>
                  <a:gd name="connsiteX20" fmla="*/ 587904 w 1067329"/>
                  <a:gd name="connsiteY20" fmla="*/ 346075 h 1701271"/>
                  <a:gd name="connsiteX21" fmla="*/ 610129 w 1067329"/>
                  <a:gd name="connsiteY21" fmla="*/ 384175 h 1701271"/>
                  <a:gd name="connsiteX22" fmla="*/ 626004 w 1067329"/>
                  <a:gd name="connsiteY22" fmla="*/ 428625 h 1701271"/>
                  <a:gd name="connsiteX23" fmla="*/ 584729 w 1067329"/>
                  <a:gd name="connsiteY23" fmla="*/ 485775 h 1701271"/>
                  <a:gd name="connsiteX24" fmla="*/ 514879 w 1067329"/>
                  <a:gd name="connsiteY24" fmla="*/ 561975 h 1701271"/>
                  <a:gd name="connsiteX25" fmla="*/ 448204 w 1067329"/>
                  <a:gd name="connsiteY25" fmla="*/ 549275 h 1701271"/>
                  <a:gd name="connsiteX26" fmla="*/ 432329 w 1067329"/>
                  <a:gd name="connsiteY26" fmla="*/ 488950 h 1701271"/>
                  <a:gd name="connsiteX27" fmla="*/ 473604 w 1067329"/>
                  <a:gd name="connsiteY27" fmla="*/ 431800 h 1701271"/>
                  <a:gd name="connsiteX28" fmla="*/ 470429 w 1067329"/>
                  <a:gd name="connsiteY28" fmla="*/ 355600 h 1701271"/>
                  <a:gd name="connsiteX29" fmla="*/ 422804 w 1067329"/>
                  <a:gd name="connsiteY29" fmla="*/ 298450 h 1701271"/>
                  <a:gd name="connsiteX30" fmla="*/ 352954 w 1067329"/>
                  <a:gd name="connsiteY30" fmla="*/ 266700 h 1701271"/>
                  <a:gd name="connsiteX31" fmla="*/ 298979 w 1067329"/>
                  <a:gd name="connsiteY31" fmla="*/ 304800 h 1701271"/>
                  <a:gd name="connsiteX32" fmla="*/ 298979 w 1067329"/>
                  <a:gd name="connsiteY32" fmla="*/ 368300 h 1701271"/>
                  <a:gd name="connsiteX33" fmla="*/ 311679 w 1067329"/>
                  <a:gd name="connsiteY33" fmla="*/ 415925 h 1701271"/>
                  <a:gd name="connsiteX34" fmla="*/ 279929 w 1067329"/>
                  <a:gd name="connsiteY34" fmla="*/ 463550 h 1701271"/>
                  <a:gd name="connsiteX35" fmla="*/ 216429 w 1067329"/>
                  <a:gd name="connsiteY35" fmla="*/ 476250 h 1701271"/>
                  <a:gd name="connsiteX36" fmla="*/ 152929 w 1067329"/>
                  <a:gd name="connsiteY36" fmla="*/ 546100 h 1701271"/>
                  <a:gd name="connsiteX37" fmla="*/ 121179 w 1067329"/>
                  <a:gd name="connsiteY37" fmla="*/ 606425 h 1701271"/>
                  <a:gd name="connsiteX38" fmla="*/ 73554 w 1067329"/>
                  <a:gd name="connsiteY38" fmla="*/ 644525 h 1701271"/>
                  <a:gd name="connsiteX39" fmla="*/ 54504 w 1067329"/>
                  <a:gd name="connsiteY39" fmla="*/ 704850 h 1701271"/>
                  <a:gd name="connsiteX40" fmla="*/ 29104 w 1067329"/>
                  <a:gd name="connsiteY40" fmla="*/ 781050 h 1701271"/>
                  <a:gd name="connsiteX41" fmla="*/ 13229 w 1067329"/>
                  <a:gd name="connsiteY41" fmla="*/ 844550 h 1701271"/>
                  <a:gd name="connsiteX42" fmla="*/ 54504 w 1067329"/>
                  <a:gd name="connsiteY42" fmla="*/ 879475 h 1701271"/>
                  <a:gd name="connsiteX43" fmla="*/ 130704 w 1067329"/>
                  <a:gd name="connsiteY43" fmla="*/ 863600 h 1701271"/>
                  <a:gd name="connsiteX44" fmla="*/ 267229 w 1067329"/>
                  <a:gd name="connsiteY44" fmla="*/ 838200 h 1701271"/>
                  <a:gd name="connsiteX45" fmla="*/ 346604 w 1067329"/>
                  <a:gd name="connsiteY45" fmla="*/ 812800 h 1701271"/>
                  <a:gd name="connsiteX46" fmla="*/ 349779 w 1067329"/>
                  <a:gd name="connsiteY46" fmla="*/ 749300 h 1701271"/>
                  <a:gd name="connsiteX47" fmla="*/ 264054 w 1067329"/>
                  <a:gd name="connsiteY47" fmla="*/ 723900 h 1701271"/>
                  <a:gd name="connsiteX48" fmla="*/ 203729 w 1067329"/>
                  <a:gd name="connsiteY48" fmla="*/ 695325 h 1701271"/>
                  <a:gd name="connsiteX49" fmla="*/ 219604 w 1067329"/>
                  <a:gd name="connsiteY49" fmla="*/ 625475 h 1701271"/>
                  <a:gd name="connsiteX50" fmla="*/ 295804 w 1067329"/>
                  <a:gd name="connsiteY50" fmla="*/ 593725 h 1701271"/>
                  <a:gd name="connsiteX51" fmla="*/ 384704 w 1067329"/>
                  <a:gd name="connsiteY51" fmla="*/ 641350 h 1701271"/>
                  <a:gd name="connsiteX52" fmla="*/ 479954 w 1067329"/>
                  <a:gd name="connsiteY52" fmla="*/ 666750 h 1701271"/>
                  <a:gd name="connsiteX53" fmla="*/ 537104 w 1067329"/>
                  <a:gd name="connsiteY53" fmla="*/ 720725 h 1701271"/>
                  <a:gd name="connsiteX54" fmla="*/ 565679 w 1067329"/>
                  <a:gd name="connsiteY54" fmla="*/ 812800 h 1701271"/>
                  <a:gd name="connsiteX55" fmla="*/ 565679 w 1067329"/>
                  <a:gd name="connsiteY55" fmla="*/ 882650 h 1701271"/>
                  <a:gd name="connsiteX56" fmla="*/ 629179 w 1067329"/>
                  <a:gd name="connsiteY56" fmla="*/ 996950 h 1701271"/>
                  <a:gd name="connsiteX57" fmla="*/ 657754 w 1067329"/>
                  <a:gd name="connsiteY57" fmla="*/ 1082675 h 1701271"/>
                  <a:gd name="connsiteX58" fmla="*/ 718079 w 1067329"/>
                  <a:gd name="connsiteY58" fmla="*/ 1155700 h 1701271"/>
                  <a:gd name="connsiteX59" fmla="*/ 829204 w 1067329"/>
                  <a:gd name="connsiteY59" fmla="*/ 1247775 h 1701271"/>
                  <a:gd name="connsiteX60" fmla="*/ 886354 w 1067329"/>
                  <a:gd name="connsiteY60" fmla="*/ 1235075 h 1701271"/>
                  <a:gd name="connsiteX61" fmla="*/ 886354 w 1067329"/>
                  <a:gd name="connsiteY61" fmla="*/ 1168400 h 1701271"/>
                  <a:gd name="connsiteX62" fmla="*/ 810154 w 1067329"/>
                  <a:gd name="connsiteY62" fmla="*/ 1089025 h 1701271"/>
                  <a:gd name="connsiteX63" fmla="*/ 746654 w 1067329"/>
                  <a:gd name="connsiteY63" fmla="*/ 1000125 h 1701271"/>
                  <a:gd name="connsiteX64" fmla="*/ 718079 w 1067329"/>
                  <a:gd name="connsiteY64" fmla="*/ 917575 h 1701271"/>
                  <a:gd name="connsiteX65" fmla="*/ 743479 w 1067329"/>
                  <a:gd name="connsiteY65" fmla="*/ 825500 h 1701271"/>
                  <a:gd name="connsiteX66" fmla="*/ 810154 w 1067329"/>
                  <a:gd name="connsiteY66" fmla="*/ 777875 h 1701271"/>
                  <a:gd name="connsiteX67" fmla="*/ 845079 w 1067329"/>
                  <a:gd name="connsiteY67" fmla="*/ 682625 h 1701271"/>
                  <a:gd name="connsiteX68" fmla="*/ 806979 w 1067329"/>
                  <a:gd name="connsiteY68" fmla="*/ 619125 h 1701271"/>
                  <a:gd name="connsiteX69" fmla="*/ 743479 w 1067329"/>
                  <a:gd name="connsiteY69" fmla="*/ 647700 h 1701271"/>
                  <a:gd name="connsiteX70" fmla="*/ 718079 w 1067329"/>
                  <a:gd name="connsiteY70" fmla="*/ 692150 h 1701271"/>
                  <a:gd name="connsiteX71" fmla="*/ 645054 w 1067329"/>
                  <a:gd name="connsiteY71" fmla="*/ 695325 h 1701271"/>
                  <a:gd name="connsiteX72" fmla="*/ 610129 w 1067329"/>
                  <a:gd name="connsiteY72" fmla="*/ 622300 h 1701271"/>
                  <a:gd name="connsiteX73" fmla="*/ 673629 w 1067329"/>
                  <a:gd name="connsiteY73" fmla="*/ 533400 h 1701271"/>
                  <a:gd name="connsiteX74" fmla="*/ 756179 w 1067329"/>
                  <a:gd name="connsiteY74" fmla="*/ 485775 h 1701271"/>
                  <a:gd name="connsiteX75" fmla="*/ 864129 w 1067329"/>
                  <a:gd name="connsiteY75" fmla="*/ 495300 h 1701271"/>
                  <a:gd name="connsiteX76" fmla="*/ 937154 w 1067329"/>
                  <a:gd name="connsiteY76" fmla="*/ 546100 h 1701271"/>
                  <a:gd name="connsiteX77" fmla="*/ 972079 w 1067329"/>
                  <a:gd name="connsiteY77" fmla="*/ 622300 h 1701271"/>
                  <a:gd name="connsiteX78" fmla="*/ 962554 w 1067329"/>
                  <a:gd name="connsiteY78" fmla="*/ 685800 h 1701271"/>
                  <a:gd name="connsiteX79" fmla="*/ 987954 w 1067329"/>
                  <a:gd name="connsiteY79" fmla="*/ 819150 h 1701271"/>
                  <a:gd name="connsiteX80" fmla="*/ 927629 w 1067329"/>
                  <a:gd name="connsiteY80" fmla="*/ 936625 h 1701271"/>
                  <a:gd name="connsiteX81" fmla="*/ 914929 w 1067329"/>
                  <a:gd name="connsiteY81" fmla="*/ 1028700 h 1701271"/>
                  <a:gd name="connsiteX82" fmla="*/ 953029 w 1067329"/>
                  <a:gd name="connsiteY82" fmla="*/ 1082675 h 1701271"/>
                  <a:gd name="connsiteX83" fmla="*/ 1000654 w 1067329"/>
                  <a:gd name="connsiteY83" fmla="*/ 1127125 h 1701271"/>
                  <a:gd name="connsiteX84" fmla="*/ 1019704 w 1067329"/>
                  <a:gd name="connsiteY84" fmla="*/ 1193800 h 1701271"/>
                  <a:gd name="connsiteX85" fmla="*/ 994304 w 1067329"/>
                  <a:gd name="connsiteY85" fmla="*/ 1349375 h 1701271"/>
                  <a:gd name="connsiteX86" fmla="*/ 949854 w 1067329"/>
                  <a:gd name="connsiteY86" fmla="*/ 1419225 h 1701271"/>
                  <a:gd name="connsiteX87" fmla="*/ 889529 w 1067329"/>
                  <a:gd name="connsiteY87" fmla="*/ 1466850 h 1701271"/>
                  <a:gd name="connsiteX88" fmla="*/ 800629 w 1067329"/>
                  <a:gd name="connsiteY88" fmla="*/ 1431925 h 1701271"/>
                  <a:gd name="connsiteX89" fmla="*/ 787929 w 1067329"/>
                  <a:gd name="connsiteY89" fmla="*/ 1352550 h 1701271"/>
                  <a:gd name="connsiteX90" fmla="*/ 692679 w 1067329"/>
                  <a:gd name="connsiteY90" fmla="*/ 1266825 h 1701271"/>
                  <a:gd name="connsiteX91" fmla="*/ 610129 w 1067329"/>
                  <a:gd name="connsiteY91" fmla="*/ 1206500 h 1701271"/>
                  <a:gd name="connsiteX92" fmla="*/ 559329 w 1067329"/>
                  <a:gd name="connsiteY92" fmla="*/ 1082675 h 1701271"/>
                  <a:gd name="connsiteX93" fmla="*/ 521229 w 1067329"/>
                  <a:gd name="connsiteY93" fmla="*/ 984250 h 1701271"/>
                  <a:gd name="connsiteX94" fmla="*/ 476779 w 1067329"/>
                  <a:gd name="connsiteY94" fmla="*/ 939800 h 1701271"/>
                  <a:gd name="connsiteX95" fmla="*/ 346604 w 1067329"/>
                  <a:gd name="connsiteY95" fmla="*/ 936625 h 1701271"/>
                  <a:gd name="connsiteX96" fmla="*/ 225954 w 1067329"/>
                  <a:gd name="connsiteY96" fmla="*/ 962025 h 1701271"/>
                  <a:gd name="connsiteX97" fmla="*/ 118004 w 1067329"/>
                  <a:gd name="connsiteY97" fmla="*/ 993775 h 1701271"/>
                  <a:gd name="connsiteX98" fmla="*/ 44979 w 1067329"/>
                  <a:gd name="connsiteY98" fmla="*/ 1057275 h 1701271"/>
                  <a:gd name="connsiteX99" fmla="*/ 529 w 1067329"/>
                  <a:gd name="connsiteY99" fmla="*/ 1139825 h 1701271"/>
                  <a:gd name="connsiteX100" fmla="*/ 41804 w 1067329"/>
                  <a:gd name="connsiteY100" fmla="*/ 1187450 h 1701271"/>
                  <a:gd name="connsiteX101" fmla="*/ 114829 w 1067329"/>
                  <a:gd name="connsiteY101" fmla="*/ 1149350 h 1701271"/>
                  <a:gd name="connsiteX102" fmla="*/ 184679 w 1067329"/>
                  <a:gd name="connsiteY102" fmla="*/ 1092200 h 1701271"/>
                  <a:gd name="connsiteX103" fmla="*/ 324379 w 1067329"/>
                  <a:gd name="connsiteY103" fmla="*/ 1041400 h 1701271"/>
                  <a:gd name="connsiteX104" fmla="*/ 406929 w 1067329"/>
                  <a:gd name="connsiteY104" fmla="*/ 1044575 h 1701271"/>
                  <a:gd name="connsiteX105" fmla="*/ 470429 w 1067329"/>
                  <a:gd name="connsiteY105" fmla="*/ 1139825 h 1701271"/>
                  <a:gd name="connsiteX106" fmla="*/ 486304 w 1067329"/>
                  <a:gd name="connsiteY106" fmla="*/ 1254125 h 1701271"/>
                  <a:gd name="connsiteX107" fmla="*/ 432329 w 1067329"/>
                  <a:gd name="connsiteY107" fmla="*/ 1333500 h 1701271"/>
                  <a:gd name="connsiteX108" fmla="*/ 349779 w 1067329"/>
                  <a:gd name="connsiteY108" fmla="*/ 1371600 h 1701271"/>
                  <a:gd name="connsiteX109" fmla="*/ 324379 w 1067329"/>
                  <a:gd name="connsiteY109" fmla="*/ 1400175 h 1701271"/>
                  <a:gd name="connsiteX110" fmla="*/ 308504 w 1067329"/>
                  <a:gd name="connsiteY110" fmla="*/ 1435100 h 1701271"/>
                  <a:gd name="connsiteX111" fmla="*/ 257704 w 1067329"/>
                  <a:gd name="connsiteY111" fmla="*/ 1441450 h 1701271"/>
                  <a:gd name="connsiteX112" fmla="*/ 200554 w 1067329"/>
                  <a:gd name="connsiteY112" fmla="*/ 1377950 h 1701271"/>
                  <a:gd name="connsiteX113" fmla="*/ 222779 w 1067329"/>
                  <a:gd name="connsiteY113" fmla="*/ 1320800 h 1701271"/>
                  <a:gd name="connsiteX114" fmla="*/ 289454 w 1067329"/>
                  <a:gd name="connsiteY114" fmla="*/ 1289050 h 1701271"/>
                  <a:gd name="connsiteX115" fmla="*/ 324379 w 1067329"/>
                  <a:gd name="connsiteY115" fmla="*/ 1238250 h 1701271"/>
                  <a:gd name="connsiteX116" fmla="*/ 305329 w 1067329"/>
                  <a:gd name="connsiteY116" fmla="*/ 1190625 h 1701271"/>
                  <a:gd name="connsiteX117" fmla="*/ 238654 w 1067329"/>
                  <a:gd name="connsiteY117" fmla="*/ 1184275 h 1701271"/>
                  <a:gd name="connsiteX118" fmla="*/ 118004 w 1067329"/>
                  <a:gd name="connsiteY118" fmla="*/ 1254125 h 1701271"/>
                  <a:gd name="connsiteX119" fmla="*/ 67204 w 1067329"/>
                  <a:gd name="connsiteY119" fmla="*/ 1311275 h 1701271"/>
                  <a:gd name="connsiteX120" fmla="*/ 89429 w 1067329"/>
                  <a:gd name="connsiteY120" fmla="*/ 1400175 h 1701271"/>
                  <a:gd name="connsiteX121" fmla="*/ 130704 w 1067329"/>
                  <a:gd name="connsiteY121" fmla="*/ 1463675 h 1701271"/>
                  <a:gd name="connsiteX122" fmla="*/ 178329 w 1067329"/>
                  <a:gd name="connsiteY122" fmla="*/ 1562100 h 1701271"/>
                  <a:gd name="connsiteX123" fmla="*/ 178329 w 1067329"/>
                  <a:gd name="connsiteY123" fmla="*/ 1647825 h 1701271"/>
                  <a:gd name="connsiteX124" fmla="*/ 203729 w 1067329"/>
                  <a:gd name="connsiteY124" fmla="*/ 1685925 h 1701271"/>
                  <a:gd name="connsiteX125" fmla="*/ 257704 w 1067329"/>
                  <a:gd name="connsiteY125" fmla="*/ 1698625 h 1701271"/>
                  <a:gd name="connsiteX126" fmla="*/ 305329 w 1067329"/>
                  <a:gd name="connsiteY126" fmla="*/ 1670050 h 1701271"/>
                  <a:gd name="connsiteX127" fmla="*/ 330729 w 1067329"/>
                  <a:gd name="connsiteY127" fmla="*/ 1565275 h 1701271"/>
                  <a:gd name="connsiteX128" fmla="*/ 445029 w 1067329"/>
                  <a:gd name="connsiteY128" fmla="*/ 1454150 h 1701271"/>
                  <a:gd name="connsiteX129" fmla="*/ 562504 w 1067329"/>
                  <a:gd name="connsiteY129" fmla="*/ 1371600 h 1701271"/>
                  <a:gd name="connsiteX130" fmla="*/ 626004 w 1067329"/>
                  <a:gd name="connsiteY130" fmla="*/ 1352550 h 1701271"/>
                  <a:gd name="connsiteX131" fmla="*/ 667279 w 1067329"/>
                  <a:gd name="connsiteY131" fmla="*/ 1403350 h 1701271"/>
                  <a:gd name="connsiteX132" fmla="*/ 692679 w 1067329"/>
                  <a:gd name="connsiteY132" fmla="*/ 1498600 h 1701271"/>
                  <a:gd name="connsiteX133" fmla="*/ 654579 w 1067329"/>
                  <a:gd name="connsiteY133" fmla="*/ 1555750 h 1701271"/>
                  <a:gd name="connsiteX134" fmla="*/ 600604 w 1067329"/>
                  <a:gd name="connsiteY134" fmla="*/ 1568450 h 1701271"/>
                  <a:gd name="connsiteX135" fmla="*/ 521229 w 1067329"/>
                  <a:gd name="connsiteY135" fmla="*/ 1536700 h 1701271"/>
                  <a:gd name="connsiteX136" fmla="*/ 495829 w 1067329"/>
                  <a:gd name="connsiteY136" fmla="*/ 1581150 h 1701271"/>
                  <a:gd name="connsiteX137" fmla="*/ 499004 w 1067329"/>
                  <a:gd name="connsiteY137" fmla="*/ 1625600 h 1701271"/>
                  <a:gd name="connsiteX138" fmla="*/ 495829 w 1067329"/>
                  <a:gd name="connsiteY138" fmla="*/ 1692275 h 1701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1067329" h="1701271">
                    <a:moveTo>
                      <a:pt x="1067329" y="520700"/>
                    </a:moveTo>
                    <a:cubicBezTo>
                      <a:pt x="1047485" y="490008"/>
                      <a:pt x="1027642" y="459317"/>
                      <a:pt x="1007004" y="441325"/>
                    </a:cubicBezTo>
                    <a:cubicBezTo>
                      <a:pt x="986367" y="423333"/>
                      <a:pt x="969433" y="421746"/>
                      <a:pt x="943504" y="412750"/>
                    </a:cubicBezTo>
                    <a:cubicBezTo>
                      <a:pt x="917575" y="403754"/>
                      <a:pt x="881592" y="392113"/>
                      <a:pt x="851429" y="387350"/>
                    </a:cubicBezTo>
                    <a:cubicBezTo>
                      <a:pt x="821267" y="382588"/>
                      <a:pt x="787929" y="390525"/>
                      <a:pt x="762529" y="384175"/>
                    </a:cubicBezTo>
                    <a:cubicBezTo>
                      <a:pt x="737129" y="377825"/>
                      <a:pt x="711200" y="369887"/>
                      <a:pt x="699029" y="349250"/>
                    </a:cubicBezTo>
                    <a:cubicBezTo>
                      <a:pt x="686858" y="328613"/>
                      <a:pt x="692150" y="289983"/>
                      <a:pt x="689504" y="260350"/>
                    </a:cubicBezTo>
                    <a:cubicBezTo>
                      <a:pt x="686858" y="230717"/>
                      <a:pt x="691091" y="197379"/>
                      <a:pt x="683154" y="171450"/>
                    </a:cubicBezTo>
                    <a:cubicBezTo>
                      <a:pt x="675217" y="145521"/>
                      <a:pt x="659871" y="121179"/>
                      <a:pt x="641879" y="104775"/>
                    </a:cubicBezTo>
                    <a:cubicBezTo>
                      <a:pt x="623887" y="88371"/>
                      <a:pt x="601133" y="77787"/>
                      <a:pt x="575204" y="73025"/>
                    </a:cubicBezTo>
                    <a:cubicBezTo>
                      <a:pt x="549275" y="68263"/>
                      <a:pt x="510646" y="83079"/>
                      <a:pt x="486304" y="76200"/>
                    </a:cubicBezTo>
                    <a:cubicBezTo>
                      <a:pt x="461962" y="69321"/>
                      <a:pt x="448204" y="44450"/>
                      <a:pt x="429154" y="31750"/>
                    </a:cubicBezTo>
                    <a:cubicBezTo>
                      <a:pt x="410104" y="19050"/>
                      <a:pt x="391583" y="0"/>
                      <a:pt x="372004" y="0"/>
                    </a:cubicBezTo>
                    <a:cubicBezTo>
                      <a:pt x="352425" y="0"/>
                      <a:pt x="326496" y="16933"/>
                      <a:pt x="311679" y="31750"/>
                    </a:cubicBezTo>
                    <a:cubicBezTo>
                      <a:pt x="296862" y="46567"/>
                      <a:pt x="278341" y="71437"/>
                      <a:pt x="283104" y="88900"/>
                    </a:cubicBezTo>
                    <a:cubicBezTo>
                      <a:pt x="287867" y="106363"/>
                      <a:pt x="314854" y="121708"/>
                      <a:pt x="340254" y="136525"/>
                    </a:cubicBezTo>
                    <a:cubicBezTo>
                      <a:pt x="365654" y="151342"/>
                      <a:pt x="405871" y="167217"/>
                      <a:pt x="435504" y="177800"/>
                    </a:cubicBezTo>
                    <a:cubicBezTo>
                      <a:pt x="465137" y="188383"/>
                      <a:pt x="497946" y="191558"/>
                      <a:pt x="518054" y="200025"/>
                    </a:cubicBezTo>
                    <a:cubicBezTo>
                      <a:pt x="538162" y="208492"/>
                      <a:pt x="544512" y="213254"/>
                      <a:pt x="556154" y="228600"/>
                    </a:cubicBezTo>
                    <a:cubicBezTo>
                      <a:pt x="567796" y="243946"/>
                      <a:pt x="582612" y="272521"/>
                      <a:pt x="587904" y="292100"/>
                    </a:cubicBezTo>
                    <a:cubicBezTo>
                      <a:pt x="593196" y="311679"/>
                      <a:pt x="584200" y="330729"/>
                      <a:pt x="587904" y="346075"/>
                    </a:cubicBezTo>
                    <a:cubicBezTo>
                      <a:pt x="591608" y="361421"/>
                      <a:pt x="603779" y="370417"/>
                      <a:pt x="610129" y="384175"/>
                    </a:cubicBezTo>
                    <a:cubicBezTo>
                      <a:pt x="616479" y="397933"/>
                      <a:pt x="630237" y="411692"/>
                      <a:pt x="626004" y="428625"/>
                    </a:cubicBezTo>
                    <a:cubicBezTo>
                      <a:pt x="621771" y="445558"/>
                      <a:pt x="603250" y="463550"/>
                      <a:pt x="584729" y="485775"/>
                    </a:cubicBezTo>
                    <a:cubicBezTo>
                      <a:pt x="566208" y="508000"/>
                      <a:pt x="537633" y="551392"/>
                      <a:pt x="514879" y="561975"/>
                    </a:cubicBezTo>
                    <a:cubicBezTo>
                      <a:pt x="492125" y="572558"/>
                      <a:pt x="461962" y="561446"/>
                      <a:pt x="448204" y="549275"/>
                    </a:cubicBezTo>
                    <a:cubicBezTo>
                      <a:pt x="434446" y="537104"/>
                      <a:pt x="428096" y="508529"/>
                      <a:pt x="432329" y="488950"/>
                    </a:cubicBezTo>
                    <a:cubicBezTo>
                      <a:pt x="436562" y="469371"/>
                      <a:pt x="467254" y="454025"/>
                      <a:pt x="473604" y="431800"/>
                    </a:cubicBezTo>
                    <a:cubicBezTo>
                      <a:pt x="479954" y="409575"/>
                      <a:pt x="478896" y="377825"/>
                      <a:pt x="470429" y="355600"/>
                    </a:cubicBezTo>
                    <a:cubicBezTo>
                      <a:pt x="461962" y="333375"/>
                      <a:pt x="442383" y="313267"/>
                      <a:pt x="422804" y="298450"/>
                    </a:cubicBezTo>
                    <a:cubicBezTo>
                      <a:pt x="403225" y="283633"/>
                      <a:pt x="373591" y="265642"/>
                      <a:pt x="352954" y="266700"/>
                    </a:cubicBezTo>
                    <a:cubicBezTo>
                      <a:pt x="332317" y="267758"/>
                      <a:pt x="307975" y="287867"/>
                      <a:pt x="298979" y="304800"/>
                    </a:cubicBezTo>
                    <a:cubicBezTo>
                      <a:pt x="289983" y="321733"/>
                      <a:pt x="296862" y="349779"/>
                      <a:pt x="298979" y="368300"/>
                    </a:cubicBezTo>
                    <a:cubicBezTo>
                      <a:pt x="301096" y="386821"/>
                      <a:pt x="314854" y="400050"/>
                      <a:pt x="311679" y="415925"/>
                    </a:cubicBezTo>
                    <a:cubicBezTo>
                      <a:pt x="308504" y="431800"/>
                      <a:pt x="295804" y="453496"/>
                      <a:pt x="279929" y="463550"/>
                    </a:cubicBezTo>
                    <a:cubicBezTo>
                      <a:pt x="264054" y="473604"/>
                      <a:pt x="237596" y="462492"/>
                      <a:pt x="216429" y="476250"/>
                    </a:cubicBezTo>
                    <a:cubicBezTo>
                      <a:pt x="195262" y="490008"/>
                      <a:pt x="168804" y="524404"/>
                      <a:pt x="152929" y="546100"/>
                    </a:cubicBezTo>
                    <a:cubicBezTo>
                      <a:pt x="137054" y="567796"/>
                      <a:pt x="134408" y="590021"/>
                      <a:pt x="121179" y="606425"/>
                    </a:cubicBezTo>
                    <a:cubicBezTo>
                      <a:pt x="107950" y="622829"/>
                      <a:pt x="84666" y="628121"/>
                      <a:pt x="73554" y="644525"/>
                    </a:cubicBezTo>
                    <a:cubicBezTo>
                      <a:pt x="62442" y="660929"/>
                      <a:pt x="61912" y="682096"/>
                      <a:pt x="54504" y="704850"/>
                    </a:cubicBezTo>
                    <a:cubicBezTo>
                      <a:pt x="47096" y="727604"/>
                      <a:pt x="35983" y="757767"/>
                      <a:pt x="29104" y="781050"/>
                    </a:cubicBezTo>
                    <a:cubicBezTo>
                      <a:pt x="22225" y="804333"/>
                      <a:pt x="8996" y="828146"/>
                      <a:pt x="13229" y="844550"/>
                    </a:cubicBezTo>
                    <a:cubicBezTo>
                      <a:pt x="17462" y="860954"/>
                      <a:pt x="34925" y="876300"/>
                      <a:pt x="54504" y="879475"/>
                    </a:cubicBezTo>
                    <a:cubicBezTo>
                      <a:pt x="74083" y="882650"/>
                      <a:pt x="130704" y="863600"/>
                      <a:pt x="130704" y="863600"/>
                    </a:cubicBezTo>
                    <a:cubicBezTo>
                      <a:pt x="166158" y="856721"/>
                      <a:pt x="231246" y="846667"/>
                      <a:pt x="267229" y="838200"/>
                    </a:cubicBezTo>
                    <a:cubicBezTo>
                      <a:pt x="303212" y="829733"/>
                      <a:pt x="332846" y="827617"/>
                      <a:pt x="346604" y="812800"/>
                    </a:cubicBezTo>
                    <a:cubicBezTo>
                      <a:pt x="360362" y="797983"/>
                      <a:pt x="363537" y="764117"/>
                      <a:pt x="349779" y="749300"/>
                    </a:cubicBezTo>
                    <a:cubicBezTo>
                      <a:pt x="336021" y="734483"/>
                      <a:pt x="288396" y="732896"/>
                      <a:pt x="264054" y="723900"/>
                    </a:cubicBezTo>
                    <a:cubicBezTo>
                      <a:pt x="239712" y="714904"/>
                      <a:pt x="211137" y="711729"/>
                      <a:pt x="203729" y="695325"/>
                    </a:cubicBezTo>
                    <a:cubicBezTo>
                      <a:pt x="196321" y="678921"/>
                      <a:pt x="204258" y="642408"/>
                      <a:pt x="219604" y="625475"/>
                    </a:cubicBezTo>
                    <a:cubicBezTo>
                      <a:pt x="234950" y="608542"/>
                      <a:pt x="268287" y="591079"/>
                      <a:pt x="295804" y="593725"/>
                    </a:cubicBezTo>
                    <a:cubicBezTo>
                      <a:pt x="323321" y="596371"/>
                      <a:pt x="354012" y="629179"/>
                      <a:pt x="384704" y="641350"/>
                    </a:cubicBezTo>
                    <a:cubicBezTo>
                      <a:pt x="415396" y="653521"/>
                      <a:pt x="454554" y="653521"/>
                      <a:pt x="479954" y="666750"/>
                    </a:cubicBezTo>
                    <a:cubicBezTo>
                      <a:pt x="505354" y="679979"/>
                      <a:pt x="522817" y="696383"/>
                      <a:pt x="537104" y="720725"/>
                    </a:cubicBezTo>
                    <a:cubicBezTo>
                      <a:pt x="551391" y="745067"/>
                      <a:pt x="560917" y="785813"/>
                      <a:pt x="565679" y="812800"/>
                    </a:cubicBezTo>
                    <a:cubicBezTo>
                      <a:pt x="570441" y="839787"/>
                      <a:pt x="555096" y="851958"/>
                      <a:pt x="565679" y="882650"/>
                    </a:cubicBezTo>
                    <a:cubicBezTo>
                      <a:pt x="576262" y="913342"/>
                      <a:pt x="613833" y="963612"/>
                      <a:pt x="629179" y="996950"/>
                    </a:cubicBezTo>
                    <a:cubicBezTo>
                      <a:pt x="644525" y="1030288"/>
                      <a:pt x="642937" y="1056217"/>
                      <a:pt x="657754" y="1082675"/>
                    </a:cubicBezTo>
                    <a:cubicBezTo>
                      <a:pt x="672571" y="1109133"/>
                      <a:pt x="689504" y="1128183"/>
                      <a:pt x="718079" y="1155700"/>
                    </a:cubicBezTo>
                    <a:cubicBezTo>
                      <a:pt x="746654" y="1183217"/>
                      <a:pt x="801158" y="1234546"/>
                      <a:pt x="829204" y="1247775"/>
                    </a:cubicBezTo>
                    <a:cubicBezTo>
                      <a:pt x="857250" y="1261004"/>
                      <a:pt x="876829" y="1248304"/>
                      <a:pt x="886354" y="1235075"/>
                    </a:cubicBezTo>
                    <a:cubicBezTo>
                      <a:pt x="895879" y="1221846"/>
                      <a:pt x="899054" y="1192742"/>
                      <a:pt x="886354" y="1168400"/>
                    </a:cubicBezTo>
                    <a:cubicBezTo>
                      <a:pt x="873654" y="1144058"/>
                      <a:pt x="833437" y="1117071"/>
                      <a:pt x="810154" y="1089025"/>
                    </a:cubicBezTo>
                    <a:cubicBezTo>
                      <a:pt x="786871" y="1060979"/>
                      <a:pt x="762000" y="1028700"/>
                      <a:pt x="746654" y="1000125"/>
                    </a:cubicBezTo>
                    <a:cubicBezTo>
                      <a:pt x="731308" y="971550"/>
                      <a:pt x="718608" y="946679"/>
                      <a:pt x="718079" y="917575"/>
                    </a:cubicBezTo>
                    <a:cubicBezTo>
                      <a:pt x="717550" y="888471"/>
                      <a:pt x="728133" y="848783"/>
                      <a:pt x="743479" y="825500"/>
                    </a:cubicBezTo>
                    <a:cubicBezTo>
                      <a:pt x="758825" y="802217"/>
                      <a:pt x="793221" y="801688"/>
                      <a:pt x="810154" y="777875"/>
                    </a:cubicBezTo>
                    <a:cubicBezTo>
                      <a:pt x="827087" y="754063"/>
                      <a:pt x="845608" y="709083"/>
                      <a:pt x="845079" y="682625"/>
                    </a:cubicBezTo>
                    <a:cubicBezTo>
                      <a:pt x="844550" y="656167"/>
                      <a:pt x="823912" y="624946"/>
                      <a:pt x="806979" y="619125"/>
                    </a:cubicBezTo>
                    <a:cubicBezTo>
                      <a:pt x="790046" y="613304"/>
                      <a:pt x="758296" y="635529"/>
                      <a:pt x="743479" y="647700"/>
                    </a:cubicBezTo>
                    <a:cubicBezTo>
                      <a:pt x="728662" y="659871"/>
                      <a:pt x="734483" y="684213"/>
                      <a:pt x="718079" y="692150"/>
                    </a:cubicBezTo>
                    <a:cubicBezTo>
                      <a:pt x="701675" y="700088"/>
                      <a:pt x="663046" y="706967"/>
                      <a:pt x="645054" y="695325"/>
                    </a:cubicBezTo>
                    <a:cubicBezTo>
                      <a:pt x="627062" y="683683"/>
                      <a:pt x="605367" y="649287"/>
                      <a:pt x="610129" y="622300"/>
                    </a:cubicBezTo>
                    <a:cubicBezTo>
                      <a:pt x="614891" y="595313"/>
                      <a:pt x="649287" y="556154"/>
                      <a:pt x="673629" y="533400"/>
                    </a:cubicBezTo>
                    <a:cubicBezTo>
                      <a:pt x="697971" y="510646"/>
                      <a:pt x="724429" y="492125"/>
                      <a:pt x="756179" y="485775"/>
                    </a:cubicBezTo>
                    <a:cubicBezTo>
                      <a:pt x="787929" y="479425"/>
                      <a:pt x="833967" y="485246"/>
                      <a:pt x="864129" y="495300"/>
                    </a:cubicBezTo>
                    <a:cubicBezTo>
                      <a:pt x="894291" y="505354"/>
                      <a:pt x="919162" y="524933"/>
                      <a:pt x="937154" y="546100"/>
                    </a:cubicBezTo>
                    <a:cubicBezTo>
                      <a:pt x="955146" y="567267"/>
                      <a:pt x="967846" y="599017"/>
                      <a:pt x="972079" y="622300"/>
                    </a:cubicBezTo>
                    <a:cubicBezTo>
                      <a:pt x="976312" y="645583"/>
                      <a:pt x="959908" y="652992"/>
                      <a:pt x="962554" y="685800"/>
                    </a:cubicBezTo>
                    <a:cubicBezTo>
                      <a:pt x="965200" y="718608"/>
                      <a:pt x="993775" y="777346"/>
                      <a:pt x="987954" y="819150"/>
                    </a:cubicBezTo>
                    <a:cubicBezTo>
                      <a:pt x="982133" y="860954"/>
                      <a:pt x="939800" y="901700"/>
                      <a:pt x="927629" y="936625"/>
                    </a:cubicBezTo>
                    <a:cubicBezTo>
                      <a:pt x="915458" y="971550"/>
                      <a:pt x="910696" y="1004358"/>
                      <a:pt x="914929" y="1028700"/>
                    </a:cubicBezTo>
                    <a:cubicBezTo>
                      <a:pt x="919162" y="1053042"/>
                      <a:pt x="938741" y="1066271"/>
                      <a:pt x="953029" y="1082675"/>
                    </a:cubicBezTo>
                    <a:cubicBezTo>
                      <a:pt x="967317" y="1099079"/>
                      <a:pt x="989542" y="1108604"/>
                      <a:pt x="1000654" y="1127125"/>
                    </a:cubicBezTo>
                    <a:cubicBezTo>
                      <a:pt x="1011767" y="1145646"/>
                      <a:pt x="1020762" y="1156758"/>
                      <a:pt x="1019704" y="1193800"/>
                    </a:cubicBezTo>
                    <a:cubicBezTo>
                      <a:pt x="1018646" y="1230842"/>
                      <a:pt x="1005946" y="1311804"/>
                      <a:pt x="994304" y="1349375"/>
                    </a:cubicBezTo>
                    <a:cubicBezTo>
                      <a:pt x="982662" y="1386946"/>
                      <a:pt x="967316" y="1399646"/>
                      <a:pt x="949854" y="1419225"/>
                    </a:cubicBezTo>
                    <a:cubicBezTo>
                      <a:pt x="932392" y="1438804"/>
                      <a:pt x="914400" y="1464733"/>
                      <a:pt x="889529" y="1466850"/>
                    </a:cubicBezTo>
                    <a:cubicBezTo>
                      <a:pt x="864658" y="1468967"/>
                      <a:pt x="817562" y="1450975"/>
                      <a:pt x="800629" y="1431925"/>
                    </a:cubicBezTo>
                    <a:cubicBezTo>
                      <a:pt x="783696" y="1412875"/>
                      <a:pt x="805921" y="1380067"/>
                      <a:pt x="787929" y="1352550"/>
                    </a:cubicBezTo>
                    <a:cubicBezTo>
                      <a:pt x="769937" y="1325033"/>
                      <a:pt x="722312" y="1291167"/>
                      <a:pt x="692679" y="1266825"/>
                    </a:cubicBezTo>
                    <a:cubicBezTo>
                      <a:pt x="663046" y="1242483"/>
                      <a:pt x="632354" y="1237192"/>
                      <a:pt x="610129" y="1206500"/>
                    </a:cubicBezTo>
                    <a:cubicBezTo>
                      <a:pt x="587904" y="1175808"/>
                      <a:pt x="574146" y="1119717"/>
                      <a:pt x="559329" y="1082675"/>
                    </a:cubicBezTo>
                    <a:cubicBezTo>
                      <a:pt x="544512" y="1045633"/>
                      <a:pt x="534987" y="1008062"/>
                      <a:pt x="521229" y="984250"/>
                    </a:cubicBezTo>
                    <a:cubicBezTo>
                      <a:pt x="507471" y="960438"/>
                      <a:pt x="505883" y="947737"/>
                      <a:pt x="476779" y="939800"/>
                    </a:cubicBezTo>
                    <a:cubicBezTo>
                      <a:pt x="447675" y="931863"/>
                      <a:pt x="388408" y="932921"/>
                      <a:pt x="346604" y="936625"/>
                    </a:cubicBezTo>
                    <a:cubicBezTo>
                      <a:pt x="304800" y="940329"/>
                      <a:pt x="264054" y="952500"/>
                      <a:pt x="225954" y="962025"/>
                    </a:cubicBezTo>
                    <a:cubicBezTo>
                      <a:pt x="187854" y="971550"/>
                      <a:pt x="148166" y="977900"/>
                      <a:pt x="118004" y="993775"/>
                    </a:cubicBezTo>
                    <a:cubicBezTo>
                      <a:pt x="87842" y="1009650"/>
                      <a:pt x="64558" y="1032933"/>
                      <a:pt x="44979" y="1057275"/>
                    </a:cubicBezTo>
                    <a:cubicBezTo>
                      <a:pt x="25400" y="1081617"/>
                      <a:pt x="1058" y="1118129"/>
                      <a:pt x="529" y="1139825"/>
                    </a:cubicBezTo>
                    <a:cubicBezTo>
                      <a:pt x="0" y="1161521"/>
                      <a:pt x="22754" y="1185863"/>
                      <a:pt x="41804" y="1187450"/>
                    </a:cubicBezTo>
                    <a:cubicBezTo>
                      <a:pt x="60854" y="1189037"/>
                      <a:pt x="91017" y="1165225"/>
                      <a:pt x="114829" y="1149350"/>
                    </a:cubicBezTo>
                    <a:cubicBezTo>
                      <a:pt x="138642" y="1133475"/>
                      <a:pt x="149754" y="1110192"/>
                      <a:pt x="184679" y="1092200"/>
                    </a:cubicBezTo>
                    <a:cubicBezTo>
                      <a:pt x="219604" y="1074208"/>
                      <a:pt x="287337" y="1049338"/>
                      <a:pt x="324379" y="1041400"/>
                    </a:cubicBezTo>
                    <a:cubicBezTo>
                      <a:pt x="361421" y="1033463"/>
                      <a:pt x="382587" y="1028171"/>
                      <a:pt x="406929" y="1044575"/>
                    </a:cubicBezTo>
                    <a:cubicBezTo>
                      <a:pt x="431271" y="1060979"/>
                      <a:pt x="457200" y="1104900"/>
                      <a:pt x="470429" y="1139825"/>
                    </a:cubicBezTo>
                    <a:cubicBezTo>
                      <a:pt x="483658" y="1174750"/>
                      <a:pt x="492654" y="1221846"/>
                      <a:pt x="486304" y="1254125"/>
                    </a:cubicBezTo>
                    <a:cubicBezTo>
                      <a:pt x="479954" y="1286404"/>
                      <a:pt x="455083" y="1313921"/>
                      <a:pt x="432329" y="1333500"/>
                    </a:cubicBezTo>
                    <a:cubicBezTo>
                      <a:pt x="409575" y="1353079"/>
                      <a:pt x="367770" y="1360488"/>
                      <a:pt x="349779" y="1371600"/>
                    </a:cubicBezTo>
                    <a:cubicBezTo>
                      <a:pt x="331788" y="1382712"/>
                      <a:pt x="331258" y="1389592"/>
                      <a:pt x="324379" y="1400175"/>
                    </a:cubicBezTo>
                    <a:cubicBezTo>
                      <a:pt x="317500" y="1410758"/>
                      <a:pt x="319616" y="1428221"/>
                      <a:pt x="308504" y="1435100"/>
                    </a:cubicBezTo>
                    <a:cubicBezTo>
                      <a:pt x="297392" y="1441979"/>
                      <a:pt x="275696" y="1450975"/>
                      <a:pt x="257704" y="1441450"/>
                    </a:cubicBezTo>
                    <a:cubicBezTo>
                      <a:pt x="239712" y="1431925"/>
                      <a:pt x="206375" y="1398058"/>
                      <a:pt x="200554" y="1377950"/>
                    </a:cubicBezTo>
                    <a:cubicBezTo>
                      <a:pt x="194733" y="1357842"/>
                      <a:pt x="207962" y="1335617"/>
                      <a:pt x="222779" y="1320800"/>
                    </a:cubicBezTo>
                    <a:cubicBezTo>
                      <a:pt x="237596" y="1305983"/>
                      <a:pt x="272521" y="1302808"/>
                      <a:pt x="289454" y="1289050"/>
                    </a:cubicBezTo>
                    <a:cubicBezTo>
                      <a:pt x="306387" y="1275292"/>
                      <a:pt x="321733" y="1254654"/>
                      <a:pt x="324379" y="1238250"/>
                    </a:cubicBezTo>
                    <a:cubicBezTo>
                      <a:pt x="327025" y="1221846"/>
                      <a:pt x="319616" y="1199621"/>
                      <a:pt x="305329" y="1190625"/>
                    </a:cubicBezTo>
                    <a:cubicBezTo>
                      <a:pt x="291042" y="1181629"/>
                      <a:pt x="269875" y="1173692"/>
                      <a:pt x="238654" y="1184275"/>
                    </a:cubicBezTo>
                    <a:cubicBezTo>
                      <a:pt x="207433" y="1194858"/>
                      <a:pt x="146579" y="1232958"/>
                      <a:pt x="118004" y="1254125"/>
                    </a:cubicBezTo>
                    <a:cubicBezTo>
                      <a:pt x="89429" y="1275292"/>
                      <a:pt x="71966" y="1286933"/>
                      <a:pt x="67204" y="1311275"/>
                    </a:cubicBezTo>
                    <a:cubicBezTo>
                      <a:pt x="62442" y="1335617"/>
                      <a:pt x="78846" y="1374775"/>
                      <a:pt x="89429" y="1400175"/>
                    </a:cubicBezTo>
                    <a:cubicBezTo>
                      <a:pt x="100012" y="1425575"/>
                      <a:pt x="115887" y="1436687"/>
                      <a:pt x="130704" y="1463675"/>
                    </a:cubicBezTo>
                    <a:cubicBezTo>
                      <a:pt x="145521" y="1490663"/>
                      <a:pt x="170392" y="1531408"/>
                      <a:pt x="178329" y="1562100"/>
                    </a:cubicBezTo>
                    <a:cubicBezTo>
                      <a:pt x="186266" y="1592792"/>
                      <a:pt x="174096" y="1627188"/>
                      <a:pt x="178329" y="1647825"/>
                    </a:cubicBezTo>
                    <a:cubicBezTo>
                      <a:pt x="182562" y="1668462"/>
                      <a:pt x="190500" y="1677458"/>
                      <a:pt x="203729" y="1685925"/>
                    </a:cubicBezTo>
                    <a:cubicBezTo>
                      <a:pt x="216958" y="1694392"/>
                      <a:pt x="240771" y="1701271"/>
                      <a:pt x="257704" y="1698625"/>
                    </a:cubicBezTo>
                    <a:cubicBezTo>
                      <a:pt x="274637" y="1695979"/>
                      <a:pt x="293158" y="1692275"/>
                      <a:pt x="305329" y="1670050"/>
                    </a:cubicBezTo>
                    <a:cubicBezTo>
                      <a:pt x="317500" y="1647825"/>
                      <a:pt x="307446" y="1601258"/>
                      <a:pt x="330729" y="1565275"/>
                    </a:cubicBezTo>
                    <a:cubicBezTo>
                      <a:pt x="354012" y="1529292"/>
                      <a:pt x="406400" y="1486429"/>
                      <a:pt x="445029" y="1454150"/>
                    </a:cubicBezTo>
                    <a:cubicBezTo>
                      <a:pt x="483658" y="1421871"/>
                      <a:pt x="532342" y="1388533"/>
                      <a:pt x="562504" y="1371600"/>
                    </a:cubicBezTo>
                    <a:cubicBezTo>
                      <a:pt x="592666" y="1354667"/>
                      <a:pt x="608542" y="1347258"/>
                      <a:pt x="626004" y="1352550"/>
                    </a:cubicBezTo>
                    <a:cubicBezTo>
                      <a:pt x="643466" y="1357842"/>
                      <a:pt x="656167" y="1379008"/>
                      <a:pt x="667279" y="1403350"/>
                    </a:cubicBezTo>
                    <a:cubicBezTo>
                      <a:pt x="678391" y="1427692"/>
                      <a:pt x="694796" y="1473200"/>
                      <a:pt x="692679" y="1498600"/>
                    </a:cubicBezTo>
                    <a:cubicBezTo>
                      <a:pt x="690562" y="1524000"/>
                      <a:pt x="669925" y="1544108"/>
                      <a:pt x="654579" y="1555750"/>
                    </a:cubicBezTo>
                    <a:cubicBezTo>
                      <a:pt x="639233" y="1567392"/>
                      <a:pt x="622829" y="1571625"/>
                      <a:pt x="600604" y="1568450"/>
                    </a:cubicBezTo>
                    <a:cubicBezTo>
                      <a:pt x="578379" y="1565275"/>
                      <a:pt x="538691" y="1534583"/>
                      <a:pt x="521229" y="1536700"/>
                    </a:cubicBezTo>
                    <a:cubicBezTo>
                      <a:pt x="503767" y="1538817"/>
                      <a:pt x="499533" y="1566333"/>
                      <a:pt x="495829" y="1581150"/>
                    </a:cubicBezTo>
                    <a:cubicBezTo>
                      <a:pt x="492125" y="1595967"/>
                      <a:pt x="499004" y="1607079"/>
                      <a:pt x="499004" y="1625600"/>
                    </a:cubicBezTo>
                    <a:cubicBezTo>
                      <a:pt x="499004" y="1644121"/>
                      <a:pt x="508000" y="1673225"/>
                      <a:pt x="495829" y="1692275"/>
                    </a:cubicBezTo>
                  </a:path>
                </a:pathLst>
              </a:cu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sp>
            <p:nvSpPr>
              <p:cNvPr id="80" name="Freeform 79"/>
              <p:cNvSpPr/>
              <p:nvPr/>
            </p:nvSpPr>
            <p:spPr>
              <a:xfrm>
                <a:off x="5397500" y="6183313"/>
                <a:ext cx="323850" cy="160337"/>
              </a:xfrm>
              <a:custGeom>
                <a:avLst/>
                <a:gdLst>
                  <a:gd name="connsiteX0" fmla="*/ 0 w 323850"/>
                  <a:gd name="connsiteY0" fmla="*/ 160337 h 160337"/>
                  <a:gd name="connsiteX1" fmla="*/ 47625 w 323850"/>
                  <a:gd name="connsiteY1" fmla="*/ 87312 h 160337"/>
                  <a:gd name="connsiteX2" fmla="*/ 114300 w 323850"/>
                  <a:gd name="connsiteY2" fmla="*/ 58737 h 160337"/>
                  <a:gd name="connsiteX3" fmla="*/ 222250 w 323850"/>
                  <a:gd name="connsiteY3" fmla="*/ 26987 h 160337"/>
                  <a:gd name="connsiteX4" fmla="*/ 266700 w 323850"/>
                  <a:gd name="connsiteY4" fmla="*/ 1587 h 160337"/>
                  <a:gd name="connsiteX5" fmla="*/ 304800 w 323850"/>
                  <a:gd name="connsiteY5" fmla="*/ 17462 h 160337"/>
                  <a:gd name="connsiteX6" fmla="*/ 314325 w 323850"/>
                  <a:gd name="connsiteY6" fmla="*/ 93662 h 160337"/>
                  <a:gd name="connsiteX7" fmla="*/ 323850 w 323850"/>
                  <a:gd name="connsiteY7" fmla="*/ 160337 h 160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3850" h="160337">
                    <a:moveTo>
                      <a:pt x="0" y="160337"/>
                    </a:moveTo>
                    <a:cubicBezTo>
                      <a:pt x="14287" y="132291"/>
                      <a:pt x="28575" y="104245"/>
                      <a:pt x="47625" y="87312"/>
                    </a:cubicBezTo>
                    <a:cubicBezTo>
                      <a:pt x="66675" y="70379"/>
                      <a:pt x="85196" y="68791"/>
                      <a:pt x="114300" y="58737"/>
                    </a:cubicBezTo>
                    <a:cubicBezTo>
                      <a:pt x="143404" y="48683"/>
                      <a:pt x="196850" y="36512"/>
                      <a:pt x="222250" y="26987"/>
                    </a:cubicBezTo>
                    <a:cubicBezTo>
                      <a:pt x="247650" y="17462"/>
                      <a:pt x="252942" y="3174"/>
                      <a:pt x="266700" y="1587"/>
                    </a:cubicBezTo>
                    <a:cubicBezTo>
                      <a:pt x="280458" y="0"/>
                      <a:pt x="296863" y="2116"/>
                      <a:pt x="304800" y="17462"/>
                    </a:cubicBezTo>
                    <a:cubicBezTo>
                      <a:pt x="312737" y="32808"/>
                      <a:pt x="311150" y="69850"/>
                      <a:pt x="314325" y="93662"/>
                    </a:cubicBezTo>
                    <a:cubicBezTo>
                      <a:pt x="317500" y="117475"/>
                      <a:pt x="318558" y="138112"/>
                      <a:pt x="323850" y="160337"/>
                    </a:cubicBezTo>
                  </a:path>
                </a:pathLst>
              </a:cu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</p:grpSp>
        <p:grpSp>
          <p:nvGrpSpPr>
            <p:cNvPr id="94261" name="Group 80"/>
            <p:cNvGrpSpPr>
              <a:grpSpLocks/>
            </p:cNvGrpSpPr>
            <p:nvPr/>
          </p:nvGrpSpPr>
          <p:grpSpPr bwMode="auto">
            <a:xfrm>
              <a:off x="3438525" y="4838700"/>
              <a:ext cx="971550" cy="1511300"/>
              <a:chOff x="3438525" y="4838700"/>
              <a:chExt cx="971550" cy="1511300"/>
            </a:xfrm>
          </p:grpSpPr>
          <p:sp>
            <p:nvSpPr>
              <p:cNvPr id="82" name="Freeform 81"/>
              <p:cNvSpPr/>
              <p:nvPr/>
            </p:nvSpPr>
            <p:spPr>
              <a:xfrm>
                <a:off x="3441700" y="4838700"/>
                <a:ext cx="881063" cy="1476375"/>
              </a:xfrm>
              <a:custGeom>
                <a:avLst/>
                <a:gdLst>
                  <a:gd name="connsiteX0" fmla="*/ 0 w 880533"/>
                  <a:gd name="connsiteY0" fmla="*/ 0 h 1476375"/>
                  <a:gd name="connsiteX1" fmla="*/ 19050 w 880533"/>
                  <a:gd name="connsiteY1" fmla="*/ 69850 h 1476375"/>
                  <a:gd name="connsiteX2" fmla="*/ 19050 w 880533"/>
                  <a:gd name="connsiteY2" fmla="*/ 98425 h 1476375"/>
                  <a:gd name="connsiteX3" fmla="*/ 63500 w 880533"/>
                  <a:gd name="connsiteY3" fmla="*/ 158750 h 1476375"/>
                  <a:gd name="connsiteX4" fmla="*/ 149225 w 880533"/>
                  <a:gd name="connsiteY4" fmla="*/ 241300 h 1476375"/>
                  <a:gd name="connsiteX5" fmla="*/ 209550 w 880533"/>
                  <a:gd name="connsiteY5" fmla="*/ 250825 h 1476375"/>
                  <a:gd name="connsiteX6" fmla="*/ 285750 w 880533"/>
                  <a:gd name="connsiteY6" fmla="*/ 228600 h 1476375"/>
                  <a:gd name="connsiteX7" fmla="*/ 374650 w 880533"/>
                  <a:gd name="connsiteY7" fmla="*/ 260350 h 1476375"/>
                  <a:gd name="connsiteX8" fmla="*/ 460375 w 880533"/>
                  <a:gd name="connsiteY8" fmla="*/ 320675 h 1476375"/>
                  <a:gd name="connsiteX9" fmla="*/ 514350 w 880533"/>
                  <a:gd name="connsiteY9" fmla="*/ 349250 h 1476375"/>
                  <a:gd name="connsiteX10" fmla="*/ 590550 w 880533"/>
                  <a:gd name="connsiteY10" fmla="*/ 406400 h 1476375"/>
                  <a:gd name="connsiteX11" fmla="*/ 673100 w 880533"/>
                  <a:gd name="connsiteY11" fmla="*/ 403225 h 1476375"/>
                  <a:gd name="connsiteX12" fmla="*/ 733425 w 880533"/>
                  <a:gd name="connsiteY12" fmla="*/ 390525 h 1476375"/>
                  <a:gd name="connsiteX13" fmla="*/ 771525 w 880533"/>
                  <a:gd name="connsiteY13" fmla="*/ 419100 h 1476375"/>
                  <a:gd name="connsiteX14" fmla="*/ 784225 w 880533"/>
                  <a:gd name="connsiteY14" fmla="*/ 479425 h 1476375"/>
                  <a:gd name="connsiteX15" fmla="*/ 812800 w 880533"/>
                  <a:gd name="connsiteY15" fmla="*/ 536575 h 1476375"/>
                  <a:gd name="connsiteX16" fmla="*/ 863600 w 880533"/>
                  <a:gd name="connsiteY16" fmla="*/ 615950 h 1476375"/>
                  <a:gd name="connsiteX17" fmla="*/ 863600 w 880533"/>
                  <a:gd name="connsiteY17" fmla="*/ 692150 h 1476375"/>
                  <a:gd name="connsiteX18" fmla="*/ 850900 w 880533"/>
                  <a:gd name="connsiteY18" fmla="*/ 739775 h 1476375"/>
                  <a:gd name="connsiteX19" fmla="*/ 866775 w 880533"/>
                  <a:gd name="connsiteY19" fmla="*/ 841375 h 1476375"/>
                  <a:gd name="connsiteX20" fmla="*/ 876300 w 880533"/>
                  <a:gd name="connsiteY20" fmla="*/ 930275 h 1476375"/>
                  <a:gd name="connsiteX21" fmla="*/ 841375 w 880533"/>
                  <a:gd name="connsiteY21" fmla="*/ 1000125 h 1476375"/>
                  <a:gd name="connsiteX22" fmla="*/ 822325 w 880533"/>
                  <a:gd name="connsiteY22" fmla="*/ 1073150 h 1476375"/>
                  <a:gd name="connsiteX23" fmla="*/ 850900 w 880533"/>
                  <a:gd name="connsiteY23" fmla="*/ 1139825 h 1476375"/>
                  <a:gd name="connsiteX24" fmla="*/ 857250 w 880533"/>
                  <a:gd name="connsiteY24" fmla="*/ 1209675 h 1476375"/>
                  <a:gd name="connsiteX25" fmla="*/ 825500 w 880533"/>
                  <a:gd name="connsiteY25" fmla="*/ 1301750 h 1476375"/>
                  <a:gd name="connsiteX26" fmla="*/ 809625 w 880533"/>
                  <a:gd name="connsiteY26" fmla="*/ 1384300 h 1476375"/>
                  <a:gd name="connsiteX27" fmla="*/ 781050 w 880533"/>
                  <a:gd name="connsiteY27" fmla="*/ 1431925 h 1476375"/>
                  <a:gd name="connsiteX28" fmla="*/ 746125 w 880533"/>
                  <a:gd name="connsiteY28" fmla="*/ 1476375 h 1476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880533" h="1476375">
                    <a:moveTo>
                      <a:pt x="0" y="0"/>
                    </a:moveTo>
                    <a:cubicBezTo>
                      <a:pt x="7937" y="26723"/>
                      <a:pt x="15875" y="53446"/>
                      <a:pt x="19050" y="69850"/>
                    </a:cubicBezTo>
                    <a:cubicBezTo>
                      <a:pt x="22225" y="86254"/>
                      <a:pt x="11642" y="83608"/>
                      <a:pt x="19050" y="98425"/>
                    </a:cubicBezTo>
                    <a:cubicBezTo>
                      <a:pt x="26458" y="113242"/>
                      <a:pt x="41804" y="134937"/>
                      <a:pt x="63500" y="158750"/>
                    </a:cubicBezTo>
                    <a:cubicBezTo>
                      <a:pt x="85196" y="182563"/>
                      <a:pt x="124883" y="225954"/>
                      <a:pt x="149225" y="241300"/>
                    </a:cubicBezTo>
                    <a:cubicBezTo>
                      <a:pt x="173567" y="256646"/>
                      <a:pt x="186796" y="252942"/>
                      <a:pt x="209550" y="250825"/>
                    </a:cubicBezTo>
                    <a:cubicBezTo>
                      <a:pt x="232304" y="248708"/>
                      <a:pt x="258233" y="227013"/>
                      <a:pt x="285750" y="228600"/>
                    </a:cubicBezTo>
                    <a:cubicBezTo>
                      <a:pt x="313267" y="230187"/>
                      <a:pt x="345546" y="245004"/>
                      <a:pt x="374650" y="260350"/>
                    </a:cubicBezTo>
                    <a:cubicBezTo>
                      <a:pt x="403754" y="275696"/>
                      <a:pt x="437092" y="305858"/>
                      <a:pt x="460375" y="320675"/>
                    </a:cubicBezTo>
                    <a:cubicBezTo>
                      <a:pt x="483658" y="335492"/>
                      <a:pt x="492654" y="334963"/>
                      <a:pt x="514350" y="349250"/>
                    </a:cubicBezTo>
                    <a:cubicBezTo>
                      <a:pt x="536046" y="363538"/>
                      <a:pt x="564092" y="397404"/>
                      <a:pt x="590550" y="406400"/>
                    </a:cubicBezTo>
                    <a:cubicBezTo>
                      <a:pt x="617008" y="415396"/>
                      <a:pt x="649288" y="405871"/>
                      <a:pt x="673100" y="403225"/>
                    </a:cubicBezTo>
                    <a:cubicBezTo>
                      <a:pt x="696912" y="400579"/>
                      <a:pt x="717021" y="387879"/>
                      <a:pt x="733425" y="390525"/>
                    </a:cubicBezTo>
                    <a:cubicBezTo>
                      <a:pt x="749829" y="393171"/>
                      <a:pt x="763058" y="404283"/>
                      <a:pt x="771525" y="419100"/>
                    </a:cubicBezTo>
                    <a:cubicBezTo>
                      <a:pt x="779992" y="433917"/>
                      <a:pt x="777346" y="459846"/>
                      <a:pt x="784225" y="479425"/>
                    </a:cubicBezTo>
                    <a:cubicBezTo>
                      <a:pt x="791104" y="499004"/>
                      <a:pt x="799571" y="513821"/>
                      <a:pt x="812800" y="536575"/>
                    </a:cubicBezTo>
                    <a:cubicBezTo>
                      <a:pt x="826029" y="559329"/>
                      <a:pt x="855133" y="590021"/>
                      <a:pt x="863600" y="615950"/>
                    </a:cubicBezTo>
                    <a:cubicBezTo>
                      <a:pt x="872067" y="641879"/>
                      <a:pt x="865717" y="671513"/>
                      <a:pt x="863600" y="692150"/>
                    </a:cubicBezTo>
                    <a:cubicBezTo>
                      <a:pt x="861483" y="712787"/>
                      <a:pt x="850371" y="714904"/>
                      <a:pt x="850900" y="739775"/>
                    </a:cubicBezTo>
                    <a:cubicBezTo>
                      <a:pt x="851429" y="764646"/>
                      <a:pt x="862542" y="809625"/>
                      <a:pt x="866775" y="841375"/>
                    </a:cubicBezTo>
                    <a:cubicBezTo>
                      <a:pt x="871008" y="873125"/>
                      <a:pt x="880533" y="903817"/>
                      <a:pt x="876300" y="930275"/>
                    </a:cubicBezTo>
                    <a:cubicBezTo>
                      <a:pt x="872067" y="956733"/>
                      <a:pt x="850371" y="976313"/>
                      <a:pt x="841375" y="1000125"/>
                    </a:cubicBezTo>
                    <a:cubicBezTo>
                      <a:pt x="832379" y="1023937"/>
                      <a:pt x="820738" y="1049867"/>
                      <a:pt x="822325" y="1073150"/>
                    </a:cubicBezTo>
                    <a:cubicBezTo>
                      <a:pt x="823913" y="1096433"/>
                      <a:pt x="845079" y="1117071"/>
                      <a:pt x="850900" y="1139825"/>
                    </a:cubicBezTo>
                    <a:cubicBezTo>
                      <a:pt x="856721" y="1162579"/>
                      <a:pt x="861483" y="1182688"/>
                      <a:pt x="857250" y="1209675"/>
                    </a:cubicBezTo>
                    <a:cubicBezTo>
                      <a:pt x="853017" y="1236663"/>
                      <a:pt x="833437" y="1272646"/>
                      <a:pt x="825500" y="1301750"/>
                    </a:cubicBezTo>
                    <a:cubicBezTo>
                      <a:pt x="817563" y="1330854"/>
                      <a:pt x="817033" y="1362604"/>
                      <a:pt x="809625" y="1384300"/>
                    </a:cubicBezTo>
                    <a:cubicBezTo>
                      <a:pt x="802217" y="1405996"/>
                      <a:pt x="791633" y="1416579"/>
                      <a:pt x="781050" y="1431925"/>
                    </a:cubicBezTo>
                    <a:cubicBezTo>
                      <a:pt x="770467" y="1447271"/>
                      <a:pt x="763588" y="1452033"/>
                      <a:pt x="746125" y="1476375"/>
                    </a:cubicBezTo>
                  </a:path>
                </a:pathLst>
              </a:cu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sp>
            <p:nvSpPr>
              <p:cNvPr id="83" name="Freeform 82"/>
              <p:cNvSpPr/>
              <p:nvPr/>
            </p:nvSpPr>
            <p:spPr>
              <a:xfrm>
                <a:off x="4302125" y="6305550"/>
                <a:ext cx="107950" cy="44450"/>
              </a:xfrm>
              <a:custGeom>
                <a:avLst/>
                <a:gdLst>
                  <a:gd name="connsiteX0" fmla="*/ 0 w 107950"/>
                  <a:gd name="connsiteY0" fmla="*/ 41275 h 44450"/>
                  <a:gd name="connsiteX1" fmla="*/ 44450 w 107950"/>
                  <a:gd name="connsiteY1" fmla="*/ 3175 h 44450"/>
                  <a:gd name="connsiteX2" fmla="*/ 92075 w 107950"/>
                  <a:gd name="connsiteY2" fmla="*/ 22225 h 44450"/>
                  <a:gd name="connsiteX3" fmla="*/ 107950 w 107950"/>
                  <a:gd name="connsiteY3" fmla="*/ 44450 h 44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950" h="44450">
                    <a:moveTo>
                      <a:pt x="0" y="41275"/>
                    </a:moveTo>
                    <a:cubicBezTo>
                      <a:pt x="14552" y="23812"/>
                      <a:pt x="29104" y="6350"/>
                      <a:pt x="44450" y="3175"/>
                    </a:cubicBezTo>
                    <a:cubicBezTo>
                      <a:pt x="59796" y="0"/>
                      <a:pt x="81492" y="15346"/>
                      <a:pt x="92075" y="22225"/>
                    </a:cubicBezTo>
                    <a:cubicBezTo>
                      <a:pt x="102658" y="29104"/>
                      <a:pt x="107950" y="44450"/>
                      <a:pt x="107950" y="44450"/>
                    </a:cubicBezTo>
                  </a:path>
                </a:pathLst>
              </a:cu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sp>
            <p:nvSpPr>
              <p:cNvPr id="84" name="Freeform 83"/>
              <p:cNvSpPr/>
              <p:nvPr/>
            </p:nvSpPr>
            <p:spPr>
              <a:xfrm>
                <a:off x="3438525" y="5073650"/>
                <a:ext cx="760413" cy="1260475"/>
              </a:xfrm>
              <a:custGeom>
                <a:avLst/>
                <a:gdLst>
                  <a:gd name="connsiteX0" fmla="*/ 0 w 760942"/>
                  <a:gd name="connsiteY0" fmla="*/ 0 h 1260475"/>
                  <a:gd name="connsiteX1" fmla="*/ 44450 w 760942"/>
                  <a:gd name="connsiteY1" fmla="*/ 50800 h 1260475"/>
                  <a:gd name="connsiteX2" fmla="*/ 69850 w 760942"/>
                  <a:gd name="connsiteY2" fmla="*/ 101600 h 1260475"/>
                  <a:gd name="connsiteX3" fmla="*/ 120650 w 760942"/>
                  <a:gd name="connsiteY3" fmla="*/ 152400 h 1260475"/>
                  <a:gd name="connsiteX4" fmla="*/ 203200 w 760942"/>
                  <a:gd name="connsiteY4" fmla="*/ 152400 h 1260475"/>
                  <a:gd name="connsiteX5" fmla="*/ 285750 w 760942"/>
                  <a:gd name="connsiteY5" fmla="*/ 127000 h 1260475"/>
                  <a:gd name="connsiteX6" fmla="*/ 365125 w 760942"/>
                  <a:gd name="connsiteY6" fmla="*/ 146050 h 1260475"/>
                  <a:gd name="connsiteX7" fmla="*/ 425450 w 760942"/>
                  <a:gd name="connsiteY7" fmla="*/ 190500 h 1260475"/>
                  <a:gd name="connsiteX8" fmla="*/ 511175 w 760942"/>
                  <a:gd name="connsiteY8" fmla="*/ 234950 h 1260475"/>
                  <a:gd name="connsiteX9" fmla="*/ 577850 w 760942"/>
                  <a:gd name="connsiteY9" fmla="*/ 279400 h 1260475"/>
                  <a:gd name="connsiteX10" fmla="*/ 660400 w 760942"/>
                  <a:gd name="connsiteY10" fmla="*/ 320675 h 1260475"/>
                  <a:gd name="connsiteX11" fmla="*/ 727075 w 760942"/>
                  <a:gd name="connsiteY11" fmla="*/ 381000 h 1260475"/>
                  <a:gd name="connsiteX12" fmla="*/ 758825 w 760942"/>
                  <a:gd name="connsiteY12" fmla="*/ 454025 h 1260475"/>
                  <a:gd name="connsiteX13" fmla="*/ 739775 w 760942"/>
                  <a:gd name="connsiteY13" fmla="*/ 517525 h 1260475"/>
                  <a:gd name="connsiteX14" fmla="*/ 752475 w 760942"/>
                  <a:gd name="connsiteY14" fmla="*/ 593725 h 1260475"/>
                  <a:gd name="connsiteX15" fmla="*/ 742950 w 760942"/>
                  <a:gd name="connsiteY15" fmla="*/ 692150 h 1260475"/>
                  <a:gd name="connsiteX16" fmla="*/ 688975 w 760942"/>
                  <a:gd name="connsiteY16" fmla="*/ 781050 h 1260475"/>
                  <a:gd name="connsiteX17" fmla="*/ 685800 w 760942"/>
                  <a:gd name="connsiteY17" fmla="*/ 882650 h 1260475"/>
                  <a:gd name="connsiteX18" fmla="*/ 714375 w 760942"/>
                  <a:gd name="connsiteY18" fmla="*/ 949325 h 1260475"/>
                  <a:gd name="connsiteX19" fmla="*/ 727075 w 760942"/>
                  <a:gd name="connsiteY19" fmla="*/ 1012825 h 1260475"/>
                  <a:gd name="connsiteX20" fmla="*/ 711200 w 760942"/>
                  <a:gd name="connsiteY20" fmla="*/ 1117600 h 1260475"/>
                  <a:gd name="connsiteX21" fmla="*/ 660400 w 760942"/>
                  <a:gd name="connsiteY21" fmla="*/ 1168400 h 1260475"/>
                  <a:gd name="connsiteX22" fmla="*/ 587375 w 760942"/>
                  <a:gd name="connsiteY22" fmla="*/ 1225550 h 1260475"/>
                  <a:gd name="connsiteX23" fmla="*/ 546100 w 760942"/>
                  <a:gd name="connsiteY23" fmla="*/ 1260475 h 1260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60942" h="1260475">
                    <a:moveTo>
                      <a:pt x="0" y="0"/>
                    </a:moveTo>
                    <a:cubicBezTo>
                      <a:pt x="16404" y="16933"/>
                      <a:pt x="32808" y="33867"/>
                      <a:pt x="44450" y="50800"/>
                    </a:cubicBezTo>
                    <a:cubicBezTo>
                      <a:pt x="56092" y="67733"/>
                      <a:pt x="57150" y="84667"/>
                      <a:pt x="69850" y="101600"/>
                    </a:cubicBezTo>
                    <a:cubicBezTo>
                      <a:pt x="82550" y="118533"/>
                      <a:pt x="98425" y="143933"/>
                      <a:pt x="120650" y="152400"/>
                    </a:cubicBezTo>
                    <a:cubicBezTo>
                      <a:pt x="142875" y="160867"/>
                      <a:pt x="175683" y="156633"/>
                      <a:pt x="203200" y="152400"/>
                    </a:cubicBezTo>
                    <a:cubicBezTo>
                      <a:pt x="230717" y="148167"/>
                      <a:pt x="258763" y="128058"/>
                      <a:pt x="285750" y="127000"/>
                    </a:cubicBezTo>
                    <a:cubicBezTo>
                      <a:pt x="312737" y="125942"/>
                      <a:pt x="341842" y="135467"/>
                      <a:pt x="365125" y="146050"/>
                    </a:cubicBezTo>
                    <a:cubicBezTo>
                      <a:pt x="388408" y="156633"/>
                      <a:pt x="401108" y="175683"/>
                      <a:pt x="425450" y="190500"/>
                    </a:cubicBezTo>
                    <a:cubicBezTo>
                      <a:pt x="449792" y="205317"/>
                      <a:pt x="485775" y="220133"/>
                      <a:pt x="511175" y="234950"/>
                    </a:cubicBezTo>
                    <a:cubicBezTo>
                      <a:pt x="536575" y="249767"/>
                      <a:pt x="552979" y="265113"/>
                      <a:pt x="577850" y="279400"/>
                    </a:cubicBezTo>
                    <a:cubicBezTo>
                      <a:pt x="602721" y="293688"/>
                      <a:pt x="635529" y="303742"/>
                      <a:pt x="660400" y="320675"/>
                    </a:cubicBezTo>
                    <a:cubicBezTo>
                      <a:pt x="685271" y="337608"/>
                      <a:pt x="710671" y="358775"/>
                      <a:pt x="727075" y="381000"/>
                    </a:cubicBezTo>
                    <a:cubicBezTo>
                      <a:pt x="743479" y="403225"/>
                      <a:pt x="756708" y="431271"/>
                      <a:pt x="758825" y="454025"/>
                    </a:cubicBezTo>
                    <a:cubicBezTo>
                      <a:pt x="760942" y="476779"/>
                      <a:pt x="740833" y="494242"/>
                      <a:pt x="739775" y="517525"/>
                    </a:cubicBezTo>
                    <a:cubicBezTo>
                      <a:pt x="738717" y="540808"/>
                      <a:pt x="751946" y="564621"/>
                      <a:pt x="752475" y="593725"/>
                    </a:cubicBezTo>
                    <a:cubicBezTo>
                      <a:pt x="753004" y="622829"/>
                      <a:pt x="753533" y="660929"/>
                      <a:pt x="742950" y="692150"/>
                    </a:cubicBezTo>
                    <a:cubicBezTo>
                      <a:pt x="732367" y="723371"/>
                      <a:pt x="698500" y="749300"/>
                      <a:pt x="688975" y="781050"/>
                    </a:cubicBezTo>
                    <a:cubicBezTo>
                      <a:pt x="679450" y="812800"/>
                      <a:pt x="681567" y="854604"/>
                      <a:pt x="685800" y="882650"/>
                    </a:cubicBezTo>
                    <a:cubicBezTo>
                      <a:pt x="690033" y="910696"/>
                      <a:pt x="707496" y="927629"/>
                      <a:pt x="714375" y="949325"/>
                    </a:cubicBezTo>
                    <a:cubicBezTo>
                      <a:pt x="721254" y="971021"/>
                      <a:pt x="727604" y="984779"/>
                      <a:pt x="727075" y="1012825"/>
                    </a:cubicBezTo>
                    <a:cubicBezTo>
                      <a:pt x="726546" y="1040871"/>
                      <a:pt x="722313" y="1091671"/>
                      <a:pt x="711200" y="1117600"/>
                    </a:cubicBezTo>
                    <a:cubicBezTo>
                      <a:pt x="700088" y="1143529"/>
                      <a:pt x="681038" y="1150408"/>
                      <a:pt x="660400" y="1168400"/>
                    </a:cubicBezTo>
                    <a:cubicBezTo>
                      <a:pt x="639763" y="1186392"/>
                      <a:pt x="606425" y="1210204"/>
                      <a:pt x="587375" y="1225550"/>
                    </a:cubicBezTo>
                    <a:cubicBezTo>
                      <a:pt x="568325" y="1240896"/>
                      <a:pt x="561446" y="1246188"/>
                      <a:pt x="546100" y="1260475"/>
                    </a:cubicBezTo>
                  </a:path>
                </a:pathLst>
              </a:cu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sp>
            <p:nvSpPr>
              <p:cNvPr id="85" name="Freeform 84"/>
              <p:cNvSpPr/>
              <p:nvPr/>
            </p:nvSpPr>
            <p:spPr>
              <a:xfrm>
                <a:off x="3441700" y="5670550"/>
                <a:ext cx="95250" cy="679450"/>
              </a:xfrm>
              <a:custGeom>
                <a:avLst/>
                <a:gdLst>
                  <a:gd name="connsiteX0" fmla="*/ 57150 w 94721"/>
                  <a:gd name="connsiteY0" fmla="*/ 679450 h 679450"/>
                  <a:gd name="connsiteX1" fmla="*/ 53975 w 94721"/>
                  <a:gd name="connsiteY1" fmla="*/ 615950 h 679450"/>
                  <a:gd name="connsiteX2" fmla="*/ 28575 w 94721"/>
                  <a:gd name="connsiteY2" fmla="*/ 558800 h 679450"/>
                  <a:gd name="connsiteX3" fmla="*/ 15875 w 94721"/>
                  <a:gd name="connsiteY3" fmla="*/ 504825 h 679450"/>
                  <a:gd name="connsiteX4" fmla="*/ 57150 w 94721"/>
                  <a:gd name="connsiteY4" fmla="*/ 460375 h 679450"/>
                  <a:gd name="connsiteX5" fmla="*/ 79375 w 94721"/>
                  <a:gd name="connsiteY5" fmla="*/ 390525 h 679450"/>
                  <a:gd name="connsiteX6" fmla="*/ 85725 w 94721"/>
                  <a:gd name="connsiteY6" fmla="*/ 250825 h 679450"/>
                  <a:gd name="connsiteX7" fmla="*/ 82550 w 94721"/>
                  <a:gd name="connsiteY7" fmla="*/ 155575 h 679450"/>
                  <a:gd name="connsiteX8" fmla="*/ 92075 w 94721"/>
                  <a:gd name="connsiteY8" fmla="*/ 63500 h 679450"/>
                  <a:gd name="connsiteX9" fmla="*/ 66675 w 94721"/>
                  <a:gd name="connsiteY9" fmla="*/ 19050 h 679450"/>
                  <a:gd name="connsiteX10" fmla="*/ 0 w 94721"/>
                  <a:gd name="connsiteY10" fmla="*/ 0 h 679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4721" h="679450">
                    <a:moveTo>
                      <a:pt x="57150" y="679450"/>
                    </a:moveTo>
                    <a:cubicBezTo>
                      <a:pt x="57943" y="657754"/>
                      <a:pt x="58737" y="636058"/>
                      <a:pt x="53975" y="615950"/>
                    </a:cubicBezTo>
                    <a:cubicBezTo>
                      <a:pt x="49213" y="595842"/>
                      <a:pt x="34925" y="577321"/>
                      <a:pt x="28575" y="558800"/>
                    </a:cubicBezTo>
                    <a:cubicBezTo>
                      <a:pt x="22225" y="540279"/>
                      <a:pt x="11112" y="521229"/>
                      <a:pt x="15875" y="504825"/>
                    </a:cubicBezTo>
                    <a:cubicBezTo>
                      <a:pt x="20638" y="488421"/>
                      <a:pt x="46567" y="479425"/>
                      <a:pt x="57150" y="460375"/>
                    </a:cubicBezTo>
                    <a:cubicBezTo>
                      <a:pt x="67733" y="441325"/>
                      <a:pt x="74613" y="425450"/>
                      <a:pt x="79375" y="390525"/>
                    </a:cubicBezTo>
                    <a:cubicBezTo>
                      <a:pt x="84138" y="355600"/>
                      <a:pt x="85196" y="289983"/>
                      <a:pt x="85725" y="250825"/>
                    </a:cubicBezTo>
                    <a:cubicBezTo>
                      <a:pt x="86254" y="211667"/>
                      <a:pt x="81492" y="186796"/>
                      <a:pt x="82550" y="155575"/>
                    </a:cubicBezTo>
                    <a:cubicBezTo>
                      <a:pt x="83608" y="124354"/>
                      <a:pt x="94721" y="86254"/>
                      <a:pt x="92075" y="63500"/>
                    </a:cubicBezTo>
                    <a:cubicBezTo>
                      <a:pt x="89429" y="40746"/>
                      <a:pt x="82021" y="29633"/>
                      <a:pt x="66675" y="19050"/>
                    </a:cubicBezTo>
                    <a:cubicBezTo>
                      <a:pt x="51329" y="8467"/>
                      <a:pt x="17992" y="8467"/>
                      <a:pt x="0" y="0"/>
                    </a:cubicBezTo>
                  </a:path>
                </a:pathLst>
              </a:cu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sp>
            <p:nvSpPr>
              <p:cNvPr id="86" name="Freeform 85"/>
              <p:cNvSpPr/>
              <p:nvPr/>
            </p:nvSpPr>
            <p:spPr>
              <a:xfrm>
                <a:off x="3444875" y="5283200"/>
                <a:ext cx="631825" cy="1060450"/>
              </a:xfrm>
              <a:custGeom>
                <a:avLst/>
                <a:gdLst>
                  <a:gd name="connsiteX0" fmla="*/ 403225 w 631296"/>
                  <a:gd name="connsiteY0" fmla="*/ 1060450 h 1060450"/>
                  <a:gd name="connsiteX1" fmla="*/ 447675 w 631296"/>
                  <a:gd name="connsiteY1" fmla="*/ 1009650 h 1060450"/>
                  <a:gd name="connsiteX2" fmla="*/ 482600 w 631296"/>
                  <a:gd name="connsiteY2" fmla="*/ 952500 h 1060450"/>
                  <a:gd name="connsiteX3" fmla="*/ 523875 w 631296"/>
                  <a:gd name="connsiteY3" fmla="*/ 904875 h 1060450"/>
                  <a:gd name="connsiteX4" fmla="*/ 587375 w 631296"/>
                  <a:gd name="connsiteY4" fmla="*/ 857250 h 1060450"/>
                  <a:gd name="connsiteX5" fmla="*/ 603250 w 631296"/>
                  <a:gd name="connsiteY5" fmla="*/ 803275 h 1060450"/>
                  <a:gd name="connsiteX6" fmla="*/ 577850 w 631296"/>
                  <a:gd name="connsiteY6" fmla="*/ 720725 h 1060450"/>
                  <a:gd name="connsiteX7" fmla="*/ 555625 w 631296"/>
                  <a:gd name="connsiteY7" fmla="*/ 615950 h 1060450"/>
                  <a:gd name="connsiteX8" fmla="*/ 558800 w 631296"/>
                  <a:gd name="connsiteY8" fmla="*/ 533400 h 1060450"/>
                  <a:gd name="connsiteX9" fmla="*/ 536575 w 631296"/>
                  <a:gd name="connsiteY9" fmla="*/ 447675 h 1060450"/>
                  <a:gd name="connsiteX10" fmla="*/ 542925 w 631296"/>
                  <a:gd name="connsiteY10" fmla="*/ 387350 h 1060450"/>
                  <a:gd name="connsiteX11" fmla="*/ 603250 w 631296"/>
                  <a:gd name="connsiteY11" fmla="*/ 327025 h 1060450"/>
                  <a:gd name="connsiteX12" fmla="*/ 625475 w 631296"/>
                  <a:gd name="connsiteY12" fmla="*/ 254000 h 1060450"/>
                  <a:gd name="connsiteX13" fmla="*/ 568325 w 631296"/>
                  <a:gd name="connsiteY13" fmla="*/ 203200 h 1060450"/>
                  <a:gd name="connsiteX14" fmla="*/ 501650 w 631296"/>
                  <a:gd name="connsiteY14" fmla="*/ 190500 h 1060450"/>
                  <a:gd name="connsiteX15" fmla="*/ 434975 w 631296"/>
                  <a:gd name="connsiteY15" fmla="*/ 117475 h 1060450"/>
                  <a:gd name="connsiteX16" fmla="*/ 365125 w 631296"/>
                  <a:gd name="connsiteY16" fmla="*/ 60325 h 1060450"/>
                  <a:gd name="connsiteX17" fmla="*/ 276225 w 631296"/>
                  <a:gd name="connsiteY17" fmla="*/ 50800 h 1060450"/>
                  <a:gd name="connsiteX18" fmla="*/ 184150 w 631296"/>
                  <a:gd name="connsiteY18" fmla="*/ 79375 h 1060450"/>
                  <a:gd name="connsiteX19" fmla="*/ 120650 w 631296"/>
                  <a:gd name="connsiteY19" fmla="*/ 114300 h 1060450"/>
                  <a:gd name="connsiteX20" fmla="*/ 73025 w 631296"/>
                  <a:gd name="connsiteY20" fmla="*/ 101600 h 1060450"/>
                  <a:gd name="connsiteX21" fmla="*/ 28575 w 631296"/>
                  <a:gd name="connsiteY21" fmla="*/ 63500 h 1060450"/>
                  <a:gd name="connsiteX22" fmla="*/ 0 w 631296"/>
                  <a:gd name="connsiteY22" fmla="*/ 0 h 106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631296" h="1060450">
                    <a:moveTo>
                      <a:pt x="403225" y="1060450"/>
                    </a:moveTo>
                    <a:cubicBezTo>
                      <a:pt x="418835" y="1044046"/>
                      <a:pt x="434446" y="1027642"/>
                      <a:pt x="447675" y="1009650"/>
                    </a:cubicBezTo>
                    <a:cubicBezTo>
                      <a:pt x="460904" y="991658"/>
                      <a:pt x="469900" y="969963"/>
                      <a:pt x="482600" y="952500"/>
                    </a:cubicBezTo>
                    <a:cubicBezTo>
                      <a:pt x="495300" y="935038"/>
                      <a:pt x="506413" y="920750"/>
                      <a:pt x="523875" y="904875"/>
                    </a:cubicBezTo>
                    <a:cubicBezTo>
                      <a:pt x="541337" y="889000"/>
                      <a:pt x="574146" y="874183"/>
                      <a:pt x="587375" y="857250"/>
                    </a:cubicBezTo>
                    <a:cubicBezTo>
                      <a:pt x="600604" y="840317"/>
                      <a:pt x="604837" y="826029"/>
                      <a:pt x="603250" y="803275"/>
                    </a:cubicBezTo>
                    <a:cubicBezTo>
                      <a:pt x="601663" y="780521"/>
                      <a:pt x="585787" y="751946"/>
                      <a:pt x="577850" y="720725"/>
                    </a:cubicBezTo>
                    <a:cubicBezTo>
                      <a:pt x="569913" y="689504"/>
                      <a:pt x="558800" y="647171"/>
                      <a:pt x="555625" y="615950"/>
                    </a:cubicBezTo>
                    <a:cubicBezTo>
                      <a:pt x="552450" y="584729"/>
                      <a:pt x="561975" y="561446"/>
                      <a:pt x="558800" y="533400"/>
                    </a:cubicBezTo>
                    <a:cubicBezTo>
                      <a:pt x="555625" y="505354"/>
                      <a:pt x="539221" y="472017"/>
                      <a:pt x="536575" y="447675"/>
                    </a:cubicBezTo>
                    <a:cubicBezTo>
                      <a:pt x="533929" y="423333"/>
                      <a:pt x="531813" y="407458"/>
                      <a:pt x="542925" y="387350"/>
                    </a:cubicBezTo>
                    <a:cubicBezTo>
                      <a:pt x="554037" y="367242"/>
                      <a:pt x="589492" y="349250"/>
                      <a:pt x="603250" y="327025"/>
                    </a:cubicBezTo>
                    <a:cubicBezTo>
                      <a:pt x="617008" y="304800"/>
                      <a:pt x="631296" y="274637"/>
                      <a:pt x="625475" y="254000"/>
                    </a:cubicBezTo>
                    <a:cubicBezTo>
                      <a:pt x="619654" y="233363"/>
                      <a:pt x="588963" y="213783"/>
                      <a:pt x="568325" y="203200"/>
                    </a:cubicBezTo>
                    <a:cubicBezTo>
                      <a:pt x="547688" y="192617"/>
                      <a:pt x="523875" y="204788"/>
                      <a:pt x="501650" y="190500"/>
                    </a:cubicBezTo>
                    <a:cubicBezTo>
                      <a:pt x="479425" y="176212"/>
                      <a:pt x="457729" y="139171"/>
                      <a:pt x="434975" y="117475"/>
                    </a:cubicBezTo>
                    <a:cubicBezTo>
                      <a:pt x="412221" y="95779"/>
                      <a:pt x="391583" y="71438"/>
                      <a:pt x="365125" y="60325"/>
                    </a:cubicBezTo>
                    <a:cubicBezTo>
                      <a:pt x="338667" y="49213"/>
                      <a:pt x="306388" y="47625"/>
                      <a:pt x="276225" y="50800"/>
                    </a:cubicBezTo>
                    <a:cubicBezTo>
                      <a:pt x="246062" y="53975"/>
                      <a:pt x="210079" y="68792"/>
                      <a:pt x="184150" y="79375"/>
                    </a:cubicBezTo>
                    <a:cubicBezTo>
                      <a:pt x="158221" y="89958"/>
                      <a:pt x="139171" y="110596"/>
                      <a:pt x="120650" y="114300"/>
                    </a:cubicBezTo>
                    <a:cubicBezTo>
                      <a:pt x="102129" y="118004"/>
                      <a:pt x="88371" y="110067"/>
                      <a:pt x="73025" y="101600"/>
                    </a:cubicBezTo>
                    <a:cubicBezTo>
                      <a:pt x="57679" y="93133"/>
                      <a:pt x="40746" y="80433"/>
                      <a:pt x="28575" y="63500"/>
                    </a:cubicBezTo>
                    <a:cubicBezTo>
                      <a:pt x="16404" y="46567"/>
                      <a:pt x="9525" y="16933"/>
                      <a:pt x="0" y="0"/>
                    </a:cubicBezTo>
                  </a:path>
                </a:pathLst>
              </a:cu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sp>
            <p:nvSpPr>
              <p:cNvPr id="87" name="Freeform 86"/>
              <p:cNvSpPr/>
              <p:nvPr/>
            </p:nvSpPr>
            <p:spPr>
              <a:xfrm>
                <a:off x="3444875" y="5448300"/>
                <a:ext cx="450850" cy="898525"/>
              </a:xfrm>
              <a:custGeom>
                <a:avLst/>
                <a:gdLst>
                  <a:gd name="connsiteX0" fmla="*/ 193675 w 451379"/>
                  <a:gd name="connsiteY0" fmla="*/ 899054 h 899054"/>
                  <a:gd name="connsiteX1" fmla="*/ 174625 w 451379"/>
                  <a:gd name="connsiteY1" fmla="*/ 835554 h 899054"/>
                  <a:gd name="connsiteX2" fmla="*/ 149225 w 451379"/>
                  <a:gd name="connsiteY2" fmla="*/ 778404 h 899054"/>
                  <a:gd name="connsiteX3" fmla="*/ 158750 w 451379"/>
                  <a:gd name="connsiteY3" fmla="*/ 714904 h 899054"/>
                  <a:gd name="connsiteX4" fmla="*/ 168275 w 451379"/>
                  <a:gd name="connsiteY4" fmla="*/ 660929 h 899054"/>
                  <a:gd name="connsiteX5" fmla="*/ 231775 w 451379"/>
                  <a:gd name="connsiteY5" fmla="*/ 610129 h 899054"/>
                  <a:gd name="connsiteX6" fmla="*/ 276225 w 451379"/>
                  <a:gd name="connsiteY6" fmla="*/ 629179 h 899054"/>
                  <a:gd name="connsiteX7" fmla="*/ 282575 w 451379"/>
                  <a:gd name="connsiteY7" fmla="*/ 695854 h 899054"/>
                  <a:gd name="connsiteX8" fmla="*/ 282575 w 451379"/>
                  <a:gd name="connsiteY8" fmla="*/ 749829 h 899054"/>
                  <a:gd name="connsiteX9" fmla="*/ 314325 w 451379"/>
                  <a:gd name="connsiteY9" fmla="*/ 784754 h 899054"/>
                  <a:gd name="connsiteX10" fmla="*/ 371475 w 451379"/>
                  <a:gd name="connsiteY10" fmla="*/ 772054 h 899054"/>
                  <a:gd name="connsiteX11" fmla="*/ 406400 w 451379"/>
                  <a:gd name="connsiteY11" fmla="*/ 695854 h 899054"/>
                  <a:gd name="connsiteX12" fmla="*/ 434975 w 451379"/>
                  <a:gd name="connsiteY12" fmla="*/ 613304 h 899054"/>
                  <a:gd name="connsiteX13" fmla="*/ 438150 w 451379"/>
                  <a:gd name="connsiteY13" fmla="*/ 521229 h 899054"/>
                  <a:gd name="connsiteX14" fmla="*/ 355600 w 451379"/>
                  <a:gd name="connsiteY14" fmla="*/ 486304 h 899054"/>
                  <a:gd name="connsiteX15" fmla="*/ 285750 w 451379"/>
                  <a:gd name="connsiteY15" fmla="*/ 473604 h 899054"/>
                  <a:gd name="connsiteX16" fmla="*/ 212725 w 451379"/>
                  <a:gd name="connsiteY16" fmla="*/ 416454 h 899054"/>
                  <a:gd name="connsiteX17" fmla="*/ 193675 w 451379"/>
                  <a:gd name="connsiteY17" fmla="*/ 330729 h 899054"/>
                  <a:gd name="connsiteX18" fmla="*/ 212725 w 451379"/>
                  <a:gd name="connsiteY18" fmla="*/ 241829 h 899054"/>
                  <a:gd name="connsiteX19" fmla="*/ 266700 w 451379"/>
                  <a:gd name="connsiteY19" fmla="*/ 200554 h 899054"/>
                  <a:gd name="connsiteX20" fmla="*/ 301625 w 451379"/>
                  <a:gd name="connsiteY20" fmla="*/ 225954 h 899054"/>
                  <a:gd name="connsiteX21" fmla="*/ 304800 w 451379"/>
                  <a:gd name="connsiteY21" fmla="*/ 330729 h 899054"/>
                  <a:gd name="connsiteX22" fmla="*/ 330200 w 451379"/>
                  <a:gd name="connsiteY22" fmla="*/ 372004 h 899054"/>
                  <a:gd name="connsiteX23" fmla="*/ 390525 w 451379"/>
                  <a:gd name="connsiteY23" fmla="*/ 397404 h 899054"/>
                  <a:gd name="connsiteX24" fmla="*/ 428625 w 451379"/>
                  <a:gd name="connsiteY24" fmla="*/ 352954 h 899054"/>
                  <a:gd name="connsiteX25" fmla="*/ 419100 w 451379"/>
                  <a:gd name="connsiteY25" fmla="*/ 267229 h 899054"/>
                  <a:gd name="connsiteX26" fmla="*/ 434975 w 451379"/>
                  <a:gd name="connsiteY26" fmla="*/ 203729 h 899054"/>
                  <a:gd name="connsiteX27" fmla="*/ 412750 w 451379"/>
                  <a:gd name="connsiteY27" fmla="*/ 121179 h 899054"/>
                  <a:gd name="connsiteX28" fmla="*/ 346075 w 451379"/>
                  <a:gd name="connsiteY28" fmla="*/ 19579 h 899054"/>
                  <a:gd name="connsiteX29" fmla="*/ 285750 w 451379"/>
                  <a:gd name="connsiteY29" fmla="*/ 3704 h 899054"/>
                  <a:gd name="connsiteX30" fmla="*/ 222250 w 451379"/>
                  <a:gd name="connsiteY30" fmla="*/ 38629 h 899054"/>
                  <a:gd name="connsiteX31" fmla="*/ 158750 w 451379"/>
                  <a:gd name="connsiteY31" fmla="*/ 108479 h 899054"/>
                  <a:gd name="connsiteX32" fmla="*/ 127000 w 451379"/>
                  <a:gd name="connsiteY32" fmla="*/ 140229 h 899054"/>
                  <a:gd name="connsiteX33" fmla="*/ 57150 w 451379"/>
                  <a:gd name="connsiteY33" fmla="*/ 121179 h 899054"/>
                  <a:gd name="connsiteX34" fmla="*/ 0 w 451379"/>
                  <a:gd name="connsiteY34" fmla="*/ 70379 h 899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451379" h="899054">
                    <a:moveTo>
                      <a:pt x="193675" y="899054"/>
                    </a:moveTo>
                    <a:cubicBezTo>
                      <a:pt x="187854" y="877358"/>
                      <a:pt x="182033" y="855662"/>
                      <a:pt x="174625" y="835554"/>
                    </a:cubicBezTo>
                    <a:cubicBezTo>
                      <a:pt x="167217" y="815446"/>
                      <a:pt x="151871" y="798512"/>
                      <a:pt x="149225" y="778404"/>
                    </a:cubicBezTo>
                    <a:cubicBezTo>
                      <a:pt x="146579" y="758296"/>
                      <a:pt x="155575" y="734483"/>
                      <a:pt x="158750" y="714904"/>
                    </a:cubicBezTo>
                    <a:cubicBezTo>
                      <a:pt x="161925" y="695325"/>
                      <a:pt x="156104" y="678391"/>
                      <a:pt x="168275" y="660929"/>
                    </a:cubicBezTo>
                    <a:cubicBezTo>
                      <a:pt x="180446" y="643467"/>
                      <a:pt x="213783" y="615421"/>
                      <a:pt x="231775" y="610129"/>
                    </a:cubicBezTo>
                    <a:cubicBezTo>
                      <a:pt x="249767" y="604837"/>
                      <a:pt x="267758" y="614891"/>
                      <a:pt x="276225" y="629179"/>
                    </a:cubicBezTo>
                    <a:cubicBezTo>
                      <a:pt x="284692" y="643467"/>
                      <a:pt x="281517" y="675746"/>
                      <a:pt x="282575" y="695854"/>
                    </a:cubicBezTo>
                    <a:cubicBezTo>
                      <a:pt x="283633" y="715962"/>
                      <a:pt x="277283" y="735012"/>
                      <a:pt x="282575" y="749829"/>
                    </a:cubicBezTo>
                    <a:cubicBezTo>
                      <a:pt x="287867" y="764646"/>
                      <a:pt x="299508" y="781050"/>
                      <a:pt x="314325" y="784754"/>
                    </a:cubicBezTo>
                    <a:cubicBezTo>
                      <a:pt x="329142" y="788458"/>
                      <a:pt x="356129" y="786871"/>
                      <a:pt x="371475" y="772054"/>
                    </a:cubicBezTo>
                    <a:cubicBezTo>
                      <a:pt x="386821" y="757237"/>
                      <a:pt x="395817" y="722312"/>
                      <a:pt x="406400" y="695854"/>
                    </a:cubicBezTo>
                    <a:cubicBezTo>
                      <a:pt x="416983" y="669396"/>
                      <a:pt x="429683" y="642408"/>
                      <a:pt x="434975" y="613304"/>
                    </a:cubicBezTo>
                    <a:cubicBezTo>
                      <a:pt x="440267" y="584200"/>
                      <a:pt x="451379" y="542396"/>
                      <a:pt x="438150" y="521229"/>
                    </a:cubicBezTo>
                    <a:cubicBezTo>
                      <a:pt x="424921" y="500062"/>
                      <a:pt x="381000" y="494241"/>
                      <a:pt x="355600" y="486304"/>
                    </a:cubicBezTo>
                    <a:cubicBezTo>
                      <a:pt x="330200" y="478367"/>
                      <a:pt x="309563" y="485246"/>
                      <a:pt x="285750" y="473604"/>
                    </a:cubicBezTo>
                    <a:cubicBezTo>
                      <a:pt x="261937" y="461962"/>
                      <a:pt x="228071" y="440266"/>
                      <a:pt x="212725" y="416454"/>
                    </a:cubicBezTo>
                    <a:cubicBezTo>
                      <a:pt x="197379" y="392642"/>
                      <a:pt x="193675" y="359833"/>
                      <a:pt x="193675" y="330729"/>
                    </a:cubicBezTo>
                    <a:cubicBezTo>
                      <a:pt x="193675" y="301625"/>
                      <a:pt x="200554" y="263525"/>
                      <a:pt x="212725" y="241829"/>
                    </a:cubicBezTo>
                    <a:cubicBezTo>
                      <a:pt x="224896" y="220133"/>
                      <a:pt x="251883" y="203200"/>
                      <a:pt x="266700" y="200554"/>
                    </a:cubicBezTo>
                    <a:cubicBezTo>
                      <a:pt x="281517" y="197908"/>
                      <a:pt x="295275" y="204258"/>
                      <a:pt x="301625" y="225954"/>
                    </a:cubicBezTo>
                    <a:cubicBezTo>
                      <a:pt x="307975" y="247650"/>
                      <a:pt x="300038" y="306387"/>
                      <a:pt x="304800" y="330729"/>
                    </a:cubicBezTo>
                    <a:cubicBezTo>
                      <a:pt x="309562" y="355071"/>
                      <a:pt x="315913" y="360892"/>
                      <a:pt x="330200" y="372004"/>
                    </a:cubicBezTo>
                    <a:cubicBezTo>
                      <a:pt x="344488" y="383117"/>
                      <a:pt x="374121" y="400579"/>
                      <a:pt x="390525" y="397404"/>
                    </a:cubicBezTo>
                    <a:cubicBezTo>
                      <a:pt x="406929" y="394229"/>
                      <a:pt x="423863" y="374650"/>
                      <a:pt x="428625" y="352954"/>
                    </a:cubicBezTo>
                    <a:cubicBezTo>
                      <a:pt x="433387" y="331258"/>
                      <a:pt x="418042" y="292100"/>
                      <a:pt x="419100" y="267229"/>
                    </a:cubicBezTo>
                    <a:cubicBezTo>
                      <a:pt x="420158" y="242358"/>
                      <a:pt x="436033" y="228071"/>
                      <a:pt x="434975" y="203729"/>
                    </a:cubicBezTo>
                    <a:cubicBezTo>
                      <a:pt x="433917" y="179387"/>
                      <a:pt x="427567" y="151871"/>
                      <a:pt x="412750" y="121179"/>
                    </a:cubicBezTo>
                    <a:cubicBezTo>
                      <a:pt x="397933" y="90487"/>
                      <a:pt x="367242" y="39158"/>
                      <a:pt x="346075" y="19579"/>
                    </a:cubicBezTo>
                    <a:cubicBezTo>
                      <a:pt x="324908" y="0"/>
                      <a:pt x="306388" y="529"/>
                      <a:pt x="285750" y="3704"/>
                    </a:cubicBezTo>
                    <a:cubicBezTo>
                      <a:pt x="265113" y="6879"/>
                      <a:pt x="243417" y="21167"/>
                      <a:pt x="222250" y="38629"/>
                    </a:cubicBezTo>
                    <a:cubicBezTo>
                      <a:pt x="201083" y="56091"/>
                      <a:pt x="174625" y="91546"/>
                      <a:pt x="158750" y="108479"/>
                    </a:cubicBezTo>
                    <a:cubicBezTo>
                      <a:pt x="142875" y="125412"/>
                      <a:pt x="143933" y="138112"/>
                      <a:pt x="127000" y="140229"/>
                    </a:cubicBezTo>
                    <a:cubicBezTo>
                      <a:pt x="110067" y="142346"/>
                      <a:pt x="78317" y="132821"/>
                      <a:pt x="57150" y="121179"/>
                    </a:cubicBezTo>
                    <a:cubicBezTo>
                      <a:pt x="35983" y="109537"/>
                      <a:pt x="21167" y="85725"/>
                      <a:pt x="0" y="70379"/>
                    </a:cubicBezTo>
                  </a:path>
                </a:pathLst>
              </a:cu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</p:grpSp>
      </p:grpSp>
      <p:grpSp>
        <p:nvGrpSpPr>
          <p:cNvPr id="46" name="Group 100"/>
          <p:cNvGrpSpPr>
            <a:grpSpLocks/>
          </p:cNvGrpSpPr>
          <p:nvPr/>
        </p:nvGrpSpPr>
        <p:grpSpPr bwMode="auto">
          <a:xfrm>
            <a:off x="941388" y="3719513"/>
            <a:ext cx="2343150" cy="2343150"/>
            <a:chOff x="1066800" y="4006850"/>
            <a:chExt cx="2343150" cy="2343150"/>
          </a:xfrm>
        </p:grpSpPr>
        <p:grpSp>
          <p:nvGrpSpPr>
            <p:cNvPr id="94247" name="Group 24"/>
            <p:cNvGrpSpPr>
              <a:grpSpLocks/>
            </p:cNvGrpSpPr>
            <p:nvPr/>
          </p:nvGrpSpPr>
          <p:grpSpPr bwMode="auto">
            <a:xfrm>
              <a:off x="1111250" y="4006850"/>
              <a:ext cx="1420813" cy="2343150"/>
              <a:chOff x="1111250" y="4006850"/>
              <a:chExt cx="1420813" cy="2343150"/>
            </a:xfrm>
          </p:grpSpPr>
          <p:sp>
            <p:nvSpPr>
              <p:cNvPr id="90" name="Freeform 89"/>
              <p:cNvSpPr/>
              <p:nvPr/>
            </p:nvSpPr>
            <p:spPr>
              <a:xfrm>
                <a:off x="2208212" y="4006850"/>
                <a:ext cx="323850" cy="2336800"/>
              </a:xfrm>
              <a:custGeom>
                <a:avLst/>
                <a:gdLst>
                  <a:gd name="connsiteX0" fmla="*/ 202142 w 324380"/>
                  <a:gd name="connsiteY0" fmla="*/ 2336800 h 2336800"/>
                  <a:gd name="connsiteX1" fmla="*/ 176742 w 324380"/>
                  <a:gd name="connsiteY1" fmla="*/ 2238375 h 2336800"/>
                  <a:gd name="connsiteX2" fmla="*/ 154517 w 324380"/>
                  <a:gd name="connsiteY2" fmla="*/ 2152650 h 2336800"/>
                  <a:gd name="connsiteX3" fmla="*/ 97367 w 324380"/>
                  <a:gd name="connsiteY3" fmla="*/ 2028825 h 2336800"/>
                  <a:gd name="connsiteX4" fmla="*/ 56092 w 324380"/>
                  <a:gd name="connsiteY4" fmla="*/ 1924050 h 2336800"/>
                  <a:gd name="connsiteX5" fmla="*/ 8467 w 324380"/>
                  <a:gd name="connsiteY5" fmla="*/ 1863725 h 2336800"/>
                  <a:gd name="connsiteX6" fmla="*/ 5292 w 324380"/>
                  <a:gd name="connsiteY6" fmla="*/ 1762125 h 2336800"/>
                  <a:gd name="connsiteX7" fmla="*/ 24342 w 324380"/>
                  <a:gd name="connsiteY7" fmla="*/ 1654175 h 2336800"/>
                  <a:gd name="connsiteX8" fmla="*/ 17992 w 324380"/>
                  <a:gd name="connsiteY8" fmla="*/ 1565275 h 2336800"/>
                  <a:gd name="connsiteX9" fmla="*/ 24342 w 324380"/>
                  <a:gd name="connsiteY9" fmla="*/ 1450975 h 2336800"/>
                  <a:gd name="connsiteX10" fmla="*/ 81492 w 324380"/>
                  <a:gd name="connsiteY10" fmla="*/ 1304925 h 2336800"/>
                  <a:gd name="connsiteX11" fmla="*/ 138642 w 324380"/>
                  <a:gd name="connsiteY11" fmla="*/ 1200150 h 2336800"/>
                  <a:gd name="connsiteX12" fmla="*/ 214842 w 324380"/>
                  <a:gd name="connsiteY12" fmla="*/ 1079500 h 2336800"/>
                  <a:gd name="connsiteX13" fmla="*/ 259292 w 324380"/>
                  <a:gd name="connsiteY13" fmla="*/ 1031875 h 2336800"/>
                  <a:gd name="connsiteX14" fmla="*/ 297392 w 324380"/>
                  <a:gd name="connsiteY14" fmla="*/ 1009650 h 2336800"/>
                  <a:gd name="connsiteX15" fmla="*/ 316442 w 324380"/>
                  <a:gd name="connsiteY15" fmla="*/ 892175 h 2336800"/>
                  <a:gd name="connsiteX16" fmla="*/ 319617 w 324380"/>
                  <a:gd name="connsiteY16" fmla="*/ 774700 h 2336800"/>
                  <a:gd name="connsiteX17" fmla="*/ 287867 w 324380"/>
                  <a:gd name="connsiteY17" fmla="*/ 631825 h 2336800"/>
                  <a:gd name="connsiteX18" fmla="*/ 227542 w 324380"/>
                  <a:gd name="connsiteY18" fmla="*/ 536575 h 2336800"/>
                  <a:gd name="connsiteX19" fmla="*/ 167217 w 324380"/>
                  <a:gd name="connsiteY19" fmla="*/ 371475 h 2336800"/>
                  <a:gd name="connsiteX20" fmla="*/ 125942 w 324380"/>
                  <a:gd name="connsiteY20" fmla="*/ 238125 h 2336800"/>
                  <a:gd name="connsiteX21" fmla="*/ 71967 w 324380"/>
                  <a:gd name="connsiteY21" fmla="*/ 101600 h 2336800"/>
                  <a:gd name="connsiteX22" fmla="*/ 21167 w 324380"/>
                  <a:gd name="connsiteY22" fmla="*/ 0 h 2336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24380" h="2336800">
                    <a:moveTo>
                      <a:pt x="202142" y="2336800"/>
                    </a:moveTo>
                    <a:lnTo>
                      <a:pt x="176742" y="2238375"/>
                    </a:lnTo>
                    <a:cubicBezTo>
                      <a:pt x="168805" y="2207683"/>
                      <a:pt x="167746" y="2187575"/>
                      <a:pt x="154517" y="2152650"/>
                    </a:cubicBezTo>
                    <a:cubicBezTo>
                      <a:pt x="141288" y="2117725"/>
                      <a:pt x="113771" y="2066925"/>
                      <a:pt x="97367" y="2028825"/>
                    </a:cubicBezTo>
                    <a:cubicBezTo>
                      <a:pt x="80963" y="1990725"/>
                      <a:pt x="70909" y="1951567"/>
                      <a:pt x="56092" y="1924050"/>
                    </a:cubicBezTo>
                    <a:cubicBezTo>
                      <a:pt x="41275" y="1896533"/>
                      <a:pt x="16934" y="1890713"/>
                      <a:pt x="8467" y="1863725"/>
                    </a:cubicBezTo>
                    <a:cubicBezTo>
                      <a:pt x="0" y="1836737"/>
                      <a:pt x="2646" y="1797050"/>
                      <a:pt x="5292" y="1762125"/>
                    </a:cubicBezTo>
                    <a:cubicBezTo>
                      <a:pt x="7938" y="1727200"/>
                      <a:pt x="22225" y="1686983"/>
                      <a:pt x="24342" y="1654175"/>
                    </a:cubicBezTo>
                    <a:cubicBezTo>
                      <a:pt x="26459" y="1621367"/>
                      <a:pt x="17992" y="1599142"/>
                      <a:pt x="17992" y="1565275"/>
                    </a:cubicBezTo>
                    <a:cubicBezTo>
                      <a:pt x="17992" y="1531408"/>
                      <a:pt x="13759" y="1494367"/>
                      <a:pt x="24342" y="1450975"/>
                    </a:cubicBezTo>
                    <a:cubicBezTo>
                      <a:pt x="34925" y="1407583"/>
                      <a:pt x="62442" y="1346729"/>
                      <a:pt x="81492" y="1304925"/>
                    </a:cubicBezTo>
                    <a:cubicBezTo>
                      <a:pt x="100542" y="1263121"/>
                      <a:pt x="116417" y="1237721"/>
                      <a:pt x="138642" y="1200150"/>
                    </a:cubicBezTo>
                    <a:cubicBezTo>
                      <a:pt x="160867" y="1162579"/>
                      <a:pt x="194734" y="1107546"/>
                      <a:pt x="214842" y="1079500"/>
                    </a:cubicBezTo>
                    <a:cubicBezTo>
                      <a:pt x="234950" y="1051454"/>
                      <a:pt x="245534" y="1043517"/>
                      <a:pt x="259292" y="1031875"/>
                    </a:cubicBezTo>
                    <a:cubicBezTo>
                      <a:pt x="273050" y="1020233"/>
                      <a:pt x="287867" y="1032933"/>
                      <a:pt x="297392" y="1009650"/>
                    </a:cubicBezTo>
                    <a:cubicBezTo>
                      <a:pt x="306917" y="986367"/>
                      <a:pt x="312738" y="931333"/>
                      <a:pt x="316442" y="892175"/>
                    </a:cubicBezTo>
                    <a:cubicBezTo>
                      <a:pt x="320146" y="853017"/>
                      <a:pt x="324380" y="818092"/>
                      <a:pt x="319617" y="774700"/>
                    </a:cubicBezTo>
                    <a:cubicBezTo>
                      <a:pt x="314855" y="731308"/>
                      <a:pt x="303213" y="671512"/>
                      <a:pt x="287867" y="631825"/>
                    </a:cubicBezTo>
                    <a:cubicBezTo>
                      <a:pt x="272521" y="592138"/>
                      <a:pt x="247650" y="579967"/>
                      <a:pt x="227542" y="536575"/>
                    </a:cubicBezTo>
                    <a:cubicBezTo>
                      <a:pt x="207434" y="493183"/>
                      <a:pt x="184150" y="421217"/>
                      <a:pt x="167217" y="371475"/>
                    </a:cubicBezTo>
                    <a:cubicBezTo>
                      <a:pt x="150284" y="321733"/>
                      <a:pt x="141817" y="283104"/>
                      <a:pt x="125942" y="238125"/>
                    </a:cubicBezTo>
                    <a:cubicBezTo>
                      <a:pt x="110067" y="193146"/>
                      <a:pt x="89430" y="141288"/>
                      <a:pt x="71967" y="101600"/>
                    </a:cubicBezTo>
                    <a:cubicBezTo>
                      <a:pt x="54505" y="61913"/>
                      <a:pt x="37836" y="30956"/>
                      <a:pt x="21167" y="0"/>
                    </a:cubicBez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sp>
            <p:nvSpPr>
              <p:cNvPr id="91" name="Freeform 90"/>
              <p:cNvSpPr/>
              <p:nvPr/>
            </p:nvSpPr>
            <p:spPr>
              <a:xfrm>
                <a:off x="1111250" y="4010025"/>
                <a:ext cx="1290637" cy="2339975"/>
              </a:xfrm>
              <a:custGeom>
                <a:avLst/>
                <a:gdLst>
                  <a:gd name="connsiteX0" fmla="*/ 1165225 w 1290637"/>
                  <a:gd name="connsiteY0" fmla="*/ 2339975 h 2339975"/>
                  <a:gd name="connsiteX1" fmla="*/ 1152525 w 1290637"/>
                  <a:gd name="connsiteY1" fmla="*/ 2279650 h 2339975"/>
                  <a:gd name="connsiteX2" fmla="*/ 1120775 w 1290637"/>
                  <a:gd name="connsiteY2" fmla="*/ 2222500 h 2339975"/>
                  <a:gd name="connsiteX3" fmla="*/ 1063625 w 1290637"/>
                  <a:gd name="connsiteY3" fmla="*/ 2178050 h 2339975"/>
                  <a:gd name="connsiteX4" fmla="*/ 965200 w 1290637"/>
                  <a:gd name="connsiteY4" fmla="*/ 2155825 h 2339975"/>
                  <a:gd name="connsiteX5" fmla="*/ 930275 w 1290637"/>
                  <a:gd name="connsiteY5" fmla="*/ 2108200 h 2339975"/>
                  <a:gd name="connsiteX6" fmla="*/ 936625 w 1290637"/>
                  <a:gd name="connsiteY6" fmla="*/ 2028825 h 2339975"/>
                  <a:gd name="connsiteX7" fmla="*/ 952500 w 1290637"/>
                  <a:gd name="connsiteY7" fmla="*/ 1997075 h 2339975"/>
                  <a:gd name="connsiteX8" fmla="*/ 949325 w 1290637"/>
                  <a:gd name="connsiteY8" fmla="*/ 1905000 h 2339975"/>
                  <a:gd name="connsiteX9" fmla="*/ 939800 w 1290637"/>
                  <a:gd name="connsiteY9" fmla="*/ 1857375 h 2339975"/>
                  <a:gd name="connsiteX10" fmla="*/ 958850 w 1290637"/>
                  <a:gd name="connsiteY10" fmla="*/ 1733550 h 2339975"/>
                  <a:gd name="connsiteX11" fmla="*/ 946150 w 1290637"/>
                  <a:gd name="connsiteY11" fmla="*/ 1609725 h 2339975"/>
                  <a:gd name="connsiteX12" fmla="*/ 939800 w 1290637"/>
                  <a:gd name="connsiteY12" fmla="*/ 1552575 h 2339975"/>
                  <a:gd name="connsiteX13" fmla="*/ 952500 w 1290637"/>
                  <a:gd name="connsiteY13" fmla="*/ 1457325 h 2339975"/>
                  <a:gd name="connsiteX14" fmla="*/ 917575 w 1290637"/>
                  <a:gd name="connsiteY14" fmla="*/ 1374775 h 2339975"/>
                  <a:gd name="connsiteX15" fmla="*/ 885825 w 1290637"/>
                  <a:gd name="connsiteY15" fmla="*/ 1295400 h 2339975"/>
                  <a:gd name="connsiteX16" fmla="*/ 866775 w 1290637"/>
                  <a:gd name="connsiteY16" fmla="*/ 1212850 h 2339975"/>
                  <a:gd name="connsiteX17" fmla="*/ 784225 w 1290637"/>
                  <a:gd name="connsiteY17" fmla="*/ 1149350 h 2339975"/>
                  <a:gd name="connsiteX18" fmla="*/ 679450 w 1290637"/>
                  <a:gd name="connsiteY18" fmla="*/ 1092200 h 2339975"/>
                  <a:gd name="connsiteX19" fmla="*/ 571500 w 1290637"/>
                  <a:gd name="connsiteY19" fmla="*/ 1073150 h 2339975"/>
                  <a:gd name="connsiteX20" fmla="*/ 447675 w 1290637"/>
                  <a:gd name="connsiteY20" fmla="*/ 1035050 h 2339975"/>
                  <a:gd name="connsiteX21" fmla="*/ 263525 w 1290637"/>
                  <a:gd name="connsiteY21" fmla="*/ 936625 h 2339975"/>
                  <a:gd name="connsiteX22" fmla="*/ 209550 w 1290637"/>
                  <a:gd name="connsiteY22" fmla="*/ 898525 h 2339975"/>
                  <a:gd name="connsiteX23" fmla="*/ 168275 w 1290637"/>
                  <a:gd name="connsiteY23" fmla="*/ 825500 h 2339975"/>
                  <a:gd name="connsiteX24" fmla="*/ 158750 w 1290637"/>
                  <a:gd name="connsiteY24" fmla="*/ 796925 h 2339975"/>
                  <a:gd name="connsiteX25" fmla="*/ 92075 w 1290637"/>
                  <a:gd name="connsiteY25" fmla="*/ 749300 h 2339975"/>
                  <a:gd name="connsiteX26" fmla="*/ 50800 w 1290637"/>
                  <a:gd name="connsiteY26" fmla="*/ 676275 h 2339975"/>
                  <a:gd name="connsiteX27" fmla="*/ 44450 w 1290637"/>
                  <a:gd name="connsiteY27" fmla="*/ 603250 h 2339975"/>
                  <a:gd name="connsiteX28" fmla="*/ 19050 w 1290637"/>
                  <a:gd name="connsiteY28" fmla="*/ 520700 h 2339975"/>
                  <a:gd name="connsiteX29" fmla="*/ 15875 w 1290637"/>
                  <a:gd name="connsiteY29" fmla="*/ 463550 h 2339975"/>
                  <a:gd name="connsiteX30" fmla="*/ 0 w 1290637"/>
                  <a:gd name="connsiteY30" fmla="*/ 365125 h 2339975"/>
                  <a:gd name="connsiteX31" fmla="*/ 15875 w 1290637"/>
                  <a:gd name="connsiteY31" fmla="*/ 304800 h 2339975"/>
                  <a:gd name="connsiteX32" fmla="*/ 57150 w 1290637"/>
                  <a:gd name="connsiteY32" fmla="*/ 263525 h 2339975"/>
                  <a:gd name="connsiteX33" fmla="*/ 133350 w 1290637"/>
                  <a:gd name="connsiteY33" fmla="*/ 266700 h 2339975"/>
                  <a:gd name="connsiteX34" fmla="*/ 219075 w 1290637"/>
                  <a:gd name="connsiteY34" fmla="*/ 282575 h 2339975"/>
                  <a:gd name="connsiteX35" fmla="*/ 307975 w 1290637"/>
                  <a:gd name="connsiteY35" fmla="*/ 263525 h 2339975"/>
                  <a:gd name="connsiteX36" fmla="*/ 352425 w 1290637"/>
                  <a:gd name="connsiteY36" fmla="*/ 241300 h 2339975"/>
                  <a:gd name="connsiteX37" fmla="*/ 412750 w 1290637"/>
                  <a:gd name="connsiteY37" fmla="*/ 273050 h 2339975"/>
                  <a:gd name="connsiteX38" fmla="*/ 492125 w 1290637"/>
                  <a:gd name="connsiteY38" fmla="*/ 352425 h 2339975"/>
                  <a:gd name="connsiteX39" fmla="*/ 501650 w 1290637"/>
                  <a:gd name="connsiteY39" fmla="*/ 406400 h 2339975"/>
                  <a:gd name="connsiteX40" fmla="*/ 479425 w 1290637"/>
                  <a:gd name="connsiteY40" fmla="*/ 485775 h 2339975"/>
                  <a:gd name="connsiteX41" fmla="*/ 438150 w 1290637"/>
                  <a:gd name="connsiteY41" fmla="*/ 542925 h 2339975"/>
                  <a:gd name="connsiteX42" fmla="*/ 361950 w 1290637"/>
                  <a:gd name="connsiteY42" fmla="*/ 561975 h 2339975"/>
                  <a:gd name="connsiteX43" fmla="*/ 292100 w 1290637"/>
                  <a:gd name="connsiteY43" fmla="*/ 609600 h 2339975"/>
                  <a:gd name="connsiteX44" fmla="*/ 301625 w 1290637"/>
                  <a:gd name="connsiteY44" fmla="*/ 711200 h 2339975"/>
                  <a:gd name="connsiteX45" fmla="*/ 352425 w 1290637"/>
                  <a:gd name="connsiteY45" fmla="*/ 809625 h 2339975"/>
                  <a:gd name="connsiteX46" fmla="*/ 412750 w 1290637"/>
                  <a:gd name="connsiteY46" fmla="*/ 838200 h 2339975"/>
                  <a:gd name="connsiteX47" fmla="*/ 501650 w 1290637"/>
                  <a:gd name="connsiteY47" fmla="*/ 819150 h 2339975"/>
                  <a:gd name="connsiteX48" fmla="*/ 571500 w 1290637"/>
                  <a:gd name="connsiteY48" fmla="*/ 819150 h 2339975"/>
                  <a:gd name="connsiteX49" fmla="*/ 631825 w 1290637"/>
                  <a:gd name="connsiteY49" fmla="*/ 835025 h 2339975"/>
                  <a:gd name="connsiteX50" fmla="*/ 711200 w 1290637"/>
                  <a:gd name="connsiteY50" fmla="*/ 787400 h 2339975"/>
                  <a:gd name="connsiteX51" fmla="*/ 746125 w 1290637"/>
                  <a:gd name="connsiteY51" fmla="*/ 698500 h 2339975"/>
                  <a:gd name="connsiteX52" fmla="*/ 704850 w 1290637"/>
                  <a:gd name="connsiteY52" fmla="*/ 615950 h 2339975"/>
                  <a:gd name="connsiteX53" fmla="*/ 654050 w 1290637"/>
                  <a:gd name="connsiteY53" fmla="*/ 539750 h 2339975"/>
                  <a:gd name="connsiteX54" fmla="*/ 638175 w 1290637"/>
                  <a:gd name="connsiteY54" fmla="*/ 454025 h 2339975"/>
                  <a:gd name="connsiteX55" fmla="*/ 657225 w 1290637"/>
                  <a:gd name="connsiteY55" fmla="*/ 323850 h 2339975"/>
                  <a:gd name="connsiteX56" fmla="*/ 606425 w 1290637"/>
                  <a:gd name="connsiteY56" fmla="*/ 241300 h 2339975"/>
                  <a:gd name="connsiteX57" fmla="*/ 530225 w 1290637"/>
                  <a:gd name="connsiteY57" fmla="*/ 174625 h 2339975"/>
                  <a:gd name="connsiteX58" fmla="*/ 504825 w 1290637"/>
                  <a:gd name="connsiteY58" fmla="*/ 107950 h 2339975"/>
                  <a:gd name="connsiteX59" fmla="*/ 565150 w 1290637"/>
                  <a:gd name="connsiteY59" fmla="*/ 41275 h 2339975"/>
                  <a:gd name="connsiteX60" fmla="*/ 654050 w 1290637"/>
                  <a:gd name="connsiteY60" fmla="*/ 41275 h 2339975"/>
                  <a:gd name="connsiteX61" fmla="*/ 720725 w 1290637"/>
                  <a:gd name="connsiteY61" fmla="*/ 88900 h 2339975"/>
                  <a:gd name="connsiteX62" fmla="*/ 746125 w 1290637"/>
                  <a:gd name="connsiteY62" fmla="*/ 155575 h 2339975"/>
                  <a:gd name="connsiteX63" fmla="*/ 765175 w 1290637"/>
                  <a:gd name="connsiteY63" fmla="*/ 222250 h 2339975"/>
                  <a:gd name="connsiteX64" fmla="*/ 787400 w 1290637"/>
                  <a:gd name="connsiteY64" fmla="*/ 254000 h 2339975"/>
                  <a:gd name="connsiteX65" fmla="*/ 809625 w 1290637"/>
                  <a:gd name="connsiteY65" fmla="*/ 377825 h 2339975"/>
                  <a:gd name="connsiteX66" fmla="*/ 812800 w 1290637"/>
                  <a:gd name="connsiteY66" fmla="*/ 450850 h 2339975"/>
                  <a:gd name="connsiteX67" fmla="*/ 841375 w 1290637"/>
                  <a:gd name="connsiteY67" fmla="*/ 504825 h 2339975"/>
                  <a:gd name="connsiteX68" fmla="*/ 873125 w 1290637"/>
                  <a:gd name="connsiteY68" fmla="*/ 536575 h 2339975"/>
                  <a:gd name="connsiteX69" fmla="*/ 908050 w 1290637"/>
                  <a:gd name="connsiteY69" fmla="*/ 581025 h 2339975"/>
                  <a:gd name="connsiteX70" fmla="*/ 942975 w 1290637"/>
                  <a:gd name="connsiteY70" fmla="*/ 660400 h 2339975"/>
                  <a:gd name="connsiteX71" fmla="*/ 968375 w 1290637"/>
                  <a:gd name="connsiteY71" fmla="*/ 736600 h 2339975"/>
                  <a:gd name="connsiteX72" fmla="*/ 974725 w 1290637"/>
                  <a:gd name="connsiteY72" fmla="*/ 755650 h 2339975"/>
                  <a:gd name="connsiteX73" fmla="*/ 962025 w 1290637"/>
                  <a:gd name="connsiteY73" fmla="*/ 809625 h 2339975"/>
                  <a:gd name="connsiteX74" fmla="*/ 939800 w 1290637"/>
                  <a:gd name="connsiteY74" fmla="*/ 885825 h 2339975"/>
                  <a:gd name="connsiteX75" fmla="*/ 949325 w 1290637"/>
                  <a:gd name="connsiteY75" fmla="*/ 920750 h 2339975"/>
                  <a:gd name="connsiteX76" fmla="*/ 1012825 w 1290637"/>
                  <a:gd name="connsiteY76" fmla="*/ 939800 h 2339975"/>
                  <a:gd name="connsiteX77" fmla="*/ 1063625 w 1290637"/>
                  <a:gd name="connsiteY77" fmla="*/ 927100 h 2339975"/>
                  <a:gd name="connsiteX78" fmla="*/ 1092200 w 1290637"/>
                  <a:gd name="connsiteY78" fmla="*/ 885825 h 2339975"/>
                  <a:gd name="connsiteX79" fmla="*/ 1152525 w 1290637"/>
                  <a:gd name="connsiteY79" fmla="*/ 841375 h 2339975"/>
                  <a:gd name="connsiteX80" fmla="*/ 1228725 w 1290637"/>
                  <a:gd name="connsiteY80" fmla="*/ 825500 h 2339975"/>
                  <a:gd name="connsiteX81" fmla="*/ 1279525 w 1290637"/>
                  <a:gd name="connsiteY81" fmla="*/ 768350 h 2339975"/>
                  <a:gd name="connsiteX82" fmla="*/ 1276350 w 1290637"/>
                  <a:gd name="connsiteY82" fmla="*/ 708025 h 2339975"/>
                  <a:gd name="connsiteX83" fmla="*/ 1193800 w 1290637"/>
                  <a:gd name="connsiteY83" fmla="*/ 644525 h 2339975"/>
                  <a:gd name="connsiteX84" fmla="*/ 1117600 w 1290637"/>
                  <a:gd name="connsiteY84" fmla="*/ 596900 h 2339975"/>
                  <a:gd name="connsiteX85" fmla="*/ 1089025 w 1290637"/>
                  <a:gd name="connsiteY85" fmla="*/ 495300 h 2339975"/>
                  <a:gd name="connsiteX86" fmla="*/ 1082675 w 1290637"/>
                  <a:gd name="connsiteY86" fmla="*/ 476250 h 2339975"/>
                  <a:gd name="connsiteX87" fmla="*/ 1063625 w 1290637"/>
                  <a:gd name="connsiteY87" fmla="*/ 434975 h 2339975"/>
                  <a:gd name="connsiteX88" fmla="*/ 990600 w 1290637"/>
                  <a:gd name="connsiteY88" fmla="*/ 371475 h 2339975"/>
                  <a:gd name="connsiteX89" fmla="*/ 952500 w 1290637"/>
                  <a:gd name="connsiteY89" fmla="*/ 342900 h 2339975"/>
                  <a:gd name="connsiteX90" fmla="*/ 908050 w 1290637"/>
                  <a:gd name="connsiteY90" fmla="*/ 225425 h 2339975"/>
                  <a:gd name="connsiteX91" fmla="*/ 885825 w 1290637"/>
                  <a:gd name="connsiteY91" fmla="*/ 177800 h 2339975"/>
                  <a:gd name="connsiteX92" fmla="*/ 885825 w 1290637"/>
                  <a:gd name="connsiteY92" fmla="*/ 107950 h 2339975"/>
                  <a:gd name="connsiteX93" fmla="*/ 892175 w 1290637"/>
                  <a:gd name="connsiteY93" fmla="*/ 25400 h 2339975"/>
                  <a:gd name="connsiteX94" fmla="*/ 882650 w 1290637"/>
                  <a:gd name="connsiteY94" fmla="*/ 0 h 2339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</a:cxnLst>
                <a:rect l="l" t="t" r="r" b="b"/>
                <a:pathLst>
                  <a:path w="1290637" h="2339975">
                    <a:moveTo>
                      <a:pt x="1165225" y="2339975"/>
                    </a:moveTo>
                    <a:cubicBezTo>
                      <a:pt x="1162579" y="2319602"/>
                      <a:pt x="1159933" y="2299229"/>
                      <a:pt x="1152525" y="2279650"/>
                    </a:cubicBezTo>
                    <a:cubicBezTo>
                      <a:pt x="1145117" y="2260071"/>
                      <a:pt x="1135592" y="2239433"/>
                      <a:pt x="1120775" y="2222500"/>
                    </a:cubicBezTo>
                    <a:cubicBezTo>
                      <a:pt x="1105958" y="2205567"/>
                      <a:pt x="1089554" y="2189163"/>
                      <a:pt x="1063625" y="2178050"/>
                    </a:cubicBezTo>
                    <a:cubicBezTo>
                      <a:pt x="1037696" y="2166938"/>
                      <a:pt x="987425" y="2167467"/>
                      <a:pt x="965200" y="2155825"/>
                    </a:cubicBezTo>
                    <a:cubicBezTo>
                      <a:pt x="942975" y="2144183"/>
                      <a:pt x="935037" y="2129367"/>
                      <a:pt x="930275" y="2108200"/>
                    </a:cubicBezTo>
                    <a:cubicBezTo>
                      <a:pt x="925513" y="2087033"/>
                      <a:pt x="932921" y="2047346"/>
                      <a:pt x="936625" y="2028825"/>
                    </a:cubicBezTo>
                    <a:cubicBezTo>
                      <a:pt x="940329" y="2010304"/>
                      <a:pt x="950383" y="2017712"/>
                      <a:pt x="952500" y="1997075"/>
                    </a:cubicBezTo>
                    <a:cubicBezTo>
                      <a:pt x="954617" y="1976438"/>
                      <a:pt x="951442" y="1928283"/>
                      <a:pt x="949325" y="1905000"/>
                    </a:cubicBezTo>
                    <a:cubicBezTo>
                      <a:pt x="947208" y="1881717"/>
                      <a:pt x="938213" y="1885950"/>
                      <a:pt x="939800" y="1857375"/>
                    </a:cubicBezTo>
                    <a:cubicBezTo>
                      <a:pt x="941388" y="1828800"/>
                      <a:pt x="957792" y="1774825"/>
                      <a:pt x="958850" y="1733550"/>
                    </a:cubicBezTo>
                    <a:cubicBezTo>
                      <a:pt x="959908" y="1692275"/>
                      <a:pt x="949325" y="1639888"/>
                      <a:pt x="946150" y="1609725"/>
                    </a:cubicBezTo>
                    <a:cubicBezTo>
                      <a:pt x="942975" y="1579562"/>
                      <a:pt x="938742" y="1577975"/>
                      <a:pt x="939800" y="1552575"/>
                    </a:cubicBezTo>
                    <a:cubicBezTo>
                      <a:pt x="940858" y="1527175"/>
                      <a:pt x="956204" y="1486958"/>
                      <a:pt x="952500" y="1457325"/>
                    </a:cubicBezTo>
                    <a:cubicBezTo>
                      <a:pt x="948796" y="1427692"/>
                      <a:pt x="928687" y="1401762"/>
                      <a:pt x="917575" y="1374775"/>
                    </a:cubicBezTo>
                    <a:cubicBezTo>
                      <a:pt x="906463" y="1347788"/>
                      <a:pt x="894292" y="1322388"/>
                      <a:pt x="885825" y="1295400"/>
                    </a:cubicBezTo>
                    <a:cubicBezTo>
                      <a:pt x="877358" y="1268412"/>
                      <a:pt x="883708" y="1237192"/>
                      <a:pt x="866775" y="1212850"/>
                    </a:cubicBezTo>
                    <a:cubicBezTo>
                      <a:pt x="849842" y="1188508"/>
                      <a:pt x="815446" y="1169458"/>
                      <a:pt x="784225" y="1149350"/>
                    </a:cubicBezTo>
                    <a:cubicBezTo>
                      <a:pt x="753004" y="1129242"/>
                      <a:pt x="714904" y="1104900"/>
                      <a:pt x="679450" y="1092200"/>
                    </a:cubicBezTo>
                    <a:cubicBezTo>
                      <a:pt x="643996" y="1079500"/>
                      <a:pt x="610129" y="1082675"/>
                      <a:pt x="571500" y="1073150"/>
                    </a:cubicBezTo>
                    <a:cubicBezTo>
                      <a:pt x="532871" y="1063625"/>
                      <a:pt x="499004" y="1057804"/>
                      <a:pt x="447675" y="1035050"/>
                    </a:cubicBezTo>
                    <a:cubicBezTo>
                      <a:pt x="396346" y="1012296"/>
                      <a:pt x="303212" y="959379"/>
                      <a:pt x="263525" y="936625"/>
                    </a:cubicBezTo>
                    <a:cubicBezTo>
                      <a:pt x="223838" y="913871"/>
                      <a:pt x="225425" y="917046"/>
                      <a:pt x="209550" y="898525"/>
                    </a:cubicBezTo>
                    <a:cubicBezTo>
                      <a:pt x="193675" y="880004"/>
                      <a:pt x="176742" y="842433"/>
                      <a:pt x="168275" y="825500"/>
                    </a:cubicBezTo>
                    <a:cubicBezTo>
                      <a:pt x="159808" y="808567"/>
                      <a:pt x="171450" y="809625"/>
                      <a:pt x="158750" y="796925"/>
                    </a:cubicBezTo>
                    <a:cubicBezTo>
                      <a:pt x="146050" y="784225"/>
                      <a:pt x="110067" y="769408"/>
                      <a:pt x="92075" y="749300"/>
                    </a:cubicBezTo>
                    <a:cubicBezTo>
                      <a:pt x="74083" y="729192"/>
                      <a:pt x="58737" y="700617"/>
                      <a:pt x="50800" y="676275"/>
                    </a:cubicBezTo>
                    <a:cubicBezTo>
                      <a:pt x="42863" y="651933"/>
                      <a:pt x="49742" y="629179"/>
                      <a:pt x="44450" y="603250"/>
                    </a:cubicBezTo>
                    <a:cubicBezTo>
                      <a:pt x="39158" y="577321"/>
                      <a:pt x="23813" y="543983"/>
                      <a:pt x="19050" y="520700"/>
                    </a:cubicBezTo>
                    <a:cubicBezTo>
                      <a:pt x="14288" y="497417"/>
                      <a:pt x="19050" y="489479"/>
                      <a:pt x="15875" y="463550"/>
                    </a:cubicBezTo>
                    <a:cubicBezTo>
                      <a:pt x="12700" y="437621"/>
                      <a:pt x="0" y="391583"/>
                      <a:pt x="0" y="365125"/>
                    </a:cubicBezTo>
                    <a:cubicBezTo>
                      <a:pt x="0" y="338667"/>
                      <a:pt x="6350" y="321733"/>
                      <a:pt x="15875" y="304800"/>
                    </a:cubicBezTo>
                    <a:cubicBezTo>
                      <a:pt x="25400" y="287867"/>
                      <a:pt x="37571" y="269875"/>
                      <a:pt x="57150" y="263525"/>
                    </a:cubicBezTo>
                    <a:cubicBezTo>
                      <a:pt x="76729" y="257175"/>
                      <a:pt x="106362" y="263525"/>
                      <a:pt x="133350" y="266700"/>
                    </a:cubicBezTo>
                    <a:cubicBezTo>
                      <a:pt x="160338" y="269875"/>
                      <a:pt x="189971" y="283104"/>
                      <a:pt x="219075" y="282575"/>
                    </a:cubicBezTo>
                    <a:cubicBezTo>
                      <a:pt x="248179" y="282046"/>
                      <a:pt x="285750" y="270404"/>
                      <a:pt x="307975" y="263525"/>
                    </a:cubicBezTo>
                    <a:cubicBezTo>
                      <a:pt x="330200" y="256646"/>
                      <a:pt x="334963" y="239713"/>
                      <a:pt x="352425" y="241300"/>
                    </a:cubicBezTo>
                    <a:cubicBezTo>
                      <a:pt x="369887" y="242887"/>
                      <a:pt x="389467" y="254529"/>
                      <a:pt x="412750" y="273050"/>
                    </a:cubicBezTo>
                    <a:cubicBezTo>
                      <a:pt x="436033" y="291571"/>
                      <a:pt x="477308" y="330200"/>
                      <a:pt x="492125" y="352425"/>
                    </a:cubicBezTo>
                    <a:cubicBezTo>
                      <a:pt x="506942" y="374650"/>
                      <a:pt x="503767" y="384175"/>
                      <a:pt x="501650" y="406400"/>
                    </a:cubicBezTo>
                    <a:cubicBezTo>
                      <a:pt x="499533" y="428625"/>
                      <a:pt x="490008" y="463021"/>
                      <a:pt x="479425" y="485775"/>
                    </a:cubicBezTo>
                    <a:cubicBezTo>
                      <a:pt x="468842" y="508529"/>
                      <a:pt x="457729" y="530225"/>
                      <a:pt x="438150" y="542925"/>
                    </a:cubicBezTo>
                    <a:cubicBezTo>
                      <a:pt x="418571" y="555625"/>
                      <a:pt x="386292" y="550863"/>
                      <a:pt x="361950" y="561975"/>
                    </a:cubicBezTo>
                    <a:cubicBezTo>
                      <a:pt x="337608" y="573087"/>
                      <a:pt x="302154" y="584729"/>
                      <a:pt x="292100" y="609600"/>
                    </a:cubicBezTo>
                    <a:cubicBezTo>
                      <a:pt x="282046" y="634471"/>
                      <a:pt x="291571" y="677862"/>
                      <a:pt x="301625" y="711200"/>
                    </a:cubicBezTo>
                    <a:cubicBezTo>
                      <a:pt x="311679" y="744538"/>
                      <a:pt x="333904" y="788458"/>
                      <a:pt x="352425" y="809625"/>
                    </a:cubicBezTo>
                    <a:cubicBezTo>
                      <a:pt x="370946" y="830792"/>
                      <a:pt x="387879" y="836613"/>
                      <a:pt x="412750" y="838200"/>
                    </a:cubicBezTo>
                    <a:cubicBezTo>
                      <a:pt x="437621" y="839788"/>
                      <a:pt x="475192" y="822325"/>
                      <a:pt x="501650" y="819150"/>
                    </a:cubicBezTo>
                    <a:cubicBezTo>
                      <a:pt x="528108" y="815975"/>
                      <a:pt x="549804" y="816504"/>
                      <a:pt x="571500" y="819150"/>
                    </a:cubicBezTo>
                    <a:cubicBezTo>
                      <a:pt x="593196" y="821796"/>
                      <a:pt x="608542" y="840317"/>
                      <a:pt x="631825" y="835025"/>
                    </a:cubicBezTo>
                    <a:cubicBezTo>
                      <a:pt x="655108" y="829733"/>
                      <a:pt x="692150" y="810154"/>
                      <a:pt x="711200" y="787400"/>
                    </a:cubicBezTo>
                    <a:cubicBezTo>
                      <a:pt x="730250" y="764646"/>
                      <a:pt x="747183" y="727075"/>
                      <a:pt x="746125" y="698500"/>
                    </a:cubicBezTo>
                    <a:cubicBezTo>
                      <a:pt x="745067" y="669925"/>
                      <a:pt x="720196" y="642408"/>
                      <a:pt x="704850" y="615950"/>
                    </a:cubicBezTo>
                    <a:cubicBezTo>
                      <a:pt x="689504" y="589492"/>
                      <a:pt x="665162" y="566737"/>
                      <a:pt x="654050" y="539750"/>
                    </a:cubicBezTo>
                    <a:cubicBezTo>
                      <a:pt x="642938" y="512763"/>
                      <a:pt x="637646" y="490008"/>
                      <a:pt x="638175" y="454025"/>
                    </a:cubicBezTo>
                    <a:cubicBezTo>
                      <a:pt x="638704" y="418042"/>
                      <a:pt x="662517" y="359304"/>
                      <a:pt x="657225" y="323850"/>
                    </a:cubicBezTo>
                    <a:cubicBezTo>
                      <a:pt x="651933" y="288396"/>
                      <a:pt x="627592" y="266171"/>
                      <a:pt x="606425" y="241300"/>
                    </a:cubicBezTo>
                    <a:cubicBezTo>
                      <a:pt x="585258" y="216429"/>
                      <a:pt x="547158" y="196850"/>
                      <a:pt x="530225" y="174625"/>
                    </a:cubicBezTo>
                    <a:cubicBezTo>
                      <a:pt x="513292" y="152400"/>
                      <a:pt x="499004" y="130175"/>
                      <a:pt x="504825" y="107950"/>
                    </a:cubicBezTo>
                    <a:cubicBezTo>
                      <a:pt x="510646" y="85725"/>
                      <a:pt x="540279" y="52387"/>
                      <a:pt x="565150" y="41275"/>
                    </a:cubicBezTo>
                    <a:cubicBezTo>
                      <a:pt x="590021" y="30163"/>
                      <a:pt x="628121" y="33338"/>
                      <a:pt x="654050" y="41275"/>
                    </a:cubicBezTo>
                    <a:cubicBezTo>
                      <a:pt x="679979" y="49212"/>
                      <a:pt x="705379" y="69850"/>
                      <a:pt x="720725" y="88900"/>
                    </a:cubicBezTo>
                    <a:cubicBezTo>
                      <a:pt x="736071" y="107950"/>
                      <a:pt x="738717" y="133350"/>
                      <a:pt x="746125" y="155575"/>
                    </a:cubicBezTo>
                    <a:cubicBezTo>
                      <a:pt x="753533" y="177800"/>
                      <a:pt x="758296" y="205846"/>
                      <a:pt x="765175" y="222250"/>
                    </a:cubicBezTo>
                    <a:cubicBezTo>
                      <a:pt x="772054" y="238654"/>
                      <a:pt x="779992" y="228071"/>
                      <a:pt x="787400" y="254000"/>
                    </a:cubicBezTo>
                    <a:cubicBezTo>
                      <a:pt x="794808" y="279929"/>
                      <a:pt x="805392" y="345017"/>
                      <a:pt x="809625" y="377825"/>
                    </a:cubicBezTo>
                    <a:cubicBezTo>
                      <a:pt x="813858" y="410633"/>
                      <a:pt x="807508" y="429684"/>
                      <a:pt x="812800" y="450850"/>
                    </a:cubicBezTo>
                    <a:cubicBezTo>
                      <a:pt x="818092" y="472016"/>
                      <a:pt x="831321" y="490538"/>
                      <a:pt x="841375" y="504825"/>
                    </a:cubicBezTo>
                    <a:cubicBezTo>
                      <a:pt x="851429" y="519112"/>
                      <a:pt x="862013" y="523875"/>
                      <a:pt x="873125" y="536575"/>
                    </a:cubicBezTo>
                    <a:cubicBezTo>
                      <a:pt x="884237" y="549275"/>
                      <a:pt x="896408" y="560388"/>
                      <a:pt x="908050" y="581025"/>
                    </a:cubicBezTo>
                    <a:cubicBezTo>
                      <a:pt x="919692" y="601662"/>
                      <a:pt x="932921" y="634471"/>
                      <a:pt x="942975" y="660400"/>
                    </a:cubicBezTo>
                    <a:cubicBezTo>
                      <a:pt x="953029" y="686329"/>
                      <a:pt x="968375" y="736600"/>
                      <a:pt x="968375" y="736600"/>
                    </a:cubicBezTo>
                    <a:cubicBezTo>
                      <a:pt x="973667" y="752475"/>
                      <a:pt x="975783" y="743479"/>
                      <a:pt x="974725" y="755650"/>
                    </a:cubicBezTo>
                    <a:cubicBezTo>
                      <a:pt x="973667" y="767821"/>
                      <a:pt x="967846" y="787929"/>
                      <a:pt x="962025" y="809625"/>
                    </a:cubicBezTo>
                    <a:cubicBezTo>
                      <a:pt x="956204" y="831321"/>
                      <a:pt x="941917" y="867304"/>
                      <a:pt x="939800" y="885825"/>
                    </a:cubicBezTo>
                    <a:cubicBezTo>
                      <a:pt x="937683" y="904346"/>
                      <a:pt x="937154" y="911754"/>
                      <a:pt x="949325" y="920750"/>
                    </a:cubicBezTo>
                    <a:cubicBezTo>
                      <a:pt x="961496" y="929746"/>
                      <a:pt x="993775" y="938742"/>
                      <a:pt x="1012825" y="939800"/>
                    </a:cubicBezTo>
                    <a:cubicBezTo>
                      <a:pt x="1031875" y="940858"/>
                      <a:pt x="1050396" y="936096"/>
                      <a:pt x="1063625" y="927100"/>
                    </a:cubicBezTo>
                    <a:cubicBezTo>
                      <a:pt x="1076854" y="918104"/>
                      <a:pt x="1077383" y="900112"/>
                      <a:pt x="1092200" y="885825"/>
                    </a:cubicBezTo>
                    <a:cubicBezTo>
                      <a:pt x="1107017" y="871538"/>
                      <a:pt x="1129771" y="851429"/>
                      <a:pt x="1152525" y="841375"/>
                    </a:cubicBezTo>
                    <a:cubicBezTo>
                      <a:pt x="1175279" y="831321"/>
                      <a:pt x="1207558" y="837671"/>
                      <a:pt x="1228725" y="825500"/>
                    </a:cubicBezTo>
                    <a:cubicBezTo>
                      <a:pt x="1249892" y="813329"/>
                      <a:pt x="1271587" y="787929"/>
                      <a:pt x="1279525" y="768350"/>
                    </a:cubicBezTo>
                    <a:cubicBezTo>
                      <a:pt x="1287463" y="748771"/>
                      <a:pt x="1290637" y="728662"/>
                      <a:pt x="1276350" y="708025"/>
                    </a:cubicBezTo>
                    <a:cubicBezTo>
                      <a:pt x="1262063" y="687388"/>
                      <a:pt x="1220258" y="663046"/>
                      <a:pt x="1193800" y="644525"/>
                    </a:cubicBezTo>
                    <a:cubicBezTo>
                      <a:pt x="1167342" y="626004"/>
                      <a:pt x="1135062" y="621771"/>
                      <a:pt x="1117600" y="596900"/>
                    </a:cubicBezTo>
                    <a:cubicBezTo>
                      <a:pt x="1100138" y="572029"/>
                      <a:pt x="1094846" y="515408"/>
                      <a:pt x="1089025" y="495300"/>
                    </a:cubicBezTo>
                    <a:cubicBezTo>
                      <a:pt x="1083204" y="475192"/>
                      <a:pt x="1086908" y="486304"/>
                      <a:pt x="1082675" y="476250"/>
                    </a:cubicBezTo>
                    <a:cubicBezTo>
                      <a:pt x="1078442" y="466196"/>
                      <a:pt x="1078971" y="452437"/>
                      <a:pt x="1063625" y="434975"/>
                    </a:cubicBezTo>
                    <a:cubicBezTo>
                      <a:pt x="1048279" y="417513"/>
                      <a:pt x="1009121" y="386821"/>
                      <a:pt x="990600" y="371475"/>
                    </a:cubicBezTo>
                    <a:cubicBezTo>
                      <a:pt x="972079" y="356129"/>
                      <a:pt x="966258" y="367242"/>
                      <a:pt x="952500" y="342900"/>
                    </a:cubicBezTo>
                    <a:cubicBezTo>
                      <a:pt x="938742" y="318558"/>
                      <a:pt x="919162" y="252942"/>
                      <a:pt x="908050" y="225425"/>
                    </a:cubicBezTo>
                    <a:cubicBezTo>
                      <a:pt x="896938" y="197908"/>
                      <a:pt x="889529" y="197379"/>
                      <a:pt x="885825" y="177800"/>
                    </a:cubicBezTo>
                    <a:cubicBezTo>
                      <a:pt x="882121" y="158221"/>
                      <a:pt x="884767" y="133350"/>
                      <a:pt x="885825" y="107950"/>
                    </a:cubicBezTo>
                    <a:cubicBezTo>
                      <a:pt x="886883" y="82550"/>
                      <a:pt x="892704" y="43392"/>
                      <a:pt x="892175" y="25400"/>
                    </a:cubicBezTo>
                    <a:cubicBezTo>
                      <a:pt x="891646" y="7408"/>
                      <a:pt x="887413" y="10054"/>
                      <a:pt x="882650" y="0"/>
                    </a:cubicBez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</p:grpSp>
        <p:grpSp>
          <p:nvGrpSpPr>
            <p:cNvPr id="94248" name="Group 91"/>
            <p:cNvGrpSpPr>
              <a:grpSpLocks/>
            </p:cNvGrpSpPr>
            <p:nvPr/>
          </p:nvGrpSpPr>
          <p:grpSpPr bwMode="auto">
            <a:xfrm>
              <a:off x="1066800" y="4822825"/>
              <a:ext cx="881062" cy="1524000"/>
              <a:chOff x="1066800" y="4822825"/>
              <a:chExt cx="881062" cy="1524000"/>
            </a:xfrm>
          </p:grpSpPr>
          <p:sp>
            <p:nvSpPr>
              <p:cNvPr id="93" name="Freeform 92"/>
              <p:cNvSpPr/>
              <p:nvPr/>
            </p:nvSpPr>
            <p:spPr>
              <a:xfrm>
                <a:off x="1066800" y="4822825"/>
                <a:ext cx="881062" cy="1268412"/>
              </a:xfrm>
              <a:custGeom>
                <a:avLst/>
                <a:gdLst>
                  <a:gd name="connsiteX0" fmla="*/ 0 w 881062"/>
                  <a:gd name="connsiteY0" fmla="*/ 301625 h 1268413"/>
                  <a:gd name="connsiteX1" fmla="*/ 63500 w 881062"/>
                  <a:gd name="connsiteY1" fmla="*/ 349250 h 1268413"/>
                  <a:gd name="connsiteX2" fmla="*/ 104775 w 881062"/>
                  <a:gd name="connsiteY2" fmla="*/ 400050 h 1268413"/>
                  <a:gd name="connsiteX3" fmla="*/ 171450 w 881062"/>
                  <a:gd name="connsiteY3" fmla="*/ 419100 h 1268413"/>
                  <a:gd name="connsiteX4" fmla="*/ 257175 w 881062"/>
                  <a:gd name="connsiteY4" fmla="*/ 393700 h 1268413"/>
                  <a:gd name="connsiteX5" fmla="*/ 358775 w 881062"/>
                  <a:gd name="connsiteY5" fmla="*/ 415925 h 1268413"/>
                  <a:gd name="connsiteX6" fmla="*/ 495300 w 881062"/>
                  <a:gd name="connsiteY6" fmla="*/ 495300 h 1268413"/>
                  <a:gd name="connsiteX7" fmla="*/ 644525 w 881062"/>
                  <a:gd name="connsiteY7" fmla="*/ 574675 h 1268413"/>
                  <a:gd name="connsiteX8" fmla="*/ 723900 w 881062"/>
                  <a:gd name="connsiteY8" fmla="*/ 647700 h 1268413"/>
                  <a:gd name="connsiteX9" fmla="*/ 746125 w 881062"/>
                  <a:gd name="connsiteY9" fmla="*/ 720725 h 1268413"/>
                  <a:gd name="connsiteX10" fmla="*/ 742950 w 881062"/>
                  <a:gd name="connsiteY10" fmla="*/ 787400 h 1268413"/>
                  <a:gd name="connsiteX11" fmla="*/ 755650 w 881062"/>
                  <a:gd name="connsiteY11" fmla="*/ 844550 h 1268413"/>
                  <a:gd name="connsiteX12" fmla="*/ 746125 w 881062"/>
                  <a:gd name="connsiteY12" fmla="*/ 923925 h 1268413"/>
                  <a:gd name="connsiteX13" fmla="*/ 701675 w 881062"/>
                  <a:gd name="connsiteY13" fmla="*/ 1035050 h 1268413"/>
                  <a:gd name="connsiteX14" fmla="*/ 679450 w 881062"/>
                  <a:gd name="connsiteY14" fmla="*/ 1123950 h 1268413"/>
                  <a:gd name="connsiteX15" fmla="*/ 711200 w 881062"/>
                  <a:gd name="connsiteY15" fmla="*/ 1200150 h 1268413"/>
                  <a:gd name="connsiteX16" fmla="*/ 771525 w 881062"/>
                  <a:gd name="connsiteY16" fmla="*/ 1260475 h 1268413"/>
                  <a:gd name="connsiteX17" fmla="*/ 844550 w 881062"/>
                  <a:gd name="connsiteY17" fmla="*/ 1247775 h 1268413"/>
                  <a:gd name="connsiteX18" fmla="*/ 869950 w 881062"/>
                  <a:gd name="connsiteY18" fmla="*/ 1181100 h 1268413"/>
                  <a:gd name="connsiteX19" fmla="*/ 847725 w 881062"/>
                  <a:gd name="connsiteY19" fmla="*/ 1085850 h 1268413"/>
                  <a:gd name="connsiteX20" fmla="*/ 854075 w 881062"/>
                  <a:gd name="connsiteY20" fmla="*/ 1003300 h 1268413"/>
                  <a:gd name="connsiteX21" fmla="*/ 876300 w 881062"/>
                  <a:gd name="connsiteY21" fmla="*/ 927100 h 1268413"/>
                  <a:gd name="connsiteX22" fmla="*/ 879475 w 881062"/>
                  <a:gd name="connsiteY22" fmla="*/ 863600 h 1268413"/>
                  <a:gd name="connsiteX23" fmla="*/ 866775 w 881062"/>
                  <a:gd name="connsiteY23" fmla="*/ 752475 h 1268413"/>
                  <a:gd name="connsiteX24" fmla="*/ 876300 w 881062"/>
                  <a:gd name="connsiteY24" fmla="*/ 701675 h 1268413"/>
                  <a:gd name="connsiteX25" fmla="*/ 860425 w 881062"/>
                  <a:gd name="connsiteY25" fmla="*/ 619125 h 1268413"/>
                  <a:gd name="connsiteX26" fmla="*/ 819150 w 881062"/>
                  <a:gd name="connsiteY26" fmla="*/ 571500 h 1268413"/>
                  <a:gd name="connsiteX27" fmla="*/ 793750 w 881062"/>
                  <a:gd name="connsiteY27" fmla="*/ 504825 h 1268413"/>
                  <a:gd name="connsiteX28" fmla="*/ 758825 w 881062"/>
                  <a:gd name="connsiteY28" fmla="*/ 454025 h 1268413"/>
                  <a:gd name="connsiteX29" fmla="*/ 657225 w 881062"/>
                  <a:gd name="connsiteY29" fmla="*/ 425450 h 1268413"/>
                  <a:gd name="connsiteX30" fmla="*/ 558800 w 881062"/>
                  <a:gd name="connsiteY30" fmla="*/ 396875 h 1268413"/>
                  <a:gd name="connsiteX31" fmla="*/ 447675 w 881062"/>
                  <a:gd name="connsiteY31" fmla="*/ 339725 h 1268413"/>
                  <a:gd name="connsiteX32" fmla="*/ 361950 w 881062"/>
                  <a:gd name="connsiteY32" fmla="*/ 282575 h 1268413"/>
                  <a:gd name="connsiteX33" fmla="*/ 257175 w 881062"/>
                  <a:gd name="connsiteY33" fmla="*/ 260350 h 1268413"/>
                  <a:gd name="connsiteX34" fmla="*/ 180975 w 881062"/>
                  <a:gd name="connsiteY34" fmla="*/ 269875 h 1268413"/>
                  <a:gd name="connsiteX35" fmla="*/ 101600 w 881062"/>
                  <a:gd name="connsiteY35" fmla="*/ 215900 h 1268413"/>
                  <a:gd name="connsiteX36" fmla="*/ 38100 w 881062"/>
                  <a:gd name="connsiteY36" fmla="*/ 114300 h 1268413"/>
                  <a:gd name="connsiteX37" fmla="*/ 19050 w 881062"/>
                  <a:gd name="connsiteY37" fmla="*/ 38100 h 1268413"/>
                  <a:gd name="connsiteX38" fmla="*/ 3175 w 881062"/>
                  <a:gd name="connsiteY38" fmla="*/ 0 h 1268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881062" h="1268413">
                    <a:moveTo>
                      <a:pt x="0" y="301625"/>
                    </a:moveTo>
                    <a:cubicBezTo>
                      <a:pt x="23019" y="317235"/>
                      <a:pt x="46038" y="332846"/>
                      <a:pt x="63500" y="349250"/>
                    </a:cubicBezTo>
                    <a:cubicBezTo>
                      <a:pt x="80963" y="365654"/>
                      <a:pt x="86783" y="388408"/>
                      <a:pt x="104775" y="400050"/>
                    </a:cubicBezTo>
                    <a:cubicBezTo>
                      <a:pt x="122767" y="411692"/>
                      <a:pt x="146050" y="420158"/>
                      <a:pt x="171450" y="419100"/>
                    </a:cubicBezTo>
                    <a:cubicBezTo>
                      <a:pt x="196850" y="418042"/>
                      <a:pt x="225954" y="394229"/>
                      <a:pt x="257175" y="393700"/>
                    </a:cubicBezTo>
                    <a:cubicBezTo>
                      <a:pt x="288396" y="393171"/>
                      <a:pt x="319088" y="398992"/>
                      <a:pt x="358775" y="415925"/>
                    </a:cubicBezTo>
                    <a:cubicBezTo>
                      <a:pt x="398462" y="432858"/>
                      <a:pt x="447675" y="468842"/>
                      <a:pt x="495300" y="495300"/>
                    </a:cubicBezTo>
                    <a:cubicBezTo>
                      <a:pt x="542925" y="521758"/>
                      <a:pt x="606425" y="549275"/>
                      <a:pt x="644525" y="574675"/>
                    </a:cubicBezTo>
                    <a:cubicBezTo>
                      <a:pt x="682625" y="600075"/>
                      <a:pt x="706967" y="623358"/>
                      <a:pt x="723900" y="647700"/>
                    </a:cubicBezTo>
                    <a:cubicBezTo>
                      <a:pt x="740833" y="672042"/>
                      <a:pt x="742950" y="697442"/>
                      <a:pt x="746125" y="720725"/>
                    </a:cubicBezTo>
                    <a:cubicBezTo>
                      <a:pt x="749300" y="744008"/>
                      <a:pt x="741363" y="766763"/>
                      <a:pt x="742950" y="787400"/>
                    </a:cubicBezTo>
                    <a:cubicBezTo>
                      <a:pt x="744537" y="808037"/>
                      <a:pt x="755121" y="821796"/>
                      <a:pt x="755650" y="844550"/>
                    </a:cubicBezTo>
                    <a:cubicBezTo>
                      <a:pt x="756179" y="867304"/>
                      <a:pt x="755121" y="892175"/>
                      <a:pt x="746125" y="923925"/>
                    </a:cubicBezTo>
                    <a:cubicBezTo>
                      <a:pt x="737129" y="955675"/>
                      <a:pt x="712787" y="1001713"/>
                      <a:pt x="701675" y="1035050"/>
                    </a:cubicBezTo>
                    <a:cubicBezTo>
                      <a:pt x="690563" y="1068387"/>
                      <a:pt x="677863" y="1096433"/>
                      <a:pt x="679450" y="1123950"/>
                    </a:cubicBezTo>
                    <a:cubicBezTo>
                      <a:pt x="681037" y="1151467"/>
                      <a:pt x="695854" y="1177396"/>
                      <a:pt x="711200" y="1200150"/>
                    </a:cubicBezTo>
                    <a:cubicBezTo>
                      <a:pt x="726546" y="1222904"/>
                      <a:pt x="749300" y="1252538"/>
                      <a:pt x="771525" y="1260475"/>
                    </a:cubicBezTo>
                    <a:cubicBezTo>
                      <a:pt x="793750" y="1268413"/>
                      <a:pt x="828146" y="1261004"/>
                      <a:pt x="844550" y="1247775"/>
                    </a:cubicBezTo>
                    <a:cubicBezTo>
                      <a:pt x="860954" y="1234546"/>
                      <a:pt x="869421" y="1208087"/>
                      <a:pt x="869950" y="1181100"/>
                    </a:cubicBezTo>
                    <a:cubicBezTo>
                      <a:pt x="870479" y="1154113"/>
                      <a:pt x="850371" y="1115483"/>
                      <a:pt x="847725" y="1085850"/>
                    </a:cubicBezTo>
                    <a:cubicBezTo>
                      <a:pt x="845079" y="1056217"/>
                      <a:pt x="849313" y="1029758"/>
                      <a:pt x="854075" y="1003300"/>
                    </a:cubicBezTo>
                    <a:cubicBezTo>
                      <a:pt x="858837" y="976842"/>
                      <a:pt x="872067" y="950383"/>
                      <a:pt x="876300" y="927100"/>
                    </a:cubicBezTo>
                    <a:cubicBezTo>
                      <a:pt x="880533" y="903817"/>
                      <a:pt x="881062" y="892704"/>
                      <a:pt x="879475" y="863600"/>
                    </a:cubicBezTo>
                    <a:cubicBezTo>
                      <a:pt x="877888" y="834496"/>
                      <a:pt x="867304" y="779462"/>
                      <a:pt x="866775" y="752475"/>
                    </a:cubicBezTo>
                    <a:cubicBezTo>
                      <a:pt x="866246" y="725488"/>
                      <a:pt x="877358" y="723900"/>
                      <a:pt x="876300" y="701675"/>
                    </a:cubicBezTo>
                    <a:cubicBezTo>
                      <a:pt x="875242" y="679450"/>
                      <a:pt x="869950" y="640821"/>
                      <a:pt x="860425" y="619125"/>
                    </a:cubicBezTo>
                    <a:cubicBezTo>
                      <a:pt x="850900" y="597429"/>
                      <a:pt x="830262" y="590550"/>
                      <a:pt x="819150" y="571500"/>
                    </a:cubicBezTo>
                    <a:cubicBezTo>
                      <a:pt x="808038" y="552450"/>
                      <a:pt x="803804" y="524404"/>
                      <a:pt x="793750" y="504825"/>
                    </a:cubicBezTo>
                    <a:cubicBezTo>
                      <a:pt x="783696" y="485246"/>
                      <a:pt x="781579" y="467254"/>
                      <a:pt x="758825" y="454025"/>
                    </a:cubicBezTo>
                    <a:cubicBezTo>
                      <a:pt x="736071" y="440796"/>
                      <a:pt x="657225" y="425450"/>
                      <a:pt x="657225" y="425450"/>
                    </a:cubicBezTo>
                    <a:cubicBezTo>
                      <a:pt x="623888" y="415925"/>
                      <a:pt x="593725" y="411163"/>
                      <a:pt x="558800" y="396875"/>
                    </a:cubicBezTo>
                    <a:cubicBezTo>
                      <a:pt x="523875" y="382588"/>
                      <a:pt x="480483" y="358775"/>
                      <a:pt x="447675" y="339725"/>
                    </a:cubicBezTo>
                    <a:cubicBezTo>
                      <a:pt x="414867" y="320675"/>
                      <a:pt x="393700" y="295804"/>
                      <a:pt x="361950" y="282575"/>
                    </a:cubicBezTo>
                    <a:cubicBezTo>
                      <a:pt x="330200" y="269346"/>
                      <a:pt x="287337" y="262467"/>
                      <a:pt x="257175" y="260350"/>
                    </a:cubicBezTo>
                    <a:cubicBezTo>
                      <a:pt x="227013" y="258233"/>
                      <a:pt x="206904" y="277283"/>
                      <a:pt x="180975" y="269875"/>
                    </a:cubicBezTo>
                    <a:cubicBezTo>
                      <a:pt x="155046" y="262467"/>
                      <a:pt x="125412" y="241829"/>
                      <a:pt x="101600" y="215900"/>
                    </a:cubicBezTo>
                    <a:cubicBezTo>
                      <a:pt x="77788" y="189971"/>
                      <a:pt x="51858" y="143933"/>
                      <a:pt x="38100" y="114300"/>
                    </a:cubicBezTo>
                    <a:cubicBezTo>
                      <a:pt x="24342" y="84667"/>
                      <a:pt x="24871" y="57150"/>
                      <a:pt x="19050" y="38100"/>
                    </a:cubicBezTo>
                    <a:cubicBezTo>
                      <a:pt x="13229" y="19050"/>
                      <a:pt x="10054" y="10054"/>
                      <a:pt x="3175" y="0"/>
                    </a:cubicBezTo>
                  </a:path>
                </a:pathLst>
              </a:cu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sp>
            <p:nvSpPr>
              <p:cNvPr id="94" name="Freeform 93"/>
              <p:cNvSpPr/>
              <p:nvPr/>
            </p:nvSpPr>
            <p:spPr>
              <a:xfrm>
                <a:off x="1076325" y="5353050"/>
                <a:ext cx="600075" cy="993775"/>
              </a:xfrm>
              <a:custGeom>
                <a:avLst/>
                <a:gdLst>
                  <a:gd name="connsiteX0" fmla="*/ 400050 w 599546"/>
                  <a:gd name="connsiteY0" fmla="*/ 994304 h 994304"/>
                  <a:gd name="connsiteX1" fmla="*/ 444500 w 599546"/>
                  <a:gd name="connsiteY1" fmla="*/ 946679 h 994304"/>
                  <a:gd name="connsiteX2" fmla="*/ 482600 w 599546"/>
                  <a:gd name="connsiteY2" fmla="*/ 880004 h 994304"/>
                  <a:gd name="connsiteX3" fmla="*/ 549275 w 599546"/>
                  <a:gd name="connsiteY3" fmla="*/ 813329 h 994304"/>
                  <a:gd name="connsiteX4" fmla="*/ 587375 w 599546"/>
                  <a:gd name="connsiteY4" fmla="*/ 753004 h 994304"/>
                  <a:gd name="connsiteX5" fmla="*/ 593725 w 599546"/>
                  <a:gd name="connsiteY5" fmla="*/ 702204 h 994304"/>
                  <a:gd name="connsiteX6" fmla="*/ 568325 w 599546"/>
                  <a:gd name="connsiteY6" fmla="*/ 619654 h 994304"/>
                  <a:gd name="connsiteX7" fmla="*/ 555625 w 599546"/>
                  <a:gd name="connsiteY7" fmla="*/ 543454 h 994304"/>
                  <a:gd name="connsiteX8" fmla="*/ 555625 w 599546"/>
                  <a:gd name="connsiteY8" fmla="*/ 432329 h 994304"/>
                  <a:gd name="connsiteX9" fmla="*/ 577850 w 599546"/>
                  <a:gd name="connsiteY9" fmla="*/ 327554 h 994304"/>
                  <a:gd name="connsiteX10" fmla="*/ 593725 w 599546"/>
                  <a:gd name="connsiteY10" fmla="*/ 248179 h 994304"/>
                  <a:gd name="connsiteX11" fmla="*/ 542925 w 599546"/>
                  <a:gd name="connsiteY11" fmla="*/ 156104 h 994304"/>
                  <a:gd name="connsiteX12" fmla="*/ 457200 w 599546"/>
                  <a:gd name="connsiteY12" fmla="*/ 92604 h 994304"/>
                  <a:gd name="connsiteX13" fmla="*/ 374650 w 599546"/>
                  <a:gd name="connsiteY13" fmla="*/ 29104 h 994304"/>
                  <a:gd name="connsiteX14" fmla="*/ 250825 w 599546"/>
                  <a:gd name="connsiteY14" fmla="*/ 529 h 994304"/>
                  <a:gd name="connsiteX15" fmla="*/ 130175 w 599546"/>
                  <a:gd name="connsiteY15" fmla="*/ 25929 h 994304"/>
                  <a:gd name="connsiteX16" fmla="*/ 38100 w 599546"/>
                  <a:gd name="connsiteY16" fmla="*/ 64029 h 994304"/>
                  <a:gd name="connsiteX17" fmla="*/ 0 w 599546"/>
                  <a:gd name="connsiteY17" fmla="*/ 140229 h 994304"/>
                  <a:gd name="connsiteX18" fmla="*/ 38100 w 599546"/>
                  <a:gd name="connsiteY18" fmla="*/ 191029 h 994304"/>
                  <a:gd name="connsiteX19" fmla="*/ 92075 w 599546"/>
                  <a:gd name="connsiteY19" fmla="*/ 225954 h 994304"/>
                  <a:gd name="connsiteX20" fmla="*/ 193675 w 599546"/>
                  <a:gd name="connsiteY20" fmla="*/ 178329 h 994304"/>
                  <a:gd name="connsiteX21" fmla="*/ 238125 w 599546"/>
                  <a:gd name="connsiteY21" fmla="*/ 114829 h 994304"/>
                  <a:gd name="connsiteX22" fmla="*/ 333375 w 599546"/>
                  <a:gd name="connsiteY22" fmla="*/ 127529 h 994304"/>
                  <a:gd name="connsiteX23" fmla="*/ 406400 w 599546"/>
                  <a:gd name="connsiteY23" fmla="*/ 210079 h 994304"/>
                  <a:gd name="connsiteX24" fmla="*/ 419100 w 599546"/>
                  <a:gd name="connsiteY24" fmla="*/ 298979 h 994304"/>
                  <a:gd name="connsiteX25" fmla="*/ 368300 w 599546"/>
                  <a:gd name="connsiteY25" fmla="*/ 352954 h 994304"/>
                  <a:gd name="connsiteX26" fmla="*/ 269875 w 599546"/>
                  <a:gd name="connsiteY26" fmla="*/ 378354 h 994304"/>
                  <a:gd name="connsiteX27" fmla="*/ 238125 w 599546"/>
                  <a:gd name="connsiteY27" fmla="*/ 454554 h 994304"/>
                  <a:gd name="connsiteX28" fmla="*/ 247650 w 599546"/>
                  <a:gd name="connsiteY28" fmla="*/ 533929 h 994304"/>
                  <a:gd name="connsiteX29" fmla="*/ 311150 w 599546"/>
                  <a:gd name="connsiteY29" fmla="*/ 594254 h 994304"/>
                  <a:gd name="connsiteX30" fmla="*/ 371475 w 599546"/>
                  <a:gd name="connsiteY30" fmla="*/ 635529 h 994304"/>
                  <a:gd name="connsiteX31" fmla="*/ 393700 w 599546"/>
                  <a:gd name="connsiteY31" fmla="*/ 689504 h 994304"/>
                  <a:gd name="connsiteX32" fmla="*/ 361950 w 599546"/>
                  <a:gd name="connsiteY32" fmla="*/ 753004 h 994304"/>
                  <a:gd name="connsiteX33" fmla="*/ 295275 w 599546"/>
                  <a:gd name="connsiteY33" fmla="*/ 768879 h 994304"/>
                  <a:gd name="connsiteX34" fmla="*/ 231775 w 599546"/>
                  <a:gd name="connsiteY34" fmla="*/ 753004 h 994304"/>
                  <a:gd name="connsiteX35" fmla="*/ 165100 w 599546"/>
                  <a:gd name="connsiteY35" fmla="*/ 759354 h 994304"/>
                  <a:gd name="connsiteX36" fmla="*/ 98425 w 599546"/>
                  <a:gd name="connsiteY36" fmla="*/ 695854 h 994304"/>
                  <a:gd name="connsiteX37" fmla="*/ 85725 w 599546"/>
                  <a:gd name="connsiteY37" fmla="*/ 603779 h 994304"/>
                  <a:gd name="connsiteX38" fmla="*/ 95250 w 599546"/>
                  <a:gd name="connsiteY38" fmla="*/ 479954 h 994304"/>
                  <a:gd name="connsiteX39" fmla="*/ 69850 w 599546"/>
                  <a:gd name="connsiteY39" fmla="*/ 378354 h 994304"/>
                  <a:gd name="connsiteX40" fmla="*/ 0 w 599546"/>
                  <a:gd name="connsiteY40" fmla="*/ 330729 h 994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599546" h="994304">
                    <a:moveTo>
                      <a:pt x="400050" y="994304"/>
                    </a:moveTo>
                    <a:cubicBezTo>
                      <a:pt x="415396" y="980016"/>
                      <a:pt x="430742" y="965729"/>
                      <a:pt x="444500" y="946679"/>
                    </a:cubicBezTo>
                    <a:cubicBezTo>
                      <a:pt x="458258" y="927629"/>
                      <a:pt x="465138" y="902229"/>
                      <a:pt x="482600" y="880004"/>
                    </a:cubicBezTo>
                    <a:cubicBezTo>
                      <a:pt x="500062" y="857779"/>
                      <a:pt x="531813" y="834496"/>
                      <a:pt x="549275" y="813329"/>
                    </a:cubicBezTo>
                    <a:cubicBezTo>
                      <a:pt x="566737" y="792162"/>
                      <a:pt x="579967" y="771525"/>
                      <a:pt x="587375" y="753004"/>
                    </a:cubicBezTo>
                    <a:cubicBezTo>
                      <a:pt x="594783" y="734483"/>
                      <a:pt x="596900" y="724429"/>
                      <a:pt x="593725" y="702204"/>
                    </a:cubicBezTo>
                    <a:cubicBezTo>
                      <a:pt x="590550" y="679979"/>
                      <a:pt x="574675" y="646112"/>
                      <a:pt x="568325" y="619654"/>
                    </a:cubicBezTo>
                    <a:cubicBezTo>
                      <a:pt x="561975" y="593196"/>
                      <a:pt x="557742" y="574675"/>
                      <a:pt x="555625" y="543454"/>
                    </a:cubicBezTo>
                    <a:cubicBezTo>
                      <a:pt x="553508" y="512233"/>
                      <a:pt x="551921" y="468312"/>
                      <a:pt x="555625" y="432329"/>
                    </a:cubicBezTo>
                    <a:cubicBezTo>
                      <a:pt x="559329" y="396346"/>
                      <a:pt x="571500" y="358246"/>
                      <a:pt x="577850" y="327554"/>
                    </a:cubicBezTo>
                    <a:cubicBezTo>
                      <a:pt x="584200" y="296862"/>
                      <a:pt x="599546" y="276754"/>
                      <a:pt x="593725" y="248179"/>
                    </a:cubicBezTo>
                    <a:cubicBezTo>
                      <a:pt x="587904" y="219604"/>
                      <a:pt x="565679" y="182033"/>
                      <a:pt x="542925" y="156104"/>
                    </a:cubicBezTo>
                    <a:cubicBezTo>
                      <a:pt x="520171" y="130175"/>
                      <a:pt x="485246" y="113771"/>
                      <a:pt x="457200" y="92604"/>
                    </a:cubicBezTo>
                    <a:cubicBezTo>
                      <a:pt x="429154" y="71437"/>
                      <a:pt x="409046" y="44450"/>
                      <a:pt x="374650" y="29104"/>
                    </a:cubicBezTo>
                    <a:cubicBezTo>
                      <a:pt x="340254" y="13758"/>
                      <a:pt x="291571" y="1058"/>
                      <a:pt x="250825" y="529"/>
                    </a:cubicBezTo>
                    <a:cubicBezTo>
                      <a:pt x="210079" y="0"/>
                      <a:pt x="165629" y="15346"/>
                      <a:pt x="130175" y="25929"/>
                    </a:cubicBezTo>
                    <a:cubicBezTo>
                      <a:pt x="94721" y="36512"/>
                      <a:pt x="59796" y="44979"/>
                      <a:pt x="38100" y="64029"/>
                    </a:cubicBezTo>
                    <a:cubicBezTo>
                      <a:pt x="16404" y="83079"/>
                      <a:pt x="0" y="119062"/>
                      <a:pt x="0" y="140229"/>
                    </a:cubicBezTo>
                    <a:cubicBezTo>
                      <a:pt x="0" y="161396"/>
                      <a:pt x="22754" y="176742"/>
                      <a:pt x="38100" y="191029"/>
                    </a:cubicBezTo>
                    <a:cubicBezTo>
                      <a:pt x="53446" y="205317"/>
                      <a:pt x="66146" y="228071"/>
                      <a:pt x="92075" y="225954"/>
                    </a:cubicBezTo>
                    <a:cubicBezTo>
                      <a:pt x="118004" y="223837"/>
                      <a:pt x="169333" y="196850"/>
                      <a:pt x="193675" y="178329"/>
                    </a:cubicBezTo>
                    <a:cubicBezTo>
                      <a:pt x="218017" y="159808"/>
                      <a:pt x="214842" y="123296"/>
                      <a:pt x="238125" y="114829"/>
                    </a:cubicBezTo>
                    <a:cubicBezTo>
                      <a:pt x="261408" y="106362"/>
                      <a:pt x="305329" y="111654"/>
                      <a:pt x="333375" y="127529"/>
                    </a:cubicBezTo>
                    <a:cubicBezTo>
                      <a:pt x="361421" y="143404"/>
                      <a:pt x="392113" y="181504"/>
                      <a:pt x="406400" y="210079"/>
                    </a:cubicBezTo>
                    <a:cubicBezTo>
                      <a:pt x="420687" y="238654"/>
                      <a:pt x="425450" y="275167"/>
                      <a:pt x="419100" y="298979"/>
                    </a:cubicBezTo>
                    <a:cubicBezTo>
                      <a:pt x="412750" y="322791"/>
                      <a:pt x="393171" y="339725"/>
                      <a:pt x="368300" y="352954"/>
                    </a:cubicBezTo>
                    <a:cubicBezTo>
                      <a:pt x="343429" y="366183"/>
                      <a:pt x="291571" y="361421"/>
                      <a:pt x="269875" y="378354"/>
                    </a:cubicBezTo>
                    <a:cubicBezTo>
                      <a:pt x="248179" y="395287"/>
                      <a:pt x="241829" y="428625"/>
                      <a:pt x="238125" y="454554"/>
                    </a:cubicBezTo>
                    <a:cubicBezTo>
                      <a:pt x="234421" y="480483"/>
                      <a:pt x="235479" y="510646"/>
                      <a:pt x="247650" y="533929"/>
                    </a:cubicBezTo>
                    <a:cubicBezTo>
                      <a:pt x="259821" y="557212"/>
                      <a:pt x="290513" y="577321"/>
                      <a:pt x="311150" y="594254"/>
                    </a:cubicBezTo>
                    <a:cubicBezTo>
                      <a:pt x="331788" y="611187"/>
                      <a:pt x="357717" y="619654"/>
                      <a:pt x="371475" y="635529"/>
                    </a:cubicBezTo>
                    <a:cubicBezTo>
                      <a:pt x="385233" y="651404"/>
                      <a:pt x="395287" y="669925"/>
                      <a:pt x="393700" y="689504"/>
                    </a:cubicBezTo>
                    <a:cubicBezTo>
                      <a:pt x="392113" y="709083"/>
                      <a:pt x="378354" y="739775"/>
                      <a:pt x="361950" y="753004"/>
                    </a:cubicBezTo>
                    <a:cubicBezTo>
                      <a:pt x="345546" y="766233"/>
                      <a:pt x="316971" y="768879"/>
                      <a:pt x="295275" y="768879"/>
                    </a:cubicBezTo>
                    <a:cubicBezTo>
                      <a:pt x="273579" y="768879"/>
                      <a:pt x="253471" y="754591"/>
                      <a:pt x="231775" y="753004"/>
                    </a:cubicBezTo>
                    <a:cubicBezTo>
                      <a:pt x="210079" y="751417"/>
                      <a:pt x="187325" y="768879"/>
                      <a:pt x="165100" y="759354"/>
                    </a:cubicBezTo>
                    <a:cubicBezTo>
                      <a:pt x="142875" y="749829"/>
                      <a:pt x="111654" y="721783"/>
                      <a:pt x="98425" y="695854"/>
                    </a:cubicBezTo>
                    <a:cubicBezTo>
                      <a:pt x="85196" y="669925"/>
                      <a:pt x="86254" y="639762"/>
                      <a:pt x="85725" y="603779"/>
                    </a:cubicBezTo>
                    <a:cubicBezTo>
                      <a:pt x="85196" y="567796"/>
                      <a:pt x="97896" y="517525"/>
                      <a:pt x="95250" y="479954"/>
                    </a:cubicBezTo>
                    <a:cubicBezTo>
                      <a:pt x="92604" y="442383"/>
                      <a:pt x="85725" y="403225"/>
                      <a:pt x="69850" y="378354"/>
                    </a:cubicBezTo>
                    <a:cubicBezTo>
                      <a:pt x="53975" y="353483"/>
                      <a:pt x="19050" y="340254"/>
                      <a:pt x="0" y="330729"/>
                    </a:cubicBezTo>
                  </a:path>
                </a:pathLst>
              </a:cu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</p:grpSp>
        <p:grpSp>
          <p:nvGrpSpPr>
            <p:cNvPr id="94249" name="Group 94"/>
            <p:cNvGrpSpPr>
              <a:grpSpLocks/>
            </p:cNvGrpSpPr>
            <p:nvPr/>
          </p:nvGrpSpPr>
          <p:grpSpPr bwMode="auto">
            <a:xfrm>
              <a:off x="2396067" y="4013200"/>
              <a:ext cx="1013883" cy="2333625"/>
              <a:chOff x="2396067" y="4013200"/>
              <a:chExt cx="1013883" cy="2333625"/>
            </a:xfrm>
          </p:grpSpPr>
          <p:sp>
            <p:nvSpPr>
              <p:cNvPr id="96" name="Freeform 95"/>
              <p:cNvSpPr/>
              <p:nvPr/>
            </p:nvSpPr>
            <p:spPr>
              <a:xfrm>
                <a:off x="2508250" y="4013200"/>
                <a:ext cx="885825" cy="701675"/>
              </a:xfrm>
              <a:custGeom>
                <a:avLst/>
                <a:gdLst>
                  <a:gd name="connsiteX0" fmla="*/ 288396 w 885296"/>
                  <a:gd name="connsiteY0" fmla="*/ 0 h 701675"/>
                  <a:gd name="connsiteX1" fmla="*/ 291571 w 885296"/>
                  <a:gd name="connsiteY1" fmla="*/ 66675 h 701675"/>
                  <a:gd name="connsiteX2" fmla="*/ 272521 w 885296"/>
                  <a:gd name="connsiteY2" fmla="*/ 139700 h 701675"/>
                  <a:gd name="connsiteX3" fmla="*/ 231246 w 885296"/>
                  <a:gd name="connsiteY3" fmla="*/ 168275 h 701675"/>
                  <a:gd name="connsiteX4" fmla="*/ 116946 w 885296"/>
                  <a:gd name="connsiteY4" fmla="*/ 177800 h 701675"/>
                  <a:gd name="connsiteX5" fmla="*/ 50271 w 885296"/>
                  <a:gd name="connsiteY5" fmla="*/ 190500 h 701675"/>
                  <a:gd name="connsiteX6" fmla="*/ 5821 w 885296"/>
                  <a:gd name="connsiteY6" fmla="*/ 247650 h 701675"/>
                  <a:gd name="connsiteX7" fmla="*/ 15346 w 885296"/>
                  <a:gd name="connsiteY7" fmla="*/ 317500 h 701675"/>
                  <a:gd name="connsiteX8" fmla="*/ 37571 w 885296"/>
                  <a:gd name="connsiteY8" fmla="*/ 365125 h 701675"/>
                  <a:gd name="connsiteX9" fmla="*/ 40746 w 885296"/>
                  <a:gd name="connsiteY9" fmla="*/ 434975 h 701675"/>
                  <a:gd name="connsiteX10" fmla="*/ 69321 w 885296"/>
                  <a:gd name="connsiteY10" fmla="*/ 482600 h 701675"/>
                  <a:gd name="connsiteX11" fmla="*/ 170921 w 885296"/>
                  <a:gd name="connsiteY11" fmla="*/ 530225 h 701675"/>
                  <a:gd name="connsiteX12" fmla="*/ 294746 w 885296"/>
                  <a:gd name="connsiteY12" fmla="*/ 517525 h 701675"/>
                  <a:gd name="connsiteX13" fmla="*/ 399521 w 885296"/>
                  <a:gd name="connsiteY13" fmla="*/ 501650 h 701675"/>
                  <a:gd name="connsiteX14" fmla="*/ 497946 w 885296"/>
                  <a:gd name="connsiteY14" fmla="*/ 495300 h 701675"/>
                  <a:gd name="connsiteX15" fmla="*/ 570971 w 885296"/>
                  <a:gd name="connsiteY15" fmla="*/ 463550 h 701675"/>
                  <a:gd name="connsiteX16" fmla="*/ 697971 w 885296"/>
                  <a:gd name="connsiteY16" fmla="*/ 492125 h 701675"/>
                  <a:gd name="connsiteX17" fmla="*/ 780521 w 885296"/>
                  <a:gd name="connsiteY17" fmla="*/ 552450 h 701675"/>
                  <a:gd name="connsiteX18" fmla="*/ 809096 w 885296"/>
                  <a:gd name="connsiteY18" fmla="*/ 609600 h 701675"/>
                  <a:gd name="connsiteX19" fmla="*/ 821796 w 885296"/>
                  <a:gd name="connsiteY19" fmla="*/ 666750 h 701675"/>
                  <a:gd name="connsiteX20" fmla="*/ 885296 w 885296"/>
                  <a:gd name="connsiteY20" fmla="*/ 701675 h 701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85296" h="701675">
                    <a:moveTo>
                      <a:pt x="288396" y="0"/>
                    </a:moveTo>
                    <a:cubicBezTo>
                      <a:pt x="291306" y="21696"/>
                      <a:pt x="294217" y="43392"/>
                      <a:pt x="291571" y="66675"/>
                    </a:cubicBezTo>
                    <a:cubicBezTo>
                      <a:pt x="288925" y="89958"/>
                      <a:pt x="282575" y="122767"/>
                      <a:pt x="272521" y="139700"/>
                    </a:cubicBezTo>
                    <a:cubicBezTo>
                      <a:pt x="262467" y="156633"/>
                      <a:pt x="257175" y="161925"/>
                      <a:pt x="231246" y="168275"/>
                    </a:cubicBezTo>
                    <a:cubicBezTo>
                      <a:pt x="205317" y="174625"/>
                      <a:pt x="147109" y="174096"/>
                      <a:pt x="116946" y="177800"/>
                    </a:cubicBezTo>
                    <a:cubicBezTo>
                      <a:pt x="86784" y="181504"/>
                      <a:pt x="68792" y="178858"/>
                      <a:pt x="50271" y="190500"/>
                    </a:cubicBezTo>
                    <a:cubicBezTo>
                      <a:pt x="31750" y="202142"/>
                      <a:pt x="11642" y="226483"/>
                      <a:pt x="5821" y="247650"/>
                    </a:cubicBezTo>
                    <a:cubicBezTo>
                      <a:pt x="0" y="268817"/>
                      <a:pt x="10054" y="297921"/>
                      <a:pt x="15346" y="317500"/>
                    </a:cubicBezTo>
                    <a:cubicBezTo>
                      <a:pt x="20638" y="337079"/>
                      <a:pt x="33338" y="345546"/>
                      <a:pt x="37571" y="365125"/>
                    </a:cubicBezTo>
                    <a:cubicBezTo>
                      <a:pt x="41804" y="384704"/>
                      <a:pt x="35454" y="415396"/>
                      <a:pt x="40746" y="434975"/>
                    </a:cubicBezTo>
                    <a:cubicBezTo>
                      <a:pt x="46038" y="454554"/>
                      <a:pt x="47625" y="466725"/>
                      <a:pt x="69321" y="482600"/>
                    </a:cubicBezTo>
                    <a:cubicBezTo>
                      <a:pt x="91017" y="498475"/>
                      <a:pt x="133350" y="524404"/>
                      <a:pt x="170921" y="530225"/>
                    </a:cubicBezTo>
                    <a:cubicBezTo>
                      <a:pt x="208492" y="536046"/>
                      <a:pt x="256646" y="522288"/>
                      <a:pt x="294746" y="517525"/>
                    </a:cubicBezTo>
                    <a:cubicBezTo>
                      <a:pt x="332846" y="512763"/>
                      <a:pt x="365654" y="505354"/>
                      <a:pt x="399521" y="501650"/>
                    </a:cubicBezTo>
                    <a:cubicBezTo>
                      <a:pt x="433388" y="497946"/>
                      <a:pt x="469371" y="501650"/>
                      <a:pt x="497946" y="495300"/>
                    </a:cubicBezTo>
                    <a:cubicBezTo>
                      <a:pt x="526521" y="488950"/>
                      <a:pt x="537634" y="464079"/>
                      <a:pt x="570971" y="463550"/>
                    </a:cubicBezTo>
                    <a:cubicBezTo>
                      <a:pt x="604308" y="463021"/>
                      <a:pt x="663046" y="477308"/>
                      <a:pt x="697971" y="492125"/>
                    </a:cubicBezTo>
                    <a:cubicBezTo>
                      <a:pt x="732896" y="506942"/>
                      <a:pt x="762000" y="532871"/>
                      <a:pt x="780521" y="552450"/>
                    </a:cubicBezTo>
                    <a:cubicBezTo>
                      <a:pt x="799042" y="572029"/>
                      <a:pt x="802217" y="590550"/>
                      <a:pt x="809096" y="609600"/>
                    </a:cubicBezTo>
                    <a:cubicBezTo>
                      <a:pt x="815975" y="628650"/>
                      <a:pt x="809096" y="651404"/>
                      <a:pt x="821796" y="666750"/>
                    </a:cubicBezTo>
                    <a:cubicBezTo>
                      <a:pt x="834496" y="682096"/>
                      <a:pt x="866246" y="694796"/>
                      <a:pt x="885296" y="701675"/>
                    </a:cubicBezTo>
                  </a:path>
                </a:pathLst>
              </a:cu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sp>
            <p:nvSpPr>
              <p:cNvPr id="97" name="Freeform 96"/>
              <p:cNvSpPr/>
              <p:nvPr/>
            </p:nvSpPr>
            <p:spPr>
              <a:xfrm>
                <a:off x="2882900" y="4016375"/>
                <a:ext cx="520700" cy="482600"/>
              </a:xfrm>
              <a:custGeom>
                <a:avLst/>
                <a:gdLst>
                  <a:gd name="connsiteX0" fmla="*/ 519642 w 519642"/>
                  <a:gd name="connsiteY0" fmla="*/ 482600 h 482600"/>
                  <a:gd name="connsiteX1" fmla="*/ 459317 w 519642"/>
                  <a:gd name="connsiteY1" fmla="*/ 428625 h 482600"/>
                  <a:gd name="connsiteX2" fmla="*/ 405342 w 519642"/>
                  <a:gd name="connsiteY2" fmla="*/ 393700 h 482600"/>
                  <a:gd name="connsiteX3" fmla="*/ 335492 w 519642"/>
                  <a:gd name="connsiteY3" fmla="*/ 368300 h 482600"/>
                  <a:gd name="connsiteX4" fmla="*/ 249767 w 519642"/>
                  <a:gd name="connsiteY4" fmla="*/ 301625 h 482600"/>
                  <a:gd name="connsiteX5" fmla="*/ 160867 w 519642"/>
                  <a:gd name="connsiteY5" fmla="*/ 285750 h 482600"/>
                  <a:gd name="connsiteX6" fmla="*/ 84667 w 519642"/>
                  <a:gd name="connsiteY6" fmla="*/ 295275 h 482600"/>
                  <a:gd name="connsiteX7" fmla="*/ 27517 w 519642"/>
                  <a:gd name="connsiteY7" fmla="*/ 260350 h 482600"/>
                  <a:gd name="connsiteX8" fmla="*/ 8467 w 519642"/>
                  <a:gd name="connsiteY8" fmla="*/ 168275 h 482600"/>
                  <a:gd name="connsiteX9" fmla="*/ 78317 w 519642"/>
                  <a:gd name="connsiteY9" fmla="*/ 104775 h 482600"/>
                  <a:gd name="connsiteX10" fmla="*/ 211667 w 519642"/>
                  <a:gd name="connsiteY10" fmla="*/ 101600 h 482600"/>
                  <a:gd name="connsiteX11" fmla="*/ 303742 w 519642"/>
                  <a:gd name="connsiteY11" fmla="*/ 107950 h 482600"/>
                  <a:gd name="connsiteX12" fmla="*/ 354542 w 519642"/>
                  <a:gd name="connsiteY12" fmla="*/ 38100 h 482600"/>
                  <a:gd name="connsiteX13" fmla="*/ 345017 w 519642"/>
                  <a:gd name="connsiteY13" fmla="*/ 0 h 482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19642" h="482600">
                    <a:moveTo>
                      <a:pt x="519642" y="482600"/>
                    </a:moveTo>
                    <a:cubicBezTo>
                      <a:pt x="499004" y="463021"/>
                      <a:pt x="478367" y="443442"/>
                      <a:pt x="459317" y="428625"/>
                    </a:cubicBezTo>
                    <a:cubicBezTo>
                      <a:pt x="440267" y="413808"/>
                      <a:pt x="425980" y="403754"/>
                      <a:pt x="405342" y="393700"/>
                    </a:cubicBezTo>
                    <a:cubicBezTo>
                      <a:pt x="384704" y="383646"/>
                      <a:pt x="361421" y="383646"/>
                      <a:pt x="335492" y="368300"/>
                    </a:cubicBezTo>
                    <a:cubicBezTo>
                      <a:pt x="309563" y="352954"/>
                      <a:pt x="278871" y="315383"/>
                      <a:pt x="249767" y="301625"/>
                    </a:cubicBezTo>
                    <a:cubicBezTo>
                      <a:pt x="220663" y="287867"/>
                      <a:pt x="188384" y="286808"/>
                      <a:pt x="160867" y="285750"/>
                    </a:cubicBezTo>
                    <a:cubicBezTo>
                      <a:pt x="133350" y="284692"/>
                      <a:pt x="106892" y="299508"/>
                      <a:pt x="84667" y="295275"/>
                    </a:cubicBezTo>
                    <a:cubicBezTo>
                      <a:pt x="62442" y="291042"/>
                      <a:pt x="40217" y="281517"/>
                      <a:pt x="27517" y="260350"/>
                    </a:cubicBezTo>
                    <a:cubicBezTo>
                      <a:pt x="14817" y="239183"/>
                      <a:pt x="0" y="194204"/>
                      <a:pt x="8467" y="168275"/>
                    </a:cubicBezTo>
                    <a:cubicBezTo>
                      <a:pt x="16934" y="142346"/>
                      <a:pt x="44450" y="115888"/>
                      <a:pt x="78317" y="104775"/>
                    </a:cubicBezTo>
                    <a:cubicBezTo>
                      <a:pt x="112184" y="93663"/>
                      <a:pt x="174096" y="101071"/>
                      <a:pt x="211667" y="101600"/>
                    </a:cubicBezTo>
                    <a:cubicBezTo>
                      <a:pt x="249238" y="102129"/>
                      <a:pt x="279930" y="118533"/>
                      <a:pt x="303742" y="107950"/>
                    </a:cubicBezTo>
                    <a:cubicBezTo>
                      <a:pt x="327554" y="97367"/>
                      <a:pt x="347663" y="56092"/>
                      <a:pt x="354542" y="38100"/>
                    </a:cubicBezTo>
                    <a:cubicBezTo>
                      <a:pt x="361421" y="20108"/>
                      <a:pt x="350838" y="11112"/>
                      <a:pt x="345017" y="0"/>
                    </a:cubicBezTo>
                  </a:path>
                </a:pathLst>
              </a:cu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sp>
            <p:nvSpPr>
              <p:cNvPr id="98" name="Freeform 97"/>
              <p:cNvSpPr/>
              <p:nvPr/>
            </p:nvSpPr>
            <p:spPr>
              <a:xfrm>
                <a:off x="3381375" y="4181475"/>
                <a:ext cx="25400" cy="158750"/>
              </a:xfrm>
              <a:custGeom>
                <a:avLst/>
                <a:gdLst>
                  <a:gd name="connsiteX0" fmla="*/ 25929 w 25929"/>
                  <a:gd name="connsiteY0" fmla="*/ 0 h 158750"/>
                  <a:gd name="connsiteX1" fmla="*/ 3704 w 25929"/>
                  <a:gd name="connsiteY1" fmla="*/ 50800 h 158750"/>
                  <a:gd name="connsiteX2" fmla="*/ 3704 w 25929"/>
                  <a:gd name="connsiteY2" fmla="*/ 130175 h 158750"/>
                  <a:gd name="connsiteX3" fmla="*/ 22754 w 25929"/>
                  <a:gd name="connsiteY3" fmla="*/ 158750 h 158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929" h="158750">
                    <a:moveTo>
                      <a:pt x="25929" y="0"/>
                    </a:moveTo>
                    <a:cubicBezTo>
                      <a:pt x="16668" y="14552"/>
                      <a:pt x="7408" y="29104"/>
                      <a:pt x="3704" y="50800"/>
                    </a:cubicBezTo>
                    <a:cubicBezTo>
                      <a:pt x="0" y="72496"/>
                      <a:pt x="529" y="112183"/>
                      <a:pt x="3704" y="130175"/>
                    </a:cubicBezTo>
                    <a:cubicBezTo>
                      <a:pt x="6879" y="148167"/>
                      <a:pt x="15875" y="151871"/>
                      <a:pt x="22754" y="158750"/>
                    </a:cubicBezTo>
                  </a:path>
                </a:pathLst>
              </a:cu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sp>
            <p:nvSpPr>
              <p:cNvPr id="99" name="Freeform 98"/>
              <p:cNvSpPr/>
              <p:nvPr/>
            </p:nvSpPr>
            <p:spPr>
              <a:xfrm>
                <a:off x="2395537" y="4729162"/>
                <a:ext cx="1014413" cy="1614488"/>
              </a:xfrm>
              <a:custGeom>
                <a:avLst/>
                <a:gdLst>
                  <a:gd name="connsiteX0" fmla="*/ 1013883 w 1013883"/>
                  <a:gd name="connsiteY0" fmla="*/ 448733 h 1613958"/>
                  <a:gd name="connsiteX1" fmla="*/ 959908 w 1013883"/>
                  <a:gd name="connsiteY1" fmla="*/ 397933 h 1613958"/>
                  <a:gd name="connsiteX2" fmla="*/ 877358 w 1013883"/>
                  <a:gd name="connsiteY2" fmla="*/ 334433 h 1613958"/>
                  <a:gd name="connsiteX3" fmla="*/ 737658 w 1013883"/>
                  <a:gd name="connsiteY3" fmla="*/ 289983 h 1613958"/>
                  <a:gd name="connsiteX4" fmla="*/ 664633 w 1013883"/>
                  <a:gd name="connsiteY4" fmla="*/ 248708 h 1613958"/>
                  <a:gd name="connsiteX5" fmla="*/ 636058 w 1013883"/>
                  <a:gd name="connsiteY5" fmla="*/ 162983 h 1613958"/>
                  <a:gd name="connsiteX6" fmla="*/ 597958 w 1013883"/>
                  <a:gd name="connsiteY6" fmla="*/ 64558 h 1613958"/>
                  <a:gd name="connsiteX7" fmla="*/ 528108 w 1013883"/>
                  <a:gd name="connsiteY7" fmla="*/ 4233 h 1613958"/>
                  <a:gd name="connsiteX8" fmla="*/ 436033 w 1013883"/>
                  <a:gd name="connsiteY8" fmla="*/ 39158 h 1613958"/>
                  <a:gd name="connsiteX9" fmla="*/ 464608 w 1013883"/>
                  <a:gd name="connsiteY9" fmla="*/ 134408 h 1613958"/>
                  <a:gd name="connsiteX10" fmla="*/ 524933 w 1013883"/>
                  <a:gd name="connsiteY10" fmla="*/ 220133 h 1613958"/>
                  <a:gd name="connsiteX11" fmla="*/ 553508 w 1013883"/>
                  <a:gd name="connsiteY11" fmla="*/ 321733 h 1613958"/>
                  <a:gd name="connsiteX12" fmla="*/ 524933 w 1013883"/>
                  <a:gd name="connsiteY12" fmla="*/ 416983 h 1613958"/>
                  <a:gd name="connsiteX13" fmla="*/ 442383 w 1013883"/>
                  <a:gd name="connsiteY13" fmla="*/ 439208 h 1613958"/>
                  <a:gd name="connsiteX14" fmla="*/ 394758 w 1013883"/>
                  <a:gd name="connsiteY14" fmla="*/ 366183 h 1613958"/>
                  <a:gd name="connsiteX15" fmla="*/ 394758 w 1013883"/>
                  <a:gd name="connsiteY15" fmla="*/ 280458 h 1613958"/>
                  <a:gd name="connsiteX16" fmla="*/ 315383 w 1013883"/>
                  <a:gd name="connsiteY16" fmla="*/ 242358 h 1613958"/>
                  <a:gd name="connsiteX17" fmla="*/ 236008 w 1013883"/>
                  <a:gd name="connsiteY17" fmla="*/ 312208 h 1613958"/>
                  <a:gd name="connsiteX18" fmla="*/ 194733 w 1013883"/>
                  <a:gd name="connsiteY18" fmla="*/ 385233 h 1613958"/>
                  <a:gd name="connsiteX19" fmla="*/ 105833 w 1013883"/>
                  <a:gd name="connsiteY19" fmla="*/ 467783 h 1613958"/>
                  <a:gd name="connsiteX20" fmla="*/ 35983 w 1013883"/>
                  <a:gd name="connsiteY20" fmla="*/ 569383 h 1613958"/>
                  <a:gd name="connsiteX21" fmla="*/ 1058 w 1013883"/>
                  <a:gd name="connsiteY21" fmla="*/ 690033 h 1613958"/>
                  <a:gd name="connsiteX22" fmla="*/ 42333 w 1013883"/>
                  <a:gd name="connsiteY22" fmla="*/ 756708 h 1613958"/>
                  <a:gd name="connsiteX23" fmla="*/ 121708 w 1013883"/>
                  <a:gd name="connsiteY23" fmla="*/ 759883 h 1613958"/>
                  <a:gd name="connsiteX24" fmla="*/ 178858 w 1013883"/>
                  <a:gd name="connsiteY24" fmla="*/ 712258 h 1613958"/>
                  <a:gd name="connsiteX25" fmla="*/ 232833 w 1013883"/>
                  <a:gd name="connsiteY25" fmla="*/ 610658 h 1613958"/>
                  <a:gd name="connsiteX26" fmla="*/ 318558 w 1013883"/>
                  <a:gd name="connsiteY26" fmla="*/ 575733 h 1613958"/>
                  <a:gd name="connsiteX27" fmla="*/ 451908 w 1013883"/>
                  <a:gd name="connsiteY27" fmla="*/ 617008 h 1613958"/>
                  <a:gd name="connsiteX28" fmla="*/ 496358 w 1013883"/>
                  <a:gd name="connsiteY28" fmla="*/ 696383 h 1613958"/>
                  <a:gd name="connsiteX29" fmla="*/ 537633 w 1013883"/>
                  <a:gd name="connsiteY29" fmla="*/ 744008 h 1613958"/>
                  <a:gd name="connsiteX30" fmla="*/ 632883 w 1013883"/>
                  <a:gd name="connsiteY30" fmla="*/ 763058 h 1613958"/>
                  <a:gd name="connsiteX31" fmla="*/ 718608 w 1013883"/>
                  <a:gd name="connsiteY31" fmla="*/ 709083 h 1613958"/>
                  <a:gd name="connsiteX32" fmla="*/ 712258 w 1013883"/>
                  <a:gd name="connsiteY32" fmla="*/ 623358 h 1613958"/>
                  <a:gd name="connsiteX33" fmla="*/ 648758 w 1013883"/>
                  <a:gd name="connsiteY33" fmla="*/ 556683 h 1613958"/>
                  <a:gd name="connsiteX34" fmla="*/ 642408 w 1013883"/>
                  <a:gd name="connsiteY34" fmla="*/ 464608 h 1613958"/>
                  <a:gd name="connsiteX35" fmla="*/ 712258 w 1013883"/>
                  <a:gd name="connsiteY35" fmla="*/ 416983 h 1613958"/>
                  <a:gd name="connsiteX36" fmla="*/ 839258 w 1013883"/>
                  <a:gd name="connsiteY36" fmla="*/ 451908 h 1613958"/>
                  <a:gd name="connsiteX37" fmla="*/ 905933 w 1013883"/>
                  <a:gd name="connsiteY37" fmla="*/ 515408 h 1613958"/>
                  <a:gd name="connsiteX38" fmla="*/ 921808 w 1013883"/>
                  <a:gd name="connsiteY38" fmla="*/ 620183 h 1613958"/>
                  <a:gd name="connsiteX39" fmla="*/ 928158 w 1013883"/>
                  <a:gd name="connsiteY39" fmla="*/ 699558 h 1613958"/>
                  <a:gd name="connsiteX40" fmla="*/ 902758 w 1013883"/>
                  <a:gd name="connsiteY40" fmla="*/ 791633 h 1613958"/>
                  <a:gd name="connsiteX41" fmla="*/ 864658 w 1013883"/>
                  <a:gd name="connsiteY41" fmla="*/ 883708 h 1613958"/>
                  <a:gd name="connsiteX42" fmla="*/ 880533 w 1013883"/>
                  <a:gd name="connsiteY42" fmla="*/ 959908 h 1613958"/>
                  <a:gd name="connsiteX43" fmla="*/ 944033 w 1013883"/>
                  <a:gd name="connsiteY43" fmla="*/ 1061508 h 1613958"/>
                  <a:gd name="connsiteX44" fmla="*/ 959908 w 1013883"/>
                  <a:gd name="connsiteY44" fmla="*/ 1147233 h 1613958"/>
                  <a:gd name="connsiteX45" fmla="*/ 931333 w 1013883"/>
                  <a:gd name="connsiteY45" fmla="*/ 1277408 h 1613958"/>
                  <a:gd name="connsiteX46" fmla="*/ 886883 w 1013883"/>
                  <a:gd name="connsiteY46" fmla="*/ 1350433 h 1613958"/>
                  <a:gd name="connsiteX47" fmla="*/ 813858 w 1013883"/>
                  <a:gd name="connsiteY47" fmla="*/ 1382183 h 1613958"/>
                  <a:gd name="connsiteX48" fmla="*/ 744008 w 1013883"/>
                  <a:gd name="connsiteY48" fmla="*/ 1344083 h 1613958"/>
                  <a:gd name="connsiteX49" fmla="*/ 712258 w 1013883"/>
                  <a:gd name="connsiteY49" fmla="*/ 1267883 h 1613958"/>
                  <a:gd name="connsiteX50" fmla="*/ 648758 w 1013883"/>
                  <a:gd name="connsiteY50" fmla="*/ 1198033 h 1613958"/>
                  <a:gd name="connsiteX51" fmla="*/ 563033 w 1013883"/>
                  <a:gd name="connsiteY51" fmla="*/ 1144058 h 1613958"/>
                  <a:gd name="connsiteX52" fmla="*/ 509058 w 1013883"/>
                  <a:gd name="connsiteY52" fmla="*/ 1036108 h 1613958"/>
                  <a:gd name="connsiteX53" fmla="*/ 486833 w 1013883"/>
                  <a:gd name="connsiteY53" fmla="*/ 940858 h 1613958"/>
                  <a:gd name="connsiteX54" fmla="*/ 436033 w 1013883"/>
                  <a:gd name="connsiteY54" fmla="*/ 867833 h 1613958"/>
                  <a:gd name="connsiteX55" fmla="*/ 353483 w 1013883"/>
                  <a:gd name="connsiteY55" fmla="*/ 880533 h 1613958"/>
                  <a:gd name="connsiteX56" fmla="*/ 328083 w 1013883"/>
                  <a:gd name="connsiteY56" fmla="*/ 966258 h 1613958"/>
                  <a:gd name="connsiteX57" fmla="*/ 382058 w 1013883"/>
                  <a:gd name="connsiteY57" fmla="*/ 1048808 h 1613958"/>
                  <a:gd name="connsiteX58" fmla="*/ 423333 w 1013883"/>
                  <a:gd name="connsiteY58" fmla="*/ 1121833 h 1613958"/>
                  <a:gd name="connsiteX59" fmla="*/ 410633 w 1013883"/>
                  <a:gd name="connsiteY59" fmla="*/ 1213908 h 1613958"/>
                  <a:gd name="connsiteX60" fmla="*/ 347133 w 1013883"/>
                  <a:gd name="connsiteY60" fmla="*/ 1258358 h 1613958"/>
                  <a:gd name="connsiteX61" fmla="*/ 277283 w 1013883"/>
                  <a:gd name="connsiteY61" fmla="*/ 1299633 h 1613958"/>
                  <a:gd name="connsiteX62" fmla="*/ 236008 w 1013883"/>
                  <a:gd name="connsiteY62" fmla="*/ 1290108 h 1613958"/>
                  <a:gd name="connsiteX63" fmla="*/ 197908 w 1013883"/>
                  <a:gd name="connsiteY63" fmla="*/ 1232958 h 1613958"/>
                  <a:gd name="connsiteX64" fmla="*/ 147108 w 1013883"/>
                  <a:gd name="connsiteY64" fmla="*/ 1175808 h 1613958"/>
                  <a:gd name="connsiteX65" fmla="*/ 67733 w 1013883"/>
                  <a:gd name="connsiteY65" fmla="*/ 1191683 h 1613958"/>
                  <a:gd name="connsiteX66" fmla="*/ 32808 w 1013883"/>
                  <a:gd name="connsiteY66" fmla="*/ 1242483 h 1613958"/>
                  <a:gd name="connsiteX67" fmla="*/ 51858 w 1013883"/>
                  <a:gd name="connsiteY67" fmla="*/ 1328208 h 1613958"/>
                  <a:gd name="connsiteX68" fmla="*/ 99483 w 1013883"/>
                  <a:gd name="connsiteY68" fmla="*/ 1436158 h 1613958"/>
                  <a:gd name="connsiteX69" fmla="*/ 131233 w 1013883"/>
                  <a:gd name="connsiteY69" fmla="*/ 1521883 h 1613958"/>
                  <a:gd name="connsiteX70" fmla="*/ 182033 w 1013883"/>
                  <a:gd name="connsiteY70" fmla="*/ 1553633 h 1613958"/>
                  <a:gd name="connsiteX71" fmla="*/ 248708 w 1013883"/>
                  <a:gd name="connsiteY71" fmla="*/ 1531408 h 1613958"/>
                  <a:gd name="connsiteX72" fmla="*/ 302683 w 1013883"/>
                  <a:gd name="connsiteY72" fmla="*/ 1467908 h 1613958"/>
                  <a:gd name="connsiteX73" fmla="*/ 385233 w 1013883"/>
                  <a:gd name="connsiteY73" fmla="*/ 1372658 h 1613958"/>
                  <a:gd name="connsiteX74" fmla="*/ 458258 w 1013883"/>
                  <a:gd name="connsiteY74" fmla="*/ 1340908 h 1613958"/>
                  <a:gd name="connsiteX75" fmla="*/ 524933 w 1013883"/>
                  <a:gd name="connsiteY75" fmla="*/ 1372658 h 1613958"/>
                  <a:gd name="connsiteX76" fmla="*/ 553508 w 1013883"/>
                  <a:gd name="connsiteY76" fmla="*/ 1442508 h 1613958"/>
                  <a:gd name="connsiteX77" fmla="*/ 502708 w 1013883"/>
                  <a:gd name="connsiteY77" fmla="*/ 1493308 h 1613958"/>
                  <a:gd name="connsiteX78" fmla="*/ 429683 w 1013883"/>
                  <a:gd name="connsiteY78" fmla="*/ 1540933 h 1613958"/>
                  <a:gd name="connsiteX79" fmla="*/ 407458 w 1013883"/>
                  <a:gd name="connsiteY79" fmla="*/ 1613958 h 1613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</a:cxnLst>
                <a:rect l="l" t="t" r="r" b="b"/>
                <a:pathLst>
                  <a:path w="1013883" h="1613958">
                    <a:moveTo>
                      <a:pt x="1013883" y="448733"/>
                    </a:moveTo>
                    <a:cubicBezTo>
                      <a:pt x="998272" y="432858"/>
                      <a:pt x="982662" y="416983"/>
                      <a:pt x="959908" y="397933"/>
                    </a:cubicBezTo>
                    <a:cubicBezTo>
                      <a:pt x="937154" y="378883"/>
                      <a:pt x="914400" y="352425"/>
                      <a:pt x="877358" y="334433"/>
                    </a:cubicBezTo>
                    <a:cubicBezTo>
                      <a:pt x="840316" y="316441"/>
                      <a:pt x="773112" y="304271"/>
                      <a:pt x="737658" y="289983"/>
                    </a:cubicBezTo>
                    <a:cubicBezTo>
                      <a:pt x="702204" y="275696"/>
                      <a:pt x="681566" y="269875"/>
                      <a:pt x="664633" y="248708"/>
                    </a:cubicBezTo>
                    <a:cubicBezTo>
                      <a:pt x="647700" y="227541"/>
                      <a:pt x="647171" y="193675"/>
                      <a:pt x="636058" y="162983"/>
                    </a:cubicBezTo>
                    <a:cubicBezTo>
                      <a:pt x="624946" y="132291"/>
                      <a:pt x="615950" y="91016"/>
                      <a:pt x="597958" y="64558"/>
                    </a:cubicBezTo>
                    <a:cubicBezTo>
                      <a:pt x="579966" y="38100"/>
                      <a:pt x="555096" y="8466"/>
                      <a:pt x="528108" y="4233"/>
                    </a:cubicBezTo>
                    <a:cubicBezTo>
                      <a:pt x="501121" y="0"/>
                      <a:pt x="446616" y="17462"/>
                      <a:pt x="436033" y="39158"/>
                    </a:cubicBezTo>
                    <a:cubicBezTo>
                      <a:pt x="425450" y="60854"/>
                      <a:pt x="449791" y="104246"/>
                      <a:pt x="464608" y="134408"/>
                    </a:cubicBezTo>
                    <a:cubicBezTo>
                      <a:pt x="479425" y="164570"/>
                      <a:pt x="510116" y="188912"/>
                      <a:pt x="524933" y="220133"/>
                    </a:cubicBezTo>
                    <a:cubicBezTo>
                      <a:pt x="539750" y="251354"/>
                      <a:pt x="553508" y="288925"/>
                      <a:pt x="553508" y="321733"/>
                    </a:cubicBezTo>
                    <a:cubicBezTo>
                      <a:pt x="553508" y="354541"/>
                      <a:pt x="543454" y="397404"/>
                      <a:pt x="524933" y="416983"/>
                    </a:cubicBezTo>
                    <a:cubicBezTo>
                      <a:pt x="506412" y="436562"/>
                      <a:pt x="464079" y="447675"/>
                      <a:pt x="442383" y="439208"/>
                    </a:cubicBezTo>
                    <a:cubicBezTo>
                      <a:pt x="420687" y="430741"/>
                      <a:pt x="402696" y="392641"/>
                      <a:pt x="394758" y="366183"/>
                    </a:cubicBezTo>
                    <a:cubicBezTo>
                      <a:pt x="386820" y="339725"/>
                      <a:pt x="407987" y="301096"/>
                      <a:pt x="394758" y="280458"/>
                    </a:cubicBezTo>
                    <a:cubicBezTo>
                      <a:pt x="381529" y="259820"/>
                      <a:pt x="341841" y="237066"/>
                      <a:pt x="315383" y="242358"/>
                    </a:cubicBezTo>
                    <a:cubicBezTo>
                      <a:pt x="288925" y="247650"/>
                      <a:pt x="256116" y="288396"/>
                      <a:pt x="236008" y="312208"/>
                    </a:cubicBezTo>
                    <a:cubicBezTo>
                      <a:pt x="215900" y="336020"/>
                      <a:pt x="216429" y="359304"/>
                      <a:pt x="194733" y="385233"/>
                    </a:cubicBezTo>
                    <a:cubicBezTo>
                      <a:pt x="173037" y="411162"/>
                      <a:pt x="132291" y="437091"/>
                      <a:pt x="105833" y="467783"/>
                    </a:cubicBezTo>
                    <a:cubicBezTo>
                      <a:pt x="79375" y="498475"/>
                      <a:pt x="53445" y="532341"/>
                      <a:pt x="35983" y="569383"/>
                    </a:cubicBezTo>
                    <a:cubicBezTo>
                      <a:pt x="18521" y="606425"/>
                      <a:pt x="0" y="658812"/>
                      <a:pt x="1058" y="690033"/>
                    </a:cubicBezTo>
                    <a:cubicBezTo>
                      <a:pt x="2116" y="721254"/>
                      <a:pt x="22225" y="745066"/>
                      <a:pt x="42333" y="756708"/>
                    </a:cubicBezTo>
                    <a:cubicBezTo>
                      <a:pt x="62441" y="768350"/>
                      <a:pt x="98954" y="767291"/>
                      <a:pt x="121708" y="759883"/>
                    </a:cubicBezTo>
                    <a:cubicBezTo>
                      <a:pt x="144462" y="752475"/>
                      <a:pt x="160337" y="737129"/>
                      <a:pt x="178858" y="712258"/>
                    </a:cubicBezTo>
                    <a:cubicBezTo>
                      <a:pt x="197379" y="687387"/>
                      <a:pt x="209550" y="633412"/>
                      <a:pt x="232833" y="610658"/>
                    </a:cubicBezTo>
                    <a:cubicBezTo>
                      <a:pt x="256116" y="587904"/>
                      <a:pt x="282046" y="574675"/>
                      <a:pt x="318558" y="575733"/>
                    </a:cubicBezTo>
                    <a:cubicBezTo>
                      <a:pt x="355070" y="576791"/>
                      <a:pt x="422275" y="596900"/>
                      <a:pt x="451908" y="617008"/>
                    </a:cubicBezTo>
                    <a:cubicBezTo>
                      <a:pt x="481541" y="637116"/>
                      <a:pt x="482071" y="675216"/>
                      <a:pt x="496358" y="696383"/>
                    </a:cubicBezTo>
                    <a:cubicBezTo>
                      <a:pt x="510646" y="717550"/>
                      <a:pt x="514879" y="732896"/>
                      <a:pt x="537633" y="744008"/>
                    </a:cubicBezTo>
                    <a:cubicBezTo>
                      <a:pt x="560387" y="755120"/>
                      <a:pt x="602720" y="768879"/>
                      <a:pt x="632883" y="763058"/>
                    </a:cubicBezTo>
                    <a:cubicBezTo>
                      <a:pt x="663046" y="757237"/>
                      <a:pt x="705379" y="732366"/>
                      <a:pt x="718608" y="709083"/>
                    </a:cubicBezTo>
                    <a:cubicBezTo>
                      <a:pt x="731837" y="685800"/>
                      <a:pt x="723900" y="648758"/>
                      <a:pt x="712258" y="623358"/>
                    </a:cubicBezTo>
                    <a:cubicBezTo>
                      <a:pt x="700616" y="597958"/>
                      <a:pt x="660400" y="583141"/>
                      <a:pt x="648758" y="556683"/>
                    </a:cubicBezTo>
                    <a:cubicBezTo>
                      <a:pt x="637116" y="530225"/>
                      <a:pt x="631825" y="487891"/>
                      <a:pt x="642408" y="464608"/>
                    </a:cubicBezTo>
                    <a:cubicBezTo>
                      <a:pt x="652991" y="441325"/>
                      <a:pt x="679450" y="419100"/>
                      <a:pt x="712258" y="416983"/>
                    </a:cubicBezTo>
                    <a:cubicBezTo>
                      <a:pt x="745066" y="414866"/>
                      <a:pt x="806979" y="435504"/>
                      <a:pt x="839258" y="451908"/>
                    </a:cubicBezTo>
                    <a:cubicBezTo>
                      <a:pt x="871537" y="468312"/>
                      <a:pt x="892175" y="487362"/>
                      <a:pt x="905933" y="515408"/>
                    </a:cubicBezTo>
                    <a:cubicBezTo>
                      <a:pt x="919691" y="543454"/>
                      <a:pt x="918104" y="589491"/>
                      <a:pt x="921808" y="620183"/>
                    </a:cubicBezTo>
                    <a:cubicBezTo>
                      <a:pt x="925512" y="650875"/>
                      <a:pt x="931333" y="670983"/>
                      <a:pt x="928158" y="699558"/>
                    </a:cubicBezTo>
                    <a:cubicBezTo>
                      <a:pt x="924983" y="728133"/>
                      <a:pt x="913341" y="760941"/>
                      <a:pt x="902758" y="791633"/>
                    </a:cubicBezTo>
                    <a:cubicBezTo>
                      <a:pt x="892175" y="822325"/>
                      <a:pt x="868362" y="855662"/>
                      <a:pt x="864658" y="883708"/>
                    </a:cubicBezTo>
                    <a:cubicBezTo>
                      <a:pt x="860954" y="911754"/>
                      <a:pt x="867304" y="930275"/>
                      <a:pt x="880533" y="959908"/>
                    </a:cubicBezTo>
                    <a:cubicBezTo>
                      <a:pt x="893762" y="989541"/>
                      <a:pt x="930804" y="1030287"/>
                      <a:pt x="944033" y="1061508"/>
                    </a:cubicBezTo>
                    <a:cubicBezTo>
                      <a:pt x="957262" y="1092729"/>
                      <a:pt x="962025" y="1111250"/>
                      <a:pt x="959908" y="1147233"/>
                    </a:cubicBezTo>
                    <a:cubicBezTo>
                      <a:pt x="957791" y="1183216"/>
                      <a:pt x="943504" y="1243541"/>
                      <a:pt x="931333" y="1277408"/>
                    </a:cubicBezTo>
                    <a:cubicBezTo>
                      <a:pt x="919162" y="1311275"/>
                      <a:pt x="906462" y="1332971"/>
                      <a:pt x="886883" y="1350433"/>
                    </a:cubicBezTo>
                    <a:cubicBezTo>
                      <a:pt x="867304" y="1367895"/>
                      <a:pt x="837670" y="1383241"/>
                      <a:pt x="813858" y="1382183"/>
                    </a:cubicBezTo>
                    <a:cubicBezTo>
                      <a:pt x="790046" y="1381125"/>
                      <a:pt x="760941" y="1363133"/>
                      <a:pt x="744008" y="1344083"/>
                    </a:cubicBezTo>
                    <a:cubicBezTo>
                      <a:pt x="727075" y="1325033"/>
                      <a:pt x="728133" y="1292225"/>
                      <a:pt x="712258" y="1267883"/>
                    </a:cubicBezTo>
                    <a:cubicBezTo>
                      <a:pt x="696383" y="1243541"/>
                      <a:pt x="673629" y="1218670"/>
                      <a:pt x="648758" y="1198033"/>
                    </a:cubicBezTo>
                    <a:cubicBezTo>
                      <a:pt x="623887" y="1177396"/>
                      <a:pt x="586316" y="1171046"/>
                      <a:pt x="563033" y="1144058"/>
                    </a:cubicBezTo>
                    <a:cubicBezTo>
                      <a:pt x="539750" y="1117071"/>
                      <a:pt x="521758" y="1069975"/>
                      <a:pt x="509058" y="1036108"/>
                    </a:cubicBezTo>
                    <a:cubicBezTo>
                      <a:pt x="496358" y="1002241"/>
                      <a:pt x="499004" y="968904"/>
                      <a:pt x="486833" y="940858"/>
                    </a:cubicBezTo>
                    <a:cubicBezTo>
                      <a:pt x="474662" y="912812"/>
                      <a:pt x="458258" y="877887"/>
                      <a:pt x="436033" y="867833"/>
                    </a:cubicBezTo>
                    <a:cubicBezTo>
                      <a:pt x="413808" y="857779"/>
                      <a:pt x="371475" y="864129"/>
                      <a:pt x="353483" y="880533"/>
                    </a:cubicBezTo>
                    <a:cubicBezTo>
                      <a:pt x="335491" y="896937"/>
                      <a:pt x="323321" y="938212"/>
                      <a:pt x="328083" y="966258"/>
                    </a:cubicBezTo>
                    <a:cubicBezTo>
                      <a:pt x="332845" y="994304"/>
                      <a:pt x="366183" y="1022879"/>
                      <a:pt x="382058" y="1048808"/>
                    </a:cubicBezTo>
                    <a:cubicBezTo>
                      <a:pt x="397933" y="1074737"/>
                      <a:pt x="418571" y="1094316"/>
                      <a:pt x="423333" y="1121833"/>
                    </a:cubicBezTo>
                    <a:cubicBezTo>
                      <a:pt x="428095" y="1149350"/>
                      <a:pt x="423333" y="1191154"/>
                      <a:pt x="410633" y="1213908"/>
                    </a:cubicBezTo>
                    <a:cubicBezTo>
                      <a:pt x="397933" y="1236662"/>
                      <a:pt x="369358" y="1244070"/>
                      <a:pt x="347133" y="1258358"/>
                    </a:cubicBezTo>
                    <a:cubicBezTo>
                      <a:pt x="324908" y="1272646"/>
                      <a:pt x="295804" y="1294341"/>
                      <a:pt x="277283" y="1299633"/>
                    </a:cubicBezTo>
                    <a:cubicBezTo>
                      <a:pt x="258762" y="1304925"/>
                      <a:pt x="249237" y="1301220"/>
                      <a:pt x="236008" y="1290108"/>
                    </a:cubicBezTo>
                    <a:cubicBezTo>
                      <a:pt x="222779" y="1278996"/>
                      <a:pt x="212725" y="1252008"/>
                      <a:pt x="197908" y="1232958"/>
                    </a:cubicBezTo>
                    <a:cubicBezTo>
                      <a:pt x="183091" y="1213908"/>
                      <a:pt x="168804" y="1182687"/>
                      <a:pt x="147108" y="1175808"/>
                    </a:cubicBezTo>
                    <a:cubicBezTo>
                      <a:pt x="125412" y="1168929"/>
                      <a:pt x="86783" y="1180571"/>
                      <a:pt x="67733" y="1191683"/>
                    </a:cubicBezTo>
                    <a:cubicBezTo>
                      <a:pt x="48683" y="1202795"/>
                      <a:pt x="35454" y="1219729"/>
                      <a:pt x="32808" y="1242483"/>
                    </a:cubicBezTo>
                    <a:cubicBezTo>
                      <a:pt x="30162" y="1265237"/>
                      <a:pt x="40746" y="1295929"/>
                      <a:pt x="51858" y="1328208"/>
                    </a:cubicBezTo>
                    <a:cubicBezTo>
                      <a:pt x="62971" y="1360487"/>
                      <a:pt x="86254" y="1403879"/>
                      <a:pt x="99483" y="1436158"/>
                    </a:cubicBezTo>
                    <a:cubicBezTo>
                      <a:pt x="112712" y="1468437"/>
                      <a:pt x="117475" y="1502304"/>
                      <a:pt x="131233" y="1521883"/>
                    </a:cubicBezTo>
                    <a:cubicBezTo>
                      <a:pt x="144991" y="1541462"/>
                      <a:pt x="162454" y="1552046"/>
                      <a:pt x="182033" y="1553633"/>
                    </a:cubicBezTo>
                    <a:cubicBezTo>
                      <a:pt x="201612" y="1555220"/>
                      <a:pt x="228600" y="1545695"/>
                      <a:pt x="248708" y="1531408"/>
                    </a:cubicBezTo>
                    <a:cubicBezTo>
                      <a:pt x="268816" y="1517121"/>
                      <a:pt x="302683" y="1467908"/>
                      <a:pt x="302683" y="1467908"/>
                    </a:cubicBezTo>
                    <a:cubicBezTo>
                      <a:pt x="325437" y="1441450"/>
                      <a:pt x="359304" y="1393825"/>
                      <a:pt x="385233" y="1372658"/>
                    </a:cubicBezTo>
                    <a:cubicBezTo>
                      <a:pt x="411162" y="1351491"/>
                      <a:pt x="434975" y="1340908"/>
                      <a:pt x="458258" y="1340908"/>
                    </a:cubicBezTo>
                    <a:cubicBezTo>
                      <a:pt x="481541" y="1340908"/>
                      <a:pt x="509058" y="1355725"/>
                      <a:pt x="524933" y="1372658"/>
                    </a:cubicBezTo>
                    <a:cubicBezTo>
                      <a:pt x="540808" y="1389591"/>
                      <a:pt x="557212" y="1422400"/>
                      <a:pt x="553508" y="1442508"/>
                    </a:cubicBezTo>
                    <a:cubicBezTo>
                      <a:pt x="549804" y="1462616"/>
                      <a:pt x="523345" y="1476904"/>
                      <a:pt x="502708" y="1493308"/>
                    </a:cubicBezTo>
                    <a:cubicBezTo>
                      <a:pt x="482071" y="1509712"/>
                      <a:pt x="445558" y="1520825"/>
                      <a:pt x="429683" y="1540933"/>
                    </a:cubicBezTo>
                    <a:cubicBezTo>
                      <a:pt x="413808" y="1561041"/>
                      <a:pt x="410633" y="1595437"/>
                      <a:pt x="407458" y="1613958"/>
                    </a:cubicBezTo>
                  </a:path>
                </a:pathLst>
              </a:cu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sp>
            <p:nvSpPr>
              <p:cNvPr id="100" name="Freeform 99"/>
              <p:cNvSpPr/>
              <p:nvPr/>
            </p:nvSpPr>
            <p:spPr>
              <a:xfrm>
                <a:off x="3016250" y="6215062"/>
                <a:ext cx="333375" cy="131763"/>
              </a:xfrm>
              <a:custGeom>
                <a:avLst/>
                <a:gdLst>
                  <a:gd name="connsiteX0" fmla="*/ 0 w 333375"/>
                  <a:gd name="connsiteY0" fmla="*/ 132292 h 132292"/>
                  <a:gd name="connsiteX1" fmla="*/ 50800 w 333375"/>
                  <a:gd name="connsiteY1" fmla="*/ 71967 h 132292"/>
                  <a:gd name="connsiteX2" fmla="*/ 117475 w 333375"/>
                  <a:gd name="connsiteY2" fmla="*/ 24342 h 132292"/>
                  <a:gd name="connsiteX3" fmla="*/ 190500 w 333375"/>
                  <a:gd name="connsiteY3" fmla="*/ 2117 h 132292"/>
                  <a:gd name="connsiteX4" fmla="*/ 266700 w 333375"/>
                  <a:gd name="connsiteY4" fmla="*/ 37042 h 132292"/>
                  <a:gd name="connsiteX5" fmla="*/ 311150 w 333375"/>
                  <a:gd name="connsiteY5" fmla="*/ 100542 h 132292"/>
                  <a:gd name="connsiteX6" fmla="*/ 333375 w 333375"/>
                  <a:gd name="connsiteY6" fmla="*/ 132292 h 132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3375" h="132292">
                    <a:moveTo>
                      <a:pt x="0" y="132292"/>
                    </a:moveTo>
                    <a:cubicBezTo>
                      <a:pt x="15610" y="111125"/>
                      <a:pt x="31221" y="89959"/>
                      <a:pt x="50800" y="71967"/>
                    </a:cubicBezTo>
                    <a:cubicBezTo>
                      <a:pt x="70379" y="53975"/>
                      <a:pt x="94192" y="35984"/>
                      <a:pt x="117475" y="24342"/>
                    </a:cubicBezTo>
                    <a:cubicBezTo>
                      <a:pt x="140758" y="12700"/>
                      <a:pt x="165629" y="0"/>
                      <a:pt x="190500" y="2117"/>
                    </a:cubicBezTo>
                    <a:cubicBezTo>
                      <a:pt x="215371" y="4234"/>
                      <a:pt x="246592" y="20638"/>
                      <a:pt x="266700" y="37042"/>
                    </a:cubicBezTo>
                    <a:cubicBezTo>
                      <a:pt x="286808" y="53446"/>
                      <a:pt x="311150" y="100542"/>
                      <a:pt x="311150" y="100542"/>
                    </a:cubicBezTo>
                    <a:cubicBezTo>
                      <a:pt x="322263" y="116417"/>
                      <a:pt x="321204" y="115359"/>
                      <a:pt x="333375" y="132292"/>
                    </a:cubicBezTo>
                  </a:path>
                </a:pathLst>
              </a:cu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</p:grpSp>
      </p:grpSp>
      <p:grpSp>
        <p:nvGrpSpPr>
          <p:cNvPr id="50" name="Group 123"/>
          <p:cNvGrpSpPr>
            <a:grpSpLocks noChangeAspect="1"/>
          </p:cNvGrpSpPr>
          <p:nvPr/>
        </p:nvGrpSpPr>
        <p:grpSpPr bwMode="auto">
          <a:xfrm>
            <a:off x="5802313" y="3733800"/>
            <a:ext cx="2338387" cy="2401888"/>
            <a:chOff x="3693583" y="4267200"/>
            <a:chExt cx="2338388" cy="2402681"/>
          </a:xfrm>
        </p:grpSpPr>
        <p:grpSp>
          <p:nvGrpSpPr>
            <p:cNvPr id="94241" name="Group 9"/>
            <p:cNvGrpSpPr>
              <a:grpSpLocks/>
            </p:cNvGrpSpPr>
            <p:nvPr/>
          </p:nvGrpSpPr>
          <p:grpSpPr bwMode="auto">
            <a:xfrm>
              <a:off x="3733800" y="4267200"/>
              <a:ext cx="1423458" cy="2402681"/>
              <a:chOff x="3478742" y="1638300"/>
              <a:chExt cx="1423458" cy="2402681"/>
            </a:xfrm>
          </p:grpSpPr>
          <p:sp>
            <p:nvSpPr>
              <p:cNvPr id="119" name="Freeform 118"/>
              <p:cNvSpPr/>
              <p:nvPr/>
            </p:nvSpPr>
            <p:spPr>
              <a:xfrm>
                <a:off x="4586288" y="1638300"/>
                <a:ext cx="315913" cy="2402681"/>
              </a:xfrm>
              <a:custGeom>
                <a:avLst/>
                <a:gdLst>
                  <a:gd name="connsiteX0" fmla="*/ 4762 w 315912"/>
                  <a:gd name="connsiteY0" fmla="*/ 0 h 2402681"/>
                  <a:gd name="connsiteX1" fmla="*/ 38100 w 315912"/>
                  <a:gd name="connsiteY1" fmla="*/ 47625 h 2402681"/>
                  <a:gd name="connsiteX2" fmla="*/ 85725 w 315912"/>
                  <a:gd name="connsiteY2" fmla="*/ 190500 h 2402681"/>
                  <a:gd name="connsiteX3" fmla="*/ 128587 w 315912"/>
                  <a:gd name="connsiteY3" fmla="*/ 300038 h 2402681"/>
                  <a:gd name="connsiteX4" fmla="*/ 161925 w 315912"/>
                  <a:gd name="connsiteY4" fmla="*/ 376238 h 2402681"/>
                  <a:gd name="connsiteX5" fmla="*/ 176212 w 315912"/>
                  <a:gd name="connsiteY5" fmla="*/ 442913 h 2402681"/>
                  <a:gd name="connsiteX6" fmla="*/ 209550 w 315912"/>
                  <a:gd name="connsiteY6" fmla="*/ 528638 h 2402681"/>
                  <a:gd name="connsiteX7" fmla="*/ 247650 w 315912"/>
                  <a:gd name="connsiteY7" fmla="*/ 604838 h 2402681"/>
                  <a:gd name="connsiteX8" fmla="*/ 295275 w 315912"/>
                  <a:gd name="connsiteY8" fmla="*/ 695325 h 2402681"/>
                  <a:gd name="connsiteX9" fmla="*/ 309562 w 315912"/>
                  <a:gd name="connsiteY9" fmla="*/ 809625 h 2402681"/>
                  <a:gd name="connsiteX10" fmla="*/ 314325 w 315912"/>
                  <a:gd name="connsiteY10" fmla="*/ 862013 h 2402681"/>
                  <a:gd name="connsiteX11" fmla="*/ 300037 w 315912"/>
                  <a:gd name="connsiteY11" fmla="*/ 957263 h 2402681"/>
                  <a:gd name="connsiteX12" fmla="*/ 252412 w 315912"/>
                  <a:gd name="connsiteY12" fmla="*/ 1066800 h 2402681"/>
                  <a:gd name="connsiteX13" fmla="*/ 166687 w 315912"/>
                  <a:gd name="connsiteY13" fmla="*/ 1166813 h 2402681"/>
                  <a:gd name="connsiteX14" fmla="*/ 57150 w 315912"/>
                  <a:gd name="connsiteY14" fmla="*/ 1400175 h 2402681"/>
                  <a:gd name="connsiteX15" fmla="*/ 28575 w 315912"/>
                  <a:gd name="connsiteY15" fmla="*/ 1481138 h 2402681"/>
                  <a:gd name="connsiteX16" fmla="*/ 14287 w 315912"/>
                  <a:gd name="connsiteY16" fmla="*/ 1581150 h 2402681"/>
                  <a:gd name="connsiteX17" fmla="*/ 23812 w 315912"/>
                  <a:gd name="connsiteY17" fmla="*/ 1681163 h 2402681"/>
                  <a:gd name="connsiteX18" fmla="*/ 4762 w 315912"/>
                  <a:gd name="connsiteY18" fmla="*/ 1809750 h 2402681"/>
                  <a:gd name="connsiteX19" fmla="*/ 14287 w 315912"/>
                  <a:gd name="connsiteY19" fmla="*/ 1862138 h 2402681"/>
                  <a:gd name="connsiteX20" fmla="*/ 90487 w 315912"/>
                  <a:gd name="connsiteY20" fmla="*/ 2043113 h 2402681"/>
                  <a:gd name="connsiteX21" fmla="*/ 142875 w 315912"/>
                  <a:gd name="connsiteY21" fmla="*/ 2185988 h 2402681"/>
                  <a:gd name="connsiteX22" fmla="*/ 166687 w 315912"/>
                  <a:gd name="connsiteY22" fmla="*/ 2271713 h 2402681"/>
                  <a:gd name="connsiteX23" fmla="*/ 171450 w 315912"/>
                  <a:gd name="connsiteY23" fmla="*/ 2343150 h 2402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15912" h="2402681">
                    <a:moveTo>
                      <a:pt x="4762" y="0"/>
                    </a:moveTo>
                    <a:cubicBezTo>
                      <a:pt x="14684" y="7937"/>
                      <a:pt x="24606" y="15875"/>
                      <a:pt x="38100" y="47625"/>
                    </a:cubicBezTo>
                    <a:cubicBezTo>
                      <a:pt x="51594" y="79375"/>
                      <a:pt x="70644" y="148431"/>
                      <a:pt x="85725" y="190500"/>
                    </a:cubicBezTo>
                    <a:cubicBezTo>
                      <a:pt x="100806" y="232569"/>
                      <a:pt x="115887" y="269082"/>
                      <a:pt x="128587" y="300038"/>
                    </a:cubicBezTo>
                    <a:cubicBezTo>
                      <a:pt x="141287" y="330994"/>
                      <a:pt x="153988" y="352426"/>
                      <a:pt x="161925" y="376238"/>
                    </a:cubicBezTo>
                    <a:cubicBezTo>
                      <a:pt x="169863" y="400051"/>
                      <a:pt x="168275" y="417513"/>
                      <a:pt x="176212" y="442913"/>
                    </a:cubicBezTo>
                    <a:cubicBezTo>
                      <a:pt x="184149" y="468313"/>
                      <a:pt x="197644" y="501651"/>
                      <a:pt x="209550" y="528638"/>
                    </a:cubicBezTo>
                    <a:cubicBezTo>
                      <a:pt x="221456" y="555625"/>
                      <a:pt x="233363" y="577057"/>
                      <a:pt x="247650" y="604838"/>
                    </a:cubicBezTo>
                    <a:cubicBezTo>
                      <a:pt x="261937" y="632619"/>
                      <a:pt x="284956" y="661194"/>
                      <a:pt x="295275" y="695325"/>
                    </a:cubicBezTo>
                    <a:cubicBezTo>
                      <a:pt x="305594" y="729456"/>
                      <a:pt x="306387" y="781844"/>
                      <a:pt x="309562" y="809625"/>
                    </a:cubicBezTo>
                    <a:cubicBezTo>
                      <a:pt x="312737" y="837406"/>
                      <a:pt x="315912" y="837407"/>
                      <a:pt x="314325" y="862013"/>
                    </a:cubicBezTo>
                    <a:cubicBezTo>
                      <a:pt x="312738" y="886619"/>
                      <a:pt x="310356" y="923132"/>
                      <a:pt x="300037" y="957263"/>
                    </a:cubicBezTo>
                    <a:cubicBezTo>
                      <a:pt x="289718" y="991394"/>
                      <a:pt x="274637" y="1031875"/>
                      <a:pt x="252412" y="1066800"/>
                    </a:cubicBezTo>
                    <a:cubicBezTo>
                      <a:pt x="230187" y="1101725"/>
                      <a:pt x="199231" y="1111251"/>
                      <a:pt x="166687" y="1166813"/>
                    </a:cubicBezTo>
                    <a:cubicBezTo>
                      <a:pt x="134143" y="1222375"/>
                      <a:pt x="80169" y="1347788"/>
                      <a:pt x="57150" y="1400175"/>
                    </a:cubicBezTo>
                    <a:cubicBezTo>
                      <a:pt x="34131" y="1452562"/>
                      <a:pt x="35719" y="1450976"/>
                      <a:pt x="28575" y="1481138"/>
                    </a:cubicBezTo>
                    <a:cubicBezTo>
                      <a:pt x="21431" y="1511300"/>
                      <a:pt x="15081" y="1547813"/>
                      <a:pt x="14287" y="1581150"/>
                    </a:cubicBezTo>
                    <a:cubicBezTo>
                      <a:pt x="13493" y="1614487"/>
                      <a:pt x="25400" y="1643063"/>
                      <a:pt x="23812" y="1681163"/>
                    </a:cubicBezTo>
                    <a:cubicBezTo>
                      <a:pt x="22224" y="1719263"/>
                      <a:pt x="6349" y="1779588"/>
                      <a:pt x="4762" y="1809750"/>
                    </a:cubicBezTo>
                    <a:cubicBezTo>
                      <a:pt x="3175" y="1839912"/>
                      <a:pt x="0" y="1823244"/>
                      <a:pt x="14287" y="1862138"/>
                    </a:cubicBezTo>
                    <a:cubicBezTo>
                      <a:pt x="28574" y="1901032"/>
                      <a:pt x="69056" y="1989138"/>
                      <a:pt x="90487" y="2043113"/>
                    </a:cubicBezTo>
                    <a:cubicBezTo>
                      <a:pt x="111918" y="2097088"/>
                      <a:pt x="130175" y="2147888"/>
                      <a:pt x="142875" y="2185988"/>
                    </a:cubicBezTo>
                    <a:cubicBezTo>
                      <a:pt x="155575" y="2224088"/>
                      <a:pt x="161925" y="2245519"/>
                      <a:pt x="166687" y="2271713"/>
                    </a:cubicBezTo>
                    <a:cubicBezTo>
                      <a:pt x="171449" y="2297907"/>
                      <a:pt x="202406" y="2402681"/>
                      <a:pt x="171450" y="2343150"/>
                    </a:cubicBez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sp>
            <p:nvSpPr>
              <p:cNvPr id="120" name="Freeform 119"/>
              <p:cNvSpPr/>
              <p:nvPr/>
            </p:nvSpPr>
            <p:spPr>
              <a:xfrm>
                <a:off x="3678237" y="1641476"/>
                <a:ext cx="836614" cy="744784"/>
              </a:xfrm>
              <a:custGeom>
                <a:avLst/>
                <a:gdLst>
                  <a:gd name="connsiteX0" fmla="*/ 604308 w 836612"/>
                  <a:gd name="connsiteY0" fmla="*/ 0 h 745067"/>
                  <a:gd name="connsiteX1" fmla="*/ 636058 w 836612"/>
                  <a:gd name="connsiteY1" fmla="*/ 50800 h 745067"/>
                  <a:gd name="connsiteX2" fmla="*/ 661458 w 836612"/>
                  <a:gd name="connsiteY2" fmla="*/ 82550 h 745067"/>
                  <a:gd name="connsiteX3" fmla="*/ 686858 w 836612"/>
                  <a:gd name="connsiteY3" fmla="*/ 155575 h 745067"/>
                  <a:gd name="connsiteX4" fmla="*/ 702733 w 836612"/>
                  <a:gd name="connsiteY4" fmla="*/ 228600 h 745067"/>
                  <a:gd name="connsiteX5" fmla="*/ 737658 w 836612"/>
                  <a:gd name="connsiteY5" fmla="*/ 298450 h 745067"/>
                  <a:gd name="connsiteX6" fmla="*/ 782108 w 836612"/>
                  <a:gd name="connsiteY6" fmla="*/ 368300 h 745067"/>
                  <a:gd name="connsiteX7" fmla="*/ 817033 w 836612"/>
                  <a:gd name="connsiteY7" fmla="*/ 466725 h 745067"/>
                  <a:gd name="connsiteX8" fmla="*/ 829733 w 836612"/>
                  <a:gd name="connsiteY8" fmla="*/ 536575 h 745067"/>
                  <a:gd name="connsiteX9" fmla="*/ 775758 w 836612"/>
                  <a:gd name="connsiteY9" fmla="*/ 660400 h 745067"/>
                  <a:gd name="connsiteX10" fmla="*/ 728133 w 836612"/>
                  <a:gd name="connsiteY10" fmla="*/ 733425 h 745067"/>
                  <a:gd name="connsiteX11" fmla="*/ 705908 w 836612"/>
                  <a:gd name="connsiteY11" fmla="*/ 730250 h 745067"/>
                  <a:gd name="connsiteX12" fmla="*/ 572558 w 836612"/>
                  <a:gd name="connsiteY12" fmla="*/ 685800 h 745067"/>
                  <a:gd name="connsiteX13" fmla="*/ 480483 w 836612"/>
                  <a:gd name="connsiteY13" fmla="*/ 654050 h 745067"/>
                  <a:gd name="connsiteX14" fmla="*/ 372533 w 836612"/>
                  <a:gd name="connsiteY14" fmla="*/ 622300 h 745067"/>
                  <a:gd name="connsiteX15" fmla="*/ 302683 w 836612"/>
                  <a:gd name="connsiteY15" fmla="*/ 584200 h 745067"/>
                  <a:gd name="connsiteX16" fmla="*/ 280458 w 836612"/>
                  <a:gd name="connsiteY16" fmla="*/ 542925 h 745067"/>
                  <a:gd name="connsiteX17" fmla="*/ 274108 w 836612"/>
                  <a:gd name="connsiteY17" fmla="*/ 482600 h 745067"/>
                  <a:gd name="connsiteX18" fmla="*/ 267758 w 836612"/>
                  <a:gd name="connsiteY18" fmla="*/ 396875 h 745067"/>
                  <a:gd name="connsiteX19" fmla="*/ 239183 w 836612"/>
                  <a:gd name="connsiteY19" fmla="*/ 336550 h 745067"/>
                  <a:gd name="connsiteX20" fmla="*/ 188383 w 836612"/>
                  <a:gd name="connsiteY20" fmla="*/ 282575 h 745067"/>
                  <a:gd name="connsiteX21" fmla="*/ 124883 w 836612"/>
                  <a:gd name="connsiteY21" fmla="*/ 234950 h 745067"/>
                  <a:gd name="connsiteX22" fmla="*/ 48683 w 836612"/>
                  <a:gd name="connsiteY22" fmla="*/ 177800 h 745067"/>
                  <a:gd name="connsiteX23" fmla="*/ 13758 w 836612"/>
                  <a:gd name="connsiteY23" fmla="*/ 136525 h 745067"/>
                  <a:gd name="connsiteX24" fmla="*/ 1058 w 836612"/>
                  <a:gd name="connsiteY24" fmla="*/ 76200 h 745067"/>
                  <a:gd name="connsiteX25" fmla="*/ 7408 w 836612"/>
                  <a:gd name="connsiteY25" fmla="*/ 0 h 745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836612" h="745067">
                    <a:moveTo>
                      <a:pt x="604308" y="0"/>
                    </a:moveTo>
                    <a:cubicBezTo>
                      <a:pt x="615420" y="18521"/>
                      <a:pt x="626533" y="37042"/>
                      <a:pt x="636058" y="50800"/>
                    </a:cubicBezTo>
                    <a:cubicBezTo>
                      <a:pt x="645583" y="64558"/>
                      <a:pt x="652991" y="65088"/>
                      <a:pt x="661458" y="82550"/>
                    </a:cubicBezTo>
                    <a:cubicBezTo>
                      <a:pt x="669925" y="100012"/>
                      <a:pt x="679979" y="131233"/>
                      <a:pt x="686858" y="155575"/>
                    </a:cubicBezTo>
                    <a:cubicBezTo>
                      <a:pt x="693737" y="179917"/>
                      <a:pt x="694266" y="204788"/>
                      <a:pt x="702733" y="228600"/>
                    </a:cubicBezTo>
                    <a:cubicBezTo>
                      <a:pt x="711200" y="252412"/>
                      <a:pt x="724429" y="275167"/>
                      <a:pt x="737658" y="298450"/>
                    </a:cubicBezTo>
                    <a:cubicBezTo>
                      <a:pt x="750887" y="321733"/>
                      <a:pt x="768879" y="340254"/>
                      <a:pt x="782108" y="368300"/>
                    </a:cubicBezTo>
                    <a:cubicBezTo>
                      <a:pt x="795337" y="396346"/>
                      <a:pt x="809096" y="438679"/>
                      <a:pt x="817033" y="466725"/>
                    </a:cubicBezTo>
                    <a:cubicBezTo>
                      <a:pt x="824971" y="494771"/>
                      <a:pt x="836612" y="504296"/>
                      <a:pt x="829733" y="536575"/>
                    </a:cubicBezTo>
                    <a:cubicBezTo>
                      <a:pt x="822854" y="568854"/>
                      <a:pt x="792691" y="627592"/>
                      <a:pt x="775758" y="660400"/>
                    </a:cubicBezTo>
                    <a:cubicBezTo>
                      <a:pt x="758825" y="693208"/>
                      <a:pt x="739775" y="721783"/>
                      <a:pt x="728133" y="733425"/>
                    </a:cubicBezTo>
                    <a:cubicBezTo>
                      <a:pt x="716491" y="745067"/>
                      <a:pt x="731837" y="738187"/>
                      <a:pt x="705908" y="730250"/>
                    </a:cubicBezTo>
                    <a:cubicBezTo>
                      <a:pt x="679979" y="722313"/>
                      <a:pt x="572558" y="685800"/>
                      <a:pt x="572558" y="685800"/>
                    </a:cubicBezTo>
                    <a:cubicBezTo>
                      <a:pt x="534987" y="673100"/>
                      <a:pt x="513821" y="664633"/>
                      <a:pt x="480483" y="654050"/>
                    </a:cubicBezTo>
                    <a:cubicBezTo>
                      <a:pt x="447146" y="643467"/>
                      <a:pt x="402166" y="633942"/>
                      <a:pt x="372533" y="622300"/>
                    </a:cubicBezTo>
                    <a:cubicBezTo>
                      <a:pt x="342900" y="610658"/>
                      <a:pt x="318029" y="597429"/>
                      <a:pt x="302683" y="584200"/>
                    </a:cubicBezTo>
                    <a:cubicBezTo>
                      <a:pt x="287337" y="570971"/>
                      <a:pt x="285220" y="559858"/>
                      <a:pt x="280458" y="542925"/>
                    </a:cubicBezTo>
                    <a:cubicBezTo>
                      <a:pt x="275696" y="525992"/>
                      <a:pt x="276225" y="506942"/>
                      <a:pt x="274108" y="482600"/>
                    </a:cubicBezTo>
                    <a:cubicBezTo>
                      <a:pt x="271991" y="458258"/>
                      <a:pt x="273579" y="421217"/>
                      <a:pt x="267758" y="396875"/>
                    </a:cubicBezTo>
                    <a:cubicBezTo>
                      <a:pt x="261937" y="372533"/>
                      <a:pt x="252412" y="355600"/>
                      <a:pt x="239183" y="336550"/>
                    </a:cubicBezTo>
                    <a:cubicBezTo>
                      <a:pt x="225954" y="317500"/>
                      <a:pt x="207433" y="299508"/>
                      <a:pt x="188383" y="282575"/>
                    </a:cubicBezTo>
                    <a:cubicBezTo>
                      <a:pt x="169333" y="265642"/>
                      <a:pt x="124883" y="234950"/>
                      <a:pt x="124883" y="234950"/>
                    </a:cubicBezTo>
                    <a:cubicBezTo>
                      <a:pt x="101600" y="217488"/>
                      <a:pt x="67204" y="194204"/>
                      <a:pt x="48683" y="177800"/>
                    </a:cubicBezTo>
                    <a:cubicBezTo>
                      <a:pt x="30162" y="161396"/>
                      <a:pt x="21695" y="153458"/>
                      <a:pt x="13758" y="136525"/>
                    </a:cubicBezTo>
                    <a:cubicBezTo>
                      <a:pt x="5821" y="119592"/>
                      <a:pt x="2116" y="98954"/>
                      <a:pt x="1058" y="76200"/>
                    </a:cubicBezTo>
                    <a:cubicBezTo>
                      <a:pt x="0" y="53446"/>
                      <a:pt x="0" y="31750"/>
                      <a:pt x="7408" y="0"/>
                    </a:cubicBez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sp>
            <p:nvSpPr>
              <p:cNvPr id="121" name="Freeform 120"/>
              <p:cNvSpPr/>
              <p:nvPr/>
            </p:nvSpPr>
            <p:spPr>
              <a:xfrm>
                <a:off x="3478212" y="1692293"/>
                <a:ext cx="973139" cy="2289931"/>
              </a:xfrm>
              <a:custGeom>
                <a:avLst/>
                <a:gdLst>
                  <a:gd name="connsiteX0" fmla="*/ 940858 w 972079"/>
                  <a:gd name="connsiteY0" fmla="*/ 2289175 h 2289175"/>
                  <a:gd name="connsiteX1" fmla="*/ 963083 w 972079"/>
                  <a:gd name="connsiteY1" fmla="*/ 2232025 h 2289175"/>
                  <a:gd name="connsiteX2" fmla="*/ 969433 w 972079"/>
                  <a:gd name="connsiteY2" fmla="*/ 2190750 h 2289175"/>
                  <a:gd name="connsiteX3" fmla="*/ 969433 w 972079"/>
                  <a:gd name="connsiteY3" fmla="*/ 2149475 h 2289175"/>
                  <a:gd name="connsiteX4" fmla="*/ 953558 w 972079"/>
                  <a:gd name="connsiteY4" fmla="*/ 2101850 h 2289175"/>
                  <a:gd name="connsiteX5" fmla="*/ 937683 w 972079"/>
                  <a:gd name="connsiteY5" fmla="*/ 2051050 h 2289175"/>
                  <a:gd name="connsiteX6" fmla="*/ 937683 w 972079"/>
                  <a:gd name="connsiteY6" fmla="*/ 2000250 h 2289175"/>
                  <a:gd name="connsiteX7" fmla="*/ 947208 w 972079"/>
                  <a:gd name="connsiteY7" fmla="*/ 1905000 h 2289175"/>
                  <a:gd name="connsiteX8" fmla="*/ 953558 w 972079"/>
                  <a:gd name="connsiteY8" fmla="*/ 1746250 h 2289175"/>
                  <a:gd name="connsiteX9" fmla="*/ 966258 w 972079"/>
                  <a:gd name="connsiteY9" fmla="*/ 1641475 h 2289175"/>
                  <a:gd name="connsiteX10" fmla="*/ 956733 w 972079"/>
                  <a:gd name="connsiteY10" fmla="*/ 1574800 h 2289175"/>
                  <a:gd name="connsiteX11" fmla="*/ 959908 w 972079"/>
                  <a:gd name="connsiteY11" fmla="*/ 1536700 h 2289175"/>
                  <a:gd name="connsiteX12" fmla="*/ 947208 w 972079"/>
                  <a:gd name="connsiteY12" fmla="*/ 1473200 h 2289175"/>
                  <a:gd name="connsiteX13" fmla="*/ 934508 w 972079"/>
                  <a:gd name="connsiteY13" fmla="*/ 1365250 h 2289175"/>
                  <a:gd name="connsiteX14" fmla="*/ 893233 w 972079"/>
                  <a:gd name="connsiteY14" fmla="*/ 1244600 h 2289175"/>
                  <a:gd name="connsiteX15" fmla="*/ 842433 w 972079"/>
                  <a:gd name="connsiteY15" fmla="*/ 1158875 h 2289175"/>
                  <a:gd name="connsiteX16" fmla="*/ 772583 w 972079"/>
                  <a:gd name="connsiteY16" fmla="*/ 1082675 h 2289175"/>
                  <a:gd name="connsiteX17" fmla="*/ 693208 w 972079"/>
                  <a:gd name="connsiteY17" fmla="*/ 1025525 h 2289175"/>
                  <a:gd name="connsiteX18" fmla="*/ 588433 w 972079"/>
                  <a:gd name="connsiteY18" fmla="*/ 993775 h 2289175"/>
                  <a:gd name="connsiteX19" fmla="*/ 467783 w 972079"/>
                  <a:gd name="connsiteY19" fmla="*/ 962025 h 2289175"/>
                  <a:gd name="connsiteX20" fmla="*/ 353483 w 972079"/>
                  <a:gd name="connsiteY20" fmla="*/ 914400 h 2289175"/>
                  <a:gd name="connsiteX21" fmla="*/ 309033 w 972079"/>
                  <a:gd name="connsiteY21" fmla="*/ 885825 h 2289175"/>
                  <a:gd name="connsiteX22" fmla="*/ 261408 w 972079"/>
                  <a:gd name="connsiteY22" fmla="*/ 866775 h 2289175"/>
                  <a:gd name="connsiteX23" fmla="*/ 204258 w 972079"/>
                  <a:gd name="connsiteY23" fmla="*/ 828675 h 2289175"/>
                  <a:gd name="connsiteX24" fmla="*/ 118533 w 972079"/>
                  <a:gd name="connsiteY24" fmla="*/ 730250 h 2289175"/>
                  <a:gd name="connsiteX25" fmla="*/ 61383 w 972079"/>
                  <a:gd name="connsiteY25" fmla="*/ 622300 h 2289175"/>
                  <a:gd name="connsiteX26" fmla="*/ 55033 w 972079"/>
                  <a:gd name="connsiteY26" fmla="*/ 549275 h 2289175"/>
                  <a:gd name="connsiteX27" fmla="*/ 23283 w 972079"/>
                  <a:gd name="connsiteY27" fmla="*/ 419100 h 2289175"/>
                  <a:gd name="connsiteX28" fmla="*/ 7408 w 972079"/>
                  <a:gd name="connsiteY28" fmla="*/ 349250 h 2289175"/>
                  <a:gd name="connsiteX29" fmla="*/ 13758 w 972079"/>
                  <a:gd name="connsiteY29" fmla="*/ 266700 h 2289175"/>
                  <a:gd name="connsiteX30" fmla="*/ 16933 w 972079"/>
                  <a:gd name="connsiteY30" fmla="*/ 193675 h 2289175"/>
                  <a:gd name="connsiteX31" fmla="*/ 13758 w 972079"/>
                  <a:gd name="connsiteY31" fmla="*/ 92075 h 2289175"/>
                  <a:gd name="connsiteX32" fmla="*/ 32808 w 972079"/>
                  <a:gd name="connsiteY32" fmla="*/ 0 h 2289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972079" h="2289175">
                    <a:moveTo>
                      <a:pt x="940858" y="2289175"/>
                    </a:moveTo>
                    <a:cubicBezTo>
                      <a:pt x="949589" y="2268802"/>
                      <a:pt x="958320" y="2248429"/>
                      <a:pt x="963083" y="2232025"/>
                    </a:cubicBezTo>
                    <a:cubicBezTo>
                      <a:pt x="967846" y="2215621"/>
                      <a:pt x="968375" y="2204508"/>
                      <a:pt x="969433" y="2190750"/>
                    </a:cubicBezTo>
                    <a:cubicBezTo>
                      <a:pt x="970491" y="2176992"/>
                      <a:pt x="972079" y="2164292"/>
                      <a:pt x="969433" y="2149475"/>
                    </a:cubicBezTo>
                    <a:cubicBezTo>
                      <a:pt x="966787" y="2134658"/>
                      <a:pt x="958850" y="2118254"/>
                      <a:pt x="953558" y="2101850"/>
                    </a:cubicBezTo>
                    <a:cubicBezTo>
                      <a:pt x="948266" y="2085446"/>
                      <a:pt x="940329" y="2067983"/>
                      <a:pt x="937683" y="2051050"/>
                    </a:cubicBezTo>
                    <a:cubicBezTo>
                      <a:pt x="935037" y="2034117"/>
                      <a:pt x="936096" y="2024592"/>
                      <a:pt x="937683" y="2000250"/>
                    </a:cubicBezTo>
                    <a:cubicBezTo>
                      <a:pt x="939271" y="1975908"/>
                      <a:pt x="944562" y="1947333"/>
                      <a:pt x="947208" y="1905000"/>
                    </a:cubicBezTo>
                    <a:cubicBezTo>
                      <a:pt x="949854" y="1862667"/>
                      <a:pt x="950383" y="1790171"/>
                      <a:pt x="953558" y="1746250"/>
                    </a:cubicBezTo>
                    <a:cubicBezTo>
                      <a:pt x="956733" y="1702329"/>
                      <a:pt x="965729" y="1670050"/>
                      <a:pt x="966258" y="1641475"/>
                    </a:cubicBezTo>
                    <a:cubicBezTo>
                      <a:pt x="966787" y="1612900"/>
                      <a:pt x="957791" y="1592262"/>
                      <a:pt x="956733" y="1574800"/>
                    </a:cubicBezTo>
                    <a:cubicBezTo>
                      <a:pt x="955675" y="1557338"/>
                      <a:pt x="961496" y="1553633"/>
                      <a:pt x="959908" y="1536700"/>
                    </a:cubicBezTo>
                    <a:cubicBezTo>
                      <a:pt x="958321" y="1519767"/>
                      <a:pt x="951441" y="1501775"/>
                      <a:pt x="947208" y="1473200"/>
                    </a:cubicBezTo>
                    <a:cubicBezTo>
                      <a:pt x="942975" y="1444625"/>
                      <a:pt x="943504" y="1403350"/>
                      <a:pt x="934508" y="1365250"/>
                    </a:cubicBezTo>
                    <a:cubicBezTo>
                      <a:pt x="925512" y="1327150"/>
                      <a:pt x="908579" y="1278996"/>
                      <a:pt x="893233" y="1244600"/>
                    </a:cubicBezTo>
                    <a:cubicBezTo>
                      <a:pt x="877887" y="1210204"/>
                      <a:pt x="862541" y="1185863"/>
                      <a:pt x="842433" y="1158875"/>
                    </a:cubicBezTo>
                    <a:cubicBezTo>
                      <a:pt x="822325" y="1131888"/>
                      <a:pt x="797454" y="1104900"/>
                      <a:pt x="772583" y="1082675"/>
                    </a:cubicBezTo>
                    <a:cubicBezTo>
                      <a:pt x="747712" y="1060450"/>
                      <a:pt x="723900" y="1040342"/>
                      <a:pt x="693208" y="1025525"/>
                    </a:cubicBezTo>
                    <a:cubicBezTo>
                      <a:pt x="662516" y="1010708"/>
                      <a:pt x="626004" y="1004358"/>
                      <a:pt x="588433" y="993775"/>
                    </a:cubicBezTo>
                    <a:cubicBezTo>
                      <a:pt x="550862" y="983192"/>
                      <a:pt x="506941" y="975254"/>
                      <a:pt x="467783" y="962025"/>
                    </a:cubicBezTo>
                    <a:cubicBezTo>
                      <a:pt x="428625" y="948796"/>
                      <a:pt x="379941" y="927100"/>
                      <a:pt x="353483" y="914400"/>
                    </a:cubicBezTo>
                    <a:cubicBezTo>
                      <a:pt x="327025" y="901700"/>
                      <a:pt x="324379" y="893762"/>
                      <a:pt x="309033" y="885825"/>
                    </a:cubicBezTo>
                    <a:cubicBezTo>
                      <a:pt x="293687" y="877888"/>
                      <a:pt x="278871" y="876300"/>
                      <a:pt x="261408" y="866775"/>
                    </a:cubicBezTo>
                    <a:cubicBezTo>
                      <a:pt x="243946" y="857250"/>
                      <a:pt x="228070" y="851429"/>
                      <a:pt x="204258" y="828675"/>
                    </a:cubicBezTo>
                    <a:cubicBezTo>
                      <a:pt x="180446" y="805921"/>
                      <a:pt x="142346" y="764646"/>
                      <a:pt x="118533" y="730250"/>
                    </a:cubicBezTo>
                    <a:cubicBezTo>
                      <a:pt x="94721" y="695854"/>
                      <a:pt x="71966" y="652463"/>
                      <a:pt x="61383" y="622300"/>
                    </a:cubicBezTo>
                    <a:cubicBezTo>
                      <a:pt x="50800" y="592138"/>
                      <a:pt x="61383" y="583142"/>
                      <a:pt x="55033" y="549275"/>
                    </a:cubicBezTo>
                    <a:cubicBezTo>
                      <a:pt x="48683" y="515408"/>
                      <a:pt x="31220" y="452437"/>
                      <a:pt x="23283" y="419100"/>
                    </a:cubicBezTo>
                    <a:cubicBezTo>
                      <a:pt x="15346" y="385763"/>
                      <a:pt x="8996" y="374650"/>
                      <a:pt x="7408" y="349250"/>
                    </a:cubicBezTo>
                    <a:cubicBezTo>
                      <a:pt x="5821" y="323850"/>
                      <a:pt x="12171" y="292629"/>
                      <a:pt x="13758" y="266700"/>
                    </a:cubicBezTo>
                    <a:cubicBezTo>
                      <a:pt x="15346" y="240771"/>
                      <a:pt x="16933" y="222779"/>
                      <a:pt x="16933" y="193675"/>
                    </a:cubicBezTo>
                    <a:cubicBezTo>
                      <a:pt x="16933" y="164571"/>
                      <a:pt x="11112" y="124354"/>
                      <a:pt x="13758" y="92075"/>
                    </a:cubicBezTo>
                    <a:cubicBezTo>
                      <a:pt x="16404" y="59796"/>
                      <a:pt x="0" y="11113"/>
                      <a:pt x="32808" y="0"/>
                    </a:cubicBez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</p:grpSp>
        <p:sp>
          <p:nvSpPr>
            <p:cNvPr id="122" name="Freeform 121"/>
            <p:cNvSpPr/>
            <p:nvPr/>
          </p:nvSpPr>
          <p:spPr>
            <a:xfrm>
              <a:off x="5565246" y="4267200"/>
              <a:ext cx="466725" cy="471644"/>
            </a:xfrm>
            <a:custGeom>
              <a:avLst/>
              <a:gdLst>
                <a:gd name="connsiteX0" fmla="*/ 0 w 466725"/>
                <a:gd name="connsiteY0" fmla="*/ 0 h 471488"/>
                <a:gd name="connsiteX1" fmla="*/ 19050 w 466725"/>
                <a:gd name="connsiteY1" fmla="*/ 52388 h 471488"/>
                <a:gd name="connsiteX2" fmla="*/ 33337 w 466725"/>
                <a:gd name="connsiteY2" fmla="*/ 128588 h 471488"/>
                <a:gd name="connsiteX3" fmla="*/ 47625 w 466725"/>
                <a:gd name="connsiteY3" fmla="*/ 204788 h 471488"/>
                <a:gd name="connsiteX4" fmla="*/ 104775 w 466725"/>
                <a:gd name="connsiteY4" fmla="*/ 242888 h 471488"/>
                <a:gd name="connsiteX5" fmla="*/ 242887 w 466725"/>
                <a:gd name="connsiteY5" fmla="*/ 319088 h 471488"/>
                <a:gd name="connsiteX6" fmla="*/ 376237 w 466725"/>
                <a:gd name="connsiteY6" fmla="*/ 404813 h 471488"/>
                <a:gd name="connsiteX7" fmla="*/ 466725 w 466725"/>
                <a:gd name="connsiteY7" fmla="*/ 471488 h 471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66725" h="471488">
                  <a:moveTo>
                    <a:pt x="0" y="0"/>
                  </a:moveTo>
                  <a:cubicBezTo>
                    <a:pt x="6747" y="15478"/>
                    <a:pt x="13494" y="30957"/>
                    <a:pt x="19050" y="52388"/>
                  </a:cubicBezTo>
                  <a:cubicBezTo>
                    <a:pt x="24606" y="73819"/>
                    <a:pt x="33337" y="128588"/>
                    <a:pt x="33337" y="128588"/>
                  </a:cubicBezTo>
                  <a:cubicBezTo>
                    <a:pt x="38099" y="153988"/>
                    <a:pt x="35719" y="185738"/>
                    <a:pt x="47625" y="204788"/>
                  </a:cubicBezTo>
                  <a:cubicBezTo>
                    <a:pt x="59531" y="223838"/>
                    <a:pt x="72231" y="223838"/>
                    <a:pt x="104775" y="242888"/>
                  </a:cubicBezTo>
                  <a:cubicBezTo>
                    <a:pt x="137319" y="261938"/>
                    <a:pt x="197643" y="292101"/>
                    <a:pt x="242887" y="319088"/>
                  </a:cubicBezTo>
                  <a:cubicBezTo>
                    <a:pt x="288131" y="346075"/>
                    <a:pt x="338931" y="379413"/>
                    <a:pt x="376237" y="404813"/>
                  </a:cubicBezTo>
                  <a:cubicBezTo>
                    <a:pt x="413543" y="430213"/>
                    <a:pt x="381000" y="423069"/>
                    <a:pt x="466725" y="471488"/>
                  </a:cubicBezTo>
                </a:path>
              </a:pathLst>
            </a:cu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/>
            </a:p>
          </p:txBody>
        </p:sp>
        <p:sp>
          <p:nvSpPr>
            <p:cNvPr id="123" name="Freeform 122"/>
            <p:cNvSpPr/>
            <p:nvPr/>
          </p:nvSpPr>
          <p:spPr>
            <a:xfrm>
              <a:off x="3693583" y="6014027"/>
              <a:ext cx="592137" cy="592333"/>
            </a:xfrm>
            <a:custGeom>
              <a:avLst/>
              <a:gdLst>
                <a:gd name="connsiteX0" fmla="*/ 0 w 591344"/>
                <a:gd name="connsiteY0" fmla="*/ 354013 h 592138"/>
                <a:gd name="connsiteX1" fmla="*/ 95250 w 591344"/>
                <a:gd name="connsiteY1" fmla="*/ 277813 h 592138"/>
                <a:gd name="connsiteX2" fmla="*/ 176213 w 591344"/>
                <a:gd name="connsiteY2" fmla="*/ 168275 h 592138"/>
                <a:gd name="connsiteX3" fmla="*/ 228600 w 591344"/>
                <a:gd name="connsiteY3" fmla="*/ 92075 h 592138"/>
                <a:gd name="connsiteX4" fmla="*/ 319088 w 591344"/>
                <a:gd name="connsiteY4" fmla="*/ 20638 h 592138"/>
                <a:gd name="connsiteX5" fmla="*/ 471488 w 591344"/>
                <a:gd name="connsiteY5" fmla="*/ 15875 h 592138"/>
                <a:gd name="connsiteX6" fmla="*/ 561975 w 591344"/>
                <a:gd name="connsiteY6" fmla="*/ 115888 h 592138"/>
                <a:gd name="connsiteX7" fmla="*/ 590550 w 591344"/>
                <a:gd name="connsiteY7" fmla="*/ 258763 h 592138"/>
                <a:gd name="connsiteX8" fmla="*/ 566738 w 591344"/>
                <a:gd name="connsiteY8" fmla="*/ 411163 h 592138"/>
                <a:gd name="connsiteX9" fmla="*/ 481013 w 591344"/>
                <a:gd name="connsiteY9" fmla="*/ 506413 h 592138"/>
                <a:gd name="connsiteX10" fmla="*/ 419100 w 591344"/>
                <a:gd name="connsiteY10" fmla="*/ 592138 h 5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91344" h="592138">
                  <a:moveTo>
                    <a:pt x="0" y="354013"/>
                  </a:moveTo>
                  <a:cubicBezTo>
                    <a:pt x="32940" y="331391"/>
                    <a:pt x="65881" y="308769"/>
                    <a:pt x="95250" y="277813"/>
                  </a:cubicBezTo>
                  <a:cubicBezTo>
                    <a:pt x="124619" y="246857"/>
                    <a:pt x="153988" y="199231"/>
                    <a:pt x="176213" y="168275"/>
                  </a:cubicBezTo>
                  <a:cubicBezTo>
                    <a:pt x="198438" y="137319"/>
                    <a:pt x="204788" y="116681"/>
                    <a:pt x="228600" y="92075"/>
                  </a:cubicBezTo>
                  <a:cubicBezTo>
                    <a:pt x="252412" y="67469"/>
                    <a:pt x="278607" y="33338"/>
                    <a:pt x="319088" y="20638"/>
                  </a:cubicBezTo>
                  <a:cubicBezTo>
                    <a:pt x="359569" y="7938"/>
                    <a:pt x="431007" y="0"/>
                    <a:pt x="471488" y="15875"/>
                  </a:cubicBezTo>
                  <a:cubicBezTo>
                    <a:pt x="511969" y="31750"/>
                    <a:pt x="542131" y="75407"/>
                    <a:pt x="561975" y="115888"/>
                  </a:cubicBezTo>
                  <a:cubicBezTo>
                    <a:pt x="581819" y="156369"/>
                    <a:pt x="589756" y="209551"/>
                    <a:pt x="590550" y="258763"/>
                  </a:cubicBezTo>
                  <a:cubicBezTo>
                    <a:pt x="591344" y="307975"/>
                    <a:pt x="584994" y="369888"/>
                    <a:pt x="566738" y="411163"/>
                  </a:cubicBezTo>
                  <a:cubicBezTo>
                    <a:pt x="548482" y="452438"/>
                    <a:pt x="505619" y="476251"/>
                    <a:pt x="481013" y="506413"/>
                  </a:cubicBezTo>
                  <a:cubicBezTo>
                    <a:pt x="456407" y="536575"/>
                    <a:pt x="419100" y="592138"/>
                    <a:pt x="419100" y="592138"/>
                  </a:cubicBezTo>
                </a:path>
              </a:pathLst>
            </a:cu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/>
            </a:p>
          </p:txBody>
        </p:sp>
      </p:grpSp>
      <p:grpSp>
        <p:nvGrpSpPr>
          <p:cNvPr id="60" name="Group 217"/>
          <p:cNvGrpSpPr>
            <a:grpSpLocks/>
          </p:cNvGrpSpPr>
          <p:nvPr/>
        </p:nvGrpSpPr>
        <p:grpSpPr bwMode="auto">
          <a:xfrm>
            <a:off x="1935163" y="4640263"/>
            <a:ext cx="200025" cy="225425"/>
            <a:chOff x="2009775" y="4972050"/>
            <a:chExt cx="200025" cy="225795"/>
          </a:xfrm>
        </p:grpSpPr>
        <p:sp>
          <p:nvSpPr>
            <p:cNvPr id="219" name="Freeform 218"/>
            <p:cNvSpPr/>
            <p:nvPr/>
          </p:nvSpPr>
          <p:spPr>
            <a:xfrm>
              <a:off x="2009775" y="4972050"/>
              <a:ext cx="120650" cy="28622"/>
            </a:xfrm>
            <a:custGeom>
              <a:avLst/>
              <a:gdLst>
                <a:gd name="connsiteX0" fmla="*/ 0 w 120650"/>
                <a:gd name="connsiteY0" fmla="*/ 0 h 28945"/>
                <a:gd name="connsiteX1" fmla="*/ 28575 w 120650"/>
                <a:gd name="connsiteY1" fmla="*/ 22225 h 28945"/>
                <a:gd name="connsiteX2" fmla="*/ 57150 w 120650"/>
                <a:gd name="connsiteY2" fmla="*/ 28575 h 28945"/>
                <a:gd name="connsiteX3" fmla="*/ 66675 w 120650"/>
                <a:gd name="connsiteY3" fmla="*/ 25400 h 28945"/>
                <a:gd name="connsiteX4" fmla="*/ 76200 w 120650"/>
                <a:gd name="connsiteY4" fmla="*/ 28575 h 28945"/>
                <a:gd name="connsiteX5" fmla="*/ 114300 w 120650"/>
                <a:gd name="connsiteY5" fmla="*/ 9525 h 28945"/>
                <a:gd name="connsiteX6" fmla="*/ 120650 w 120650"/>
                <a:gd name="connsiteY6" fmla="*/ 6350 h 28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0650" h="28945">
                  <a:moveTo>
                    <a:pt x="0" y="0"/>
                  </a:moveTo>
                  <a:cubicBezTo>
                    <a:pt x="9525" y="7408"/>
                    <a:pt x="18298" y="15901"/>
                    <a:pt x="28575" y="22225"/>
                  </a:cubicBezTo>
                  <a:cubicBezTo>
                    <a:pt x="30734" y="23554"/>
                    <a:pt x="56507" y="28446"/>
                    <a:pt x="57150" y="28575"/>
                  </a:cubicBezTo>
                  <a:cubicBezTo>
                    <a:pt x="60325" y="27517"/>
                    <a:pt x="63328" y="25400"/>
                    <a:pt x="66675" y="25400"/>
                  </a:cubicBezTo>
                  <a:cubicBezTo>
                    <a:pt x="70022" y="25400"/>
                    <a:pt x="72874" y="28945"/>
                    <a:pt x="76200" y="28575"/>
                  </a:cubicBezTo>
                  <a:cubicBezTo>
                    <a:pt x="96721" y="26295"/>
                    <a:pt x="96258" y="18546"/>
                    <a:pt x="114300" y="9525"/>
                  </a:cubicBezTo>
                  <a:lnTo>
                    <a:pt x="120650" y="6350"/>
                  </a:lnTo>
                </a:path>
              </a:pathLst>
            </a:cu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/>
            </a:p>
          </p:txBody>
        </p:sp>
        <p:sp>
          <p:nvSpPr>
            <p:cNvPr id="220" name="Freeform 219"/>
            <p:cNvSpPr/>
            <p:nvPr/>
          </p:nvSpPr>
          <p:spPr>
            <a:xfrm>
              <a:off x="2012950" y="4991131"/>
              <a:ext cx="196850" cy="206714"/>
            </a:xfrm>
            <a:custGeom>
              <a:avLst/>
              <a:gdLst>
                <a:gd name="connsiteX0" fmla="*/ 0 w 196850"/>
                <a:gd name="connsiteY0" fmla="*/ 9525 h 206745"/>
                <a:gd name="connsiteX1" fmla="*/ 19050 w 196850"/>
                <a:gd name="connsiteY1" fmla="*/ 38100 h 206745"/>
                <a:gd name="connsiteX2" fmla="*/ 25400 w 196850"/>
                <a:gd name="connsiteY2" fmla="*/ 57150 h 206745"/>
                <a:gd name="connsiteX3" fmla="*/ 38100 w 196850"/>
                <a:gd name="connsiteY3" fmla="*/ 76200 h 206745"/>
                <a:gd name="connsiteX4" fmla="*/ 41275 w 196850"/>
                <a:gd name="connsiteY4" fmla="*/ 98425 h 206745"/>
                <a:gd name="connsiteX5" fmla="*/ 44450 w 196850"/>
                <a:gd name="connsiteY5" fmla="*/ 136525 h 206745"/>
                <a:gd name="connsiteX6" fmla="*/ 47625 w 196850"/>
                <a:gd name="connsiteY6" fmla="*/ 149225 h 206745"/>
                <a:gd name="connsiteX7" fmla="*/ 53975 w 196850"/>
                <a:gd name="connsiteY7" fmla="*/ 174625 h 206745"/>
                <a:gd name="connsiteX8" fmla="*/ 60325 w 196850"/>
                <a:gd name="connsiteY8" fmla="*/ 184150 h 206745"/>
                <a:gd name="connsiteX9" fmla="*/ 79375 w 196850"/>
                <a:gd name="connsiteY9" fmla="*/ 190500 h 206745"/>
                <a:gd name="connsiteX10" fmla="*/ 107950 w 196850"/>
                <a:gd name="connsiteY10" fmla="*/ 206375 h 206745"/>
                <a:gd name="connsiteX11" fmla="*/ 117475 w 196850"/>
                <a:gd name="connsiteY11" fmla="*/ 203200 h 206745"/>
                <a:gd name="connsiteX12" fmla="*/ 127000 w 196850"/>
                <a:gd name="connsiteY12" fmla="*/ 206375 h 206745"/>
                <a:gd name="connsiteX13" fmla="*/ 155575 w 196850"/>
                <a:gd name="connsiteY13" fmla="*/ 193675 h 206745"/>
                <a:gd name="connsiteX14" fmla="*/ 171450 w 196850"/>
                <a:gd name="connsiteY14" fmla="*/ 177800 h 206745"/>
                <a:gd name="connsiteX15" fmla="*/ 180975 w 196850"/>
                <a:gd name="connsiteY15" fmla="*/ 158750 h 206745"/>
                <a:gd name="connsiteX16" fmla="*/ 193675 w 196850"/>
                <a:gd name="connsiteY16" fmla="*/ 139700 h 206745"/>
                <a:gd name="connsiteX17" fmla="*/ 196850 w 196850"/>
                <a:gd name="connsiteY17" fmla="*/ 120650 h 206745"/>
                <a:gd name="connsiteX18" fmla="*/ 193675 w 196850"/>
                <a:gd name="connsiteY18" fmla="*/ 111125 h 206745"/>
                <a:gd name="connsiteX19" fmla="*/ 190500 w 196850"/>
                <a:gd name="connsiteY19" fmla="*/ 98425 h 206745"/>
                <a:gd name="connsiteX20" fmla="*/ 171450 w 196850"/>
                <a:gd name="connsiteY20" fmla="*/ 60325 h 206745"/>
                <a:gd name="connsiteX21" fmla="*/ 165100 w 196850"/>
                <a:gd name="connsiteY21" fmla="*/ 50800 h 206745"/>
                <a:gd name="connsiteX22" fmla="*/ 155575 w 196850"/>
                <a:gd name="connsiteY22" fmla="*/ 44450 h 206745"/>
                <a:gd name="connsiteX23" fmla="*/ 142875 w 196850"/>
                <a:gd name="connsiteY23" fmla="*/ 25400 h 206745"/>
                <a:gd name="connsiteX24" fmla="*/ 139700 w 196850"/>
                <a:gd name="connsiteY24" fmla="*/ 15875 h 206745"/>
                <a:gd name="connsiteX25" fmla="*/ 133350 w 196850"/>
                <a:gd name="connsiteY25" fmla="*/ 6350 h 206745"/>
                <a:gd name="connsiteX26" fmla="*/ 130175 w 196850"/>
                <a:gd name="connsiteY26" fmla="*/ 0 h 206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96850" h="206745">
                  <a:moveTo>
                    <a:pt x="0" y="9525"/>
                  </a:moveTo>
                  <a:cubicBezTo>
                    <a:pt x="6350" y="19050"/>
                    <a:pt x="13663" y="27999"/>
                    <a:pt x="19050" y="38100"/>
                  </a:cubicBezTo>
                  <a:cubicBezTo>
                    <a:pt x="22200" y="44006"/>
                    <a:pt x="21687" y="51581"/>
                    <a:pt x="25400" y="57150"/>
                  </a:cubicBezTo>
                  <a:lnTo>
                    <a:pt x="38100" y="76200"/>
                  </a:lnTo>
                  <a:cubicBezTo>
                    <a:pt x="39158" y="83608"/>
                    <a:pt x="40492" y="90983"/>
                    <a:pt x="41275" y="98425"/>
                  </a:cubicBezTo>
                  <a:cubicBezTo>
                    <a:pt x="42609" y="111099"/>
                    <a:pt x="42869" y="123879"/>
                    <a:pt x="44450" y="136525"/>
                  </a:cubicBezTo>
                  <a:cubicBezTo>
                    <a:pt x="44991" y="140855"/>
                    <a:pt x="46678" y="144965"/>
                    <a:pt x="47625" y="149225"/>
                  </a:cubicBezTo>
                  <a:cubicBezTo>
                    <a:pt x="49074" y="155746"/>
                    <a:pt x="50571" y="167817"/>
                    <a:pt x="53975" y="174625"/>
                  </a:cubicBezTo>
                  <a:cubicBezTo>
                    <a:pt x="55682" y="178038"/>
                    <a:pt x="57089" y="182128"/>
                    <a:pt x="60325" y="184150"/>
                  </a:cubicBezTo>
                  <a:cubicBezTo>
                    <a:pt x="66001" y="187698"/>
                    <a:pt x="73806" y="186787"/>
                    <a:pt x="79375" y="190500"/>
                  </a:cubicBezTo>
                  <a:cubicBezTo>
                    <a:pt x="101210" y="205056"/>
                    <a:pt x="91185" y="200787"/>
                    <a:pt x="107950" y="206375"/>
                  </a:cubicBezTo>
                  <a:cubicBezTo>
                    <a:pt x="111125" y="205317"/>
                    <a:pt x="114128" y="203200"/>
                    <a:pt x="117475" y="203200"/>
                  </a:cubicBezTo>
                  <a:cubicBezTo>
                    <a:pt x="120822" y="203200"/>
                    <a:pt x="123674" y="206745"/>
                    <a:pt x="127000" y="206375"/>
                  </a:cubicBezTo>
                  <a:cubicBezTo>
                    <a:pt x="140602" y="204864"/>
                    <a:pt x="145650" y="200292"/>
                    <a:pt x="155575" y="193675"/>
                  </a:cubicBezTo>
                  <a:cubicBezTo>
                    <a:pt x="172508" y="168275"/>
                    <a:pt x="150283" y="198967"/>
                    <a:pt x="171450" y="177800"/>
                  </a:cubicBezTo>
                  <a:cubicBezTo>
                    <a:pt x="182021" y="167229"/>
                    <a:pt x="174519" y="170370"/>
                    <a:pt x="180975" y="158750"/>
                  </a:cubicBezTo>
                  <a:cubicBezTo>
                    <a:pt x="184681" y="152079"/>
                    <a:pt x="193675" y="139700"/>
                    <a:pt x="193675" y="139700"/>
                  </a:cubicBezTo>
                  <a:cubicBezTo>
                    <a:pt x="194733" y="133350"/>
                    <a:pt x="196850" y="127088"/>
                    <a:pt x="196850" y="120650"/>
                  </a:cubicBezTo>
                  <a:cubicBezTo>
                    <a:pt x="196850" y="117303"/>
                    <a:pt x="194594" y="114343"/>
                    <a:pt x="193675" y="111125"/>
                  </a:cubicBezTo>
                  <a:cubicBezTo>
                    <a:pt x="192476" y="106929"/>
                    <a:pt x="191754" y="102605"/>
                    <a:pt x="190500" y="98425"/>
                  </a:cubicBezTo>
                  <a:cubicBezTo>
                    <a:pt x="183330" y="74525"/>
                    <a:pt x="186046" y="82219"/>
                    <a:pt x="171450" y="60325"/>
                  </a:cubicBezTo>
                  <a:cubicBezTo>
                    <a:pt x="169333" y="57150"/>
                    <a:pt x="168275" y="52917"/>
                    <a:pt x="165100" y="50800"/>
                  </a:cubicBezTo>
                  <a:lnTo>
                    <a:pt x="155575" y="44450"/>
                  </a:lnTo>
                  <a:cubicBezTo>
                    <a:pt x="151342" y="38100"/>
                    <a:pt x="145288" y="32640"/>
                    <a:pt x="142875" y="25400"/>
                  </a:cubicBezTo>
                  <a:cubicBezTo>
                    <a:pt x="141817" y="22225"/>
                    <a:pt x="141197" y="18868"/>
                    <a:pt x="139700" y="15875"/>
                  </a:cubicBezTo>
                  <a:cubicBezTo>
                    <a:pt x="137993" y="12462"/>
                    <a:pt x="135313" y="9622"/>
                    <a:pt x="133350" y="6350"/>
                  </a:cubicBezTo>
                  <a:cubicBezTo>
                    <a:pt x="132132" y="4321"/>
                    <a:pt x="131233" y="2117"/>
                    <a:pt x="130175" y="0"/>
                  </a:cubicBezTo>
                </a:path>
              </a:pathLst>
            </a:cu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/>
            </a:p>
          </p:txBody>
        </p:sp>
      </p:grpSp>
      <p:sp>
        <p:nvSpPr>
          <p:cNvPr id="94238" name="TextBox 110"/>
          <p:cNvSpPr txBox="1">
            <a:spLocks noChangeArrowheads="1"/>
          </p:cNvSpPr>
          <p:nvPr/>
        </p:nvSpPr>
        <p:spPr bwMode="auto">
          <a:xfrm>
            <a:off x="1600200" y="6400800"/>
            <a:ext cx="72850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800">
                <a:latin typeface="Comic Sans MS" charset="0"/>
              </a:rPr>
              <a:t>A. Tripathi, O.S. et al., Proc Natl Acad Sci USA 108, 13393 (2011) </a:t>
            </a: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 advTm="78321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3" name="Picture 5" descr="Screen Shot 2012-03-21 at 6.13.46 AM.png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691"/>
          <a:stretch>
            <a:fillRect/>
          </a:stretch>
        </p:blipFill>
        <p:spPr bwMode="auto">
          <a:xfrm>
            <a:off x="13252" y="657225"/>
            <a:ext cx="4572000" cy="274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4" name="Picture 6" descr="Screen Shot 2012-03-21 at 6.14.41 A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0575" y="60325"/>
            <a:ext cx="4543425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5" name="Picture 7" descr="Screen Shot 2012-03-21 at 6.12.11 AM.png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3136900"/>
            <a:ext cx="4267200" cy="292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6" name="Picture 8" descr="Screen Shot 2012-03-21 at 6.12.11 AM.png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2290763"/>
            <a:ext cx="3733800" cy="456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7" name="TextBox 10"/>
          <p:cNvSpPr txBox="1">
            <a:spLocks noChangeArrowheads="1"/>
          </p:cNvSpPr>
          <p:nvPr/>
        </p:nvSpPr>
        <p:spPr bwMode="auto">
          <a:xfrm>
            <a:off x="76200" y="0"/>
            <a:ext cx="37401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dirty="0">
                <a:latin typeface="Comic Sans MS" charset="0"/>
              </a:rPr>
              <a:t>Nanoscale Strain in </a:t>
            </a:r>
            <a:r>
              <a:rPr lang="en-US" altLang="x-none" dirty="0" err="1">
                <a:latin typeface="Comic Sans MS" charset="0"/>
              </a:rPr>
              <a:t>SiGe</a:t>
            </a:r>
            <a:r>
              <a:rPr lang="en-US" altLang="x-none" dirty="0">
                <a:latin typeface="Comic Sans MS" charset="0"/>
              </a:rPr>
              <a:t> </a:t>
            </a:r>
          </a:p>
          <a:p>
            <a:pPr eaLnBrk="1" hangingPunct="1"/>
            <a:r>
              <a:rPr lang="en-US" altLang="x-none" dirty="0">
                <a:latin typeface="Comic Sans MS" charset="0"/>
              </a:rPr>
              <a:t>film devices</a:t>
            </a:r>
          </a:p>
        </p:txBody>
      </p:sp>
      <p:sp>
        <p:nvSpPr>
          <p:cNvPr id="95238" name="Rectangle 4"/>
          <p:cNvSpPr>
            <a:spLocks noChangeArrowheads="1"/>
          </p:cNvSpPr>
          <p:nvPr/>
        </p:nvSpPr>
        <p:spPr bwMode="auto">
          <a:xfrm>
            <a:off x="201613" y="5899150"/>
            <a:ext cx="457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800"/>
              <a:t>Hruszkewycz, S. O., Holt, M. V., et al. (2012). </a:t>
            </a:r>
            <a:r>
              <a:rPr lang="en-US" altLang="x-none" sz="1800" i="1"/>
              <a:t>Nano Letters</a:t>
            </a:r>
            <a:r>
              <a:rPr lang="en-US" altLang="x-none" sz="1800"/>
              <a:t>, </a:t>
            </a:r>
            <a:r>
              <a:rPr lang="en-US" altLang="x-none" sz="1800" i="1"/>
              <a:t>12</a:t>
            </a:r>
            <a:r>
              <a:rPr lang="en-US" altLang="x-none" sz="1800"/>
              <a:t>(10), 5148–5154.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itle 1"/>
          <p:cNvSpPr>
            <a:spLocks noGrp="1"/>
          </p:cNvSpPr>
          <p:nvPr>
            <p:ph type="title"/>
          </p:nvPr>
        </p:nvSpPr>
        <p:spPr>
          <a:xfrm>
            <a:off x="130175" y="123825"/>
            <a:ext cx="7460598" cy="558800"/>
          </a:xfrm>
        </p:spPr>
        <p:txBody>
          <a:bodyPr rtlCol="0" anchor="t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>
                <a:latin typeface="Trebuchet MS" charset="0"/>
                <a:ea typeface="+mj-ea"/>
                <a:cs typeface="+mj-cs"/>
              </a:rPr>
              <a:t>Surface diffraction Coherent Imaging</a:t>
            </a:r>
            <a:endParaRPr lang="en-US" sz="1800">
              <a:latin typeface="Trebuchet MS" charset="0"/>
              <a:ea typeface="+mj-ea"/>
              <a:cs typeface="+mj-cs"/>
            </a:endParaRPr>
          </a:p>
        </p:txBody>
      </p:sp>
      <p:sp>
        <p:nvSpPr>
          <p:cNvPr id="9625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85072B75-5C93-5944-BCC5-BB2AB2474B40}" type="slidenum">
              <a:rPr lang="en-US" altLang="x-none" sz="900">
                <a:latin typeface="Calibri" charset="0"/>
              </a:rPr>
              <a:pPr eaLnBrk="1" hangingPunct="1"/>
              <a:t>73</a:t>
            </a:fld>
            <a:endParaRPr lang="en-US" altLang="x-none" sz="900">
              <a:latin typeface="Calibri" charset="0"/>
            </a:endParaRPr>
          </a:p>
        </p:txBody>
      </p:sp>
      <p:pic>
        <p:nvPicPr>
          <p:cNvPr id="96259" name="Picture 4" descr="Macintosh HD:Users:czhu:Desktop:surface CDI paper:figures:Final figures:Screen Shot 2013-07-02 at 9.11.29 AM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3863" y="3102833"/>
            <a:ext cx="4195762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0" name="Picture 5" descr="Macintosh HD:Users:czhu:Desktop:surface CDI paper:figures:Final figures:Screen Shot 2013-07-02 at 9.19.35 AM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5538" y="1490943"/>
            <a:ext cx="4092575" cy="435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5537" y="954088"/>
            <a:ext cx="5826125" cy="2586037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altLang="x-none" sz="1800" dirty="0"/>
              <a:t>Image local surface structure</a:t>
            </a:r>
          </a:p>
          <a:p>
            <a:pPr eaLnBrk="1" hangingPunct="1">
              <a:buFont typeface="Arial" charset="0"/>
              <a:buChar char="•"/>
            </a:pPr>
            <a:r>
              <a:rPr lang="en-US" altLang="x-none" sz="1800" dirty="0"/>
              <a:t>Steps and step dynamics during film growth or interfacial reactivity</a:t>
            </a:r>
          </a:p>
          <a:p>
            <a:pPr eaLnBrk="1" hangingPunct="1">
              <a:buFont typeface="Arial" charset="0"/>
              <a:buChar char="•"/>
            </a:pPr>
            <a:r>
              <a:rPr lang="en-US" altLang="x-none" sz="1800" dirty="0"/>
              <a:t>Nanoparticle nucleation</a:t>
            </a:r>
          </a:p>
          <a:p>
            <a:pPr eaLnBrk="1" hangingPunct="1">
              <a:buFont typeface="Arial" charset="0"/>
              <a:buChar char="•"/>
            </a:pPr>
            <a:r>
              <a:rPr lang="en-US" altLang="x-none" sz="1800" dirty="0"/>
              <a:t>Defect distributions, particularly at interfaces</a:t>
            </a:r>
          </a:p>
          <a:p>
            <a:pPr eaLnBrk="1" hangingPunct="1">
              <a:buFont typeface="Arial" charset="0"/>
              <a:buChar char="•"/>
            </a:pPr>
            <a:r>
              <a:rPr lang="en-US" altLang="x-none" sz="1800" dirty="0"/>
              <a:t>Combined with x-ray micro fluorescence…..</a:t>
            </a:r>
          </a:p>
          <a:p>
            <a:pPr lvl="1" eaLnBrk="1" hangingPunct="1">
              <a:buFont typeface="Arial" charset="0"/>
              <a:buChar char="•"/>
            </a:pPr>
            <a:endParaRPr lang="en-US" altLang="x-none" sz="1800" dirty="0"/>
          </a:p>
          <a:p>
            <a:pPr lvl="1" eaLnBrk="1" hangingPunct="1">
              <a:buFont typeface="Arial" charset="0"/>
              <a:buChar char="•"/>
            </a:pPr>
            <a:endParaRPr lang="en-US" altLang="x-none" sz="1800" dirty="0"/>
          </a:p>
          <a:p>
            <a:pPr eaLnBrk="1" hangingPunct="1"/>
            <a:endParaRPr lang="en-US" altLang="x-none" sz="1800" dirty="0"/>
          </a:p>
        </p:txBody>
      </p:sp>
      <p:sp>
        <p:nvSpPr>
          <p:cNvPr id="96263" name="TextBox 3"/>
          <p:cNvSpPr txBox="1">
            <a:spLocks noChangeArrowheads="1"/>
          </p:cNvSpPr>
          <p:nvPr/>
        </p:nvSpPr>
        <p:spPr bwMode="auto">
          <a:xfrm>
            <a:off x="450850" y="6213475"/>
            <a:ext cx="648100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sz="1400" dirty="0"/>
              <a:t>C. Zhu, et al. </a:t>
            </a:r>
            <a:r>
              <a:rPr lang="en-US" sz="1400" i="1" dirty="0"/>
              <a:t>Applied Physics Letters</a:t>
            </a:r>
            <a:r>
              <a:rPr lang="en-US" sz="1400" dirty="0"/>
              <a:t>, vol. 106, no. 10, p. 101604, Mar. 2015.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tycho_scan.pdf">
            <a:extLst>
              <a:ext uri="{FF2B5EF4-FFF2-40B4-BE49-F238E27FC236}">
                <a16:creationId xmlns="" xmlns:a16="http://schemas.microsoft.com/office/drawing/2014/main" id="{3A47B45D-04B3-724A-BC61-AA3D1159CAD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3722" y="1616442"/>
            <a:ext cx="3220278" cy="4014319"/>
          </a:xfrm>
          <a:prstGeom prst="rect">
            <a:avLst/>
          </a:prstGeom>
        </p:spPr>
      </p:pic>
      <p:sp>
        <p:nvSpPr>
          <p:cNvPr id="115713" name="Title 1"/>
          <p:cNvSpPr>
            <a:spLocks noGrp="1"/>
          </p:cNvSpPr>
          <p:nvPr>
            <p:ph type="title"/>
          </p:nvPr>
        </p:nvSpPr>
        <p:spPr bwMode="auto">
          <a:xfrm>
            <a:off x="457200" y="93663"/>
            <a:ext cx="8686800" cy="595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latin typeface="Trebuchet MS" charset="0"/>
                <a:ea typeface="ＭＳ Ｐゴシック" charset="0"/>
                <a:cs typeface="ＭＳ Ｐゴシック" charset="0"/>
              </a:rPr>
              <a:t>Apply for coherent imaging beamtime @ APS!</a:t>
            </a:r>
            <a:br>
              <a:rPr lang="en-US" dirty="0">
                <a:latin typeface="Trebuchet MS" charset="0"/>
                <a:ea typeface="ＭＳ Ｐゴシック" charset="0"/>
                <a:cs typeface="ＭＳ Ｐゴシック" charset="0"/>
              </a:rPr>
            </a:br>
            <a:endParaRPr lang="en-US" sz="1800" dirty="0">
              <a:solidFill>
                <a:srgbClr val="FF0000"/>
              </a:solidFill>
              <a:latin typeface="Trebuchet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571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67D2022-D7D8-6645-BEC2-9ADA65069A84}" type="slidenum">
              <a:rPr lang="en-US" sz="900">
                <a:latin typeface="Calibri" charset="0"/>
              </a:rPr>
              <a:pPr eaLnBrk="1" hangingPunct="1"/>
              <a:t>74</a:t>
            </a:fld>
            <a:endParaRPr lang="en-US" sz="900">
              <a:latin typeface="Calibri" charset="0"/>
            </a:endParaRPr>
          </a:p>
        </p:txBody>
      </p:sp>
      <p:sp>
        <p:nvSpPr>
          <p:cNvPr id="115716" name="TextBox 5"/>
          <p:cNvSpPr txBox="1">
            <a:spLocks noChangeArrowheads="1"/>
          </p:cNvSpPr>
          <p:nvPr/>
        </p:nvSpPr>
        <p:spPr bwMode="auto">
          <a:xfrm>
            <a:off x="268036" y="6348378"/>
            <a:ext cx="69199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dirty="0">
                <a:solidFill>
                  <a:srgbClr val="FF0000"/>
                </a:solidFill>
              </a:rPr>
              <a:t>https://</a:t>
            </a:r>
            <a:r>
              <a:rPr lang="en-US" sz="2800" dirty="0" err="1">
                <a:solidFill>
                  <a:srgbClr val="FF0000"/>
                </a:solidFill>
              </a:rPr>
              <a:t>www.aps.anl.gov</a:t>
            </a:r>
            <a:r>
              <a:rPr lang="en-US" sz="2800" dirty="0">
                <a:solidFill>
                  <a:srgbClr val="FF0000"/>
                </a:solidFill>
              </a:rPr>
              <a:t>/Users-Information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57200" y="3177168"/>
            <a:ext cx="37593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rgbClr val="FF0000"/>
                </a:solidFill>
              </a:rPr>
              <a:t>Email: Ross Harder </a:t>
            </a:r>
            <a:r>
              <a:rPr lang="en-US" sz="1200" dirty="0" err="1">
                <a:solidFill>
                  <a:srgbClr val="FF0000"/>
                </a:solidFill>
              </a:rPr>
              <a:t>rharder@aps.anl.gov</a:t>
            </a:r>
            <a:endParaRPr lang="en-US" sz="1200" dirty="0">
              <a:solidFill>
                <a:srgbClr val="FF0000"/>
              </a:solidFill>
            </a:endParaRPr>
          </a:p>
          <a:p>
            <a:pPr eaLnBrk="1" hangingPunct="1"/>
            <a:r>
              <a:rPr lang="en-US" sz="1200" dirty="0">
                <a:solidFill>
                  <a:srgbClr val="FF0000"/>
                </a:solidFill>
              </a:rPr>
              <a:t>https://wiki-</a:t>
            </a:r>
            <a:r>
              <a:rPr lang="en-US" sz="1200" dirty="0" err="1">
                <a:solidFill>
                  <a:srgbClr val="FF0000"/>
                </a:solidFill>
              </a:rPr>
              <a:t>ext.aps.anl.gov</a:t>
            </a:r>
            <a:r>
              <a:rPr lang="en-US" sz="1200" dirty="0">
                <a:solidFill>
                  <a:srgbClr val="FF0000"/>
                </a:solidFill>
              </a:rPr>
              <a:t>/s34idc/</a:t>
            </a:r>
            <a:r>
              <a:rPr lang="en-US" sz="1200" dirty="0" err="1">
                <a:solidFill>
                  <a:srgbClr val="FF0000"/>
                </a:solidFill>
              </a:rPr>
              <a:t>index.php</a:t>
            </a:r>
            <a:r>
              <a:rPr lang="en-US" sz="1200" dirty="0">
                <a:solidFill>
                  <a:srgbClr val="FF0000"/>
                </a:solidFill>
              </a:rPr>
              <a:t>/34-ID-C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="" xmlns:a16="http://schemas.microsoft.com/office/drawing/2014/main" id="{690DA4DB-0D32-F74B-83D3-83AADF7FB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6312" y="891168"/>
            <a:ext cx="36068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" name="Picture 5" descr="Screen Shot 2012-03-21 at 6.13.46 AM.png.jpg">
            <a:extLst>
              <a:ext uri="{FF2B5EF4-FFF2-40B4-BE49-F238E27FC236}">
                <a16:creationId xmlns="" xmlns:a16="http://schemas.microsoft.com/office/drawing/2014/main" id="{8BFCF291-E724-F348-BA3C-7F2A35D7683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691"/>
          <a:stretch>
            <a:fillRect/>
          </a:stretch>
        </p:blipFill>
        <p:spPr bwMode="auto">
          <a:xfrm>
            <a:off x="337084" y="3966339"/>
            <a:ext cx="3614438" cy="2169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88CE90BC-2271-D644-8F98-2770F29FF1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872" y="5839652"/>
            <a:ext cx="35205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rgbClr val="FF0000"/>
                </a:solidFill>
              </a:rPr>
              <a:t>Email: Martin Holt </a:t>
            </a:r>
            <a:r>
              <a:rPr lang="en-US" sz="1200" dirty="0" err="1">
                <a:solidFill>
                  <a:srgbClr val="FF0000"/>
                </a:solidFill>
              </a:rPr>
              <a:t>mvholt@anl.gov</a:t>
            </a:r>
            <a:endParaRPr lang="en-US" sz="1200" dirty="0">
              <a:solidFill>
                <a:srgbClr val="FF0000"/>
              </a:solidFill>
            </a:endParaRPr>
          </a:p>
          <a:p>
            <a:pPr eaLnBrk="1" hangingPunct="1"/>
            <a:r>
              <a:rPr lang="en-US" sz="1200" dirty="0">
                <a:solidFill>
                  <a:srgbClr val="FF0000"/>
                </a:solidFill>
              </a:rPr>
              <a:t>https://wiki-</a:t>
            </a:r>
            <a:r>
              <a:rPr lang="en-US" sz="1200" dirty="0" err="1">
                <a:solidFill>
                  <a:srgbClr val="FF0000"/>
                </a:solidFill>
              </a:rPr>
              <a:t>ext.aps.anl.gov</a:t>
            </a:r>
            <a:r>
              <a:rPr lang="en-US" sz="1200" dirty="0">
                <a:solidFill>
                  <a:srgbClr val="FF0000"/>
                </a:solidFill>
              </a:rPr>
              <a:t>/s26id/</a:t>
            </a:r>
            <a:r>
              <a:rPr lang="en-US" sz="1200" dirty="0" err="1">
                <a:solidFill>
                  <a:srgbClr val="FF0000"/>
                </a:solidFill>
              </a:rPr>
              <a:t>index.php</a:t>
            </a:r>
            <a:r>
              <a:rPr lang="en-US" sz="1200" dirty="0">
                <a:solidFill>
                  <a:srgbClr val="FF0000"/>
                </a:solidFill>
              </a:rPr>
              <a:t>/26-ID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7B4D2815-E83B-F644-9A33-E40A0C11CC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0253" y="5531528"/>
            <a:ext cx="335380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rgbClr val="FF0000"/>
                </a:solidFill>
              </a:rPr>
              <a:t>Email: </a:t>
            </a:r>
            <a:r>
              <a:rPr lang="en-US" sz="1200" dirty="0" err="1">
                <a:solidFill>
                  <a:srgbClr val="FF0000"/>
                </a:solidFill>
              </a:rPr>
              <a:t>Junjing</a:t>
            </a:r>
            <a:r>
              <a:rPr lang="en-US" sz="1200" dirty="0">
                <a:solidFill>
                  <a:srgbClr val="FF0000"/>
                </a:solidFill>
              </a:rPr>
              <a:t> Deng  </a:t>
            </a:r>
            <a:r>
              <a:rPr lang="en-US" sz="1200" dirty="0" err="1">
                <a:solidFill>
                  <a:srgbClr val="FF0000"/>
                </a:solidFill>
              </a:rPr>
              <a:t>junjingdeng@aps.anl.gov</a:t>
            </a:r>
            <a:endParaRPr lang="en-US" sz="1200" dirty="0">
              <a:solidFill>
                <a:srgbClr val="FF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19BE7E43-3F7D-D249-8432-B3408CE17BC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3634" y="1015084"/>
            <a:ext cx="1507583" cy="12027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C0F0AC0E-7232-AF47-B21B-2DA75C275B6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80837" y="4077836"/>
            <a:ext cx="1483606" cy="12698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BE494A67-AC75-8B4F-A795-40AEDE8B9EB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386" y="629011"/>
            <a:ext cx="1437024" cy="100068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A807FED8-428C-D940-853D-D5A3869B8531}"/>
              </a:ext>
            </a:extLst>
          </p:cNvPr>
          <p:cNvSpPr txBox="1"/>
          <p:nvPr/>
        </p:nvSpPr>
        <p:spPr>
          <a:xfrm>
            <a:off x="1869914" y="545097"/>
            <a:ext cx="16225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Bragg CDI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FDC86E2A-EDFE-F248-BFC2-10C6410FEABE}"/>
              </a:ext>
            </a:extLst>
          </p:cNvPr>
          <p:cNvSpPr txBox="1"/>
          <p:nvPr/>
        </p:nvSpPr>
        <p:spPr>
          <a:xfrm>
            <a:off x="6901217" y="898526"/>
            <a:ext cx="20681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Ptychography</a:t>
            </a:r>
          </a:p>
          <a:p>
            <a:r>
              <a:rPr lang="en-US" dirty="0"/>
              <a:t>Tomography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91E68EDD-77D0-CE4B-A804-8275417CF4FB}"/>
              </a:ext>
            </a:extLst>
          </p:cNvPr>
          <p:cNvSpPr txBox="1"/>
          <p:nvPr/>
        </p:nvSpPr>
        <p:spPr>
          <a:xfrm>
            <a:off x="403344" y="3615751"/>
            <a:ext cx="29754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Bragg Ptychography</a:t>
            </a:r>
          </a:p>
        </p:txBody>
      </p:sp>
    </p:spTree>
    <p:extLst>
      <p:ext uri="{BB962C8B-B14F-4D97-AF65-F5344CB8AC3E}">
        <p14:creationId xmlns:p14="http://schemas.microsoft.com/office/powerpoint/2010/main" val="20173970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750" y="544513"/>
            <a:ext cx="2981325" cy="493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3"/>
          <p:cNvSpPr>
            <a:spLocks noChangeArrowheads="1"/>
          </p:cNvSpPr>
          <p:nvPr/>
        </p:nvSpPr>
        <p:spPr bwMode="auto">
          <a:xfrm>
            <a:off x="3965575" y="198438"/>
            <a:ext cx="4495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2000">
                <a:latin typeface="Comic Sans MS" charset="0"/>
              </a:rPr>
              <a:t>First X-ray Speckle:</a:t>
            </a:r>
          </a:p>
          <a:p>
            <a:pPr eaLnBrk="1" hangingPunct="1"/>
            <a:r>
              <a:rPr lang="en-US" altLang="x-none" sz="1600">
                <a:solidFill>
                  <a:schemeClr val="tx2"/>
                </a:solidFill>
                <a:latin typeface="Comic Sans MS" charset="0"/>
              </a:rPr>
              <a:t>M. Sutton et al., </a:t>
            </a:r>
            <a:r>
              <a:rPr lang="en-US" altLang="x-none" sz="1600" i="1">
                <a:solidFill>
                  <a:schemeClr val="tx2"/>
                </a:solidFill>
                <a:latin typeface="Comic Sans MS" charset="0"/>
              </a:rPr>
              <a:t>Nature</a:t>
            </a:r>
            <a:r>
              <a:rPr lang="en-US" altLang="x-none" sz="1600">
                <a:solidFill>
                  <a:schemeClr val="tx2"/>
                </a:solidFill>
                <a:latin typeface="Comic Sans MS" charset="0"/>
              </a:rPr>
              <a:t> </a:t>
            </a:r>
            <a:r>
              <a:rPr lang="en-US" altLang="x-none" sz="1600" b="1">
                <a:solidFill>
                  <a:schemeClr val="tx2"/>
                </a:solidFill>
                <a:latin typeface="Comic Sans MS" charset="0"/>
              </a:rPr>
              <a:t>352</a:t>
            </a:r>
            <a:r>
              <a:rPr lang="en-US" altLang="x-none" sz="1600">
                <a:solidFill>
                  <a:schemeClr val="tx2"/>
                </a:solidFill>
                <a:latin typeface="Comic Sans MS" charset="0"/>
              </a:rPr>
              <a:t>, 608-610 (1991)</a:t>
            </a:r>
          </a:p>
        </p:txBody>
      </p:sp>
      <p:pic>
        <p:nvPicPr>
          <p:cNvPr id="3075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0138" y="981075"/>
            <a:ext cx="3213100" cy="549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076" name="Object 2"/>
          <p:cNvGraphicFramePr>
            <a:graphicFrameLocks noChangeAspect="1"/>
          </p:cNvGraphicFramePr>
          <p:nvPr/>
        </p:nvGraphicFramePr>
        <p:xfrm>
          <a:off x="666750" y="5467350"/>
          <a:ext cx="3105150" cy="1084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6" name="Equation" r:id="rId6" imgW="647700" imgH="279400" progId="Equation.3">
                  <p:embed/>
                </p:oleObj>
              </mc:Choice>
              <mc:Fallback>
                <p:oleObj name="Equation" r:id="rId6" imgW="647700" imgH="2794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6750" y="5467350"/>
                        <a:ext cx="3105150" cy="1084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039627" y="25052"/>
            <a:ext cx="208903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Courtesy Prof. Oleg </a:t>
            </a:r>
            <a:r>
              <a:rPr lang="en-US" sz="900" dirty="0" err="1"/>
              <a:t>Shpyrko</a:t>
            </a:r>
            <a:r>
              <a:rPr lang="en-US" sz="900" dirty="0"/>
              <a:t> (UCSD)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Rectangle 6"/>
          <p:cNvSpPr>
            <a:spLocks noGrp="1" noChangeArrowheads="1"/>
          </p:cNvSpPr>
          <p:nvPr>
            <p:ph type="title"/>
          </p:nvPr>
        </p:nvSpPr>
        <p:spPr>
          <a:xfrm>
            <a:off x="364434" y="82846"/>
            <a:ext cx="6990522" cy="474663"/>
          </a:xfrm>
        </p:spPr>
        <p:txBody>
          <a:bodyPr/>
          <a:lstStyle/>
          <a:p>
            <a:pPr eaLnBrk="1" hangingPunct="1"/>
            <a:r>
              <a:rPr lang="en-US" altLang="x-none" dirty="0">
                <a:ea typeface="ＭＳ Ｐゴシック" charset="-128"/>
              </a:rPr>
              <a:t>Why use synchrotron radiation?</a:t>
            </a:r>
          </a:p>
        </p:txBody>
      </p:sp>
      <p:sp>
        <p:nvSpPr>
          <p:cNvPr id="14694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88514" y="727743"/>
            <a:ext cx="5883275" cy="4478337"/>
          </a:xfrm>
        </p:spPr>
        <p:txBody>
          <a:bodyPr rtlCol="0">
            <a:normAutofit/>
          </a:bodyPr>
          <a:lstStyle/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dirty="0">
                <a:ea typeface="+mn-ea"/>
                <a:cs typeface="Calibri" charset="0"/>
              </a:rPr>
              <a:t>Synchrotron sources offer:</a:t>
            </a: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dirty="0">
              <a:ea typeface="+mn-ea"/>
              <a:cs typeface="Calibri" charset="0"/>
            </a:endParaRP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 typeface="Times" charset="0"/>
              <a:buChar char="•"/>
              <a:defRPr/>
            </a:pPr>
            <a:r>
              <a:rPr lang="en-US" dirty="0" err="1">
                <a:ea typeface="+mn-ea"/>
                <a:cs typeface="Calibri" charset="0"/>
              </a:rPr>
              <a:t>Brightnesss</a:t>
            </a:r>
            <a:r>
              <a:rPr lang="en-US" dirty="0">
                <a:ea typeface="+mn-ea"/>
                <a:cs typeface="Calibri" charset="0"/>
              </a:rPr>
              <a:t> (small source, collimated)</a:t>
            </a: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 typeface="Times" charset="0"/>
              <a:buChar char="•"/>
              <a:defRPr/>
            </a:pPr>
            <a:r>
              <a:rPr lang="en-US" dirty="0" err="1">
                <a:ea typeface="+mn-ea"/>
                <a:cs typeface="Calibri" charset="0"/>
              </a:rPr>
              <a:t>Tunability</a:t>
            </a:r>
            <a:r>
              <a:rPr lang="en-US" dirty="0">
                <a:ea typeface="+mn-ea"/>
                <a:cs typeface="Calibri" charset="0"/>
              </a:rPr>
              <a:t> (IR to hard x-rays)</a:t>
            </a: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 typeface="Times" charset="0"/>
              <a:buChar char="•"/>
              <a:defRPr/>
            </a:pPr>
            <a:r>
              <a:rPr lang="en-US" dirty="0">
                <a:ea typeface="+mn-ea"/>
                <a:cs typeface="Calibri" charset="0"/>
              </a:rPr>
              <a:t>Polarization (linear, circular)</a:t>
            </a: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 typeface="Times" charset="0"/>
              <a:buChar char="•"/>
              <a:defRPr/>
            </a:pPr>
            <a:r>
              <a:rPr lang="en-US" dirty="0">
                <a:ea typeface="+mn-ea"/>
                <a:cs typeface="Calibri" charset="0"/>
              </a:rPr>
              <a:t>Time structure (short pulses)</a:t>
            </a:r>
          </a:p>
          <a:p>
            <a:pPr marL="0" indent="0" eaLnBrk="1" fontAlgn="auto" hangingPunct="1">
              <a:spcBef>
                <a:spcPct val="0"/>
              </a:spcBef>
              <a:spcAft>
                <a:spcPts val="0"/>
              </a:spcAft>
              <a:buNone/>
              <a:defRPr/>
            </a:pPr>
            <a:endParaRPr lang="en-US" dirty="0">
              <a:ea typeface="+mn-ea"/>
              <a:cs typeface="Calibri" charset="0"/>
            </a:endParaRPr>
          </a:p>
          <a:p>
            <a:pPr marL="0" indent="0" eaLnBrk="1" fontAlgn="auto" hangingPunct="1"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en-US" sz="2400" dirty="0">
                <a:solidFill>
                  <a:srgbClr val="0000FF"/>
                </a:solidFill>
                <a:ea typeface="+mn-ea"/>
                <a:cs typeface="Calibri" charset="0"/>
              </a:rPr>
              <a:t>Source brightness is the key figure of merit for coherent imaging</a:t>
            </a:r>
            <a:endParaRPr lang="en-US" sz="2400" dirty="0">
              <a:solidFill>
                <a:schemeClr val="accent1"/>
              </a:solidFill>
              <a:ea typeface="+mn-ea"/>
              <a:cs typeface="Calibri" charset="0"/>
            </a:endParaRP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 typeface="Zapf Dingbats" charset="0"/>
              <a:buNone/>
              <a:defRPr/>
            </a:pPr>
            <a:endParaRPr lang="en-US" b="1" dirty="0">
              <a:solidFill>
                <a:schemeClr val="accent2"/>
              </a:solidFill>
              <a:ea typeface="+mn-ea"/>
              <a:cs typeface="Calibri" charset="0"/>
            </a:endParaRP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 typeface="Zapf Dingbats" charset="0"/>
              <a:buNone/>
              <a:defRPr/>
            </a:pPr>
            <a:r>
              <a:rPr lang="en-US" b="1" dirty="0">
                <a:solidFill>
                  <a:schemeClr val="accent2"/>
                </a:solidFill>
                <a:ea typeface="+mn-ea"/>
                <a:cs typeface="Calibri" charset="0"/>
              </a:rPr>
              <a:t>	B = photons/source area, divergence, bandwidth</a:t>
            </a: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 typeface="Zapf Dingbats" charset="0"/>
              <a:buNone/>
              <a:defRPr/>
            </a:pPr>
            <a:endParaRPr lang="en-US" b="1" dirty="0">
              <a:solidFill>
                <a:schemeClr val="accent2"/>
              </a:solidFill>
              <a:ea typeface="+mn-ea"/>
              <a:cs typeface="Calibri" charset="0"/>
              <a:sym typeface="Symbol" charset="0"/>
            </a:endParaRP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 typeface="Zapf Dingbats" charset="0"/>
              <a:buNone/>
              <a:defRPr/>
            </a:pPr>
            <a:r>
              <a:rPr lang="en-US" b="1" dirty="0">
                <a:solidFill>
                  <a:schemeClr val="accent2"/>
                </a:solidFill>
                <a:ea typeface="+mn-ea"/>
                <a:cs typeface="Calibri" charset="0"/>
                <a:sym typeface="Symbol" charset="0"/>
              </a:rPr>
              <a:t>	F</a:t>
            </a:r>
            <a:r>
              <a:rPr lang="en-US" b="1" baseline="-25000" dirty="0">
                <a:solidFill>
                  <a:schemeClr val="accent2"/>
                </a:solidFill>
                <a:ea typeface="+mn-ea"/>
                <a:cs typeface="Calibri" charset="0"/>
              </a:rPr>
              <a:t>c</a:t>
            </a:r>
            <a:r>
              <a:rPr lang="en-US" b="1" dirty="0">
                <a:solidFill>
                  <a:schemeClr val="accent2"/>
                </a:solidFill>
                <a:ea typeface="+mn-ea"/>
                <a:cs typeface="Calibri" charset="0"/>
              </a:rPr>
              <a:t>  </a:t>
            </a:r>
            <a:r>
              <a:rPr lang="en-US" b="1" dirty="0">
                <a:solidFill>
                  <a:schemeClr val="accent2"/>
                </a:solidFill>
                <a:ea typeface="+mn-ea"/>
                <a:cs typeface="Calibri" charset="0"/>
                <a:sym typeface="Symbol" charset="0"/>
              </a:rPr>
              <a:t>~</a:t>
            </a:r>
            <a:r>
              <a:rPr lang="en-US" b="1" dirty="0">
                <a:solidFill>
                  <a:schemeClr val="accent2"/>
                </a:solidFill>
                <a:ea typeface="+mn-ea"/>
                <a:cs typeface="Calibri" charset="0"/>
              </a:rPr>
              <a:t>  </a:t>
            </a:r>
            <a:r>
              <a:rPr lang="en-US" b="1" dirty="0">
                <a:solidFill>
                  <a:schemeClr val="accent2"/>
                </a:solidFill>
                <a:ea typeface="+mn-ea"/>
                <a:cs typeface="Calibri" charset="0"/>
                <a:sym typeface="Symbol" charset="0"/>
              </a:rPr>
              <a:t></a:t>
            </a:r>
            <a:r>
              <a:rPr lang="en-US" b="1" baseline="30000" dirty="0">
                <a:solidFill>
                  <a:schemeClr val="accent2"/>
                </a:solidFill>
                <a:ea typeface="+mn-ea"/>
                <a:cs typeface="Calibri" charset="0"/>
                <a:sym typeface="Symbol" charset="0"/>
              </a:rPr>
              <a:t>2</a:t>
            </a:r>
            <a:r>
              <a:rPr lang="en-US" b="1" dirty="0">
                <a:solidFill>
                  <a:schemeClr val="accent2"/>
                </a:solidFill>
                <a:ea typeface="+mn-ea"/>
                <a:cs typeface="Calibri" charset="0"/>
                <a:sym typeface="Symbol" charset="0"/>
              </a:rPr>
              <a:t> B</a:t>
            </a:r>
          </a:p>
        </p:txBody>
      </p:sp>
      <p:pic>
        <p:nvPicPr>
          <p:cNvPr id="37890" name="Picture 4" descr="iddiag7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1775" y="3116263"/>
            <a:ext cx="2166938" cy="304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1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73888" y="720725"/>
            <a:ext cx="1763712" cy="228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2" descr="C:\Users\Moses\Dropbox\WORK\2012 03 28 Thiyaga Presentation\APS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8798" y="4055165"/>
            <a:ext cx="4218966" cy="2802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039627" y="25052"/>
            <a:ext cx="208903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Courtesy Prof. Oleg </a:t>
            </a:r>
            <a:r>
              <a:rPr lang="en-US" sz="900" dirty="0" err="1"/>
              <a:t>Shpyrko</a:t>
            </a:r>
            <a:r>
              <a:rPr lang="en-US" sz="900" dirty="0"/>
              <a:t> (UCSD)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9|1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59.3|4"/>
</p:tagLst>
</file>

<file path=ppt/theme/theme1.xml><?xml version="1.0" encoding="utf-8"?>
<a:theme xmlns:a="http://schemas.openxmlformats.org/drawingml/2006/main" name="4x3 General 111715">
  <a:themeElements>
    <a:clrScheme name="Argonne General Purpose Template">
      <a:dk1>
        <a:srgbClr val="47484A"/>
      </a:dk1>
      <a:lt1>
        <a:srgbClr val="FFFFFF"/>
      </a:lt1>
      <a:dk2>
        <a:srgbClr val="0082CA"/>
      </a:dk2>
      <a:lt2>
        <a:srgbClr val="ECAA00"/>
      </a:lt2>
      <a:accent1>
        <a:srgbClr val="7AB800"/>
      </a:accent1>
      <a:accent2>
        <a:srgbClr val="00609C"/>
      </a:accent2>
      <a:accent3>
        <a:srgbClr val="4D008C"/>
      </a:accent3>
      <a:accent4>
        <a:srgbClr val="FF7900"/>
      </a:accent4>
      <a:accent5>
        <a:srgbClr val="00A19C"/>
      </a:accent5>
      <a:accent6>
        <a:srgbClr val="CD202C"/>
      </a:accent6>
      <a:hlink>
        <a:srgbClr val="000000"/>
      </a:hlink>
      <a:folHlink>
        <a:srgbClr val="76777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Custom 11">
      <a:dk1>
        <a:srgbClr val="616161"/>
      </a:dk1>
      <a:lt1>
        <a:sysClr val="window" lastClr="FFFFFF"/>
      </a:lt1>
      <a:dk2>
        <a:srgbClr val="1F497D"/>
      </a:dk2>
      <a:lt2>
        <a:srgbClr val="D2D2D2"/>
      </a:lt2>
      <a:accent1>
        <a:srgbClr val="A6C4DE"/>
      </a:accent1>
      <a:accent2>
        <a:srgbClr val="D8AC28"/>
      </a:accent2>
      <a:accent3>
        <a:srgbClr val="A22B38"/>
      </a:accent3>
      <a:accent4>
        <a:srgbClr val="7AB800"/>
      </a:accent4>
      <a:accent5>
        <a:srgbClr val="4B7D9E"/>
      </a:accent5>
      <a:accent6>
        <a:srgbClr val="BF5C28"/>
      </a:accent6>
      <a:hlink>
        <a:srgbClr val="4D8ABE"/>
      </a:hlink>
      <a:folHlink>
        <a:srgbClr val="4D8AB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65315</TotalTime>
  <Words>4391</Words>
  <Application>Microsoft Macintosh PowerPoint</Application>
  <PresentationFormat>On-screen Show (4:3)</PresentationFormat>
  <Paragraphs>652</Paragraphs>
  <Slides>74</Slides>
  <Notes>32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76" baseType="lpstr">
      <vt:lpstr>4x3 General 111715</vt:lpstr>
      <vt:lpstr>Equation</vt:lpstr>
      <vt:lpstr>PowerPoint Presentation</vt:lpstr>
      <vt:lpstr>Coherence</vt:lpstr>
      <vt:lpstr>Coherence</vt:lpstr>
      <vt:lpstr>Coherence</vt:lpstr>
      <vt:lpstr>PowerPoint Presentation</vt:lpstr>
      <vt:lpstr>Simplest Speckle Experiment: Twinkle, Twinkle Little Star</vt:lpstr>
      <vt:lpstr>PowerPoint Presentation</vt:lpstr>
      <vt:lpstr>PowerPoint Presentation</vt:lpstr>
      <vt:lpstr>Why use synchrotron radiation?</vt:lpstr>
      <vt:lpstr>Coherent X-ray References</vt:lpstr>
      <vt:lpstr>X-rays, two extremes for structural study:</vt:lpstr>
      <vt:lpstr>Imaging regimes with coherent x-rays</vt:lpstr>
      <vt:lpstr>Refractive index and contrast in the x-ray region</vt:lpstr>
      <vt:lpstr>Refractive index and contrast in the x-ray region</vt:lpstr>
      <vt:lpstr>Polarized x-rays give sensitivity to electron spin </vt:lpstr>
      <vt:lpstr>CDI in Bragg geometry: Imaging displacement field (strain)</vt:lpstr>
      <vt:lpstr>Traditional Microscopy:</vt:lpstr>
      <vt:lpstr>First demonstration of CDI with x-rays</vt:lpstr>
      <vt:lpstr>Coherent Diffractive Imaging:</vt:lpstr>
      <vt:lpstr>Large-format, single-photon sensitive x-ray CCD cameras opened the door to coherent x-ray imaging</vt:lpstr>
      <vt:lpstr>PowerPoint Presentation</vt:lpstr>
      <vt:lpstr>Pixel array detectors: revolutionizing coherent imaging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Original Phase Retrieval Paper (by D. Sayre):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BCDI Today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Ptychography Microprobes -&gt; Coherent Imaging Instrument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GdFe layered magnetic films</vt:lpstr>
      <vt:lpstr>Magnetic Contrast Mechanism</vt:lpstr>
      <vt:lpstr>Real Space Reconstruction</vt:lpstr>
      <vt:lpstr>PowerPoint Presentation</vt:lpstr>
      <vt:lpstr>PowerPoint Presentation</vt:lpstr>
      <vt:lpstr>Increasing Field</vt:lpstr>
      <vt:lpstr>PowerPoint Presentation</vt:lpstr>
      <vt:lpstr>Surface diffraction Coherent Imaging</vt:lpstr>
      <vt:lpstr>Apply for coherent imaging beamtime @ APS! </vt:lpstr>
    </vt:vector>
  </TitlesOfParts>
  <Company>aps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beamline 34idc</dc:creator>
  <cp:lastModifiedBy>Bowles, Dean S.</cp:lastModifiedBy>
  <cp:revision>360</cp:revision>
  <dcterms:created xsi:type="dcterms:W3CDTF">2011-06-07T01:06:48Z</dcterms:created>
  <dcterms:modified xsi:type="dcterms:W3CDTF">2018-07-28T15:31:17Z</dcterms:modified>
</cp:coreProperties>
</file>