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32"/>
  </p:notesMasterIdLst>
  <p:handoutMasterIdLst>
    <p:handoutMasterId r:id="rId33"/>
  </p:handoutMasterIdLst>
  <p:sldIdLst>
    <p:sldId id="458" r:id="rId2"/>
    <p:sldId id="496" r:id="rId3"/>
    <p:sldId id="486" r:id="rId4"/>
    <p:sldId id="487" r:id="rId5"/>
    <p:sldId id="484" r:id="rId6"/>
    <p:sldId id="488" r:id="rId7"/>
    <p:sldId id="490" r:id="rId8"/>
    <p:sldId id="491" r:id="rId9"/>
    <p:sldId id="492" r:id="rId10"/>
    <p:sldId id="493" r:id="rId11"/>
    <p:sldId id="494" r:id="rId12"/>
    <p:sldId id="495" r:id="rId13"/>
    <p:sldId id="497" r:id="rId14"/>
    <p:sldId id="498" r:id="rId15"/>
    <p:sldId id="499" r:id="rId16"/>
    <p:sldId id="500" r:id="rId17"/>
    <p:sldId id="501" r:id="rId18"/>
    <p:sldId id="502" r:id="rId19"/>
    <p:sldId id="503" r:id="rId20"/>
    <p:sldId id="506" r:id="rId21"/>
    <p:sldId id="504" r:id="rId22"/>
    <p:sldId id="508" r:id="rId23"/>
    <p:sldId id="510" r:id="rId24"/>
    <p:sldId id="507" r:id="rId25"/>
    <p:sldId id="505" r:id="rId26"/>
    <p:sldId id="511" r:id="rId27"/>
    <p:sldId id="512" r:id="rId28"/>
    <p:sldId id="513" r:id="rId29"/>
    <p:sldId id="514" r:id="rId30"/>
    <p:sldId id="515" r:id="rId31"/>
  </p:sldIdLst>
  <p:sldSz cx="9144000" cy="6858000" type="screen4x3"/>
  <p:notesSz cx="7315200" cy="9601200"/>
  <p:defaultTextStyle>
    <a:defPPr>
      <a:defRPr lang="en-US"/>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D9FFEE"/>
    <a:srgbClr val="00FF99"/>
    <a:srgbClr val="B4DE86"/>
    <a:srgbClr val="0033CC"/>
    <a:srgbClr val="FF33CC"/>
    <a:srgbClr val="FF66FF"/>
    <a:srgbClr val="DEE5EC"/>
    <a:srgbClr val="91A4C1"/>
    <a:srgbClr val="D1DC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2" autoAdjust="0"/>
    <p:restoredTop sz="86920" autoAdjust="0"/>
  </p:normalViewPr>
  <p:slideViewPr>
    <p:cSldViewPr snapToGrid="0">
      <p:cViewPr>
        <p:scale>
          <a:sx n="100" d="100"/>
          <a:sy n="100" d="100"/>
        </p:scale>
        <p:origin x="-186" y="-72"/>
      </p:cViewPr>
      <p:guideLst>
        <p:guide orient="horz" pos="2160"/>
        <p:guide pos="2880"/>
      </p:guideLst>
    </p:cSldViewPr>
  </p:slideViewPr>
  <p:outlineViewPr>
    <p:cViewPr>
      <p:scale>
        <a:sx n="33" d="100"/>
        <a:sy n="33" d="100"/>
      </p:scale>
      <p:origin x="0" y="984"/>
    </p:cViewPr>
  </p:outlineViewPr>
  <p:notesTextViewPr>
    <p:cViewPr>
      <p:scale>
        <a:sx n="100" d="100"/>
        <a:sy n="100" d="100"/>
      </p:scale>
      <p:origin x="0" y="0"/>
    </p:cViewPr>
  </p:notesTextViewPr>
  <p:sorterViewPr>
    <p:cViewPr>
      <p:scale>
        <a:sx n="50" d="100"/>
        <a:sy n="50" d="100"/>
      </p:scale>
      <p:origin x="0" y="4186"/>
    </p:cViewPr>
  </p:sorterViewPr>
  <p:notesViewPr>
    <p:cSldViewPr snapToGrid="0">
      <p:cViewPr varScale="1">
        <p:scale>
          <a:sx n="41" d="100"/>
          <a:sy n="41" d="100"/>
        </p:scale>
        <p:origin x="-2069" y="-101"/>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454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defTabSz="947738">
              <a:defRPr sz="1200" b="0">
                <a:latin typeface="Arial" charset="0"/>
                <a:cs typeface="Arial" charset="0"/>
              </a:defRPr>
            </a:lvl1pPr>
          </a:lstStyle>
          <a:p>
            <a:pPr>
              <a:defRPr/>
            </a:pPr>
            <a:endParaRPr lang="en-US"/>
          </a:p>
        </p:txBody>
      </p:sp>
      <p:sp>
        <p:nvSpPr>
          <p:cNvPr id="364547"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defTabSz="947738">
              <a:defRPr sz="1200" b="0">
                <a:latin typeface="Arial" charset="0"/>
                <a:cs typeface="Arial" charset="0"/>
              </a:defRPr>
            </a:lvl1pPr>
          </a:lstStyle>
          <a:p>
            <a:pPr>
              <a:defRPr/>
            </a:pPr>
            <a:endParaRPr lang="en-US"/>
          </a:p>
        </p:txBody>
      </p:sp>
      <p:sp>
        <p:nvSpPr>
          <p:cNvPr id="364548"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defTabSz="947738">
              <a:defRPr sz="1200" b="0">
                <a:latin typeface="Arial" charset="0"/>
                <a:cs typeface="Arial" charset="0"/>
              </a:defRPr>
            </a:lvl1pPr>
          </a:lstStyle>
          <a:p>
            <a:pPr>
              <a:defRPr/>
            </a:pPr>
            <a:endParaRPr lang="en-US"/>
          </a:p>
        </p:txBody>
      </p:sp>
      <p:sp>
        <p:nvSpPr>
          <p:cNvPr id="364549"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defTabSz="947738">
              <a:defRPr sz="1200" b="0">
                <a:latin typeface="Arial" charset="0"/>
                <a:cs typeface="Arial" charset="0"/>
              </a:defRPr>
            </a:lvl1pPr>
          </a:lstStyle>
          <a:p>
            <a:pPr>
              <a:defRPr/>
            </a:pPr>
            <a:fld id="{9C9D81AE-C1AA-4B17-8F58-026B65DC1D37}" type="slidenum">
              <a:rPr lang="en-US"/>
              <a:pPr>
                <a:defRPr/>
              </a:pPr>
              <a:t>‹#›</a:t>
            </a:fld>
            <a:endParaRPr lang="en-US"/>
          </a:p>
        </p:txBody>
      </p:sp>
    </p:spTree>
    <p:extLst>
      <p:ext uri="{BB962C8B-B14F-4D97-AF65-F5344CB8AC3E}">
        <p14:creationId xmlns:p14="http://schemas.microsoft.com/office/powerpoint/2010/main" val="1491703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788">
              <a:defRPr sz="1200" b="0">
                <a:latin typeface="Arial" charset="0"/>
                <a:cs typeface="Arial" charset="0"/>
              </a:defRPr>
            </a:lvl1pPr>
          </a:lstStyle>
          <a:p>
            <a:pPr>
              <a:defRPr/>
            </a:pPr>
            <a:endParaRPr lang="en-US"/>
          </a:p>
        </p:txBody>
      </p:sp>
      <p:sp>
        <p:nvSpPr>
          <p:cNvPr id="190467"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788">
              <a:defRPr sz="1200" b="0">
                <a:latin typeface="Arial" charset="0"/>
                <a:cs typeface="Arial" charset="0"/>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9"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0470"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788">
              <a:defRPr sz="1200" b="0">
                <a:latin typeface="Arial" charset="0"/>
                <a:cs typeface="Arial" charset="0"/>
              </a:defRPr>
            </a:lvl1pPr>
          </a:lstStyle>
          <a:p>
            <a:pPr>
              <a:defRPr/>
            </a:pPr>
            <a:endParaRPr lang="en-US"/>
          </a:p>
        </p:txBody>
      </p:sp>
      <p:sp>
        <p:nvSpPr>
          <p:cNvPr id="190471"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788">
              <a:defRPr sz="1200" b="0">
                <a:latin typeface="Arial" charset="0"/>
                <a:cs typeface="Arial" charset="0"/>
              </a:defRPr>
            </a:lvl1pPr>
          </a:lstStyle>
          <a:p>
            <a:pPr>
              <a:defRPr/>
            </a:pPr>
            <a:fld id="{FFEC4865-4D52-4C97-8E5D-22E12930A336}" type="slidenum">
              <a:rPr lang="en-US"/>
              <a:pPr>
                <a:defRPr/>
              </a:pPr>
              <a:t>‹#›</a:t>
            </a:fld>
            <a:endParaRPr lang="en-US"/>
          </a:p>
        </p:txBody>
      </p:sp>
    </p:spTree>
    <p:extLst>
      <p:ext uri="{BB962C8B-B14F-4D97-AF65-F5344CB8AC3E}">
        <p14:creationId xmlns:p14="http://schemas.microsoft.com/office/powerpoint/2010/main" val="24484917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 there is too much information on this</a:t>
            </a:r>
            <a:r>
              <a:rPr lang="en-US" baseline="0" dirty="0" smtClean="0"/>
              <a:t> page?</a:t>
            </a:r>
          </a:p>
          <a:p>
            <a:r>
              <a:rPr lang="en-US" baseline="0" dirty="0" smtClean="0"/>
              <a:t>Fixed typos</a:t>
            </a:r>
            <a:endParaRPr lang="en-US" dirty="0"/>
          </a:p>
        </p:txBody>
      </p:sp>
      <p:sp>
        <p:nvSpPr>
          <p:cNvPr id="4" name="Slide Number Placeholder 3"/>
          <p:cNvSpPr>
            <a:spLocks noGrp="1"/>
          </p:cNvSpPr>
          <p:nvPr>
            <p:ph type="sldNum" sz="quarter" idx="10"/>
          </p:nvPr>
        </p:nvSpPr>
        <p:spPr/>
        <p:txBody>
          <a:bodyPr/>
          <a:lstStyle/>
          <a:p>
            <a:pPr>
              <a:defRPr/>
            </a:pPr>
            <a:fld id="{FFEC4865-4D52-4C97-8E5D-22E12930A336}" type="slidenum">
              <a:rPr lang="en-US" smtClean="0"/>
              <a:pPr>
                <a:defRPr/>
              </a:pPr>
              <a:t>5</a:t>
            </a:fld>
            <a:endParaRPr lang="en-US"/>
          </a:p>
        </p:txBody>
      </p:sp>
    </p:spTree>
    <p:extLst>
      <p:ext uri="{BB962C8B-B14F-4D97-AF65-F5344CB8AC3E}">
        <p14:creationId xmlns:p14="http://schemas.microsoft.com/office/powerpoint/2010/main" val="280758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Fixed typo</a:t>
            </a:r>
            <a:endParaRPr lang="en-US" dirty="0"/>
          </a:p>
        </p:txBody>
      </p:sp>
      <p:sp>
        <p:nvSpPr>
          <p:cNvPr id="4" name="Slide Number Placeholder 3"/>
          <p:cNvSpPr>
            <a:spLocks noGrp="1"/>
          </p:cNvSpPr>
          <p:nvPr>
            <p:ph type="sldNum" sz="quarter" idx="10"/>
          </p:nvPr>
        </p:nvSpPr>
        <p:spPr/>
        <p:txBody>
          <a:bodyPr/>
          <a:lstStyle/>
          <a:p>
            <a:pPr>
              <a:defRPr/>
            </a:pPr>
            <a:fld id="{FFEC4865-4D52-4C97-8E5D-22E12930A336}" type="slidenum">
              <a:rPr lang="en-US" smtClean="0"/>
              <a:pPr>
                <a:defRPr/>
              </a:pPr>
              <a:t>6</a:t>
            </a:fld>
            <a:endParaRPr lang="en-US"/>
          </a:p>
        </p:txBody>
      </p:sp>
    </p:spTree>
    <p:extLst>
      <p:ext uri="{BB962C8B-B14F-4D97-AF65-F5344CB8AC3E}">
        <p14:creationId xmlns:p14="http://schemas.microsoft.com/office/powerpoint/2010/main" val="242094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text effect hard to read</a:t>
            </a:r>
            <a:endParaRPr lang="en-US" dirty="0"/>
          </a:p>
        </p:txBody>
      </p:sp>
      <p:sp>
        <p:nvSpPr>
          <p:cNvPr id="4" name="Slide Number Placeholder 3"/>
          <p:cNvSpPr>
            <a:spLocks noGrp="1"/>
          </p:cNvSpPr>
          <p:nvPr>
            <p:ph type="sldNum" sz="quarter" idx="10"/>
          </p:nvPr>
        </p:nvSpPr>
        <p:spPr/>
        <p:txBody>
          <a:bodyPr/>
          <a:lstStyle/>
          <a:p>
            <a:pPr>
              <a:defRPr/>
            </a:pPr>
            <a:fld id="{FFEC4865-4D52-4C97-8E5D-22E12930A336}" type="slidenum">
              <a:rPr lang="en-US" smtClean="0"/>
              <a:pPr>
                <a:defRPr/>
              </a:pPr>
              <a:t>7</a:t>
            </a:fld>
            <a:endParaRPr lang="en-US"/>
          </a:p>
        </p:txBody>
      </p:sp>
    </p:spTree>
    <p:extLst>
      <p:ext uri="{BB962C8B-B14F-4D97-AF65-F5344CB8AC3E}">
        <p14:creationId xmlns:p14="http://schemas.microsoft.com/office/powerpoint/2010/main" val="2063537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text effect in window is hard to read.</a:t>
            </a:r>
            <a:endParaRPr lang="en-US" dirty="0"/>
          </a:p>
        </p:txBody>
      </p:sp>
      <p:sp>
        <p:nvSpPr>
          <p:cNvPr id="4" name="Slide Number Placeholder 3"/>
          <p:cNvSpPr>
            <a:spLocks noGrp="1"/>
          </p:cNvSpPr>
          <p:nvPr>
            <p:ph type="sldNum" sz="quarter" idx="10"/>
          </p:nvPr>
        </p:nvSpPr>
        <p:spPr/>
        <p:txBody>
          <a:bodyPr/>
          <a:lstStyle/>
          <a:p>
            <a:pPr>
              <a:defRPr/>
            </a:pPr>
            <a:fld id="{FFEC4865-4D52-4C97-8E5D-22E12930A336}" type="slidenum">
              <a:rPr lang="en-US" smtClean="0"/>
              <a:pPr>
                <a:defRPr/>
              </a:pPr>
              <a:t>8</a:t>
            </a:fld>
            <a:endParaRPr lang="en-US"/>
          </a:p>
        </p:txBody>
      </p:sp>
    </p:spTree>
    <p:extLst>
      <p:ext uri="{BB962C8B-B14F-4D97-AF65-F5344CB8AC3E}">
        <p14:creationId xmlns:p14="http://schemas.microsoft.com/office/powerpoint/2010/main" val="1330943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Fixed typo</a:t>
            </a:r>
            <a:endParaRPr lang="en-US" dirty="0"/>
          </a:p>
        </p:txBody>
      </p:sp>
      <p:sp>
        <p:nvSpPr>
          <p:cNvPr id="4" name="Slide Number Placeholder 3"/>
          <p:cNvSpPr>
            <a:spLocks noGrp="1"/>
          </p:cNvSpPr>
          <p:nvPr>
            <p:ph type="sldNum" sz="quarter" idx="10"/>
          </p:nvPr>
        </p:nvSpPr>
        <p:spPr/>
        <p:txBody>
          <a:bodyPr/>
          <a:lstStyle/>
          <a:p>
            <a:pPr>
              <a:defRPr/>
            </a:pPr>
            <a:fld id="{FFEC4865-4D52-4C97-8E5D-22E12930A336}" type="slidenum">
              <a:rPr lang="en-US" smtClean="0"/>
              <a:pPr>
                <a:defRPr/>
              </a:pPr>
              <a:t>10</a:t>
            </a:fld>
            <a:endParaRPr lang="en-US"/>
          </a:p>
        </p:txBody>
      </p:sp>
    </p:spTree>
    <p:extLst>
      <p:ext uri="{BB962C8B-B14F-4D97-AF65-F5344CB8AC3E}">
        <p14:creationId xmlns:p14="http://schemas.microsoft.com/office/powerpoint/2010/main" val="1987240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Changed text color for “note”</a:t>
            </a:r>
            <a:endParaRPr lang="en-US" dirty="0"/>
          </a:p>
        </p:txBody>
      </p:sp>
      <p:sp>
        <p:nvSpPr>
          <p:cNvPr id="4" name="Slide Number Placeholder 3"/>
          <p:cNvSpPr>
            <a:spLocks noGrp="1"/>
          </p:cNvSpPr>
          <p:nvPr>
            <p:ph type="sldNum" sz="quarter" idx="10"/>
          </p:nvPr>
        </p:nvSpPr>
        <p:spPr/>
        <p:txBody>
          <a:bodyPr/>
          <a:lstStyle/>
          <a:p>
            <a:pPr>
              <a:defRPr/>
            </a:pPr>
            <a:fld id="{FFEC4865-4D52-4C97-8E5D-22E12930A336}" type="slidenum">
              <a:rPr lang="en-US" smtClean="0"/>
              <a:pPr>
                <a:defRPr/>
              </a:pPr>
              <a:t>23</a:t>
            </a:fld>
            <a:endParaRPr lang="en-US"/>
          </a:p>
        </p:txBody>
      </p:sp>
    </p:spTree>
    <p:extLst>
      <p:ext uri="{BB962C8B-B14F-4D97-AF65-F5344CB8AC3E}">
        <p14:creationId xmlns:p14="http://schemas.microsoft.com/office/powerpoint/2010/main" val="450735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a:t>
            </a:r>
            <a:r>
              <a:rPr lang="en-US" dirty="0" err="1" smtClean="0"/>
              <a:t>waitpost</a:t>
            </a:r>
            <a:r>
              <a:rPr lang="en-US" dirty="0" smtClean="0"/>
              <a:t> be “</a:t>
            </a:r>
            <a:r>
              <a:rPr lang="en-US" dirty="0" err="1" smtClean="0"/>
              <a:t>waitpos</a:t>
            </a:r>
            <a:r>
              <a:rPr lang="en-US" dirty="0" smtClean="0"/>
              <a:t>?”</a:t>
            </a:r>
          </a:p>
          <a:p>
            <a:r>
              <a:rPr lang="en-US" dirty="0" smtClean="0"/>
              <a:t>Fixed typo</a:t>
            </a:r>
            <a:r>
              <a:rPr lang="en-US" baseline="0" dirty="0" smtClean="0"/>
              <a:t> and moved text box that was covering </a:t>
            </a:r>
            <a:r>
              <a:rPr lang="en-US" baseline="0" smtClean="0"/>
              <a:t>other text.</a:t>
            </a:r>
            <a:endParaRPr lang="en-US"/>
          </a:p>
        </p:txBody>
      </p:sp>
      <p:sp>
        <p:nvSpPr>
          <p:cNvPr id="4" name="Slide Number Placeholder 3"/>
          <p:cNvSpPr>
            <a:spLocks noGrp="1"/>
          </p:cNvSpPr>
          <p:nvPr>
            <p:ph type="sldNum" sz="quarter" idx="10"/>
          </p:nvPr>
        </p:nvSpPr>
        <p:spPr/>
        <p:txBody>
          <a:bodyPr/>
          <a:lstStyle/>
          <a:p>
            <a:pPr>
              <a:defRPr/>
            </a:pPr>
            <a:fld id="{FFEC4865-4D52-4C97-8E5D-22E12930A336}" type="slidenum">
              <a:rPr lang="en-US" smtClean="0"/>
              <a:pPr>
                <a:defRPr/>
              </a:pPr>
              <a:t>25</a:t>
            </a:fld>
            <a:endParaRPr lang="en-US"/>
          </a:p>
        </p:txBody>
      </p:sp>
    </p:spTree>
    <p:extLst>
      <p:ext uri="{BB962C8B-B14F-4D97-AF65-F5344CB8AC3E}">
        <p14:creationId xmlns:p14="http://schemas.microsoft.com/office/powerpoint/2010/main" val="37679448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5610225" y="0"/>
            <a:ext cx="26988" cy="6858000"/>
          </a:xfrm>
          <a:prstGeom prst="rect">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b="0">
              <a:latin typeface="Comic Sans MS" pitchFamily="66" charset="0"/>
            </a:endParaRPr>
          </a:p>
        </p:txBody>
      </p:sp>
      <p:pic>
        <p:nvPicPr>
          <p:cNvPr id="6" name="Picture 8" descr="New_DOE_Logo_Color_04280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238875"/>
            <a:ext cx="17430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ORNL_managed by.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6738" y="6202363"/>
            <a:ext cx="350520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8998" name="Title Placeholder 1"/>
          <p:cNvSpPr>
            <a:spLocks noGrp="1"/>
          </p:cNvSpPr>
          <p:nvPr>
            <p:ph type="ctrTitle"/>
          </p:nvPr>
        </p:nvSpPr>
        <p:spPr>
          <a:xfrm>
            <a:off x="114300" y="835025"/>
            <a:ext cx="5219700" cy="86995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defRPr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pperplate Gothic Bold" panose="020E0705020206020404" pitchFamily="34" charset="0"/>
              </a:defRPr>
            </a:lvl1pPr>
          </a:lstStyle>
          <a:p>
            <a:r>
              <a:rPr lang="en-US" dirty="0"/>
              <a:t>Click to edit Master title style</a:t>
            </a:r>
          </a:p>
        </p:txBody>
      </p:sp>
      <p:sp>
        <p:nvSpPr>
          <p:cNvPr id="468999" name="Text Placeholder 2"/>
          <p:cNvSpPr>
            <a:spLocks noGrp="1"/>
          </p:cNvSpPr>
          <p:nvPr>
            <p:ph type="subTitle" idx="1"/>
          </p:nvPr>
        </p:nvSpPr>
        <p:spPr>
          <a:xfrm>
            <a:off x="114300" y="2387600"/>
            <a:ext cx="4305300" cy="860425"/>
          </a:xfrm>
        </p:spPr>
        <p:txBody>
          <a:bodyPr/>
          <a:lstStyle>
            <a:lvl1pPr marL="0" indent="0">
              <a:buFont typeface="Arial" charset="0"/>
              <a:buNone/>
              <a:defRPr>
                <a:solidFill>
                  <a:schemeClr val="accent1">
                    <a:lumMod val="50000"/>
                  </a:schemeClr>
                </a:solidFill>
                <a:effectLst>
                  <a:glow rad="63500">
                    <a:schemeClr val="accent1">
                      <a:satMod val="175000"/>
                      <a:alpha val="40000"/>
                    </a:schemeClr>
                  </a:glow>
                </a:effectLst>
                <a:latin typeface="Maiandra GD" panose="020E0502030308020204" pitchFamily="34" charset="0"/>
              </a:defRPr>
            </a:lvl1pPr>
          </a:lstStyle>
          <a:p>
            <a:r>
              <a:rPr lang="en-US"/>
              <a:t>Click to edit Master subtitle style</a:t>
            </a:r>
          </a:p>
        </p:txBody>
      </p:sp>
      <p:pic>
        <p:nvPicPr>
          <p:cNvPr id="8" name="Picture 7" descr="nscd_Circles_PPT_Christianson.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54538" y="1136650"/>
            <a:ext cx="4538662"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0123688"/>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612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3325" y="177800"/>
            <a:ext cx="2057400" cy="3173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125" y="177800"/>
            <a:ext cx="6019800" cy="3173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9289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1125" y="177800"/>
            <a:ext cx="8229600" cy="48101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1125" y="1344613"/>
            <a:ext cx="4038600" cy="92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02125" y="1344613"/>
            <a:ext cx="4038600" cy="92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11125" y="2424113"/>
            <a:ext cx="4038600" cy="92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302125" y="2424113"/>
            <a:ext cx="4038600" cy="92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9272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1125" y="177800"/>
            <a:ext cx="8229600" cy="4810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1125" y="1344613"/>
            <a:ext cx="8229600" cy="2006600"/>
          </a:xfrm>
        </p:spPr>
        <p:txBody>
          <a:bodyPr/>
          <a:lstStyle/>
          <a:p>
            <a:pPr lvl="0"/>
            <a:endParaRPr lang="en-US" noProof="0" smtClean="0"/>
          </a:p>
        </p:txBody>
      </p:sp>
    </p:spTree>
    <p:extLst>
      <p:ext uri="{BB962C8B-B14F-4D97-AF65-F5344CB8AC3E}">
        <p14:creationId xmlns:p14="http://schemas.microsoft.com/office/powerpoint/2010/main" val="1450318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1125" y="177800"/>
            <a:ext cx="8229600" cy="4810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1125" y="1344613"/>
            <a:ext cx="4038600" cy="200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02125" y="1344613"/>
            <a:ext cx="4038600" cy="92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02125" y="2424113"/>
            <a:ext cx="4038600" cy="927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7005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125" y="177800"/>
            <a:ext cx="8229600" cy="406265"/>
          </a:xfrm>
        </p:spPr>
        <p:txBody>
          <a:bodyPr/>
          <a:lstStyle>
            <a:lvl1pPr algn="ctr">
              <a:defRPr sz="2400"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pperplate Gothic Bold" panose="020E07050202060204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1">
                    <a:lumMod val="50000"/>
                  </a:schemeClr>
                </a:solidFill>
                <a:latin typeface="Maiandra GD" panose="020E0502030308020204" pitchFamily="34" charset="0"/>
              </a:defRPr>
            </a:lvl1pPr>
            <a:lvl2pPr>
              <a:defRPr>
                <a:solidFill>
                  <a:schemeClr val="accent1">
                    <a:lumMod val="50000"/>
                  </a:schemeClr>
                </a:solidFill>
                <a:latin typeface="Maiandra GD" panose="020E0502030308020204" pitchFamily="34" charset="0"/>
              </a:defRPr>
            </a:lvl2pPr>
            <a:lvl3pPr>
              <a:defRPr>
                <a:solidFill>
                  <a:schemeClr val="accent1">
                    <a:lumMod val="50000"/>
                  </a:schemeClr>
                </a:solidFill>
                <a:latin typeface="Maiandra GD" panose="020E0502030308020204" pitchFamily="34" charset="0"/>
              </a:defRPr>
            </a:lvl3pPr>
            <a:lvl4pPr>
              <a:defRPr>
                <a:solidFill>
                  <a:schemeClr val="accent1">
                    <a:lumMod val="50000"/>
                  </a:schemeClr>
                </a:solidFill>
                <a:latin typeface="Maiandra GD" panose="020E0502030308020204" pitchFamily="34" charset="0"/>
              </a:defRPr>
            </a:lvl4pPr>
            <a:lvl5pPr>
              <a:defRPr>
                <a:solidFill>
                  <a:schemeClr val="accent1">
                    <a:lumMod val="50000"/>
                  </a:schemeClr>
                </a:solidFill>
                <a:latin typeface="Maiandra GD" panose="020E0502030308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10162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777686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125" y="1344613"/>
            <a:ext cx="4038600" cy="200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2125" y="1344613"/>
            <a:ext cx="4038600" cy="200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55904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26556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219010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5802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74063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84702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11125" y="177800"/>
            <a:ext cx="82296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7" name="Text Placeholder 2"/>
          <p:cNvSpPr>
            <a:spLocks noGrp="1"/>
          </p:cNvSpPr>
          <p:nvPr>
            <p:ph type="body" idx="1"/>
          </p:nvPr>
        </p:nvSpPr>
        <p:spPr bwMode="auto">
          <a:xfrm>
            <a:off x="111125" y="1344613"/>
            <a:ext cx="82296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6"/>
          <p:cNvSpPr>
            <a:spLocks noChangeArrowheads="1"/>
          </p:cNvSpPr>
          <p:nvPr/>
        </p:nvSpPr>
        <p:spPr bwMode="auto">
          <a:xfrm flipH="1">
            <a:off x="228600" y="6405563"/>
            <a:ext cx="2819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173038">
              <a:lnSpc>
                <a:spcPct val="90000"/>
              </a:lnSpc>
              <a:tabLst>
                <a:tab pos="230188" algn="l"/>
              </a:tabLst>
            </a:pPr>
            <a:fld id="{FF910648-81A6-4024-8F9D-A0DF9A131685}" type="slidenum">
              <a:rPr lang="en-US" sz="900" b="0">
                <a:solidFill>
                  <a:srgbClr val="BFBFBF"/>
                </a:solidFill>
                <a:latin typeface="Times New Roman" pitchFamily="18" charset="0"/>
                <a:cs typeface="Times New Roman" pitchFamily="18" charset="0"/>
              </a:rPr>
              <a:pPr defTabSz="173038">
                <a:lnSpc>
                  <a:spcPct val="90000"/>
                </a:lnSpc>
                <a:tabLst>
                  <a:tab pos="230188" algn="l"/>
                </a:tabLst>
              </a:pPr>
              <a:t>‹#›</a:t>
            </a:fld>
            <a:r>
              <a:rPr lang="en-US" sz="900" b="0">
                <a:solidFill>
                  <a:srgbClr val="BFBFBF"/>
                </a:solidFill>
                <a:latin typeface="Times New Roman" pitchFamily="18" charset="0"/>
                <a:cs typeface="Times New Roman" pitchFamily="18" charset="0"/>
              </a:rPr>
              <a:t>	Managed by UT-Battelle</a:t>
            </a:r>
            <a:br>
              <a:rPr lang="en-US" sz="900" b="0">
                <a:solidFill>
                  <a:srgbClr val="BFBFBF"/>
                </a:solidFill>
                <a:latin typeface="Times New Roman" pitchFamily="18" charset="0"/>
                <a:cs typeface="Times New Roman" pitchFamily="18" charset="0"/>
              </a:rPr>
            </a:br>
            <a:r>
              <a:rPr lang="en-US" sz="900" b="0">
                <a:solidFill>
                  <a:srgbClr val="BFBFBF"/>
                </a:solidFill>
                <a:latin typeface="Times New Roman" pitchFamily="18" charset="0"/>
                <a:cs typeface="Times New Roman" pitchFamily="18" charset="0"/>
              </a:rPr>
              <a:t>	for the U.S. Department of Energy</a:t>
            </a:r>
          </a:p>
        </p:txBody>
      </p:sp>
      <p:pic>
        <p:nvPicPr>
          <p:cNvPr id="1029" name="Content Placeholder 10" descr="ORNL emboss_2.pn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77200" y="6216650"/>
            <a:ext cx="890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9"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000">
          <a:solidFill>
            <a:srgbClr val="006C3A"/>
          </a:solidFill>
          <a:latin typeface="+mj-lt"/>
          <a:ea typeface="+mj-ea"/>
          <a:cs typeface="+mj-cs"/>
        </a:defRPr>
      </a:lvl1pPr>
      <a:lvl2pPr algn="l" rtl="0" eaLnBrk="0" fontAlgn="base" hangingPunct="0">
        <a:lnSpc>
          <a:spcPct val="85000"/>
        </a:lnSpc>
        <a:spcBef>
          <a:spcPct val="0"/>
        </a:spcBef>
        <a:spcAft>
          <a:spcPct val="0"/>
        </a:spcAft>
        <a:defRPr sz="3000">
          <a:solidFill>
            <a:srgbClr val="006C3A"/>
          </a:solidFill>
          <a:latin typeface="Arial Black" pitchFamily="34" charset="0"/>
        </a:defRPr>
      </a:lvl2pPr>
      <a:lvl3pPr algn="l" rtl="0" eaLnBrk="0" fontAlgn="base" hangingPunct="0">
        <a:lnSpc>
          <a:spcPct val="85000"/>
        </a:lnSpc>
        <a:spcBef>
          <a:spcPct val="0"/>
        </a:spcBef>
        <a:spcAft>
          <a:spcPct val="0"/>
        </a:spcAft>
        <a:defRPr sz="3000">
          <a:solidFill>
            <a:srgbClr val="006C3A"/>
          </a:solidFill>
          <a:latin typeface="Arial Black" pitchFamily="34" charset="0"/>
        </a:defRPr>
      </a:lvl3pPr>
      <a:lvl4pPr algn="l" rtl="0" eaLnBrk="0" fontAlgn="base" hangingPunct="0">
        <a:lnSpc>
          <a:spcPct val="85000"/>
        </a:lnSpc>
        <a:spcBef>
          <a:spcPct val="0"/>
        </a:spcBef>
        <a:spcAft>
          <a:spcPct val="0"/>
        </a:spcAft>
        <a:defRPr sz="3000">
          <a:solidFill>
            <a:srgbClr val="006C3A"/>
          </a:solidFill>
          <a:latin typeface="Arial Black" pitchFamily="34" charset="0"/>
        </a:defRPr>
      </a:lvl4pPr>
      <a:lvl5pPr algn="l" rtl="0" eaLnBrk="0" fontAlgn="base" hangingPunct="0">
        <a:lnSpc>
          <a:spcPct val="85000"/>
        </a:lnSpc>
        <a:spcBef>
          <a:spcPct val="0"/>
        </a:spcBef>
        <a:spcAft>
          <a:spcPct val="0"/>
        </a:spcAft>
        <a:defRPr sz="3000">
          <a:solidFill>
            <a:srgbClr val="006C3A"/>
          </a:solidFill>
          <a:latin typeface="Arial Black" pitchFamily="34" charset="0"/>
        </a:defRPr>
      </a:lvl5pPr>
      <a:lvl6pPr marL="457200" algn="l" rtl="0" eaLnBrk="0" fontAlgn="base" hangingPunct="0">
        <a:lnSpc>
          <a:spcPct val="85000"/>
        </a:lnSpc>
        <a:spcBef>
          <a:spcPct val="0"/>
        </a:spcBef>
        <a:spcAft>
          <a:spcPct val="0"/>
        </a:spcAft>
        <a:defRPr sz="3000">
          <a:solidFill>
            <a:srgbClr val="006C3A"/>
          </a:solidFill>
          <a:latin typeface="Arial Black" pitchFamily="34" charset="0"/>
        </a:defRPr>
      </a:lvl6pPr>
      <a:lvl7pPr marL="914400" algn="l" rtl="0" eaLnBrk="0" fontAlgn="base" hangingPunct="0">
        <a:lnSpc>
          <a:spcPct val="85000"/>
        </a:lnSpc>
        <a:spcBef>
          <a:spcPct val="0"/>
        </a:spcBef>
        <a:spcAft>
          <a:spcPct val="0"/>
        </a:spcAft>
        <a:defRPr sz="3000">
          <a:solidFill>
            <a:srgbClr val="006C3A"/>
          </a:solidFill>
          <a:latin typeface="Arial Black" pitchFamily="34" charset="0"/>
        </a:defRPr>
      </a:lvl7pPr>
      <a:lvl8pPr marL="1371600" algn="l" rtl="0" eaLnBrk="0" fontAlgn="base" hangingPunct="0">
        <a:lnSpc>
          <a:spcPct val="85000"/>
        </a:lnSpc>
        <a:spcBef>
          <a:spcPct val="0"/>
        </a:spcBef>
        <a:spcAft>
          <a:spcPct val="0"/>
        </a:spcAft>
        <a:defRPr sz="3000">
          <a:solidFill>
            <a:srgbClr val="006C3A"/>
          </a:solidFill>
          <a:latin typeface="Arial Black" pitchFamily="34" charset="0"/>
        </a:defRPr>
      </a:lvl8pPr>
      <a:lvl9pPr marL="1828800" algn="l" rtl="0" eaLnBrk="0" fontAlgn="base" hangingPunct="0">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0" fontAlgn="base" hangingPunct="0">
        <a:lnSpc>
          <a:spcPct val="90000"/>
        </a:lnSpc>
        <a:spcBef>
          <a:spcPts val="1400"/>
        </a:spcBef>
        <a:spcAft>
          <a:spcPct val="0"/>
        </a:spcAft>
        <a:buClr>
          <a:srgbClr val="006C3A"/>
        </a:buClr>
        <a:buFont typeface="Arial" pitchFamily="34" charset="0"/>
        <a:buChar char="•"/>
        <a:defRPr sz="2800" b="1">
          <a:solidFill>
            <a:schemeClr val="tx1"/>
          </a:solidFill>
          <a:latin typeface="+mn-lt"/>
          <a:ea typeface="+mn-ea"/>
          <a:cs typeface="+mn-cs"/>
        </a:defRPr>
      </a:lvl1pPr>
      <a:lvl2pPr marL="625475" indent="-279400" algn="l" rtl="0" eaLnBrk="0" fontAlgn="base" hangingPunct="0">
        <a:lnSpc>
          <a:spcPct val="90000"/>
        </a:lnSpc>
        <a:spcBef>
          <a:spcPts val="1200"/>
        </a:spcBef>
        <a:spcAft>
          <a:spcPct val="0"/>
        </a:spcAft>
        <a:buClr>
          <a:srgbClr val="006C3A"/>
        </a:buClr>
        <a:buFont typeface="Arial" pitchFamily="34" charset="0"/>
        <a:buChar char="–"/>
        <a:defRPr sz="2400" b="1">
          <a:solidFill>
            <a:schemeClr val="tx1"/>
          </a:solidFill>
          <a:latin typeface="+mn-lt"/>
        </a:defRPr>
      </a:lvl2pPr>
      <a:lvl3pPr marL="914400" indent="-230188" algn="l" rtl="0" eaLnBrk="0" fontAlgn="base" hangingPunct="0">
        <a:lnSpc>
          <a:spcPct val="90000"/>
        </a:lnSpc>
        <a:spcBef>
          <a:spcPts val="800"/>
        </a:spcBef>
        <a:spcAft>
          <a:spcPct val="0"/>
        </a:spcAft>
        <a:buClr>
          <a:srgbClr val="006C3A"/>
        </a:buClr>
        <a:buFont typeface="Arial" pitchFamily="34" charset="0"/>
        <a:buChar char="•"/>
        <a:defRPr sz="2000" b="1">
          <a:solidFill>
            <a:schemeClr val="tx1"/>
          </a:solidFill>
          <a:latin typeface="+mn-lt"/>
        </a:defRPr>
      </a:lvl3pPr>
      <a:lvl4pPr marL="1144588" indent="-173038" algn="l" rtl="0" eaLnBrk="0" fontAlgn="base" hangingPunct="0">
        <a:lnSpc>
          <a:spcPct val="90000"/>
        </a:lnSpc>
        <a:spcBef>
          <a:spcPts val="800"/>
        </a:spcBef>
        <a:spcAft>
          <a:spcPct val="0"/>
        </a:spcAft>
        <a:buClr>
          <a:srgbClr val="006C3A"/>
        </a:buClr>
        <a:buFont typeface="Arial" pitchFamily="34" charset="0"/>
        <a:buChar char="–"/>
        <a:defRPr b="1">
          <a:solidFill>
            <a:schemeClr val="tx1"/>
          </a:solidFill>
          <a:latin typeface="+mn-lt"/>
        </a:defRPr>
      </a:lvl4pPr>
      <a:lvl5pPr marL="1482725" indent="-222250" algn="l" rtl="0" eaLnBrk="0" fontAlgn="base" hangingPunct="0">
        <a:lnSpc>
          <a:spcPct val="90000"/>
        </a:lnSpc>
        <a:spcBef>
          <a:spcPts val="600"/>
        </a:spcBef>
        <a:spcAft>
          <a:spcPct val="0"/>
        </a:spcAft>
        <a:buClr>
          <a:srgbClr val="006C3A"/>
        </a:buClr>
        <a:buFont typeface="Arial" pitchFamily="34" charset="0"/>
        <a:buChar char="»"/>
        <a:defRPr b="1">
          <a:solidFill>
            <a:schemeClr val="tx1"/>
          </a:solidFill>
          <a:latin typeface="+mn-lt"/>
        </a:defRPr>
      </a:lvl5pPr>
      <a:lvl6pPr marL="19399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6pPr>
      <a:lvl7pPr marL="23971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7pPr>
      <a:lvl8pPr marL="28543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8pPr>
      <a:lvl9pPr marL="33115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neutron.ornl.gov/spic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neutron.ornl.gov/hb2a/Statusmonitor20.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neutrons.ornl.gov/sites/default/files/data-reduction-guide.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4300" y="835025"/>
            <a:ext cx="4412433" cy="3231654"/>
          </a:xfrm>
        </p:spPr>
        <p:txBody>
          <a:bodyPr/>
          <a:lstStyle/>
          <a:p>
            <a:pPr algn="ctr"/>
            <a:r>
              <a:rPr lang="en-US" dirty="0" smtClean="0"/>
              <a:t>Setting up measurements at the </a:t>
            </a:r>
            <a:r>
              <a:rPr lang="en-US" dirty="0" err="1" smtClean="0"/>
              <a:t>HB2a</a:t>
            </a:r>
            <a:r>
              <a:rPr lang="en-US" dirty="0" smtClean="0"/>
              <a:t> high resolution powder diffractometer</a:t>
            </a:r>
            <a:br>
              <a:rPr lang="en-US" dirty="0" smtClean="0"/>
            </a:br>
            <a:r>
              <a:rPr lang="en-US" dirty="0" smtClean="0"/>
              <a:t>using </a:t>
            </a:r>
            <a:br>
              <a:rPr lang="en-US" dirty="0" smtClean="0"/>
            </a:br>
            <a:r>
              <a:rPr lang="en-US" dirty="0" smtClean="0"/>
              <a:t> </a:t>
            </a:r>
            <a:endParaRPr lang="en-US" dirty="0"/>
          </a:p>
        </p:txBody>
      </p:sp>
      <p:sp>
        <p:nvSpPr>
          <p:cNvPr id="4" name="Subtitle 3"/>
          <p:cNvSpPr>
            <a:spLocks noGrp="1"/>
          </p:cNvSpPr>
          <p:nvPr>
            <p:ph type="subTitle" idx="1"/>
          </p:nvPr>
        </p:nvSpPr>
        <p:spPr>
          <a:xfrm>
            <a:off x="335286" y="4885533"/>
            <a:ext cx="4828891" cy="1227003"/>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00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HB2a</a:t>
            </a:r>
            <a:r>
              <a:rPr lang="en-US" sz="20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Instrument Team</a:t>
            </a:r>
          </a:p>
          <a:p>
            <a:r>
              <a:rPr lang="en-US" sz="20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High Flux Isotope Reactor</a:t>
            </a:r>
          </a:p>
          <a:p>
            <a:r>
              <a:rPr lang="en-US" sz="1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October 2015</a:t>
            </a:r>
            <a:endPar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4" descr="HFIR_logo.png"/>
          <p:cNvPicPr>
            <a:picLocks noChangeAspect="1"/>
          </p:cNvPicPr>
          <p:nvPr/>
        </p:nvPicPr>
        <p:blipFill>
          <a:blip r:embed="rId2" cstate="print"/>
          <a:srcRect/>
          <a:stretch>
            <a:fillRect/>
          </a:stretch>
        </p:blipFill>
        <p:spPr bwMode="auto">
          <a:xfrm>
            <a:off x="2172758" y="5503026"/>
            <a:ext cx="2364808" cy="1061951"/>
          </a:xfrm>
          <a:prstGeom prst="rect">
            <a:avLst/>
          </a:prstGeom>
          <a:noFill/>
          <a:ln w="9525">
            <a:noFill/>
            <a:miter lim="800000"/>
            <a:headEnd/>
            <a:tailEnd/>
          </a:ln>
        </p:spPr>
      </p:pic>
      <p:pic>
        <p:nvPicPr>
          <p:cNvPr id="6" name="Picture 2"/>
          <p:cNvPicPr>
            <a:picLocks noChangeAspect="1" noChangeArrowheads="1"/>
          </p:cNvPicPr>
          <p:nvPr/>
        </p:nvPicPr>
        <p:blipFill>
          <a:blip r:embed="rId3" cstate="print">
            <a:clrChange>
              <a:clrFrom>
                <a:srgbClr val="FFFFFF"/>
              </a:clrFrom>
              <a:clrTo>
                <a:srgbClr val="FFFFFF">
                  <a:alpha val="0"/>
                </a:srgbClr>
              </a:clrTo>
            </a:clrChange>
          </a:blip>
          <a:srcRect r="53026" b="35753"/>
          <a:stretch>
            <a:fillRect/>
          </a:stretch>
        </p:blipFill>
        <p:spPr bwMode="auto">
          <a:xfrm>
            <a:off x="955964" y="3617511"/>
            <a:ext cx="2693322" cy="646918"/>
          </a:xfrm>
          <a:prstGeom prst="rect">
            <a:avLst/>
          </a:prstGeom>
          <a:noFill/>
          <a:ln w="9525">
            <a:noFill/>
            <a:miter lim="800000"/>
            <a:headEnd/>
            <a:tailEnd/>
          </a:ln>
        </p:spPr>
      </p:pic>
    </p:spTree>
    <p:extLst>
      <p:ext uri="{BB962C8B-B14F-4D97-AF65-F5344CB8AC3E}">
        <p14:creationId xmlns:p14="http://schemas.microsoft.com/office/powerpoint/2010/main" val="3178173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2368425" y="1396537"/>
            <a:ext cx="3990811" cy="5045825"/>
          </a:xfrm>
          <a:prstGeom prst="rect">
            <a:avLst/>
          </a:prstGeom>
          <a:ln w="28575">
            <a:solidFill>
              <a:srgbClr val="C00000"/>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The Command Console window </a:t>
            </a:r>
            <a:endParaRPr lang="en-US" dirty="0"/>
          </a:p>
        </p:txBody>
      </p:sp>
      <p:sp>
        <p:nvSpPr>
          <p:cNvPr id="13" name="TextBox 12"/>
          <p:cNvSpPr txBox="1"/>
          <p:nvPr/>
        </p:nvSpPr>
        <p:spPr>
          <a:xfrm>
            <a:off x="6457435" y="534777"/>
            <a:ext cx="2553561" cy="121571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t>DATA TAB</a:t>
            </a:r>
          </a:p>
          <a:p>
            <a:pPr algn="ctr"/>
            <a:r>
              <a:rPr lang="en-US" sz="1100" dirty="0" smtClean="0"/>
              <a:t>GRAPH DATA SUB-TAB</a:t>
            </a:r>
          </a:p>
          <a:p>
            <a:pPr algn="ctr"/>
            <a:r>
              <a:rPr lang="en-US" sz="1100" dirty="0" smtClean="0"/>
              <a:t>Allows one to take a look at the raw data, plotting any parameter </a:t>
            </a:r>
            <a:r>
              <a:rPr lang="en-US" sz="1100" dirty="0" err="1" smtClean="0"/>
              <a:t>vs</a:t>
            </a:r>
            <a:r>
              <a:rPr lang="en-US" sz="1100" dirty="0" smtClean="0"/>
              <a:t> other parameters in the data set and make simple single or multi-peak fits</a:t>
            </a:r>
            <a:endParaRPr lang="en-US" sz="1100" dirty="0"/>
          </a:p>
        </p:txBody>
      </p:sp>
      <p:sp>
        <p:nvSpPr>
          <p:cNvPr id="19" name="TextBox 18"/>
          <p:cNvSpPr txBox="1"/>
          <p:nvPr/>
        </p:nvSpPr>
        <p:spPr>
          <a:xfrm>
            <a:off x="3616036" y="2676698"/>
            <a:ext cx="681643" cy="415498"/>
          </a:xfrm>
          <a:prstGeom prst="rect">
            <a:avLst/>
          </a:prstGeom>
          <a:effectLst>
            <a:glow rad="63500">
              <a:schemeClr val="accent2">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700" dirty="0" smtClean="0"/>
              <a:t>Plots the data for the scan entered. </a:t>
            </a:r>
            <a:endParaRPr lang="en-US" sz="700" dirty="0"/>
          </a:p>
        </p:txBody>
      </p:sp>
      <p:sp>
        <p:nvSpPr>
          <p:cNvPr id="15" name="Line Callout 2 14"/>
          <p:cNvSpPr/>
          <p:nvPr/>
        </p:nvSpPr>
        <p:spPr bwMode="auto">
          <a:xfrm>
            <a:off x="108064" y="562486"/>
            <a:ext cx="1928553" cy="349136"/>
          </a:xfrm>
          <a:prstGeom prst="borderCallout2">
            <a:avLst>
              <a:gd name="adj1" fmla="val 55808"/>
              <a:gd name="adj2" fmla="val 101074"/>
              <a:gd name="adj3" fmla="val 56975"/>
              <a:gd name="adj4" fmla="val 183309"/>
              <a:gd name="adj5" fmla="val 480049"/>
              <a:gd name="adj6" fmla="val 183776"/>
            </a:avLst>
          </a:prstGeom>
          <a:ln w="12700">
            <a:solidFill>
              <a:srgbClr val="C00000"/>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cs typeface="Arial" charset="0"/>
              </a:rPr>
              <a:t>Enter</a:t>
            </a:r>
            <a:r>
              <a:rPr kumimoji="0" lang="en-US" sz="1050" b="1" i="0" u="none" strike="noStrike" cap="none" normalizeH="0" dirty="0" smtClean="0">
                <a:ln>
                  <a:noFill/>
                </a:ln>
                <a:solidFill>
                  <a:schemeClr val="tx1"/>
                </a:solidFill>
                <a:effectLst/>
                <a:latin typeface="Arial" charset="0"/>
                <a:cs typeface="Arial" charset="0"/>
              </a:rPr>
              <a:t> </a:t>
            </a:r>
            <a:r>
              <a:rPr kumimoji="0" lang="en-US" sz="1050" b="1" i="1" u="none" strike="noStrike" cap="none" normalizeH="0" dirty="0" smtClean="0">
                <a:ln>
                  <a:noFill/>
                </a:ln>
                <a:solidFill>
                  <a:schemeClr val="tx1"/>
                </a:solidFill>
                <a:effectLst/>
                <a:latin typeface="Arial" charset="0"/>
                <a:cs typeface="Arial" charset="0"/>
              </a:rPr>
              <a:t>SCAN</a:t>
            </a:r>
            <a:r>
              <a:rPr kumimoji="0" lang="en-US" sz="1050" b="1" i="0" u="none" strike="noStrike" cap="none" normalizeH="0" dirty="0" smtClean="0">
                <a:ln>
                  <a:noFill/>
                </a:ln>
                <a:solidFill>
                  <a:schemeClr val="tx1"/>
                </a:solidFill>
                <a:effectLst/>
                <a:latin typeface="Arial" charset="0"/>
                <a:cs typeface="Arial" charset="0"/>
              </a:rPr>
              <a:t> number here</a:t>
            </a: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20" name="Line Callout 2 19"/>
          <p:cNvSpPr/>
          <p:nvPr/>
        </p:nvSpPr>
        <p:spPr bwMode="auto">
          <a:xfrm>
            <a:off x="191194" y="997519"/>
            <a:ext cx="2036618" cy="382394"/>
          </a:xfrm>
          <a:prstGeom prst="borderCallout2">
            <a:avLst>
              <a:gd name="adj1" fmla="val 55808"/>
              <a:gd name="adj2" fmla="val 101074"/>
              <a:gd name="adj3" fmla="val 56975"/>
              <a:gd name="adj4" fmla="val 209272"/>
              <a:gd name="adj5" fmla="val 275806"/>
              <a:gd name="adj6" fmla="val 210169"/>
            </a:avLst>
          </a:prstGeom>
          <a:ln w="19050">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cs typeface="Arial" charset="0"/>
              </a:rPr>
              <a:t>This mode</a:t>
            </a:r>
            <a:r>
              <a:rPr kumimoji="0" lang="en-US" sz="1050" b="1" i="0" u="none" strike="noStrike" cap="none" normalizeH="0" dirty="0" smtClean="0">
                <a:ln>
                  <a:noFill/>
                </a:ln>
                <a:solidFill>
                  <a:schemeClr val="tx1"/>
                </a:solidFill>
                <a:effectLst/>
                <a:latin typeface="Arial" charset="0"/>
                <a:cs typeface="Arial" charset="0"/>
              </a:rPr>
              <a:t> allows plotting of raw data set parameters</a:t>
            </a: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21" name="Line Callout 2 20"/>
          <p:cNvSpPr/>
          <p:nvPr/>
        </p:nvSpPr>
        <p:spPr bwMode="auto">
          <a:xfrm>
            <a:off x="6941126" y="2211175"/>
            <a:ext cx="2036618" cy="423958"/>
          </a:xfrm>
          <a:prstGeom prst="borderCallout2">
            <a:avLst>
              <a:gd name="adj1" fmla="val 3427"/>
              <a:gd name="adj2" fmla="val 47604"/>
              <a:gd name="adj3" fmla="val -52134"/>
              <a:gd name="adj4" fmla="val 47640"/>
              <a:gd name="adj5" fmla="val -53989"/>
              <a:gd name="adj6" fmla="val -42075"/>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1" i="1" u="none" strike="noStrike" cap="none" normalizeH="0" baseline="0" dirty="0" smtClean="0">
                <a:ln>
                  <a:noFill/>
                </a:ln>
                <a:solidFill>
                  <a:schemeClr val="tx1"/>
                </a:solidFill>
                <a:effectLst/>
                <a:latin typeface="Arial" charset="0"/>
                <a:cs typeface="Arial" charset="0"/>
              </a:rPr>
              <a:t>PRINTS </a:t>
            </a:r>
            <a:r>
              <a:rPr kumimoji="0" lang="en-US" sz="1050" b="1" u="none" strike="noStrike" cap="none" normalizeH="0" baseline="0" dirty="0" smtClean="0">
                <a:ln>
                  <a:noFill/>
                </a:ln>
                <a:solidFill>
                  <a:schemeClr val="tx1"/>
                </a:solidFill>
                <a:effectLst/>
                <a:latin typeface="Arial" charset="0"/>
                <a:cs typeface="Arial" charset="0"/>
              </a:rPr>
              <a:t>a copy of the graph on the user desktop printer</a:t>
            </a:r>
          </a:p>
        </p:txBody>
      </p:sp>
      <p:sp>
        <p:nvSpPr>
          <p:cNvPr id="11" name="Line Callout 2 10"/>
          <p:cNvSpPr/>
          <p:nvPr/>
        </p:nvSpPr>
        <p:spPr bwMode="auto">
          <a:xfrm>
            <a:off x="169026" y="1956251"/>
            <a:ext cx="2036618" cy="404561"/>
          </a:xfrm>
          <a:prstGeom prst="borderCallout2">
            <a:avLst>
              <a:gd name="adj1" fmla="val 55808"/>
              <a:gd name="adj2" fmla="val 101074"/>
              <a:gd name="adj3" fmla="val 56975"/>
              <a:gd name="adj4" fmla="val 209272"/>
              <a:gd name="adj5" fmla="val 391661"/>
              <a:gd name="adj6" fmla="val 209352"/>
            </a:avLst>
          </a:prstGeom>
          <a:ln w="19050">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cs typeface="Arial" charset="0"/>
              </a:rPr>
              <a:t>Select the parameter to be plotted on the Y-axis</a:t>
            </a:r>
          </a:p>
        </p:txBody>
      </p:sp>
      <p:sp>
        <p:nvSpPr>
          <p:cNvPr id="12" name="Line Callout 2 11"/>
          <p:cNvSpPr/>
          <p:nvPr/>
        </p:nvSpPr>
        <p:spPr bwMode="auto">
          <a:xfrm>
            <a:off x="6827518" y="2829088"/>
            <a:ext cx="2036618" cy="423958"/>
          </a:xfrm>
          <a:prstGeom prst="borderCallout2">
            <a:avLst>
              <a:gd name="adj1" fmla="val 48524"/>
              <a:gd name="adj2" fmla="val -967"/>
              <a:gd name="adj3" fmla="val -136447"/>
              <a:gd name="adj4" fmla="val -1748"/>
              <a:gd name="adj5" fmla="val -136340"/>
              <a:gd name="adj6" fmla="val -36769"/>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1050" dirty="0" smtClean="0">
                <a:solidFill>
                  <a:schemeClr val="tx1"/>
                </a:solidFill>
                <a:latin typeface="Arial" charset="0"/>
                <a:cs typeface="Arial" charset="0"/>
              </a:rPr>
              <a:t>Select the parameter to be plotted on the X-axis</a:t>
            </a:r>
          </a:p>
        </p:txBody>
      </p:sp>
      <p:sp>
        <p:nvSpPr>
          <p:cNvPr id="14" name="Line Callout 2 13"/>
          <p:cNvSpPr/>
          <p:nvPr/>
        </p:nvSpPr>
        <p:spPr bwMode="auto">
          <a:xfrm>
            <a:off x="169024" y="2951010"/>
            <a:ext cx="1928553" cy="407332"/>
          </a:xfrm>
          <a:prstGeom prst="borderCallout2">
            <a:avLst>
              <a:gd name="adj1" fmla="val 55808"/>
              <a:gd name="adj2" fmla="val 101505"/>
              <a:gd name="adj3" fmla="val -100848"/>
              <a:gd name="adj4" fmla="val 100981"/>
              <a:gd name="adj5" fmla="val -103282"/>
              <a:gd name="adj6" fmla="val 158776"/>
            </a:avLst>
          </a:prstGeom>
          <a:ln w="12700">
            <a:solidFill>
              <a:srgbClr val="C00000"/>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cs typeface="Arial" charset="0"/>
              </a:rPr>
              <a:t>Displays Experiment</a:t>
            </a:r>
            <a:r>
              <a:rPr kumimoji="0" lang="en-US" sz="1050" b="1" i="0" u="none" strike="noStrike" cap="none" normalizeH="0" dirty="0" smtClean="0">
                <a:ln>
                  <a:noFill/>
                </a:ln>
                <a:solidFill>
                  <a:schemeClr val="tx1"/>
                </a:solidFill>
                <a:effectLst/>
                <a:latin typeface="Arial" charset="0"/>
                <a:cs typeface="Arial" charset="0"/>
              </a:rPr>
              <a:t> #, Scan # and scan title</a:t>
            </a: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23" name="Line Callout 2 22"/>
          <p:cNvSpPr/>
          <p:nvPr/>
        </p:nvSpPr>
        <p:spPr bwMode="auto">
          <a:xfrm>
            <a:off x="163482" y="4300443"/>
            <a:ext cx="1928553" cy="737070"/>
          </a:xfrm>
          <a:prstGeom prst="borderCallout2">
            <a:avLst>
              <a:gd name="adj1" fmla="val 55808"/>
              <a:gd name="adj2" fmla="val 101505"/>
              <a:gd name="adj3" fmla="val -56864"/>
              <a:gd name="adj4" fmla="val 101412"/>
              <a:gd name="adj5" fmla="val -57042"/>
              <a:gd name="adj6" fmla="val 157483"/>
            </a:avLst>
          </a:prstGeom>
          <a:ln w="12700">
            <a:solidFill>
              <a:srgbClr val="C00000"/>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cs typeface="Arial" charset="0"/>
              </a:rPr>
              <a:t>Display plot as:</a:t>
            </a:r>
          </a:p>
          <a:p>
            <a:pPr marL="0" marR="0" indent="0" algn="ctr" defTabSz="914400" rtl="0" eaLnBrk="1" fontAlgn="base" latinLnBrk="0" hangingPunct="1">
              <a:lnSpc>
                <a:spcPct val="100000"/>
              </a:lnSpc>
              <a:spcBef>
                <a:spcPct val="0"/>
              </a:spcBef>
              <a:spcAft>
                <a:spcPct val="0"/>
              </a:spcAft>
              <a:buClrTx/>
              <a:buSzTx/>
              <a:buFontTx/>
              <a:buNone/>
              <a:tabLst/>
            </a:pPr>
            <a:r>
              <a:rPr lang="en-US" sz="1050" dirty="0" smtClean="0">
                <a:solidFill>
                  <a:schemeClr val="tx1"/>
                </a:solidFill>
                <a:latin typeface="Arial" charset="0"/>
                <a:cs typeface="Arial" charset="0"/>
              </a:rPr>
              <a:t>Linear x and y (default)</a:t>
            </a:r>
          </a:p>
          <a:p>
            <a:pPr marL="0" marR="0" indent="0" algn="ctr" defTabSz="914400" rtl="0" eaLnBrk="1" fontAlgn="base" latinLnBrk="0" hangingPunct="1">
              <a:lnSpc>
                <a:spcPct val="100000"/>
              </a:lnSpc>
              <a:spcBef>
                <a:spcPct val="0"/>
              </a:spcBef>
              <a:spcAft>
                <a:spcPct val="0"/>
              </a:spcAft>
              <a:buClrTx/>
              <a:buSzTx/>
              <a:buFontTx/>
              <a:buNone/>
              <a:tabLst/>
            </a:pPr>
            <a:r>
              <a:rPr lang="en-US" sz="1050" dirty="0" smtClean="0">
                <a:solidFill>
                  <a:schemeClr val="tx1"/>
                </a:solidFill>
                <a:latin typeface="Arial" charset="0"/>
                <a:cs typeface="Arial" charset="0"/>
              </a:rPr>
              <a:t>Log y; linear x</a:t>
            </a:r>
          </a:p>
          <a:p>
            <a:pPr marL="0" marR="0" indent="0" algn="ctr" defTabSz="914400" rtl="0" eaLnBrk="1" fontAlgn="base" latinLnBrk="0" hangingPunct="1">
              <a:lnSpc>
                <a:spcPct val="100000"/>
              </a:lnSpc>
              <a:spcBef>
                <a:spcPct val="0"/>
              </a:spcBef>
              <a:spcAft>
                <a:spcPct val="0"/>
              </a:spcAft>
              <a:buClrTx/>
              <a:buSzTx/>
              <a:buFontTx/>
              <a:buNone/>
              <a:tabLst/>
            </a:pPr>
            <a:r>
              <a:rPr lang="en-US" sz="1050" dirty="0" smtClean="0">
                <a:solidFill>
                  <a:schemeClr val="tx1"/>
                </a:solidFill>
                <a:latin typeface="Arial" charset="0"/>
                <a:cs typeface="Arial" charset="0"/>
              </a:rPr>
              <a:t>Log x – Log y</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Arial" charset="0"/>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2748222" y="1468932"/>
            <a:ext cx="4068214" cy="5081502"/>
          </a:xfrm>
          <a:prstGeom prst="rect">
            <a:avLst/>
          </a:prstGeom>
          <a:ln w="19050">
            <a:solidFill>
              <a:srgbClr val="C00000"/>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The Command Console window </a:t>
            </a:r>
            <a:endParaRPr lang="en-US" dirty="0"/>
          </a:p>
        </p:txBody>
      </p:sp>
      <p:sp>
        <p:nvSpPr>
          <p:cNvPr id="13" name="TextBox 12"/>
          <p:cNvSpPr txBox="1"/>
          <p:nvPr/>
        </p:nvSpPr>
        <p:spPr>
          <a:xfrm>
            <a:off x="6457435" y="534777"/>
            <a:ext cx="2553561"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t>DATA TAB</a:t>
            </a:r>
          </a:p>
          <a:p>
            <a:pPr algn="ctr"/>
            <a:r>
              <a:rPr lang="en-US" sz="1100" dirty="0" smtClean="0"/>
              <a:t>GRAPH DATA SUB-TAB</a:t>
            </a:r>
          </a:p>
          <a:p>
            <a:pPr algn="ctr"/>
            <a:r>
              <a:rPr lang="en-US" sz="1100" dirty="0" smtClean="0"/>
              <a:t>single or multi-peak fitting capabilities</a:t>
            </a:r>
            <a:endParaRPr lang="en-US" sz="1100" dirty="0"/>
          </a:p>
        </p:txBody>
      </p:sp>
      <p:sp>
        <p:nvSpPr>
          <p:cNvPr id="19" name="TextBox 18"/>
          <p:cNvSpPr txBox="1"/>
          <p:nvPr/>
        </p:nvSpPr>
        <p:spPr>
          <a:xfrm>
            <a:off x="4123112" y="2809702"/>
            <a:ext cx="681643" cy="523220"/>
          </a:xfrm>
          <a:prstGeom prst="rect">
            <a:avLst/>
          </a:prstGeom>
          <a:effectLst>
            <a:glow rad="63500">
              <a:schemeClr val="accent2">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700" dirty="0" smtClean="0"/>
              <a:t>Plots the data  and fit to data for the scan entered. </a:t>
            </a:r>
            <a:endParaRPr lang="en-US" sz="700" dirty="0"/>
          </a:p>
        </p:txBody>
      </p:sp>
      <p:sp>
        <p:nvSpPr>
          <p:cNvPr id="18" name="Line Callout 2 17"/>
          <p:cNvSpPr/>
          <p:nvPr/>
        </p:nvSpPr>
        <p:spPr bwMode="auto">
          <a:xfrm>
            <a:off x="6963293" y="2141904"/>
            <a:ext cx="2036618" cy="1016935"/>
          </a:xfrm>
          <a:prstGeom prst="borderCallout2">
            <a:avLst>
              <a:gd name="adj1" fmla="val 48524"/>
              <a:gd name="adj2" fmla="val -967"/>
              <a:gd name="adj3" fmla="val 48681"/>
              <a:gd name="adj4" fmla="val -77667"/>
              <a:gd name="adj5" fmla="val 35713"/>
              <a:gd name="adj6" fmla="val -77179"/>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1050" i="1" dirty="0" smtClean="0">
                <a:solidFill>
                  <a:schemeClr val="tx1"/>
                </a:solidFill>
                <a:latin typeface="Arial" charset="0"/>
                <a:cs typeface="Arial" charset="0"/>
              </a:rPr>
              <a:t>NEW PLOT</a:t>
            </a:r>
          </a:p>
          <a:p>
            <a:pPr algn="ctr"/>
            <a:r>
              <a:rPr lang="en-US" sz="1050" dirty="0" smtClean="0">
                <a:solidFill>
                  <a:schemeClr val="tx1"/>
                </a:solidFill>
                <a:latin typeface="Arial" charset="0"/>
                <a:cs typeface="Arial" charset="0"/>
              </a:rPr>
              <a:t>Shows each scan entered as a new plot</a:t>
            </a:r>
          </a:p>
          <a:p>
            <a:pPr algn="ctr"/>
            <a:r>
              <a:rPr lang="en-US" sz="1050" i="1" dirty="0" err="1" smtClean="0">
                <a:solidFill>
                  <a:schemeClr val="tx1"/>
                </a:solidFill>
                <a:latin typeface="Arial" charset="0"/>
                <a:cs typeface="Arial" charset="0"/>
              </a:rPr>
              <a:t>OVERPLOT</a:t>
            </a:r>
            <a:endParaRPr lang="en-US" sz="1050" i="1" dirty="0" smtClean="0">
              <a:solidFill>
                <a:schemeClr val="tx1"/>
              </a:solidFill>
              <a:latin typeface="Arial" charset="0"/>
              <a:cs typeface="Arial" charset="0"/>
            </a:endParaRPr>
          </a:p>
          <a:p>
            <a:pPr algn="ctr"/>
            <a:r>
              <a:rPr lang="en-US" sz="1050" dirty="0" err="1" smtClean="0">
                <a:solidFill>
                  <a:schemeClr val="tx1"/>
                </a:solidFill>
                <a:latin typeface="Arial" charset="0"/>
                <a:cs typeface="Arial" charset="0"/>
              </a:rPr>
              <a:t>Overplots</a:t>
            </a:r>
            <a:r>
              <a:rPr lang="en-US" sz="1050" dirty="0" smtClean="0">
                <a:solidFill>
                  <a:schemeClr val="tx1"/>
                </a:solidFill>
                <a:latin typeface="Arial" charset="0"/>
                <a:cs typeface="Arial" charset="0"/>
              </a:rPr>
              <a:t> selected scans on top of each other</a:t>
            </a:r>
          </a:p>
          <a:p>
            <a:pPr algn="ctr"/>
            <a:endParaRPr lang="en-US" sz="1050" i="1" dirty="0" smtClean="0">
              <a:solidFill>
                <a:schemeClr val="tx1"/>
              </a:solidFill>
              <a:latin typeface="Arial" charset="0"/>
              <a:cs typeface="Arial" charset="0"/>
            </a:endParaRPr>
          </a:p>
        </p:txBody>
      </p:sp>
      <p:sp>
        <p:nvSpPr>
          <p:cNvPr id="16" name="Rectangle 15"/>
          <p:cNvSpPr/>
          <p:nvPr/>
        </p:nvSpPr>
        <p:spPr bwMode="auto">
          <a:xfrm>
            <a:off x="3549535" y="4056614"/>
            <a:ext cx="3175461" cy="1537854"/>
          </a:xfrm>
          <a:prstGeom prst="rect">
            <a:avLst/>
          </a:prstGeom>
          <a:noFill/>
          <a:ln w="6350">
            <a:headEnd type="none" w="med" len="med"/>
            <a:tailEnd type="none" w="med" len="med"/>
          </a:ln>
          <a:effectLst>
            <a:glow rad="635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sp>
        <p:nvSpPr>
          <p:cNvPr id="17" name="TextBox 16"/>
          <p:cNvSpPr txBox="1"/>
          <p:nvPr/>
        </p:nvSpPr>
        <p:spPr>
          <a:xfrm>
            <a:off x="257695" y="1529543"/>
            <a:ext cx="2262615" cy="33855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dirty="0" smtClean="0"/>
              <a:t>Peak fitting Parameters</a:t>
            </a:r>
            <a:endParaRPr lang="en-US" sz="1050" dirty="0"/>
          </a:p>
        </p:txBody>
      </p:sp>
      <p:sp>
        <p:nvSpPr>
          <p:cNvPr id="22" name="TextBox 21"/>
          <p:cNvSpPr txBox="1"/>
          <p:nvPr/>
        </p:nvSpPr>
        <p:spPr>
          <a:xfrm>
            <a:off x="4563687" y="534777"/>
            <a:ext cx="4447309" cy="8771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t>DATA TAB</a:t>
            </a:r>
          </a:p>
          <a:p>
            <a:pPr algn="ctr"/>
            <a:r>
              <a:rPr lang="en-US" sz="1100" dirty="0" smtClean="0"/>
              <a:t>GRAPH DATA SUB-TAB</a:t>
            </a:r>
          </a:p>
          <a:p>
            <a:pPr algn="ctr"/>
            <a:r>
              <a:rPr lang="en-US" sz="1100" dirty="0" smtClean="0"/>
              <a:t>Allows one to take a look at the raw data, plotting any parameter </a:t>
            </a:r>
            <a:r>
              <a:rPr lang="en-US" sz="1100" dirty="0" err="1" smtClean="0"/>
              <a:t>vs</a:t>
            </a:r>
            <a:r>
              <a:rPr lang="en-US" sz="1100" dirty="0" smtClean="0"/>
              <a:t> other parameters in the data set and make simple single or multi-peak fits</a:t>
            </a:r>
            <a:endParaRPr lang="en-US" sz="1100" dirty="0"/>
          </a:p>
        </p:txBody>
      </p:sp>
      <p:grpSp>
        <p:nvGrpSpPr>
          <p:cNvPr id="26" name="Group 25"/>
          <p:cNvGrpSpPr/>
          <p:nvPr/>
        </p:nvGrpSpPr>
        <p:grpSpPr>
          <a:xfrm>
            <a:off x="7024254" y="3275207"/>
            <a:ext cx="2036618" cy="473838"/>
            <a:chOff x="7024254" y="3275207"/>
            <a:chExt cx="2036618" cy="473838"/>
          </a:xfrm>
        </p:grpSpPr>
        <p:sp>
          <p:nvSpPr>
            <p:cNvPr id="23" name="Line Callout 2 22"/>
            <p:cNvSpPr/>
            <p:nvPr/>
          </p:nvSpPr>
          <p:spPr bwMode="auto">
            <a:xfrm>
              <a:off x="7024254" y="3275207"/>
              <a:ext cx="2036618" cy="473838"/>
            </a:xfrm>
            <a:prstGeom prst="borderCallout2">
              <a:avLst>
                <a:gd name="adj1" fmla="val 48524"/>
                <a:gd name="adj2" fmla="val -967"/>
                <a:gd name="adj3" fmla="val 48681"/>
                <a:gd name="adj4" fmla="val -77667"/>
                <a:gd name="adj5" fmla="val 186586"/>
                <a:gd name="adj6" fmla="val -7758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800" dirty="0" smtClean="0">
                  <a:solidFill>
                    <a:schemeClr val="tx1"/>
                  </a:solidFill>
                  <a:latin typeface="Arial" charset="0"/>
                  <a:cs typeface="Arial" charset="0"/>
                </a:rPr>
                <a:t>Press the parameter fitting button:</a:t>
              </a:r>
            </a:p>
            <a:p>
              <a:r>
                <a:rPr lang="en-US" sz="800" dirty="0" smtClean="0">
                  <a:solidFill>
                    <a:schemeClr val="tx1"/>
                  </a:solidFill>
                  <a:latin typeface="Arial" charset="0"/>
                  <a:cs typeface="Arial" charset="0"/>
                </a:rPr>
                <a:t>       fixes the parameter to a constant</a:t>
              </a:r>
            </a:p>
            <a:p>
              <a:r>
                <a:rPr lang="en-US" sz="800" dirty="0" smtClean="0">
                  <a:solidFill>
                    <a:schemeClr val="tx1"/>
                  </a:solidFill>
                  <a:latin typeface="Arial" charset="0"/>
                  <a:cs typeface="Arial" charset="0"/>
                </a:rPr>
                <a:t>       changes the parameter for fitting</a:t>
              </a:r>
            </a:p>
            <a:p>
              <a:endParaRPr lang="en-US" sz="1050" dirty="0" smtClean="0">
                <a:solidFill>
                  <a:schemeClr val="tx1"/>
                </a:solidFill>
                <a:latin typeface="Arial" charset="0"/>
                <a:cs typeface="Arial" charset="0"/>
              </a:endParaRPr>
            </a:p>
          </p:txBody>
        </p:sp>
        <p:sp>
          <p:nvSpPr>
            <p:cNvPr id="24" name="Oval 23"/>
            <p:cNvSpPr/>
            <p:nvPr/>
          </p:nvSpPr>
          <p:spPr bwMode="auto">
            <a:xfrm>
              <a:off x="7129549" y="3449782"/>
              <a:ext cx="109728" cy="10972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sp>
          <p:nvSpPr>
            <p:cNvPr id="25" name="Oval 24"/>
            <p:cNvSpPr/>
            <p:nvPr/>
          </p:nvSpPr>
          <p:spPr bwMode="auto">
            <a:xfrm>
              <a:off x="7129549" y="3593872"/>
              <a:ext cx="109728" cy="109728"/>
            </a:xfrm>
            <a:prstGeom prst="ellipse">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35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grpSp>
      <p:sp>
        <p:nvSpPr>
          <p:cNvPr id="27" name="Rectangle 26"/>
          <p:cNvSpPr/>
          <p:nvPr/>
        </p:nvSpPr>
        <p:spPr bwMode="auto">
          <a:xfrm>
            <a:off x="133004" y="1953491"/>
            <a:ext cx="2518756" cy="4006734"/>
          </a:xfrm>
          <a:prstGeom prst="rect">
            <a:avLst/>
          </a:prstGeom>
          <a:ln>
            <a:headEnd type="none" w="med" len="med"/>
            <a:tailEnd type="none" w="med" len="med"/>
          </a:ln>
          <a:effectLst>
            <a:glow rad="635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050" dirty="0" smtClean="0">
                <a:solidFill>
                  <a:schemeClr val="tx1"/>
                </a:solidFill>
                <a:latin typeface="Arial" charset="0"/>
                <a:cs typeface="Arial" charset="0"/>
              </a:rPr>
              <a:t>Given as [Value] </a:t>
            </a:r>
            <a:r>
              <a:rPr lang="en-US" sz="1050" dirty="0" smtClean="0">
                <a:solidFill>
                  <a:schemeClr val="tx1"/>
                </a:solidFill>
                <a:latin typeface="Arial" charset="0"/>
                <a:cs typeface="Arial" charset="0"/>
                <a:sym typeface="Symbol"/>
              </a:rPr>
              <a:t> [error bar]</a:t>
            </a:r>
            <a:endParaRPr lang="en-US" sz="1050" dirty="0" smtClean="0">
              <a:solidFill>
                <a:schemeClr val="tx1"/>
              </a:solidFill>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1050" dirty="0" smtClean="0">
              <a:solidFill>
                <a:schemeClr val="tx1"/>
              </a:solidFill>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050" dirty="0" smtClean="0">
                <a:solidFill>
                  <a:schemeClr val="tx1"/>
                </a:solidFill>
                <a:latin typeface="Arial" charset="0"/>
                <a:cs typeface="Arial" charset="0"/>
              </a:rPr>
              <a:t>BACKGROUND</a:t>
            </a:r>
          </a:p>
          <a:p>
            <a:pPr marL="0" marR="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Choose from</a:t>
            </a:r>
            <a:r>
              <a:rPr kumimoji="0" lang="en-US" sz="1000" b="1" i="0" u="none" strike="noStrike" cap="none" normalizeH="0" dirty="0" smtClean="0">
                <a:ln>
                  <a:noFill/>
                </a:ln>
                <a:solidFill>
                  <a:schemeClr val="tx1"/>
                </a:solidFill>
                <a:effectLst/>
                <a:latin typeface="Arial" charset="0"/>
                <a:cs typeface="Arial" charset="0"/>
              </a:rPr>
              <a:t> </a:t>
            </a:r>
            <a:r>
              <a:rPr kumimoji="0" lang="en-US" sz="1000" b="1" i="1" u="none" strike="noStrike" cap="none" normalizeH="0" dirty="0" smtClean="0">
                <a:ln>
                  <a:noFill/>
                </a:ln>
                <a:solidFill>
                  <a:schemeClr val="tx1"/>
                </a:solidFill>
                <a:effectLst/>
                <a:latin typeface="Arial" charset="0"/>
                <a:cs typeface="Arial" charset="0"/>
              </a:rPr>
              <a:t>constant, linear, quadratic, 3</a:t>
            </a:r>
            <a:r>
              <a:rPr kumimoji="0" lang="en-US" sz="1000" b="1" i="1" u="none" strike="noStrike" cap="none" normalizeH="0" baseline="30000" dirty="0" smtClean="0">
                <a:ln>
                  <a:noFill/>
                </a:ln>
                <a:solidFill>
                  <a:schemeClr val="tx1"/>
                </a:solidFill>
                <a:effectLst/>
                <a:latin typeface="Arial" charset="0"/>
                <a:cs typeface="Arial" charset="0"/>
              </a:rPr>
              <a:t>rd</a:t>
            </a:r>
            <a:r>
              <a:rPr kumimoji="0" lang="en-US" sz="1000" b="1" i="1" u="none" strike="noStrike" cap="none" normalizeH="0" dirty="0" smtClean="0">
                <a:ln>
                  <a:noFill/>
                </a:ln>
                <a:solidFill>
                  <a:schemeClr val="tx1"/>
                </a:solidFill>
                <a:effectLst/>
                <a:latin typeface="Arial" charset="0"/>
                <a:cs typeface="Arial" charset="0"/>
              </a:rPr>
              <a:t> order, 4</a:t>
            </a:r>
            <a:r>
              <a:rPr kumimoji="0" lang="en-US" sz="1000" b="1" i="1" u="none" strike="noStrike" cap="none" normalizeH="0" baseline="30000" dirty="0" smtClean="0">
                <a:ln>
                  <a:noFill/>
                </a:ln>
                <a:solidFill>
                  <a:schemeClr val="tx1"/>
                </a:solidFill>
                <a:effectLst/>
                <a:latin typeface="Arial" charset="0"/>
                <a:cs typeface="Arial" charset="0"/>
              </a:rPr>
              <a:t>th</a:t>
            </a:r>
            <a:r>
              <a:rPr kumimoji="0" lang="en-US" sz="1000" b="1" i="1" u="none" strike="noStrike" cap="none" normalizeH="0" dirty="0" smtClean="0">
                <a:ln>
                  <a:noFill/>
                </a:ln>
                <a:solidFill>
                  <a:schemeClr val="tx1"/>
                </a:solidFill>
                <a:effectLst/>
                <a:latin typeface="Arial" charset="0"/>
                <a:cs typeface="Arial" charset="0"/>
              </a:rPr>
              <a:t> order. Reset</a:t>
            </a:r>
            <a:r>
              <a:rPr kumimoji="0" lang="en-US" sz="1000" b="1" u="none" strike="noStrike" cap="none" normalizeH="0" dirty="0" smtClean="0">
                <a:ln>
                  <a:noFill/>
                </a:ln>
                <a:solidFill>
                  <a:schemeClr val="tx1"/>
                </a:solidFill>
                <a:effectLst/>
                <a:latin typeface="Arial" charset="0"/>
                <a:cs typeface="Arial" charset="0"/>
              </a:rPr>
              <a:t> puts it back to </a:t>
            </a:r>
            <a:r>
              <a:rPr kumimoji="0" lang="en-US" sz="1000" b="1" i="1" u="none" strike="noStrike" cap="none" normalizeH="0" dirty="0" smtClean="0">
                <a:ln>
                  <a:noFill/>
                </a:ln>
                <a:solidFill>
                  <a:schemeClr val="tx1"/>
                </a:solidFill>
                <a:effectLst/>
                <a:latin typeface="Arial" charset="0"/>
                <a:cs typeface="Arial" charset="0"/>
              </a:rPr>
              <a:t>constant. </a:t>
            </a:r>
            <a:r>
              <a:rPr lang="en-US" sz="1000" i="1" dirty="0" smtClean="0">
                <a:solidFill>
                  <a:schemeClr val="tx1"/>
                </a:solidFill>
                <a:latin typeface="Arial" charset="0"/>
                <a:cs typeface="Arial" charset="0"/>
              </a:rPr>
              <a:t>Origin</a:t>
            </a:r>
            <a:r>
              <a:rPr lang="en-US" sz="1000" dirty="0" smtClean="0">
                <a:solidFill>
                  <a:schemeClr val="tx1"/>
                </a:solidFill>
                <a:latin typeface="Arial" charset="0"/>
                <a:cs typeface="Arial" charset="0"/>
              </a:rPr>
              <a:t> refers to the origin of the polynomial used.</a:t>
            </a:r>
            <a:endParaRPr lang="en-US" sz="1000" i="1" dirty="0" smtClean="0">
              <a:solidFill>
                <a:schemeClr val="tx1"/>
              </a:solidFill>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1000" i="1" dirty="0" smtClean="0">
              <a:solidFill>
                <a:schemeClr val="tx1"/>
              </a:solidFill>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050" dirty="0" smtClean="0">
                <a:solidFill>
                  <a:schemeClr val="tx1"/>
                </a:solidFill>
                <a:latin typeface="Arial" charset="0"/>
                <a:cs typeface="Arial" charset="0"/>
              </a:rPr>
              <a:t>PEAK SHAPE</a:t>
            </a:r>
          </a:p>
          <a:p>
            <a:r>
              <a:rPr lang="en-US" sz="1050" dirty="0" smtClean="0">
                <a:solidFill>
                  <a:schemeClr val="tx1"/>
                </a:solidFill>
                <a:latin typeface="Arial" charset="0"/>
                <a:cs typeface="Arial" charset="0"/>
              </a:rPr>
              <a:t>Choose from </a:t>
            </a:r>
            <a:r>
              <a:rPr lang="en-US" sz="1050" i="1" dirty="0" smtClean="0">
                <a:solidFill>
                  <a:schemeClr val="tx1"/>
                </a:solidFill>
                <a:latin typeface="Arial" charset="0"/>
                <a:cs typeface="Arial" charset="0"/>
              </a:rPr>
              <a:t>Gaussian, </a:t>
            </a:r>
            <a:r>
              <a:rPr lang="en-US" sz="1050" i="1" dirty="0" err="1" smtClean="0">
                <a:solidFill>
                  <a:schemeClr val="tx1"/>
                </a:solidFill>
                <a:latin typeface="Arial" charset="0"/>
                <a:cs typeface="Arial" charset="0"/>
              </a:rPr>
              <a:t>Lorentzian</a:t>
            </a:r>
            <a:r>
              <a:rPr lang="en-US" sz="1050" i="1" dirty="0" smtClean="0">
                <a:solidFill>
                  <a:schemeClr val="tx1"/>
                </a:solidFill>
                <a:latin typeface="Arial" charset="0"/>
                <a:cs typeface="Arial" charset="0"/>
              </a:rPr>
              <a:t> and  </a:t>
            </a:r>
            <a:r>
              <a:rPr lang="en-US" sz="1050" i="1" dirty="0" err="1" smtClean="0">
                <a:solidFill>
                  <a:schemeClr val="tx1"/>
                </a:solidFill>
                <a:latin typeface="Arial" charset="0"/>
                <a:cs typeface="Arial" charset="0"/>
              </a:rPr>
              <a:t>Lorentzian^2</a:t>
            </a:r>
            <a:endParaRPr lang="en-US" sz="1050" i="1" dirty="0" smtClean="0">
              <a:solidFill>
                <a:schemeClr val="tx1"/>
              </a:solidFill>
              <a:latin typeface="Arial" charset="0"/>
              <a:cs typeface="Arial" charset="0"/>
            </a:endParaRPr>
          </a:p>
          <a:p>
            <a:endParaRPr lang="en-US" sz="1050" i="1" dirty="0" smtClean="0">
              <a:solidFill>
                <a:schemeClr val="tx1"/>
              </a:solidFill>
              <a:latin typeface="Arial" charset="0"/>
              <a:cs typeface="Arial" charset="0"/>
            </a:endParaRPr>
          </a:p>
          <a:p>
            <a:r>
              <a:rPr lang="en-US" sz="1100" dirty="0" smtClean="0">
                <a:solidFill>
                  <a:schemeClr val="tx1"/>
                </a:solidFill>
                <a:latin typeface="Arial" charset="0"/>
                <a:cs typeface="Arial" charset="0"/>
              </a:rPr>
              <a:t>PEAK CENTER</a:t>
            </a:r>
          </a:p>
          <a:p>
            <a:endParaRPr lang="en-US" sz="1050" i="1" dirty="0" smtClean="0">
              <a:solidFill>
                <a:schemeClr val="tx1"/>
              </a:solidFill>
              <a:latin typeface="Arial" charset="0"/>
              <a:cs typeface="Arial" charset="0"/>
            </a:endParaRPr>
          </a:p>
          <a:p>
            <a:r>
              <a:rPr lang="en-US" sz="1050" dirty="0" err="1" smtClean="0">
                <a:solidFill>
                  <a:schemeClr val="tx1"/>
                </a:solidFill>
                <a:latin typeface="Arial" charset="0"/>
                <a:cs typeface="Arial" charset="0"/>
              </a:rPr>
              <a:t>FWHM</a:t>
            </a:r>
            <a:r>
              <a:rPr lang="en-US" sz="1050" dirty="0" smtClean="0">
                <a:solidFill>
                  <a:schemeClr val="tx1"/>
                </a:solidFill>
                <a:latin typeface="Arial" charset="0"/>
                <a:cs typeface="Arial" charset="0"/>
              </a:rPr>
              <a:t> (Full Width Half Max)</a:t>
            </a:r>
          </a:p>
          <a:p>
            <a:endParaRPr lang="en-US" sz="1050" dirty="0" smtClean="0">
              <a:solidFill>
                <a:schemeClr val="tx1"/>
              </a:solidFill>
              <a:latin typeface="Arial" charset="0"/>
              <a:cs typeface="Arial" charset="0"/>
            </a:endParaRPr>
          </a:p>
          <a:p>
            <a:r>
              <a:rPr lang="en-US" sz="1050" dirty="0" smtClean="0">
                <a:solidFill>
                  <a:schemeClr val="tx1"/>
                </a:solidFill>
                <a:latin typeface="Arial" charset="0"/>
                <a:cs typeface="Arial" charset="0"/>
              </a:rPr>
              <a:t>PEAK HEIGHT</a:t>
            </a:r>
          </a:p>
          <a:p>
            <a:endParaRPr lang="en-US" sz="1050" dirty="0" smtClean="0">
              <a:solidFill>
                <a:schemeClr val="tx1"/>
              </a:solidFill>
              <a:latin typeface="Arial" charset="0"/>
              <a:cs typeface="Arial" charset="0"/>
            </a:endParaRPr>
          </a:p>
          <a:p>
            <a:r>
              <a:rPr lang="en-US" sz="1050" dirty="0" smtClean="0">
                <a:solidFill>
                  <a:schemeClr val="tx1"/>
                </a:solidFill>
                <a:latin typeface="Arial" charset="0"/>
                <a:cs typeface="Arial" charset="0"/>
              </a:rPr>
              <a:t>NUMBER OF PEAKS TO FIT</a:t>
            </a:r>
          </a:p>
          <a:p>
            <a:r>
              <a:rPr lang="en-US" sz="1050" dirty="0" smtClean="0">
                <a:solidFill>
                  <a:schemeClr val="tx1"/>
                </a:solidFill>
                <a:latin typeface="Arial" charset="0"/>
                <a:cs typeface="Arial" charset="0"/>
              </a:rPr>
              <a:t>0 </a:t>
            </a:r>
            <a:r>
              <a:rPr lang="en-US" sz="1050" dirty="0" smtClean="0">
                <a:solidFill>
                  <a:schemeClr val="tx1"/>
                </a:solidFill>
                <a:latin typeface="Arial" charset="0"/>
                <a:cs typeface="Arial" charset="0"/>
                <a:sym typeface="Wingdings" pitchFamily="2" charset="2"/>
              </a:rPr>
              <a:t></a:t>
            </a:r>
            <a:r>
              <a:rPr lang="en-US" sz="1050" dirty="0" smtClean="0">
                <a:solidFill>
                  <a:schemeClr val="tx1"/>
                </a:solidFill>
                <a:latin typeface="Arial" charset="0"/>
                <a:cs typeface="Arial" charset="0"/>
              </a:rPr>
              <a:t> 1 peak, 1 </a:t>
            </a:r>
            <a:r>
              <a:rPr lang="en-US" sz="1050" dirty="0" smtClean="0">
                <a:solidFill>
                  <a:schemeClr val="tx1"/>
                </a:solidFill>
                <a:latin typeface="Arial" charset="0"/>
                <a:cs typeface="Arial" charset="0"/>
                <a:sym typeface="Wingdings" pitchFamily="2" charset="2"/>
              </a:rPr>
              <a:t> 2 peaks ..etc</a:t>
            </a:r>
          </a:p>
          <a:p>
            <a:endParaRPr lang="en-US" sz="1050" dirty="0" smtClean="0">
              <a:solidFill>
                <a:schemeClr val="tx1"/>
              </a:solidFill>
              <a:latin typeface="Arial" charset="0"/>
              <a:cs typeface="Arial" charset="0"/>
              <a:sym typeface="Wingdings" pitchFamily="2" charset="2"/>
            </a:endParaRPr>
          </a:p>
          <a:p>
            <a:r>
              <a:rPr lang="en-US" sz="1050" dirty="0" smtClean="0">
                <a:solidFill>
                  <a:schemeClr val="tx1"/>
                </a:solidFill>
                <a:latin typeface="Arial" charset="0"/>
                <a:cs typeface="Arial" charset="0"/>
                <a:sym typeface="Wingdings" pitchFamily="2" charset="2"/>
              </a:rPr>
              <a:t>DISPLAY CONTROL</a:t>
            </a:r>
          </a:p>
          <a:p>
            <a:r>
              <a:rPr lang="en-US" sz="1050" dirty="0" smtClean="0">
                <a:solidFill>
                  <a:schemeClr val="tx1"/>
                </a:solidFill>
                <a:latin typeface="Arial" charset="0"/>
                <a:cs typeface="Arial" charset="0"/>
                <a:sym typeface="Wingdings" pitchFamily="2" charset="2"/>
              </a:rPr>
              <a:t>Allows removal of selected plots and fit to plots from the graph on display</a:t>
            </a:r>
            <a:endParaRPr lang="en-US" sz="1050" dirty="0" smtClean="0">
              <a:solidFill>
                <a:schemeClr val="tx1"/>
              </a:solidFill>
              <a:latin typeface="Arial" charset="0"/>
              <a:cs typeface="Arial" charset="0"/>
            </a:endParaRPr>
          </a:p>
          <a:p>
            <a:endParaRPr lang="en-US" sz="1050" dirty="0" smtClean="0">
              <a:solidFill>
                <a:schemeClr val="tx1"/>
              </a:solidFill>
              <a:latin typeface="Arial" charset="0"/>
              <a:cs typeface="Arial" charset="0"/>
            </a:endParaRPr>
          </a:p>
          <a:p>
            <a:r>
              <a:rPr lang="en-US" sz="1050" i="1" dirty="0" smtClean="0">
                <a:solidFill>
                  <a:schemeClr val="tx1"/>
                </a:solidFill>
                <a:latin typeface="Arial" charset="0"/>
                <a:cs typeface="Arial" charset="0"/>
              </a:rPr>
              <a:t> </a:t>
            </a:r>
            <a:endParaRPr lang="en-US" sz="1050" dirty="0" smtClean="0">
              <a:solidFill>
                <a:schemeClr val="tx1"/>
              </a:solidFill>
              <a:latin typeface="Arial" charset="0"/>
              <a:cs typeface="Arial" charset="0"/>
            </a:endParaRPr>
          </a:p>
        </p:txBody>
      </p:sp>
      <p:sp>
        <p:nvSpPr>
          <p:cNvPr id="28" name="Oval 27"/>
          <p:cNvSpPr/>
          <p:nvPr/>
        </p:nvSpPr>
        <p:spPr bwMode="auto">
          <a:xfrm>
            <a:off x="3640973" y="4264427"/>
            <a:ext cx="274321" cy="332509"/>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cxnSp>
        <p:nvCxnSpPr>
          <p:cNvPr id="30" name="Straight Connector 29"/>
          <p:cNvCxnSpPr>
            <a:stCxn id="28" idx="2"/>
          </p:cNvCxnSpPr>
          <p:nvPr/>
        </p:nvCxnSpPr>
        <p:spPr bwMode="auto">
          <a:xfrm flipH="1">
            <a:off x="2028305" y="4430682"/>
            <a:ext cx="1612668" cy="523703"/>
          </a:xfrm>
          <a:prstGeom prst="line">
            <a:avLst/>
          </a:prstGeom>
          <a:solidFill>
            <a:schemeClr val="accent1"/>
          </a:solidFill>
          <a:ln w="28575" cap="flat" cmpd="sng" algn="ctr">
            <a:solidFill>
              <a:srgbClr val="FF0000"/>
            </a:solidFill>
            <a:prstDash val="solid"/>
            <a:round/>
            <a:headEnd type="arrow" w="med" len="med"/>
            <a:tailEnd type="none" w="med" len="med"/>
          </a:ln>
          <a:effectLst/>
        </p:spPr>
      </p:cxnSp>
      <p:cxnSp>
        <p:nvCxnSpPr>
          <p:cNvPr id="32" name="Straight Connector 31"/>
          <p:cNvCxnSpPr/>
          <p:nvPr/>
        </p:nvCxnSpPr>
        <p:spPr bwMode="auto">
          <a:xfrm flipH="1" flipV="1">
            <a:off x="2660073" y="1978429"/>
            <a:ext cx="881151" cy="2094807"/>
          </a:xfrm>
          <a:prstGeom prst="line">
            <a:avLst/>
          </a:prstGeom>
          <a:ln w="9525">
            <a:solidFill>
              <a:srgbClr val="C0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bwMode="auto">
          <a:xfrm flipH="1">
            <a:off x="2660073" y="5597236"/>
            <a:ext cx="900548" cy="371302"/>
          </a:xfrm>
          <a:prstGeom prst="line">
            <a:avLst/>
          </a:prstGeom>
          <a:ln w="9525">
            <a:solidFill>
              <a:srgbClr val="C0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39" name="Line Callout 2 38"/>
          <p:cNvSpPr/>
          <p:nvPr/>
        </p:nvSpPr>
        <p:spPr bwMode="auto">
          <a:xfrm>
            <a:off x="7015942" y="3876494"/>
            <a:ext cx="1629294" cy="246619"/>
          </a:xfrm>
          <a:prstGeom prst="borderCallout2">
            <a:avLst>
              <a:gd name="adj1" fmla="val 48524"/>
              <a:gd name="adj2" fmla="val -967"/>
              <a:gd name="adj3" fmla="val 46927"/>
              <a:gd name="adj4" fmla="val -40524"/>
              <a:gd name="adj5" fmla="val 529233"/>
              <a:gd name="adj6" fmla="val -40036"/>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800" dirty="0" smtClean="0">
                <a:solidFill>
                  <a:schemeClr val="tx1"/>
                </a:solidFill>
                <a:latin typeface="Arial" charset="0"/>
                <a:cs typeface="Arial" charset="0"/>
              </a:rPr>
              <a:t>Press to calculate the fit</a:t>
            </a:r>
          </a:p>
          <a:p>
            <a:endParaRPr lang="en-US" sz="1050" dirty="0" smtClean="0">
              <a:solidFill>
                <a:schemeClr val="tx1"/>
              </a:solidFill>
              <a:latin typeface="Arial" charset="0"/>
              <a:cs typeface="Arial" charset="0"/>
            </a:endParaRPr>
          </a:p>
        </p:txBody>
      </p:sp>
      <p:sp>
        <p:nvSpPr>
          <p:cNvPr id="42" name="Rounded Rectangle 41"/>
          <p:cNvSpPr/>
          <p:nvPr/>
        </p:nvSpPr>
        <p:spPr bwMode="auto">
          <a:xfrm>
            <a:off x="3574473" y="5320144"/>
            <a:ext cx="2951018" cy="257695"/>
          </a:xfrm>
          <a:prstGeom prst="roundRect">
            <a:avLst>
              <a:gd name="adj" fmla="val 0"/>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cxnSp>
        <p:nvCxnSpPr>
          <p:cNvPr id="43" name="Straight Connector 42"/>
          <p:cNvCxnSpPr/>
          <p:nvPr/>
        </p:nvCxnSpPr>
        <p:spPr bwMode="auto">
          <a:xfrm flipH="1" flipV="1">
            <a:off x="1587731" y="5403273"/>
            <a:ext cx="1997824" cy="60958"/>
          </a:xfrm>
          <a:prstGeom prst="line">
            <a:avLst/>
          </a:prstGeom>
          <a:solidFill>
            <a:schemeClr val="accent1"/>
          </a:solidFill>
          <a:ln w="28575" cap="flat" cmpd="sng" algn="ctr">
            <a:solidFill>
              <a:srgbClr val="FF0000"/>
            </a:solidFill>
            <a:prstDash val="solid"/>
            <a:round/>
            <a:headEnd type="arrow" w="med" len="med"/>
            <a:tailEnd type="none" w="med" len="med"/>
          </a:ln>
          <a:effectLst/>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924" y="768003"/>
            <a:ext cx="5655714" cy="1818959"/>
          </a:xfrm>
        </p:spPr>
        <p:txBody>
          <a:bodyPr/>
          <a:lstStyle/>
          <a:p>
            <a:r>
              <a:rPr lang="en-US" sz="4400" dirty="0" smtClean="0"/>
              <a:t>ALIGNING the SAMPLE in the BEAM</a:t>
            </a:r>
            <a:endParaRPr lang="en-US" sz="4400" dirty="0"/>
          </a:p>
        </p:txBody>
      </p:sp>
      <p:pic>
        <p:nvPicPr>
          <p:cNvPr id="6150" name="Picture 6"/>
          <p:cNvPicPr>
            <a:picLocks noChangeAspect="1" noChangeArrowheads="1"/>
          </p:cNvPicPr>
          <p:nvPr/>
        </p:nvPicPr>
        <p:blipFill>
          <a:blip r:embed="rId2" cstate="print"/>
          <a:srcRect l="18611" r="12304"/>
          <a:stretch>
            <a:fillRect/>
          </a:stretch>
        </p:blipFill>
        <p:spPr bwMode="auto">
          <a:xfrm>
            <a:off x="2560321" y="2584999"/>
            <a:ext cx="3915294" cy="2486025"/>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1828798" y="5228706"/>
            <a:ext cx="5644343" cy="773083"/>
          </a:xfrm>
          <a:prstGeom prst="rect">
            <a:avLst/>
          </a:prstGeom>
        </p:spPr>
        <p:style>
          <a:lnRef idx="3">
            <a:schemeClr val="lt1"/>
          </a:lnRef>
          <a:fillRef idx="1">
            <a:schemeClr val="accent5"/>
          </a:fillRef>
          <a:effectRef idx="1">
            <a:schemeClr val="accent5"/>
          </a:effectRef>
          <a:fontRef idx="minor">
            <a:schemeClr val="lt1"/>
          </a:fontRef>
        </p:style>
        <p:txBody>
          <a:bodyPr wrap="square" rtlCol="0">
            <a:noAutofit/>
          </a:bodyPr>
          <a:lstStyle/>
          <a:p>
            <a:r>
              <a:rPr lang="en-US" sz="1400" dirty="0" smtClean="0"/>
              <a:t>The sample must be aligned parallel and perpendicular to the beam. This is done by visualizing the sample with respect to the beam using a neutron camera that can be remotely controlled from the user desktop computer.</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816" y="327429"/>
            <a:ext cx="8229600" cy="406265"/>
          </a:xfrm>
        </p:spPr>
        <p:txBody>
          <a:bodyPr/>
          <a:lstStyle/>
          <a:p>
            <a:r>
              <a:rPr lang="en-US" dirty="0" smtClean="0"/>
              <a:t>ALIGNING THE SAMPLE</a:t>
            </a:r>
            <a:endParaRPr lang="en-US" dirty="0"/>
          </a:p>
        </p:txBody>
      </p:sp>
      <p:sp>
        <p:nvSpPr>
          <p:cNvPr id="3" name="Content Placeholder 2"/>
          <p:cNvSpPr>
            <a:spLocks noGrp="1"/>
          </p:cNvSpPr>
          <p:nvPr>
            <p:ph idx="1"/>
          </p:nvPr>
        </p:nvSpPr>
        <p:spPr>
          <a:xfrm>
            <a:off x="252442" y="762722"/>
            <a:ext cx="8229600" cy="5789277"/>
          </a:xfrm>
        </p:spPr>
        <p:txBody>
          <a:bodyPr/>
          <a:lstStyle/>
          <a:p>
            <a:pPr marL="514350" indent="-514350">
              <a:spcBef>
                <a:spcPts val="500"/>
              </a:spcBef>
              <a:buNone/>
            </a:pPr>
            <a:r>
              <a:rPr lang="en-US" sz="1600" dirty="0" smtClean="0">
                <a:effectLst>
                  <a:glow rad="63500">
                    <a:schemeClr val="accent1">
                      <a:satMod val="175000"/>
                      <a:alpha val="40000"/>
                    </a:schemeClr>
                  </a:glow>
                </a:effectLst>
              </a:rPr>
              <a:t>1)   start-up visualization software</a:t>
            </a:r>
          </a:p>
          <a:p>
            <a:pPr marL="514350" lvl="0" indent="-514350">
              <a:spcBef>
                <a:spcPts val="500"/>
              </a:spcBef>
              <a:buAutoNum type="alphaLcPeriod"/>
            </a:pPr>
            <a:r>
              <a:rPr lang="en-US" sz="1400" dirty="0" smtClean="0"/>
              <a:t>Enter in command line:  </a:t>
            </a:r>
            <a:r>
              <a:rPr lang="en-US" sz="1400" i="1" dirty="0" err="1" smtClean="0"/>
              <a:t>slit_h</a:t>
            </a:r>
            <a:r>
              <a:rPr lang="en-US" sz="1400" i="1" dirty="0" smtClean="0"/>
              <a:t>  8</a:t>
            </a:r>
          </a:p>
          <a:p>
            <a:pPr marL="514350" lvl="0" indent="-514350">
              <a:spcBef>
                <a:spcPts val="500"/>
              </a:spcBef>
              <a:buAutoNum type="alphaLcPeriod"/>
            </a:pPr>
            <a:r>
              <a:rPr lang="en-US" sz="1400" dirty="0" smtClean="0"/>
              <a:t>Enter in command line:  </a:t>
            </a:r>
            <a:r>
              <a:rPr lang="en-US" sz="1400" i="1" dirty="0" err="1" smtClean="0"/>
              <a:t>slit_v</a:t>
            </a:r>
            <a:r>
              <a:rPr lang="en-US" sz="1400" i="1" dirty="0" smtClean="0"/>
              <a:t>  30</a:t>
            </a:r>
            <a:r>
              <a:rPr lang="en-US" sz="1400" dirty="0" smtClean="0"/>
              <a:t/>
            </a:r>
            <a:br>
              <a:rPr lang="en-US" sz="1400" dirty="0" smtClean="0"/>
            </a:br>
            <a:r>
              <a:rPr lang="en-US" sz="1400" dirty="0" smtClean="0">
                <a:sym typeface="Wingdings"/>
              </a:rPr>
              <a:t></a:t>
            </a:r>
            <a:r>
              <a:rPr lang="en-US" sz="1400" dirty="0" smtClean="0"/>
              <a:t> opens the motorized sits to have a large beam size</a:t>
            </a:r>
          </a:p>
          <a:p>
            <a:pPr marL="514350" lvl="0" indent="-514350">
              <a:spcBef>
                <a:spcPts val="500"/>
              </a:spcBef>
              <a:buNone/>
            </a:pPr>
            <a:r>
              <a:rPr lang="en-US" sz="1400" dirty="0" smtClean="0"/>
              <a:t>c. Open </a:t>
            </a:r>
            <a:r>
              <a:rPr lang="en-US" sz="1400" i="1" dirty="0" smtClean="0"/>
              <a:t>Corel Video Studio Pro</a:t>
            </a:r>
            <a:endParaRPr lang="en-US" sz="1400" dirty="0" smtClean="0"/>
          </a:p>
          <a:p>
            <a:pPr>
              <a:spcBef>
                <a:spcPts val="500"/>
              </a:spcBef>
              <a:buNone/>
            </a:pPr>
            <a:r>
              <a:rPr lang="en-US" sz="1400" dirty="0" smtClean="0">
                <a:sym typeface="Wingdings"/>
              </a:rPr>
              <a:t></a:t>
            </a:r>
            <a:r>
              <a:rPr lang="en-US" sz="1400" dirty="0" smtClean="0"/>
              <a:t>click </a:t>
            </a:r>
            <a:r>
              <a:rPr lang="en-US" sz="1400" dirty="0" smtClean="0">
                <a:effectLst>
                  <a:glow rad="63500">
                    <a:schemeClr val="accent6">
                      <a:satMod val="175000"/>
                      <a:alpha val="40000"/>
                    </a:schemeClr>
                  </a:glow>
                </a:effectLst>
              </a:rPr>
              <a:t>1 Capture </a:t>
            </a:r>
            <a:r>
              <a:rPr lang="en-US" sz="1400" dirty="0" smtClean="0"/>
              <a:t> </a:t>
            </a:r>
          </a:p>
          <a:p>
            <a:pPr>
              <a:spcBef>
                <a:spcPts val="500"/>
              </a:spcBef>
              <a:buNone/>
            </a:pPr>
            <a:endParaRPr lang="en-US" sz="1400" dirty="0" smtClean="0">
              <a:sym typeface="Wingdings" pitchFamily="2" charset="2"/>
            </a:endParaRPr>
          </a:p>
          <a:p>
            <a:pPr>
              <a:spcBef>
                <a:spcPts val="500"/>
              </a:spcBef>
              <a:buNone/>
            </a:pPr>
            <a:r>
              <a:rPr lang="en-US" sz="1400" dirty="0" smtClean="0">
                <a:sym typeface="Wingdings" pitchFamily="2" charset="2"/>
              </a:rPr>
              <a:t></a:t>
            </a:r>
            <a:r>
              <a:rPr lang="en-US" sz="1400" dirty="0" smtClean="0"/>
              <a:t>click </a:t>
            </a:r>
            <a:r>
              <a:rPr lang="en-US" sz="1400" dirty="0" smtClean="0">
                <a:effectLst>
                  <a:glow rad="63500">
                    <a:schemeClr val="accent6">
                      <a:satMod val="175000"/>
                      <a:alpha val="40000"/>
                    </a:schemeClr>
                  </a:glow>
                </a:effectLst>
              </a:rPr>
              <a:t>Capture video</a:t>
            </a:r>
          </a:p>
          <a:p>
            <a:pPr>
              <a:spcBef>
                <a:spcPts val="500"/>
              </a:spcBef>
              <a:buNone/>
            </a:pPr>
            <a:endParaRPr lang="en-US" sz="1400" dirty="0" smtClean="0"/>
          </a:p>
          <a:p>
            <a:pPr>
              <a:spcBef>
                <a:spcPts val="500"/>
              </a:spcBef>
              <a:buNone/>
            </a:pPr>
            <a:endParaRPr lang="en-US" sz="1400" dirty="0" smtClean="0"/>
          </a:p>
          <a:p>
            <a:pPr marL="514350" indent="-514350">
              <a:spcBef>
                <a:spcPts val="500"/>
              </a:spcBef>
              <a:buNone/>
            </a:pPr>
            <a:r>
              <a:rPr lang="en-US" sz="1600" dirty="0" smtClean="0">
                <a:effectLst>
                  <a:glow rad="63500">
                    <a:schemeClr val="accent1">
                      <a:satMod val="175000"/>
                      <a:alpha val="40000"/>
                    </a:schemeClr>
                  </a:glow>
                </a:effectLst>
              </a:rPr>
              <a:t>2)  Move neutron camera into ACTIVE position</a:t>
            </a:r>
          </a:p>
          <a:p>
            <a:pPr marL="342900" lvl="0" indent="-342900">
              <a:spcBef>
                <a:spcPts val="500"/>
              </a:spcBef>
              <a:buAutoNum type="alphaLcPeriod"/>
            </a:pPr>
            <a:r>
              <a:rPr lang="en-US" sz="1400" dirty="0" smtClean="0"/>
              <a:t>Enter in command line:  </a:t>
            </a:r>
            <a:r>
              <a:rPr lang="en-US" sz="1400" i="1" dirty="0" err="1" smtClean="0"/>
              <a:t>CAMIN</a:t>
            </a:r>
            <a:r>
              <a:rPr lang="en-US" sz="1400" i="1" dirty="0" smtClean="0"/>
              <a:t/>
            </a:r>
            <a:br>
              <a:rPr lang="en-US" sz="1400" i="1" dirty="0" smtClean="0"/>
            </a:br>
            <a:r>
              <a:rPr lang="en-US" sz="1200" b="0" dirty="0" smtClean="0">
                <a:sym typeface="Wingdings"/>
              </a:rPr>
              <a:t> </a:t>
            </a:r>
            <a:r>
              <a:rPr lang="en-US" sz="1200" b="0" dirty="0" err="1" smtClean="0">
                <a:sym typeface="Wingdings"/>
              </a:rPr>
              <a:t>CAMIN</a:t>
            </a:r>
            <a:r>
              <a:rPr lang="en-US" sz="1200" b="0" dirty="0" smtClean="0">
                <a:sym typeface="Wingdings"/>
              </a:rPr>
              <a:t> drives: </a:t>
            </a:r>
            <a:r>
              <a:rPr lang="en-US" sz="1200" b="0" dirty="0" err="1" smtClean="0"/>
              <a:t>2theta</a:t>
            </a:r>
            <a:r>
              <a:rPr lang="en-US" sz="1200" b="0" dirty="0" smtClean="0"/>
              <a:t>=</a:t>
            </a:r>
            <a:r>
              <a:rPr lang="en-US" sz="1200" b="0" dirty="0" err="1" smtClean="0"/>
              <a:t>25°,camtrans</a:t>
            </a:r>
            <a:r>
              <a:rPr lang="en-US" sz="1200" b="0" dirty="0" smtClean="0"/>
              <a:t>=0.5, </a:t>
            </a:r>
            <a:r>
              <a:rPr lang="en-US" sz="1200" b="0" dirty="0" err="1" smtClean="0"/>
              <a:t>camrot</a:t>
            </a:r>
            <a:r>
              <a:rPr lang="en-US" sz="1200" b="0" dirty="0" smtClean="0"/>
              <a:t>=270°</a:t>
            </a:r>
          </a:p>
          <a:p>
            <a:pPr marL="342900" indent="-342900">
              <a:spcBef>
                <a:spcPts val="500"/>
              </a:spcBef>
              <a:buFont typeface="Arial" pitchFamily="34" charset="0"/>
              <a:buAutoNum type="alphaLcPeriod"/>
            </a:pPr>
            <a:r>
              <a:rPr lang="en-US" sz="1400" dirty="0" smtClean="0"/>
              <a:t>Enter in command line:  </a:t>
            </a:r>
            <a:r>
              <a:rPr lang="en-US" sz="1400" i="1" dirty="0" smtClean="0"/>
              <a:t>drive </a:t>
            </a:r>
            <a:r>
              <a:rPr lang="en-US" sz="1400" i="1" dirty="0" err="1" smtClean="0"/>
              <a:t>camtrans</a:t>
            </a:r>
            <a:r>
              <a:rPr lang="en-US" sz="1400" i="1" dirty="0" smtClean="0"/>
              <a:t> [  ]                                                                                          </a:t>
            </a:r>
            <a:r>
              <a:rPr lang="en-US" sz="1400" b="0" dirty="0" smtClean="0"/>
              <a:t>[ ]=45 for JANIS, 25 for Orange</a:t>
            </a:r>
          </a:p>
          <a:p>
            <a:pPr marL="342900" indent="-342900">
              <a:spcBef>
                <a:spcPts val="500"/>
              </a:spcBef>
              <a:buNone/>
            </a:pPr>
            <a:r>
              <a:rPr lang="en-US" sz="1400" dirty="0" smtClean="0">
                <a:effectLst>
                  <a:glow rad="63500">
                    <a:schemeClr val="accent1">
                      <a:satMod val="175000"/>
                      <a:alpha val="40000"/>
                    </a:schemeClr>
                  </a:glow>
                </a:effectLst>
              </a:rPr>
              <a:t>3</a:t>
            </a:r>
            <a:r>
              <a:rPr lang="en-US" sz="1800" dirty="0" smtClean="0">
                <a:effectLst>
                  <a:glow rad="63500">
                    <a:schemeClr val="accent1">
                      <a:satMod val="175000"/>
                      <a:alpha val="40000"/>
                    </a:schemeClr>
                  </a:glow>
                </a:effectLst>
              </a:rPr>
              <a:t>) </a:t>
            </a:r>
            <a:r>
              <a:rPr lang="en-US" sz="1600" dirty="0" smtClean="0">
                <a:effectLst>
                  <a:glow rad="63500">
                    <a:schemeClr val="accent1">
                      <a:satMod val="175000"/>
                      <a:alpha val="40000"/>
                    </a:schemeClr>
                  </a:glow>
                </a:effectLst>
              </a:rPr>
              <a:t>Center sample perpendicular to beam</a:t>
            </a:r>
            <a:endParaRPr lang="en-US" sz="1800" dirty="0" smtClean="0">
              <a:effectLst>
                <a:glow rad="63500">
                  <a:schemeClr val="accent1">
                    <a:satMod val="175000"/>
                    <a:alpha val="40000"/>
                  </a:schemeClr>
                </a:glow>
              </a:effectLst>
            </a:endParaRPr>
          </a:p>
          <a:p>
            <a:pPr marL="342900" indent="-342900">
              <a:spcBef>
                <a:spcPts val="500"/>
              </a:spcBef>
              <a:buFont typeface="Arial" pitchFamily="34" charset="0"/>
              <a:buAutoNum type="alphaLcPeriod"/>
            </a:pPr>
            <a:r>
              <a:rPr lang="en-US" sz="1400" dirty="0" smtClean="0"/>
              <a:t>Enter in command line:  </a:t>
            </a:r>
            <a:r>
              <a:rPr lang="en-US" sz="1400" i="1" dirty="0" smtClean="0"/>
              <a:t>drive </a:t>
            </a:r>
            <a:r>
              <a:rPr lang="en-US" sz="1400" i="1" dirty="0" err="1" smtClean="0"/>
              <a:t>stl</a:t>
            </a:r>
            <a:r>
              <a:rPr lang="en-US" sz="1400" i="1" dirty="0" smtClean="0"/>
              <a:t> [ ]                                                                                                 </a:t>
            </a:r>
            <a:r>
              <a:rPr lang="en-US" sz="1400" b="0" dirty="0" smtClean="0"/>
              <a:t>[ ] is typically between -7 to 7 to center                                                                                         </a:t>
            </a:r>
          </a:p>
          <a:p>
            <a:pPr marL="342900" indent="-342900">
              <a:spcBef>
                <a:spcPts val="500"/>
              </a:spcBef>
              <a:buFont typeface="Arial" pitchFamily="34" charset="0"/>
              <a:buAutoNum type="alphaLcPeriod"/>
            </a:pPr>
            <a:r>
              <a:rPr lang="en-US" sz="1400" dirty="0" smtClean="0"/>
              <a:t>Check Camera Image to visually center the</a:t>
            </a:r>
          </a:p>
          <a:p>
            <a:pPr marL="342900" indent="-342900">
              <a:spcBef>
                <a:spcPts val="500"/>
              </a:spcBef>
              <a:buNone/>
            </a:pPr>
            <a:r>
              <a:rPr lang="en-US" sz="1400" i="1" dirty="0" smtClean="0"/>
              <a:t>	</a:t>
            </a:r>
            <a:r>
              <a:rPr lang="en-US" sz="1400" dirty="0" smtClean="0"/>
              <a:t>sample with respect to the beam both </a:t>
            </a:r>
          </a:p>
          <a:p>
            <a:pPr marL="342900" indent="-342900">
              <a:spcBef>
                <a:spcPts val="500"/>
              </a:spcBef>
              <a:buNone/>
            </a:pPr>
            <a:r>
              <a:rPr lang="en-US" sz="1400" dirty="0" smtClean="0"/>
              <a:t>       horizontally and vertically. In most cases, if the</a:t>
            </a:r>
          </a:p>
          <a:p>
            <a:pPr marL="342900" indent="-342900">
              <a:spcBef>
                <a:spcPts val="500"/>
              </a:spcBef>
              <a:buNone/>
            </a:pPr>
            <a:r>
              <a:rPr lang="en-US" sz="1400" dirty="0" smtClean="0"/>
              <a:t>       sample height is wrong, it can be manually</a:t>
            </a:r>
          </a:p>
          <a:p>
            <a:pPr marL="342900" indent="-342900">
              <a:spcBef>
                <a:spcPts val="500"/>
              </a:spcBef>
              <a:buNone/>
            </a:pPr>
            <a:r>
              <a:rPr lang="en-US" sz="1400" dirty="0" smtClean="0"/>
              <a:t>       adjusted on the sample stick.</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928553" y="2036617"/>
            <a:ext cx="2779209" cy="503377"/>
          </a:xfrm>
          <a:prstGeom prst="rect">
            <a:avLst/>
          </a:prstGeom>
          <a:ln>
            <a:noFill/>
          </a:ln>
          <a:effectLst>
            <a:outerShdw blurRad="292100" dist="139700" dir="2700000" algn="tl" rotWithShape="0">
              <a:srgbClr val="333333">
                <a:alpha val="65000"/>
              </a:srgbClr>
            </a:outerShdw>
          </a:effectLst>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269385" y="2656971"/>
            <a:ext cx="1770601" cy="535115"/>
          </a:xfrm>
          <a:prstGeom prst="rect">
            <a:avLst/>
          </a:prstGeom>
          <a:ln>
            <a:noFill/>
          </a:ln>
          <a:effectLst>
            <a:outerShdw blurRad="292100" dist="139700" dir="2700000" algn="tl" rotWithShape="0">
              <a:srgbClr val="333333">
                <a:alpha val="65000"/>
              </a:srgbClr>
            </a:outerShdw>
          </a:effectLst>
        </p:spPr>
      </p:pic>
      <p:pic>
        <p:nvPicPr>
          <p:cNvPr id="6" name="Picture 6"/>
          <p:cNvPicPr>
            <a:picLocks noChangeAspect="1" noChangeArrowheads="1"/>
          </p:cNvPicPr>
          <p:nvPr/>
        </p:nvPicPr>
        <p:blipFill>
          <a:blip r:embed="rId4" cstate="print"/>
          <a:srcRect l="18611" r="12304"/>
          <a:stretch>
            <a:fillRect/>
          </a:stretch>
        </p:blipFill>
        <p:spPr bwMode="auto">
          <a:xfrm>
            <a:off x="4447310" y="4405744"/>
            <a:ext cx="3443167" cy="2186247"/>
          </a:xfrm>
          <a:prstGeom prst="rect">
            <a:avLst/>
          </a:prstGeom>
          <a:ln>
            <a:noFill/>
          </a:ln>
          <a:effectLst>
            <a:outerShdw blurRad="292100" dist="139700" dir="2700000" algn="tl" rotWithShape="0">
              <a:srgbClr val="333333">
                <a:alpha val="65000"/>
              </a:srgbClr>
            </a:outerShdw>
          </a:effectLst>
        </p:spPr>
      </p:pic>
      <p:sp>
        <p:nvSpPr>
          <p:cNvPr id="7" name="Line Callout 2 6"/>
          <p:cNvSpPr/>
          <p:nvPr/>
        </p:nvSpPr>
        <p:spPr bwMode="auto">
          <a:xfrm>
            <a:off x="7090758" y="3660362"/>
            <a:ext cx="1629294" cy="313121"/>
          </a:xfrm>
          <a:prstGeom prst="borderCallout2">
            <a:avLst>
              <a:gd name="adj1" fmla="val 48524"/>
              <a:gd name="adj2" fmla="val -967"/>
              <a:gd name="adj3" fmla="val 46927"/>
              <a:gd name="adj4" fmla="val -40524"/>
              <a:gd name="adj5" fmla="val 529233"/>
              <a:gd name="adj6" fmla="val -40036"/>
            </a:avLst>
          </a:prstGeom>
          <a:ln w="28575">
            <a:headEnd type="none" w="med" len="med"/>
            <a:tailEnd type="arrow"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800" dirty="0" smtClean="0">
                <a:solidFill>
                  <a:schemeClr val="tx1"/>
                </a:solidFill>
                <a:latin typeface="Arial" charset="0"/>
                <a:cs typeface="Arial" charset="0"/>
              </a:rPr>
              <a:t>Bright portion represents the Neutron beam</a:t>
            </a:r>
          </a:p>
          <a:p>
            <a:endParaRPr lang="en-US" sz="1050" dirty="0" smtClean="0">
              <a:solidFill>
                <a:schemeClr val="tx1"/>
              </a:solidFill>
              <a:latin typeface="Arial" charset="0"/>
              <a:cs typeface="Arial" charset="0"/>
            </a:endParaRPr>
          </a:p>
        </p:txBody>
      </p:sp>
      <p:sp>
        <p:nvSpPr>
          <p:cNvPr id="8" name="Line Callout 2 7"/>
          <p:cNvSpPr/>
          <p:nvPr/>
        </p:nvSpPr>
        <p:spPr bwMode="auto">
          <a:xfrm>
            <a:off x="7847216" y="4380807"/>
            <a:ext cx="1014153" cy="1147157"/>
          </a:xfrm>
          <a:prstGeom prst="borderCallout2">
            <a:avLst>
              <a:gd name="adj1" fmla="val 48524"/>
              <a:gd name="adj2" fmla="val -967"/>
              <a:gd name="adj3" fmla="val 89947"/>
              <a:gd name="adj4" fmla="val -1130"/>
              <a:gd name="adj5" fmla="val 95455"/>
              <a:gd name="adj6" fmla="val -113966"/>
            </a:avLst>
          </a:prstGeom>
          <a:ln w="28575">
            <a:headEnd type="none" w="med" len="med"/>
            <a:tailEnd type="arrow"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800" dirty="0" smtClean="0">
                <a:solidFill>
                  <a:schemeClr val="tx1"/>
                </a:solidFill>
                <a:latin typeface="Arial" charset="0"/>
                <a:cs typeface="Arial" charset="0"/>
              </a:rPr>
              <a:t>SAMPLE</a:t>
            </a:r>
          </a:p>
          <a:p>
            <a:pPr algn="ctr"/>
            <a:r>
              <a:rPr lang="en-US" sz="800" dirty="0" smtClean="0">
                <a:solidFill>
                  <a:schemeClr val="tx1"/>
                </a:solidFill>
                <a:latin typeface="Arial" charset="0"/>
                <a:cs typeface="Arial" charset="0"/>
              </a:rPr>
              <a:t>The more neutron absorbent the sample, the darker it will appear on the image</a:t>
            </a:r>
          </a:p>
          <a:p>
            <a:endParaRPr lang="en-US" sz="1050" dirty="0" smtClean="0">
              <a:solidFill>
                <a:schemeClr val="tx1"/>
              </a:solidFill>
              <a:latin typeface="Arial" charset="0"/>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816" y="327429"/>
            <a:ext cx="8229600" cy="406265"/>
          </a:xfrm>
        </p:spPr>
        <p:txBody>
          <a:bodyPr/>
          <a:lstStyle/>
          <a:p>
            <a:r>
              <a:rPr lang="en-US" dirty="0" smtClean="0"/>
              <a:t>ALIGNING THE SAMPLE</a:t>
            </a:r>
            <a:endParaRPr lang="en-US" dirty="0"/>
          </a:p>
        </p:txBody>
      </p:sp>
      <p:sp>
        <p:nvSpPr>
          <p:cNvPr id="3" name="Content Placeholder 2"/>
          <p:cNvSpPr>
            <a:spLocks noGrp="1"/>
          </p:cNvSpPr>
          <p:nvPr>
            <p:ph idx="1"/>
          </p:nvPr>
        </p:nvSpPr>
        <p:spPr>
          <a:xfrm>
            <a:off x="252442" y="762722"/>
            <a:ext cx="8229600" cy="1115690"/>
          </a:xfrm>
        </p:spPr>
        <p:txBody>
          <a:bodyPr/>
          <a:lstStyle/>
          <a:p>
            <a:pPr marL="342900" indent="-342900">
              <a:spcBef>
                <a:spcPts val="500"/>
              </a:spcBef>
              <a:buNone/>
            </a:pPr>
            <a:r>
              <a:rPr lang="en-US" sz="1400" dirty="0" smtClean="0">
                <a:effectLst>
                  <a:glow rad="63500">
                    <a:schemeClr val="accent1">
                      <a:satMod val="175000"/>
                      <a:alpha val="40000"/>
                    </a:schemeClr>
                  </a:glow>
                </a:effectLst>
              </a:rPr>
              <a:t>4</a:t>
            </a:r>
            <a:r>
              <a:rPr lang="en-US" sz="1800" dirty="0" smtClean="0">
                <a:effectLst>
                  <a:glow rad="63500">
                    <a:schemeClr val="accent1">
                      <a:satMod val="175000"/>
                      <a:alpha val="40000"/>
                    </a:schemeClr>
                  </a:glow>
                </a:effectLst>
              </a:rPr>
              <a:t>) </a:t>
            </a:r>
            <a:r>
              <a:rPr lang="en-US" sz="1600" dirty="0" smtClean="0">
                <a:effectLst>
                  <a:glow rad="63500">
                    <a:schemeClr val="accent1">
                      <a:satMod val="175000"/>
                      <a:alpha val="40000"/>
                    </a:schemeClr>
                  </a:glow>
                </a:effectLst>
              </a:rPr>
              <a:t>Center sample parallel to beam</a:t>
            </a:r>
            <a:endParaRPr lang="en-US" sz="1800" dirty="0" smtClean="0">
              <a:effectLst>
                <a:glow rad="63500">
                  <a:schemeClr val="accent1">
                    <a:satMod val="175000"/>
                    <a:alpha val="40000"/>
                  </a:schemeClr>
                </a:glow>
              </a:effectLst>
            </a:endParaRPr>
          </a:p>
          <a:p>
            <a:pPr marL="342900" indent="-342900">
              <a:spcBef>
                <a:spcPts val="500"/>
              </a:spcBef>
              <a:buFont typeface="Arial" pitchFamily="34" charset="0"/>
              <a:buAutoNum type="alphaLcPeriod"/>
            </a:pPr>
            <a:r>
              <a:rPr lang="en-US" sz="1400" dirty="0" smtClean="0"/>
              <a:t>Enter in command line:  </a:t>
            </a:r>
            <a:r>
              <a:rPr lang="en-US" sz="1400" i="1" dirty="0" smtClean="0"/>
              <a:t>drive </a:t>
            </a:r>
            <a:r>
              <a:rPr lang="en-US" sz="1400" i="1" dirty="0" err="1" smtClean="0"/>
              <a:t>s1</a:t>
            </a:r>
            <a:r>
              <a:rPr lang="en-US" sz="1400" i="1" dirty="0" smtClean="0"/>
              <a:t> -60      </a:t>
            </a:r>
          </a:p>
          <a:p>
            <a:pPr marL="342900" indent="-342900">
              <a:spcBef>
                <a:spcPts val="500"/>
              </a:spcBef>
              <a:buNone/>
            </a:pPr>
            <a:r>
              <a:rPr lang="en-US" sz="1400" i="1" dirty="0" smtClean="0"/>
              <a:t>      </a:t>
            </a:r>
            <a:r>
              <a:rPr lang="en-US" sz="1400" b="0" dirty="0" smtClean="0">
                <a:sym typeface="Wingdings" pitchFamily="2" charset="2"/>
              </a:rPr>
              <a:t> </a:t>
            </a:r>
            <a:r>
              <a:rPr lang="en-US" sz="1400" b="0" dirty="0" smtClean="0"/>
              <a:t>rotating the sample and cryostat by 60 degrees to center close to parallel to the beam</a:t>
            </a:r>
          </a:p>
          <a:p>
            <a:pPr marL="342900" indent="-342900">
              <a:spcBef>
                <a:spcPts val="500"/>
              </a:spcBef>
              <a:buNone/>
            </a:pPr>
            <a:r>
              <a:rPr lang="en-US" sz="1400" b="0" dirty="0" smtClean="0">
                <a:sym typeface="Wingdings"/>
              </a:rPr>
              <a:t>	</a:t>
            </a:r>
            <a:r>
              <a:rPr lang="en-US" sz="1400" b="0" dirty="0" smtClean="0"/>
              <a:t> watch the attached hoses to the cryostat, make sure there is no strain on them </a:t>
            </a:r>
            <a:r>
              <a:rPr lang="en-US" sz="1400" i="1" dirty="0" smtClean="0"/>
              <a:t> </a:t>
            </a:r>
          </a:p>
        </p:txBody>
      </p:sp>
      <p:sp>
        <p:nvSpPr>
          <p:cNvPr id="9" name="Content Placeholder 2"/>
          <p:cNvSpPr txBox="1">
            <a:spLocks/>
          </p:cNvSpPr>
          <p:nvPr/>
        </p:nvSpPr>
        <p:spPr bwMode="auto">
          <a:xfrm>
            <a:off x="213651" y="1854460"/>
            <a:ext cx="8229600" cy="50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342900" marR="0" lvl="0" indent="-342900" algn="l" defTabSz="914400" rtl="0" eaLnBrk="0" fontAlgn="base" latinLnBrk="0" hangingPunct="0">
              <a:lnSpc>
                <a:spcPct val="90000"/>
              </a:lnSpc>
              <a:spcBef>
                <a:spcPts val="500"/>
              </a:spcBef>
              <a:spcAft>
                <a:spcPct val="0"/>
              </a:spcAft>
              <a:buClr>
                <a:srgbClr val="006C3A"/>
              </a:buClr>
              <a:buSzTx/>
              <a:tabLst/>
              <a:defRPr/>
            </a:pPr>
            <a:r>
              <a:rPr lang="en-US" sz="1400" kern="0" noProof="0" dirty="0" smtClean="0">
                <a:solidFill>
                  <a:schemeClr val="accent1">
                    <a:lumMod val="50000"/>
                  </a:schemeClr>
                </a:solidFill>
                <a:latin typeface="Maiandra GD" panose="020E0502030308020204" pitchFamily="34" charset="0"/>
                <a:cs typeface="+mn-cs"/>
              </a:rPr>
              <a:t>b.  </a:t>
            </a:r>
            <a:r>
              <a:rPr lang="en-US" sz="1400" dirty="0" smtClean="0">
                <a:solidFill>
                  <a:schemeClr val="accent1">
                    <a:lumMod val="50000"/>
                  </a:schemeClr>
                </a:solidFill>
                <a:latin typeface="Maiandra GD" pitchFamily="34" charset="0"/>
              </a:rPr>
              <a:t>Enter in command line:  </a:t>
            </a:r>
            <a:r>
              <a:rPr lang="en-US" sz="1400" i="1" dirty="0" smtClean="0">
                <a:solidFill>
                  <a:schemeClr val="accent1">
                    <a:lumMod val="50000"/>
                  </a:schemeClr>
                </a:solidFill>
                <a:latin typeface="Maiandra GD" pitchFamily="34" charset="0"/>
              </a:rPr>
              <a:t>drive </a:t>
            </a:r>
            <a:r>
              <a:rPr lang="en-US" sz="1400" i="1" dirty="0" err="1" smtClean="0">
                <a:solidFill>
                  <a:schemeClr val="accent1">
                    <a:lumMod val="50000"/>
                  </a:schemeClr>
                </a:solidFill>
                <a:latin typeface="Maiandra GD" pitchFamily="34" charset="0"/>
              </a:rPr>
              <a:t>stu</a:t>
            </a:r>
            <a:r>
              <a:rPr lang="en-US" sz="1400" i="1" dirty="0" smtClean="0">
                <a:solidFill>
                  <a:schemeClr val="accent1">
                    <a:lumMod val="50000"/>
                  </a:schemeClr>
                </a:solidFill>
                <a:latin typeface="Maiandra GD" pitchFamily="34" charset="0"/>
              </a:rPr>
              <a:t> [ ]</a:t>
            </a:r>
          </a:p>
          <a:p>
            <a:pPr lvl="0"/>
            <a:r>
              <a:rPr lang="en-US" sz="1400" b="0" dirty="0" smtClean="0">
                <a:solidFill>
                  <a:schemeClr val="accent1">
                    <a:lumMod val="50000"/>
                  </a:schemeClr>
                </a:solidFill>
                <a:latin typeface="Maiandra GD" pitchFamily="34" charset="0"/>
                <a:sym typeface="Wingdings"/>
              </a:rPr>
              <a:t>       </a:t>
            </a:r>
            <a:r>
              <a:rPr lang="en-US" sz="1400" b="0" dirty="0" smtClean="0">
                <a:solidFill>
                  <a:schemeClr val="accent1">
                    <a:lumMod val="50000"/>
                  </a:schemeClr>
                </a:solidFill>
                <a:latin typeface="Maiandra GD" pitchFamily="34" charset="0"/>
              </a:rPr>
              <a:t>[ ] is typically between -7 to 7 to center sample with respect to the beam</a:t>
            </a:r>
          </a:p>
        </p:txBody>
      </p:sp>
      <p:sp>
        <p:nvSpPr>
          <p:cNvPr id="11" name="Content Placeholder 2"/>
          <p:cNvSpPr txBox="1">
            <a:spLocks/>
          </p:cNvSpPr>
          <p:nvPr/>
        </p:nvSpPr>
        <p:spPr bwMode="auto">
          <a:xfrm>
            <a:off x="208109" y="2372620"/>
            <a:ext cx="8229600" cy="222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342900" marR="0" lvl="0" indent="-342900" algn="l" defTabSz="914400" rtl="0" eaLnBrk="0" fontAlgn="base" latinLnBrk="0" hangingPunct="0">
              <a:lnSpc>
                <a:spcPct val="90000"/>
              </a:lnSpc>
              <a:spcBef>
                <a:spcPts val="500"/>
              </a:spcBef>
              <a:spcAft>
                <a:spcPct val="0"/>
              </a:spcAft>
              <a:buClr>
                <a:srgbClr val="006C3A"/>
              </a:buClr>
              <a:buSzTx/>
              <a:tabLst/>
              <a:defRPr/>
            </a:pPr>
            <a:r>
              <a:rPr lang="en-US" sz="1400" kern="0" dirty="0" smtClean="0">
                <a:solidFill>
                  <a:schemeClr val="accent1">
                    <a:lumMod val="50000"/>
                  </a:schemeClr>
                </a:solidFill>
                <a:latin typeface="Maiandra GD" pitchFamily="34" charset="0"/>
                <a:cs typeface="+mn-cs"/>
              </a:rPr>
              <a:t>c</a:t>
            </a:r>
            <a:r>
              <a:rPr lang="en-US" sz="1400" kern="0" noProof="0" dirty="0" smtClean="0">
                <a:solidFill>
                  <a:schemeClr val="accent1">
                    <a:lumMod val="50000"/>
                  </a:schemeClr>
                </a:solidFill>
                <a:latin typeface="Maiandra GD" pitchFamily="34" charset="0"/>
                <a:cs typeface="+mn-cs"/>
              </a:rPr>
              <a:t>.  </a:t>
            </a:r>
            <a:r>
              <a:rPr lang="en-US" sz="1400" dirty="0" smtClean="0">
                <a:solidFill>
                  <a:schemeClr val="accent1">
                    <a:lumMod val="50000"/>
                  </a:schemeClr>
                </a:solidFill>
                <a:latin typeface="Maiandra GD" pitchFamily="34" charset="0"/>
              </a:rPr>
              <a:t>Adjust motorized slits</a:t>
            </a:r>
            <a:endParaRPr lang="en-US" sz="1400" i="1" dirty="0" smtClean="0">
              <a:solidFill>
                <a:schemeClr val="accent1">
                  <a:lumMod val="50000"/>
                </a:schemeClr>
              </a:solidFill>
              <a:latin typeface="Maiandra GD" pitchFamily="34" charset="0"/>
            </a:endParaRPr>
          </a:p>
          <a:p>
            <a:pPr lvl="0"/>
            <a:r>
              <a:rPr lang="en-US" sz="1400" dirty="0" smtClean="0">
                <a:solidFill>
                  <a:schemeClr val="accent1">
                    <a:lumMod val="50000"/>
                  </a:schemeClr>
                </a:solidFill>
                <a:latin typeface="Maiandra GD" pitchFamily="34" charset="0"/>
                <a:sym typeface="Wingdings"/>
              </a:rPr>
              <a:t>    </a:t>
            </a:r>
            <a:r>
              <a:rPr lang="en-US" sz="1400" dirty="0" smtClean="0">
                <a:solidFill>
                  <a:schemeClr val="accent1">
                    <a:lumMod val="50000"/>
                  </a:schemeClr>
                </a:solidFill>
                <a:latin typeface="Maiandra GD" pitchFamily="34" charset="0"/>
              </a:rPr>
              <a:t>Enter in command line:  </a:t>
            </a:r>
            <a:r>
              <a:rPr lang="en-US" sz="1400" i="1" dirty="0" err="1" smtClean="0">
                <a:solidFill>
                  <a:schemeClr val="accent1">
                    <a:lumMod val="50000"/>
                  </a:schemeClr>
                </a:solidFill>
                <a:latin typeface="Maiandra GD" pitchFamily="34" charset="0"/>
              </a:rPr>
              <a:t>slit_h</a:t>
            </a:r>
            <a:r>
              <a:rPr lang="en-US" sz="1400" i="1" dirty="0" smtClean="0">
                <a:solidFill>
                  <a:schemeClr val="accent1">
                    <a:lumMod val="50000"/>
                  </a:schemeClr>
                </a:solidFill>
                <a:latin typeface="Maiandra GD" pitchFamily="34" charset="0"/>
              </a:rPr>
              <a:t> [  ]</a:t>
            </a:r>
          </a:p>
          <a:p>
            <a:r>
              <a:rPr lang="en-US" sz="1400" b="0" dirty="0" smtClean="0">
                <a:solidFill>
                  <a:schemeClr val="accent1">
                    <a:lumMod val="50000"/>
                  </a:schemeClr>
                </a:solidFill>
                <a:latin typeface="Maiandra GD" pitchFamily="34" charset="0"/>
                <a:sym typeface="Wingdings"/>
              </a:rPr>
              <a:t>         </a:t>
            </a:r>
            <a:r>
              <a:rPr lang="en-US" sz="1400" b="0" dirty="0" smtClean="0">
                <a:solidFill>
                  <a:schemeClr val="accent1">
                    <a:lumMod val="50000"/>
                  </a:schemeClr>
                </a:solidFill>
                <a:latin typeface="Maiandra GD" pitchFamily="34" charset="0"/>
              </a:rPr>
              <a:t>[  ] is  typically 5.5 for small cans, 6 for medium cans , 8 for large cans</a:t>
            </a:r>
          </a:p>
          <a:p>
            <a:r>
              <a:rPr lang="en-US" sz="1400" b="0" dirty="0" smtClean="0">
                <a:solidFill>
                  <a:schemeClr val="accent1">
                    <a:lumMod val="50000"/>
                  </a:schemeClr>
                </a:solidFill>
                <a:latin typeface="Maiandra GD" pitchFamily="34" charset="0"/>
                <a:sym typeface="Wingdings"/>
              </a:rPr>
              <a:t>         </a:t>
            </a:r>
            <a:r>
              <a:rPr lang="en-US" sz="1400" b="0" dirty="0" smtClean="0">
                <a:solidFill>
                  <a:schemeClr val="accent1">
                    <a:lumMod val="50000"/>
                  </a:schemeClr>
                </a:solidFill>
                <a:latin typeface="Maiandra GD" pitchFamily="34" charset="0"/>
              </a:rPr>
              <a:t>closes the slits horizontally (left and right)</a:t>
            </a:r>
          </a:p>
          <a:p>
            <a:r>
              <a:rPr lang="en-US" sz="1400" i="1" dirty="0" smtClean="0">
                <a:solidFill>
                  <a:schemeClr val="accent1">
                    <a:lumMod val="50000"/>
                  </a:schemeClr>
                </a:solidFill>
                <a:latin typeface="Maiandra GD" pitchFamily="34" charset="0"/>
              </a:rPr>
              <a:t>    </a:t>
            </a:r>
            <a:r>
              <a:rPr lang="en-US" sz="1400" dirty="0" smtClean="0">
                <a:solidFill>
                  <a:schemeClr val="accent1">
                    <a:lumMod val="50000"/>
                  </a:schemeClr>
                </a:solidFill>
                <a:latin typeface="Maiandra GD" pitchFamily="34" charset="0"/>
              </a:rPr>
              <a:t>Enter in command line:  </a:t>
            </a:r>
            <a:r>
              <a:rPr lang="en-US" sz="1400" i="1" dirty="0" smtClean="0">
                <a:solidFill>
                  <a:schemeClr val="accent1">
                    <a:lumMod val="50000"/>
                  </a:schemeClr>
                </a:solidFill>
                <a:latin typeface="Maiandra GD" pitchFamily="34" charset="0"/>
              </a:rPr>
              <a:t>drive </a:t>
            </a:r>
            <a:r>
              <a:rPr lang="en-US" sz="1400" i="1" dirty="0" err="1" smtClean="0">
                <a:solidFill>
                  <a:schemeClr val="accent1">
                    <a:lumMod val="50000"/>
                  </a:schemeClr>
                </a:solidFill>
                <a:latin typeface="Maiandra GD" pitchFamily="34" charset="0"/>
              </a:rPr>
              <a:t>slit_tp</a:t>
            </a:r>
            <a:r>
              <a:rPr lang="en-US" sz="1400" i="1" dirty="0" smtClean="0">
                <a:solidFill>
                  <a:schemeClr val="accent1">
                    <a:lumMod val="50000"/>
                  </a:schemeClr>
                </a:solidFill>
                <a:latin typeface="Maiandra GD" pitchFamily="34" charset="0"/>
              </a:rPr>
              <a:t>  [  ]</a:t>
            </a:r>
          </a:p>
          <a:p>
            <a:r>
              <a:rPr lang="en-US" sz="1400" dirty="0" smtClean="0">
                <a:solidFill>
                  <a:schemeClr val="accent1">
                    <a:lumMod val="50000"/>
                  </a:schemeClr>
                </a:solidFill>
                <a:latin typeface="Maiandra GD" pitchFamily="34" charset="0"/>
              </a:rPr>
              <a:t>    Enter in command line:  </a:t>
            </a:r>
            <a:r>
              <a:rPr lang="en-US" sz="1400" i="1" dirty="0" smtClean="0">
                <a:solidFill>
                  <a:schemeClr val="accent1">
                    <a:lumMod val="50000"/>
                  </a:schemeClr>
                </a:solidFill>
                <a:latin typeface="Maiandra GD" pitchFamily="34" charset="0"/>
              </a:rPr>
              <a:t>drive </a:t>
            </a:r>
            <a:r>
              <a:rPr lang="en-US" sz="1400" i="1" dirty="0" err="1" smtClean="0">
                <a:solidFill>
                  <a:schemeClr val="accent1">
                    <a:lumMod val="50000"/>
                  </a:schemeClr>
                </a:solidFill>
                <a:latin typeface="Maiandra GD" pitchFamily="34" charset="0"/>
              </a:rPr>
              <a:t>slit_bt</a:t>
            </a:r>
            <a:r>
              <a:rPr lang="en-US" sz="1400" i="1" dirty="0" smtClean="0">
                <a:solidFill>
                  <a:schemeClr val="accent1">
                    <a:lumMod val="50000"/>
                  </a:schemeClr>
                </a:solidFill>
                <a:latin typeface="Maiandra GD" pitchFamily="34" charset="0"/>
              </a:rPr>
              <a:t>  [  ]</a:t>
            </a:r>
          </a:p>
          <a:p>
            <a:r>
              <a:rPr lang="en-US" sz="1400" b="0" dirty="0" smtClean="0">
                <a:solidFill>
                  <a:schemeClr val="accent1">
                    <a:lumMod val="50000"/>
                  </a:schemeClr>
                </a:solidFill>
                <a:latin typeface="Maiandra GD" pitchFamily="34" charset="0"/>
                <a:sym typeface="Wingdings"/>
              </a:rPr>
              <a:t>         </a:t>
            </a:r>
            <a:r>
              <a:rPr lang="en-US" sz="1400" b="0" dirty="0" smtClean="0">
                <a:solidFill>
                  <a:schemeClr val="accent1">
                    <a:lumMod val="50000"/>
                  </a:schemeClr>
                </a:solidFill>
                <a:latin typeface="Maiandra GD" pitchFamily="34" charset="0"/>
              </a:rPr>
              <a:t>adjust [  ] to close the top and bottom slits, ensure that the slits are not cutting into the sample</a:t>
            </a:r>
          </a:p>
          <a:p>
            <a:pPr lvl="0"/>
            <a:r>
              <a:rPr lang="en-US" sz="1400" b="0" dirty="0" smtClean="0">
                <a:solidFill>
                  <a:schemeClr val="accent1">
                    <a:lumMod val="50000"/>
                  </a:schemeClr>
                </a:solidFill>
                <a:latin typeface="Maiandra GD" pitchFamily="34" charset="0"/>
              </a:rPr>
              <a:t>    </a:t>
            </a:r>
            <a:r>
              <a:rPr lang="en-US" sz="1400" dirty="0" smtClean="0">
                <a:solidFill>
                  <a:schemeClr val="accent1">
                    <a:lumMod val="50000"/>
                  </a:schemeClr>
                </a:solidFill>
                <a:latin typeface="Maiandra GD" pitchFamily="34" charset="0"/>
              </a:rPr>
              <a:t>Enter in command line:  </a:t>
            </a:r>
            <a:r>
              <a:rPr lang="en-US" sz="1400" i="1" dirty="0" smtClean="0">
                <a:solidFill>
                  <a:schemeClr val="accent1">
                    <a:lumMod val="50000"/>
                  </a:schemeClr>
                </a:solidFill>
                <a:latin typeface="Maiandra GD" pitchFamily="34" charset="0"/>
              </a:rPr>
              <a:t>drive </a:t>
            </a:r>
            <a:r>
              <a:rPr lang="en-US" sz="1400" i="1" dirty="0" err="1" smtClean="0">
                <a:solidFill>
                  <a:schemeClr val="accent1">
                    <a:lumMod val="50000"/>
                  </a:schemeClr>
                </a:solidFill>
                <a:latin typeface="Maiandra GD" pitchFamily="34" charset="0"/>
              </a:rPr>
              <a:t>s1</a:t>
            </a:r>
            <a:r>
              <a:rPr lang="en-US" sz="1400" i="1" dirty="0" smtClean="0">
                <a:solidFill>
                  <a:schemeClr val="accent1">
                    <a:lumMod val="50000"/>
                  </a:schemeClr>
                </a:solidFill>
                <a:latin typeface="Maiandra GD" pitchFamily="34" charset="0"/>
              </a:rPr>
              <a:t> 0</a:t>
            </a:r>
          </a:p>
          <a:p>
            <a:pPr lvl="0"/>
            <a:r>
              <a:rPr lang="en-US" sz="1400" dirty="0" smtClean="0">
                <a:solidFill>
                  <a:schemeClr val="accent1">
                    <a:lumMod val="50000"/>
                  </a:schemeClr>
                </a:solidFill>
                <a:latin typeface="Maiandra GD" pitchFamily="34" charset="0"/>
              </a:rPr>
              <a:t>        </a:t>
            </a:r>
            <a:r>
              <a:rPr lang="en-US" sz="1400" dirty="0" smtClean="0">
                <a:solidFill>
                  <a:schemeClr val="accent1">
                    <a:lumMod val="50000"/>
                  </a:schemeClr>
                </a:solidFill>
                <a:latin typeface="Maiandra GD" pitchFamily="34" charset="0"/>
                <a:sym typeface="Wingdings" pitchFamily="2" charset="2"/>
              </a:rPr>
              <a:t></a:t>
            </a:r>
            <a:r>
              <a:rPr lang="en-US" sz="1400" b="0" dirty="0" smtClean="0">
                <a:solidFill>
                  <a:schemeClr val="accent1">
                    <a:lumMod val="50000"/>
                  </a:schemeClr>
                </a:solidFill>
                <a:latin typeface="Maiandra GD" pitchFamily="34" charset="0"/>
                <a:sym typeface="Wingdings" pitchFamily="2" charset="2"/>
              </a:rPr>
              <a:t> </a:t>
            </a:r>
            <a:r>
              <a:rPr lang="en-US" sz="1400" b="0" dirty="0" smtClean="0">
                <a:solidFill>
                  <a:schemeClr val="accent1">
                    <a:lumMod val="50000"/>
                  </a:schemeClr>
                </a:solidFill>
                <a:latin typeface="Maiandra GD" pitchFamily="34" charset="0"/>
              </a:rPr>
              <a:t>Rotates sample/cryostat back to original position</a:t>
            </a:r>
          </a:p>
          <a:p>
            <a:pPr lvl="0"/>
            <a:endParaRPr lang="en-US" sz="1400" dirty="0" smtClean="0">
              <a:solidFill>
                <a:schemeClr val="accent1">
                  <a:lumMod val="50000"/>
                </a:schemeClr>
              </a:solidFill>
              <a:latin typeface="Maiandra GD" pitchFamily="34" charset="0"/>
            </a:endParaRPr>
          </a:p>
        </p:txBody>
      </p:sp>
      <p:sp>
        <p:nvSpPr>
          <p:cNvPr id="13" name="Content Placeholder 2"/>
          <p:cNvSpPr txBox="1">
            <a:spLocks/>
          </p:cNvSpPr>
          <p:nvPr/>
        </p:nvSpPr>
        <p:spPr bwMode="auto">
          <a:xfrm>
            <a:off x="213649" y="4350541"/>
            <a:ext cx="8229600" cy="73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514350" marR="0" lvl="0" indent="-514350" algn="l" defTabSz="914400" rtl="0" eaLnBrk="0" fontAlgn="base" latinLnBrk="0" hangingPunct="0">
              <a:lnSpc>
                <a:spcPct val="90000"/>
              </a:lnSpc>
              <a:spcBef>
                <a:spcPts val="500"/>
              </a:spcBef>
              <a:spcAft>
                <a:spcPct val="0"/>
              </a:spcAft>
              <a:buClr>
                <a:srgbClr val="006C3A"/>
              </a:buClr>
              <a:buSzTx/>
              <a:buFont typeface="Arial" pitchFamily="34" charset="0"/>
              <a:buNone/>
              <a:tabLst/>
              <a:defRPr/>
            </a:pPr>
            <a:r>
              <a:rPr lang="en-US" sz="1600" kern="0" noProof="0" dirty="0" smtClean="0">
                <a:solidFill>
                  <a:schemeClr val="accent1">
                    <a:lumMod val="50000"/>
                  </a:schemeClr>
                </a:solidFill>
                <a:effectLst>
                  <a:glow rad="63500">
                    <a:schemeClr val="accent1">
                      <a:satMod val="175000"/>
                      <a:alpha val="40000"/>
                    </a:schemeClr>
                  </a:glow>
                </a:effectLst>
                <a:latin typeface="Maiandra GD" panose="020E0502030308020204" pitchFamily="34" charset="0"/>
                <a:cs typeface="+mn-cs"/>
              </a:rPr>
              <a:t>5</a:t>
            </a:r>
            <a:r>
              <a:rPr kumimoji="0" lang="en-US" sz="1600" b="1" i="0" u="none" strike="noStrike" kern="0" cap="none" spc="0" normalizeH="0" baseline="0" noProof="0" dirty="0" smtClean="0">
                <a:ln>
                  <a:noFill/>
                </a:ln>
                <a:solidFill>
                  <a:schemeClr val="accent1">
                    <a:lumMod val="50000"/>
                  </a:schemeClr>
                </a:solidFill>
                <a:effectLst>
                  <a:glow rad="63500">
                    <a:schemeClr val="accent1">
                      <a:satMod val="175000"/>
                      <a:alpha val="40000"/>
                    </a:schemeClr>
                  </a:glow>
                </a:effectLst>
                <a:uLnTx/>
                <a:uFillTx/>
                <a:latin typeface="Maiandra GD" panose="020E0502030308020204" pitchFamily="34" charset="0"/>
                <a:ea typeface="+mn-ea"/>
                <a:cs typeface="+mn-cs"/>
              </a:rPr>
              <a:t>)  </a:t>
            </a:r>
            <a:r>
              <a:rPr kumimoji="0" lang="en-US" sz="1400" b="1" i="0" u="none" strike="noStrike" kern="0" cap="none" spc="0" normalizeH="0" baseline="0" noProof="0" dirty="0" smtClean="0">
                <a:ln>
                  <a:noFill/>
                </a:ln>
                <a:solidFill>
                  <a:schemeClr val="accent1">
                    <a:lumMod val="50000"/>
                  </a:schemeClr>
                </a:solidFill>
                <a:effectLst>
                  <a:glow rad="63500">
                    <a:schemeClr val="accent1">
                      <a:satMod val="175000"/>
                      <a:alpha val="40000"/>
                    </a:schemeClr>
                  </a:glow>
                </a:effectLst>
                <a:uLnTx/>
                <a:uFillTx/>
                <a:latin typeface="Maiandra GD" panose="020E0502030308020204" pitchFamily="34" charset="0"/>
                <a:ea typeface="+mn-ea"/>
                <a:cs typeface="+mn-cs"/>
              </a:rPr>
              <a:t>Move neutron camera into IDLE position</a:t>
            </a:r>
            <a:endParaRPr kumimoji="0" lang="en-US" sz="1600" b="1" i="0" u="none" strike="noStrike" kern="0" cap="none" spc="0" normalizeH="0" baseline="0" noProof="0" dirty="0" smtClean="0">
              <a:ln>
                <a:noFill/>
              </a:ln>
              <a:solidFill>
                <a:schemeClr val="accent1">
                  <a:lumMod val="50000"/>
                </a:schemeClr>
              </a:solidFill>
              <a:effectLst>
                <a:glow rad="63500">
                  <a:schemeClr val="accent1">
                    <a:satMod val="175000"/>
                    <a:alpha val="40000"/>
                  </a:schemeClr>
                </a:glow>
              </a:effectLst>
              <a:uLnTx/>
              <a:uFillTx/>
              <a:latin typeface="Maiandra GD" panose="020E0502030308020204" pitchFamily="34" charset="0"/>
              <a:ea typeface="+mn-ea"/>
              <a:cs typeface="+mn-cs"/>
            </a:endParaRPr>
          </a:p>
          <a:p>
            <a:pPr marL="342900" marR="0" lvl="0" indent="-342900" algn="l" defTabSz="914400" rtl="0" eaLnBrk="0" fontAlgn="base" latinLnBrk="0" hangingPunct="0">
              <a:lnSpc>
                <a:spcPct val="90000"/>
              </a:lnSpc>
              <a:spcBef>
                <a:spcPts val="500"/>
              </a:spcBef>
              <a:spcAft>
                <a:spcPct val="0"/>
              </a:spcAft>
              <a:buClr>
                <a:srgbClr val="006C3A"/>
              </a:buClr>
              <a:buSzTx/>
              <a:tabLst/>
              <a:defRPr/>
            </a:pPr>
            <a:r>
              <a:rPr kumimoji="0" lang="en-US" sz="14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Enter in command line:  </a:t>
            </a:r>
            <a:r>
              <a:rPr kumimoji="0" lang="en-US" sz="1400" b="1" i="1" u="none" strike="noStrike" kern="0" cap="none" spc="0" normalizeH="0" baseline="0" noProof="0" dirty="0" err="1" smtClean="0">
                <a:ln>
                  <a:noFill/>
                </a:ln>
                <a:solidFill>
                  <a:schemeClr val="accent1">
                    <a:lumMod val="50000"/>
                  </a:schemeClr>
                </a:solidFill>
                <a:effectLst/>
                <a:uLnTx/>
                <a:uFillTx/>
                <a:latin typeface="Maiandra GD" panose="020E0502030308020204" pitchFamily="34" charset="0"/>
                <a:ea typeface="+mn-ea"/>
                <a:cs typeface="+mn-cs"/>
              </a:rPr>
              <a:t>CAMOUT</a:t>
            </a:r>
            <a:r>
              <a:rPr kumimoji="0" lang="en-US" sz="1400" b="1" i="1"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a:r>
            <a:br>
              <a:rPr kumimoji="0" lang="en-US" sz="1400" b="1" i="1"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br>
            <a:r>
              <a:rPr kumimoji="0" lang="en-US" sz="1200" b="0"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sym typeface="Wingdings"/>
              </a:rPr>
              <a:t> </a:t>
            </a:r>
            <a:r>
              <a:rPr kumimoji="0" lang="en-US" sz="1200" b="0" i="0" u="none" strike="noStrike" kern="0" cap="none" spc="0" normalizeH="0" baseline="0" noProof="0" dirty="0" err="1" smtClean="0">
                <a:ln>
                  <a:noFill/>
                </a:ln>
                <a:solidFill>
                  <a:schemeClr val="accent1">
                    <a:lumMod val="50000"/>
                  </a:schemeClr>
                </a:solidFill>
                <a:effectLst/>
                <a:uLnTx/>
                <a:uFillTx/>
                <a:latin typeface="Maiandra GD" panose="020E0502030308020204" pitchFamily="34" charset="0"/>
                <a:ea typeface="+mn-ea"/>
                <a:cs typeface="+mn-cs"/>
                <a:sym typeface="Wingdings"/>
              </a:rPr>
              <a:t>CAMIN</a:t>
            </a:r>
            <a:r>
              <a:rPr kumimoji="0" lang="en-US" sz="1200" b="0"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sym typeface="Wingdings"/>
              </a:rPr>
              <a:t> drives: </a:t>
            </a:r>
            <a:r>
              <a:rPr kumimoji="0" lang="en-US" sz="1200" b="0" i="0" u="none" strike="noStrike" kern="0" cap="none" spc="0" normalizeH="0" baseline="0" noProof="0" dirty="0" err="1" smtClean="0">
                <a:ln>
                  <a:noFill/>
                </a:ln>
                <a:solidFill>
                  <a:schemeClr val="accent1">
                    <a:lumMod val="50000"/>
                  </a:schemeClr>
                </a:solidFill>
                <a:effectLst/>
                <a:uLnTx/>
                <a:uFillTx/>
                <a:latin typeface="Maiandra GD" panose="020E0502030308020204" pitchFamily="34" charset="0"/>
                <a:ea typeface="+mn-ea"/>
                <a:cs typeface="+mn-cs"/>
              </a:rPr>
              <a:t>2theta</a:t>
            </a:r>
            <a:r>
              <a:rPr kumimoji="0" lang="en-US" sz="1200" b="0"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a:t>
            </a:r>
            <a:r>
              <a:rPr kumimoji="0" lang="en-US" sz="1200" b="0" i="0" u="none" strike="noStrike" kern="0" cap="none" spc="0" normalizeH="0" baseline="0" noProof="0" dirty="0" err="1" smtClean="0">
                <a:ln>
                  <a:noFill/>
                </a:ln>
                <a:solidFill>
                  <a:schemeClr val="accent1">
                    <a:lumMod val="50000"/>
                  </a:schemeClr>
                </a:solidFill>
                <a:effectLst/>
                <a:uLnTx/>
                <a:uFillTx/>
                <a:latin typeface="Maiandra GD" panose="020E0502030308020204" pitchFamily="34" charset="0"/>
                <a:ea typeface="+mn-ea"/>
                <a:cs typeface="+mn-cs"/>
              </a:rPr>
              <a:t>25°,camtrans</a:t>
            </a:r>
            <a:r>
              <a:rPr kumimoji="0" lang="en-US" sz="1200" b="0"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=0.5, </a:t>
            </a:r>
            <a:r>
              <a:rPr kumimoji="0" lang="en-US" sz="1200" b="0" i="0" u="none" strike="noStrike" kern="0" cap="none" spc="0" normalizeH="0" baseline="0" noProof="0" dirty="0" err="1" smtClean="0">
                <a:ln>
                  <a:noFill/>
                </a:ln>
                <a:solidFill>
                  <a:schemeClr val="accent1">
                    <a:lumMod val="50000"/>
                  </a:schemeClr>
                </a:solidFill>
                <a:effectLst/>
                <a:uLnTx/>
                <a:uFillTx/>
                <a:latin typeface="Maiandra GD" panose="020E0502030308020204" pitchFamily="34" charset="0"/>
                <a:ea typeface="+mn-ea"/>
                <a:cs typeface="+mn-cs"/>
              </a:rPr>
              <a:t>camrot</a:t>
            </a:r>
            <a:r>
              <a:rPr kumimoji="0" lang="en-US" sz="1200" b="0"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=180°</a:t>
            </a:r>
          </a:p>
        </p:txBody>
      </p:sp>
      <p:sp>
        <p:nvSpPr>
          <p:cNvPr id="14" name="Content Placeholder 2"/>
          <p:cNvSpPr txBox="1">
            <a:spLocks/>
          </p:cNvSpPr>
          <p:nvPr/>
        </p:nvSpPr>
        <p:spPr bwMode="auto">
          <a:xfrm>
            <a:off x="227504" y="5077027"/>
            <a:ext cx="8229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514350" marR="0" lvl="0" indent="-514350" algn="l" defTabSz="914400" rtl="0" eaLnBrk="0" fontAlgn="base" latinLnBrk="0" hangingPunct="0">
              <a:lnSpc>
                <a:spcPct val="90000"/>
              </a:lnSpc>
              <a:spcBef>
                <a:spcPts val="500"/>
              </a:spcBef>
              <a:spcAft>
                <a:spcPct val="0"/>
              </a:spcAft>
              <a:buClr>
                <a:srgbClr val="006C3A"/>
              </a:buClr>
              <a:buSzTx/>
              <a:buFont typeface="Arial" pitchFamily="34" charset="0"/>
              <a:buNone/>
              <a:tabLst/>
              <a:defRPr/>
            </a:pPr>
            <a:r>
              <a:rPr lang="en-US" sz="1600" kern="0" dirty="0" smtClean="0">
                <a:solidFill>
                  <a:schemeClr val="accent1">
                    <a:lumMod val="50000"/>
                  </a:schemeClr>
                </a:solidFill>
                <a:effectLst>
                  <a:glow rad="63500">
                    <a:schemeClr val="accent1">
                      <a:satMod val="175000"/>
                      <a:alpha val="40000"/>
                    </a:schemeClr>
                  </a:glow>
                </a:effectLst>
                <a:latin typeface="Maiandra GD" panose="020E0502030308020204" pitchFamily="34" charset="0"/>
                <a:cs typeface="+mn-cs"/>
              </a:rPr>
              <a:t>6</a:t>
            </a:r>
            <a:r>
              <a:rPr kumimoji="0" lang="en-US" sz="1600" b="1" i="0" u="none" strike="noStrike" kern="0" cap="none" spc="0" normalizeH="0" baseline="0" noProof="0" dirty="0" smtClean="0">
                <a:ln>
                  <a:noFill/>
                </a:ln>
                <a:solidFill>
                  <a:schemeClr val="accent1">
                    <a:lumMod val="50000"/>
                  </a:schemeClr>
                </a:solidFill>
                <a:effectLst>
                  <a:glow rad="63500">
                    <a:schemeClr val="accent1">
                      <a:satMod val="175000"/>
                      <a:alpha val="40000"/>
                    </a:schemeClr>
                  </a:glow>
                </a:effectLst>
                <a:uLnTx/>
                <a:uFillTx/>
                <a:latin typeface="Maiandra GD" panose="020E0502030308020204" pitchFamily="34" charset="0"/>
                <a:ea typeface="+mn-ea"/>
                <a:cs typeface="+mn-cs"/>
              </a:rPr>
              <a:t>)  close visualization software</a:t>
            </a:r>
            <a:r>
              <a:rPr lang="en-US" sz="1400" kern="0" dirty="0" smtClean="0">
                <a:solidFill>
                  <a:schemeClr val="accent1">
                    <a:lumMod val="50000"/>
                  </a:schemeClr>
                </a:solidFill>
                <a:latin typeface="Maiandra GD" panose="020E0502030308020204" pitchFamily="34" charset="0"/>
                <a:cs typeface="+mn-cs"/>
              </a:rPr>
              <a:t> </a:t>
            </a:r>
            <a:r>
              <a:rPr kumimoji="0" lang="en-US" sz="14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a:t>
            </a:r>
            <a:r>
              <a:rPr kumimoji="0" lang="en-US" sz="1400" b="1"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(Corel Video Studio Pro)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611" y="310803"/>
            <a:ext cx="5655714" cy="1243417"/>
          </a:xfrm>
        </p:spPr>
        <p:txBody>
          <a:bodyPr/>
          <a:lstStyle/>
          <a:p>
            <a:r>
              <a:rPr lang="en-US" sz="4400" dirty="0" smtClean="0"/>
              <a:t>RUNNING QUICK TEST SCANS</a:t>
            </a:r>
            <a:endParaRPr lang="en-US" sz="4400" dirty="0"/>
          </a:p>
        </p:txBody>
      </p:sp>
      <p:sp>
        <p:nvSpPr>
          <p:cNvPr id="10" name="TextBox 9"/>
          <p:cNvSpPr txBox="1"/>
          <p:nvPr/>
        </p:nvSpPr>
        <p:spPr>
          <a:xfrm>
            <a:off x="1828798" y="5228706"/>
            <a:ext cx="5644343" cy="615141"/>
          </a:xfrm>
          <a:prstGeom prst="rect">
            <a:avLst/>
          </a:prstGeom>
        </p:spPr>
        <p:style>
          <a:lnRef idx="3">
            <a:schemeClr val="lt1"/>
          </a:lnRef>
          <a:fillRef idx="1">
            <a:schemeClr val="accent5"/>
          </a:fillRef>
          <a:effectRef idx="1">
            <a:schemeClr val="accent5"/>
          </a:effectRef>
          <a:fontRef idx="minor">
            <a:schemeClr val="lt1"/>
          </a:fontRef>
        </p:style>
        <p:txBody>
          <a:bodyPr wrap="square" rtlCol="0">
            <a:noAutofit/>
          </a:bodyPr>
          <a:lstStyle/>
          <a:p>
            <a:pPr algn="ctr"/>
            <a:r>
              <a:rPr lang="en-US" sz="1400" dirty="0" smtClean="0"/>
              <a:t>A quick test scan is done to ensure that the sample is properly aligned with respect to the beam.</a:t>
            </a:r>
            <a:endParaRPr lang="en-US" sz="1400" dirty="0"/>
          </a:p>
        </p:txBody>
      </p:sp>
      <p:pic>
        <p:nvPicPr>
          <p:cNvPr id="7170" name="Picture 2"/>
          <p:cNvPicPr>
            <a:picLocks noChangeAspect="1" noChangeArrowheads="1"/>
          </p:cNvPicPr>
          <p:nvPr/>
        </p:nvPicPr>
        <p:blipFill>
          <a:blip r:embed="rId2" cstate="print"/>
          <a:srcRect/>
          <a:stretch>
            <a:fillRect/>
          </a:stretch>
        </p:blipFill>
        <p:spPr bwMode="auto">
          <a:xfrm>
            <a:off x="2514550" y="1521230"/>
            <a:ext cx="3936126" cy="352106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694" y="58191"/>
            <a:ext cx="9518072" cy="720197"/>
          </a:xfrm>
        </p:spPr>
        <p:txBody>
          <a:bodyPr/>
          <a:lstStyle/>
          <a:p>
            <a:r>
              <a:rPr lang="en-US" dirty="0" smtClean="0"/>
              <a:t>SCAN COMMANDS to get a DIFFRACTION PATTERN</a:t>
            </a:r>
            <a:endParaRPr lang="en-US" dirty="0"/>
          </a:p>
        </p:txBody>
      </p:sp>
      <p:sp>
        <p:nvSpPr>
          <p:cNvPr id="3" name="Content Placeholder 2"/>
          <p:cNvSpPr>
            <a:spLocks noGrp="1"/>
          </p:cNvSpPr>
          <p:nvPr>
            <p:ph idx="1"/>
          </p:nvPr>
        </p:nvSpPr>
        <p:spPr>
          <a:xfrm>
            <a:off x="202563" y="421901"/>
            <a:ext cx="8941437" cy="1393715"/>
          </a:xfrm>
        </p:spPr>
        <p:txBody>
          <a:bodyPr/>
          <a:lstStyle/>
          <a:p>
            <a:r>
              <a:rPr lang="en-US" sz="2000" dirty="0" smtClean="0"/>
              <a:t>The quick scan command to get a diffraction pattern is:</a:t>
            </a:r>
          </a:p>
          <a:p>
            <a:pPr algn="ctr">
              <a:buNone/>
            </a:pPr>
            <a:endParaRPr lang="en-US" sz="1800" dirty="0" smtClean="0"/>
          </a:p>
          <a:p>
            <a:pPr algn="ctr">
              <a:spcBef>
                <a:spcPts val="0"/>
              </a:spcBef>
              <a:buNone/>
            </a:pPr>
            <a:r>
              <a:rPr lang="en-US" sz="1100" dirty="0" smtClean="0"/>
              <a:t>The above command scans detector 1 from 5</a:t>
            </a:r>
            <a:r>
              <a:rPr lang="en-US" sz="1100" dirty="0" smtClean="0">
                <a:sym typeface="Symbol"/>
              </a:rPr>
              <a:t></a:t>
            </a:r>
            <a:r>
              <a:rPr lang="en-US" sz="1100" dirty="0" smtClean="0"/>
              <a:t> to 11 </a:t>
            </a:r>
            <a:r>
              <a:rPr lang="en-US" sz="1100" dirty="0" smtClean="0">
                <a:sym typeface="Symbol"/>
              </a:rPr>
              <a:t></a:t>
            </a:r>
            <a:r>
              <a:rPr lang="en-US" sz="1100" dirty="0" smtClean="0"/>
              <a:t> moving with step size of 0.1, counting 20 seconds for each point. </a:t>
            </a:r>
          </a:p>
          <a:p>
            <a:pPr algn="ctr">
              <a:spcBef>
                <a:spcPts val="0"/>
              </a:spcBef>
              <a:buNone/>
            </a:pPr>
            <a:r>
              <a:rPr lang="en-US" sz="1100" dirty="0" smtClean="0"/>
              <a:t>The 6 degree </a:t>
            </a:r>
            <a:r>
              <a:rPr lang="en-US" sz="1100" dirty="0" err="1" smtClean="0"/>
              <a:t>2theta</a:t>
            </a:r>
            <a:r>
              <a:rPr lang="en-US" sz="1100" dirty="0" smtClean="0"/>
              <a:t> scan allows neighboring detectors to overlap.</a:t>
            </a:r>
          </a:p>
          <a:p>
            <a:pPr algn="ctr">
              <a:spcBef>
                <a:spcPts val="0"/>
              </a:spcBef>
              <a:buNone/>
            </a:pPr>
            <a:r>
              <a:rPr lang="en-US" sz="1050" dirty="0" smtClean="0"/>
              <a:t>Since the rest of the detectors (2-44) are of known positions with respect to detector 1, you will see the </a:t>
            </a:r>
            <a:r>
              <a:rPr lang="en-US" sz="1050" dirty="0" err="1" smtClean="0"/>
              <a:t>multidetector</a:t>
            </a:r>
            <a:r>
              <a:rPr lang="en-US" sz="1050" dirty="0" smtClean="0"/>
              <a:t> data shown in different colors where neighboring detectors have substantial overlap </a:t>
            </a:r>
          </a:p>
        </p:txBody>
      </p:sp>
      <p:sp>
        <p:nvSpPr>
          <p:cNvPr id="4" name="TextBox 3"/>
          <p:cNvSpPr txBox="1"/>
          <p:nvPr/>
        </p:nvSpPr>
        <p:spPr>
          <a:xfrm>
            <a:off x="2707926" y="731519"/>
            <a:ext cx="3287310" cy="369332"/>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dirty="0" smtClean="0"/>
              <a:t>scan </a:t>
            </a:r>
            <a:r>
              <a:rPr lang="en-US" dirty="0" err="1" smtClean="0"/>
              <a:t>2theta</a:t>
            </a:r>
            <a:r>
              <a:rPr lang="en-US" dirty="0" smtClean="0"/>
              <a:t> 5 11 0.1 preset time 20</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5261957" y="1872384"/>
            <a:ext cx="2369128" cy="2176342"/>
          </a:xfrm>
          <a:prstGeom prst="rect">
            <a:avLst/>
          </a:prstGeom>
          <a:ln w="28575">
            <a:solidFill>
              <a:srgbClr val="C00000"/>
            </a:solidFill>
          </a:ln>
          <a:effectLst>
            <a:outerShdw blurRad="292100" dist="139700" dir="2700000" algn="tl" rotWithShape="0">
              <a:srgbClr val="333333">
                <a:alpha val="65000"/>
              </a:srgbClr>
            </a:outerShdw>
          </a:effectLst>
        </p:spPr>
      </p:pic>
      <p:sp>
        <p:nvSpPr>
          <p:cNvPr id="7" name="Content Placeholder 2"/>
          <p:cNvSpPr txBox="1">
            <a:spLocks/>
          </p:cNvSpPr>
          <p:nvPr/>
        </p:nvSpPr>
        <p:spPr bwMode="auto">
          <a:xfrm>
            <a:off x="1030780" y="1854464"/>
            <a:ext cx="4114800" cy="1061829"/>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spAutoFit/>
            <a:scene3d>
              <a:camera prst="orthographicFront"/>
              <a:lightRig rig="soft" dir="t">
                <a:rot lat="0" lon="0" rev="10800000"/>
              </a:lightRig>
            </a:scene3d>
            <a:sp3d>
              <a:bevelT w="27940" h="12700"/>
              <a:contourClr>
                <a:srgbClr val="DDDDDD"/>
              </a:contourClr>
            </a:sp3d>
          </a:bodyPr>
          <a:lstStyle/>
          <a:p>
            <a:pPr marL="230188" marR="0" lvl="0" indent="-230188" algn="l" defTabSz="914400" rtl="0" eaLnBrk="0" fontAlgn="base" latinLnBrk="0" hangingPunct="0">
              <a:lnSpc>
                <a:spcPct val="90000"/>
              </a:lnSpc>
              <a:spcBef>
                <a:spcPts val="1400"/>
              </a:spcBef>
              <a:spcAft>
                <a:spcPct val="0"/>
              </a:spcAft>
              <a:buClr>
                <a:srgbClr val="006C3A"/>
              </a:buClr>
              <a:buSzTx/>
              <a:tabLst/>
              <a:defRPr/>
            </a:pPr>
            <a:r>
              <a:rPr kumimoji="0" lang="en-US" sz="1400" i="0" u="none" strike="noStrike" kern="0" spc="150" normalizeH="0" baseline="0" noProof="0" dirty="0" smtClean="0">
                <a:ln w="11430"/>
                <a:solidFill>
                  <a:srgbClr val="F8F8F8"/>
                </a:solidFill>
                <a:effectLst>
                  <a:outerShdw blurRad="25400" algn="tl" rotWithShape="0">
                    <a:srgbClr val="000000">
                      <a:alpha val="43000"/>
                    </a:srgbClr>
                  </a:outerShdw>
                </a:effectLst>
                <a:uLnTx/>
                <a:uFillTx/>
                <a:latin typeface="Maiandra GD" panose="020E0502030308020204" pitchFamily="34" charset="0"/>
                <a:ea typeface="+mn-ea"/>
                <a:cs typeface="+mn-cs"/>
              </a:rPr>
              <a:t>   Ensure that neighboring</a:t>
            </a:r>
            <a:r>
              <a:rPr kumimoji="0" lang="en-US" sz="1400" i="0" u="none" strike="noStrike" kern="0" spc="150" normalizeH="0" noProof="0" dirty="0" smtClean="0">
                <a:ln w="11430"/>
                <a:solidFill>
                  <a:srgbClr val="F8F8F8"/>
                </a:solidFill>
                <a:effectLst>
                  <a:outerShdw blurRad="25400" algn="tl" rotWithShape="0">
                    <a:srgbClr val="000000">
                      <a:alpha val="43000"/>
                    </a:srgbClr>
                  </a:outerShdw>
                </a:effectLst>
                <a:uLnTx/>
                <a:uFillTx/>
                <a:latin typeface="Maiandra GD" panose="020E0502030308020204" pitchFamily="34" charset="0"/>
                <a:ea typeface="+mn-ea"/>
                <a:cs typeface="+mn-cs"/>
              </a:rPr>
              <a:t> detectors measure similar intensities.</a:t>
            </a:r>
            <a:r>
              <a:rPr lang="en-US" sz="1400" kern="0" spc="150" noProof="0" dirty="0" smtClean="0">
                <a:ln w="11430"/>
                <a:solidFill>
                  <a:srgbClr val="F8F8F8"/>
                </a:solidFill>
                <a:effectLst>
                  <a:outerShdw blurRad="25400" algn="tl" rotWithShape="0">
                    <a:srgbClr val="000000">
                      <a:alpha val="43000"/>
                    </a:srgbClr>
                  </a:outerShdw>
                </a:effectLst>
                <a:latin typeface="Maiandra GD" panose="020E0502030308020204" pitchFamily="34" charset="0"/>
              </a:rPr>
              <a:t> </a:t>
            </a:r>
            <a:r>
              <a:rPr kumimoji="0" lang="en-US" sz="1400" i="0" u="none" strike="noStrike" kern="0" spc="150" normalizeH="0" noProof="0" dirty="0" smtClean="0">
                <a:ln w="11430"/>
                <a:solidFill>
                  <a:srgbClr val="F8F8F8"/>
                </a:solidFill>
                <a:effectLst>
                  <a:outerShdw blurRad="25400" algn="tl" rotWithShape="0">
                    <a:srgbClr val="000000">
                      <a:alpha val="43000"/>
                    </a:srgbClr>
                  </a:outerShdw>
                </a:effectLst>
                <a:uLnTx/>
                <a:uFillTx/>
                <a:latin typeface="Maiandra GD" panose="020E0502030308020204" pitchFamily="34" charset="0"/>
                <a:ea typeface="+mn-ea"/>
                <a:cs typeface="+mn-cs"/>
              </a:rPr>
              <a:t>Highly disparate counts where there is overlap, suggests misalignment of the sample</a:t>
            </a:r>
            <a:endParaRPr kumimoji="0" lang="en-US" sz="1400" i="0" u="none" strike="noStrike" kern="0" spc="150" normalizeH="0" baseline="0" noProof="0" dirty="0" smtClean="0">
              <a:ln w="11430"/>
              <a:solidFill>
                <a:srgbClr val="F8F8F8"/>
              </a:solidFill>
              <a:effectLst>
                <a:outerShdw blurRad="25400" algn="tl" rotWithShape="0">
                  <a:srgbClr val="000000">
                    <a:alpha val="43000"/>
                  </a:srgbClr>
                </a:outerShdw>
              </a:effectLst>
              <a:uLnTx/>
              <a:uFillTx/>
              <a:latin typeface="Maiandra GD" panose="020E0502030308020204" pitchFamily="34" charset="0"/>
              <a:ea typeface="+mn-ea"/>
              <a:cs typeface="+mn-cs"/>
            </a:endParaRPr>
          </a:p>
        </p:txBody>
      </p:sp>
      <p:sp>
        <p:nvSpPr>
          <p:cNvPr id="9" name="Content Placeholder 2"/>
          <p:cNvSpPr txBox="1">
            <a:spLocks/>
          </p:cNvSpPr>
          <p:nvPr/>
        </p:nvSpPr>
        <p:spPr bwMode="auto">
          <a:xfrm>
            <a:off x="388215" y="2982468"/>
            <a:ext cx="448304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30188" marR="0" lvl="0" indent="-230188" algn="l" defTabSz="914400" rtl="0" eaLnBrk="0" fontAlgn="base" latinLnBrk="0" hangingPunct="0">
              <a:lnSpc>
                <a:spcPct val="90000"/>
              </a:lnSpc>
              <a:spcBef>
                <a:spcPts val="1400"/>
              </a:spcBef>
              <a:spcAft>
                <a:spcPct val="0"/>
              </a:spcAft>
              <a:buClr>
                <a:srgbClr val="006C3A"/>
              </a:buClr>
              <a:buSzTx/>
              <a:buFont typeface="Arial" pitchFamily="34" charset="0"/>
              <a:buChar char="•"/>
              <a:tabLst/>
              <a:defRPr/>
            </a:pPr>
            <a:r>
              <a:rPr kumimoji="0" lang="en-US" sz="24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A typical scan command to get a diffraction pattern is:</a:t>
            </a:r>
          </a:p>
        </p:txBody>
      </p:sp>
      <p:sp>
        <p:nvSpPr>
          <p:cNvPr id="10" name="Content Placeholder 2"/>
          <p:cNvSpPr txBox="1">
            <a:spLocks/>
          </p:cNvSpPr>
          <p:nvPr/>
        </p:nvSpPr>
        <p:spPr bwMode="auto">
          <a:xfrm>
            <a:off x="498765" y="4258280"/>
            <a:ext cx="3399904"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30188" lvl="0" indent="-230188" eaLnBrk="0" hangingPunct="0">
              <a:lnSpc>
                <a:spcPct val="90000"/>
              </a:lnSpc>
              <a:spcBef>
                <a:spcPts val="1400"/>
              </a:spcBef>
              <a:buClr>
                <a:srgbClr val="006C3A"/>
              </a:buClr>
            </a:pPr>
            <a:r>
              <a:rPr kumimoji="0" lang="en-US" sz="16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The above command scans</a:t>
            </a:r>
            <a:r>
              <a:rPr kumimoji="0" lang="en-US" sz="1600" b="1" i="0" u="none" strike="noStrike" kern="0" cap="none" spc="0" normalizeH="0" noProof="0" dirty="0" smtClean="0">
                <a:ln>
                  <a:noFill/>
                </a:ln>
                <a:solidFill>
                  <a:schemeClr val="accent1">
                    <a:lumMod val="50000"/>
                  </a:schemeClr>
                </a:solidFill>
                <a:effectLst/>
                <a:uLnTx/>
                <a:uFillTx/>
                <a:latin typeface="Maiandra GD" panose="020E0502030308020204" pitchFamily="34" charset="0"/>
                <a:ea typeface="+mn-ea"/>
                <a:cs typeface="+mn-cs"/>
              </a:rPr>
              <a:t> </a:t>
            </a:r>
            <a:r>
              <a:rPr kumimoji="0" lang="en-US" sz="16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detector 1 from 5</a:t>
            </a:r>
            <a:r>
              <a:rPr kumimoji="0" lang="en-US" sz="16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sym typeface="Symbol"/>
              </a:rPr>
              <a:t></a:t>
            </a:r>
            <a:r>
              <a:rPr kumimoji="0" lang="en-US" sz="16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to 11</a:t>
            </a:r>
            <a:r>
              <a:rPr lang="en-US" sz="1600" kern="0" dirty="0" smtClean="0">
                <a:solidFill>
                  <a:schemeClr val="accent1">
                    <a:lumMod val="50000"/>
                  </a:schemeClr>
                </a:solidFill>
                <a:latin typeface="Maiandra GD" panose="020E0502030308020204" pitchFamily="34" charset="0"/>
                <a:sym typeface="Symbol"/>
              </a:rPr>
              <a:t>  </a:t>
            </a:r>
            <a:r>
              <a:rPr kumimoji="0" lang="en-US" sz="16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moving with the </a:t>
            </a:r>
            <a:r>
              <a:rPr kumimoji="0" lang="en-US" sz="1600" b="1" i="0" u="none" strike="noStrike" kern="0" cap="none" spc="0" normalizeH="0" baseline="0" noProof="0" dirty="0" err="1" smtClean="0">
                <a:ln>
                  <a:noFill/>
                </a:ln>
                <a:solidFill>
                  <a:schemeClr val="accent1">
                    <a:lumMod val="50000"/>
                  </a:schemeClr>
                </a:solidFill>
                <a:effectLst/>
                <a:uLnTx/>
                <a:uFillTx/>
                <a:latin typeface="Maiandra GD" panose="020E0502030308020204" pitchFamily="34" charset="0"/>
                <a:ea typeface="+mn-ea"/>
                <a:cs typeface="+mn-cs"/>
              </a:rPr>
              <a:t>HB2a</a:t>
            </a:r>
            <a:r>
              <a:rPr kumimoji="0" lang="en-US" sz="16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resolution limited stepsize of 0.05</a:t>
            </a:r>
            <a:r>
              <a:rPr kumimoji="0" lang="en-US" sz="16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sym typeface="Symbol"/>
              </a:rPr>
              <a:t></a:t>
            </a:r>
            <a:r>
              <a:rPr kumimoji="0" lang="en-US" sz="16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counting 60 seconds for each point. This is approximately a </a:t>
            </a:r>
            <a:r>
              <a:rPr kumimoji="0" lang="en-US" sz="1600" b="1" i="0" u="none" strike="noStrike" kern="0" cap="none" spc="0" normalizeH="0" baseline="0" noProof="0" dirty="0" err="1" smtClean="0">
                <a:ln>
                  <a:noFill/>
                </a:ln>
                <a:solidFill>
                  <a:schemeClr val="accent1">
                    <a:lumMod val="50000"/>
                  </a:schemeClr>
                </a:solidFill>
                <a:effectLst/>
                <a:uLnTx/>
                <a:uFillTx/>
                <a:latin typeface="Maiandra GD" panose="020E0502030308020204" pitchFamily="34" charset="0"/>
                <a:ea typeface="+mn-ea"/>
                <a:cs typeface="+mn-cs"/>
              </a:rPr>
              <a:t>2hr</a:t>
            </a:r>
            <a:r>
              <a:rPr kumimoji="0" lang="en-US" sz="16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10 min long scan. The resulting</a:t>
            </a:r>
            <a:r>
              <a:rPr kumimoji="0" lang="en-US" sz="1600" b="1" i="0" u="none" strike="noStrike" kern="0" cap="none" spc="0" normalizeH="0" noProof="0" dirty="0" smtClean="0">
                <a:ln>
                  <a:noFill/>
                </a:ln>
                <a:solidFill>
                  <a:schemeClr val="accent1">
                    <a:lumMod val="50000"/>
                  </a:schemeClr>
                </a:solidFill>
                <a:effectLst/>
                <a:uLnTx/>
                <a:uFillTx/>
                <a:latin typeface="Maiandra GD" panose="020E0502030308020204" pitchFamily="34" charset="0"/>
                <a:ea typeface="+mn-ea"/>
                <a:cs typeface="+mn-cs"/>
              </a:rPr>
              <a:t> diffraction pattern is from 5</a:t>
            </a:r>
            <a:r>
              <a:rPr lang="en-US" sz="1600" kern="0" dirty="0" smtClean="0">
                <a:solidFill>
                  <a:schemeClr val="accent1">
                    <a:lumMod val="50000"/>
                  </a:schemeClr>
                </a:solidFill>
                <a:latin typeface="Maiandra GD" panose="020E0502030308020204" pitchFamily="34" charset="0"/>
                <a:sym typeface="Symbol"/>
              </a:rPr>
              <a:t> to 127</a:t>
            </a:r>
            <a:endParaRPr kumimoji="0" lang="en-US" sz="16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endParaRPr>
          </a:p>
        </p:txBody>
      </p:sp>
      <p:sp>
        <p:nvSpPr>
          <p:cNvPr id="11" name="TextBox 10"/>
          <p:cNvSpPr txBox="1"/>
          <p:nvPr/>
        </p:nvSpPr>
        <p:spPr>
          <a:xfrm>
            <a:off x="510655" y="3743496"/>
            <a:ext cx="4462055"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sz="2400" dirty="0" smtClean="0"/>
              <a:t>scan </a:t>
            </a:r>
            <a:r>
              <a:rPr lang="en-US" sz="2400" dirty="0" err="1" smtClean="0"/>
              <a:t>2theta</a:t>
            </a:r>
            <a:r>
              <a:rPr lang="en-US" sz="2400" dirty="0" smtClean="0"/>
              <a:t> 5 11 0.05 preset time 60</a:t>
            </a:r>
            <a:endParaRPr lang="en-US" sz="2400" dirty="0"/>
          </a:p>
        </p:txBody>
      </p:sp>
      <p:pic>
        <p:nvPicPr>
          <p:cNvPr id="8195" name="Picture 3"/>
          <p:cNvPicPr>
            <a:picLocks noChangeAspect="1" noChangeArrowheads="1"/>
          </p:cNvPicPr>
          <p:nvPr/>
        </p:nvPicPr>
        <p:blipFill>
          <a:blip r:embed="rId3" cstate="print"/>
          <a:srcRect/>
          <a:stretch>
            <a:fillRect/>
          </a:stretch>
        </p:blipFill>
        <p:spPr bwMode="auto">
          <a:xfrm>
            <a:off x="3948546" y="4314579"/>
            <a:ext cx="4228318" cy="2169348"/>
          </a:xfrm>
          <a:prstGeom prst="rect">
            <a:avLst/>
          </a:prstGeom>
          <a:ln w="28575">
            <a:solidFill>
              <a:schemeClr val="accent1">
                <a:lumMod val="75000"/>
              </a:schemeClr>
            </a:solid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611" y="310803"/>
            <a:ext cx="5655714" cy="929485"/>
          </a:xfrm>
        </p:spPr>
        <p:txBody>
          <a:bodyPr/>
          <a:lstStyle/>
          <a:p>
            <a:r>
              <a:rPr lang="en-US" sz="3200" dirty="0" smtClean="0"/>
              <a:t>COMMANDS FOR AN </a:t>
            </a:r>
            <a:r>
              <a:rPr lang="en-US" sz="3200" dirty="0" err="1" smtClean="0"/>
              <a:t>HB2a</a:t>
            </a:r>
            <a:r>
              <a:rPr lang="en-US" sz="3200" dirty="0" smtClean="0"/>
              <a:t> EXPERIMENT</a:t>
            </a:r>
            <a:endParaRPr lang="en-US" sz="3200" dirty="0"/>
          </a:p>
        </p:txBody>
      </p:sp>
      <p:sp>
        <p:nvSpPr>
          <p:cNvPr id="10" name="TextBox 9"/>
          <p:cNvSpPr txBox="1"/>
          <p:nvPr/>
        </p:nvSpPr>
        <p:spPr>
          <a:xfrm>
            <a:off x="1662543" y="4995950"/>
            <a:ext cx="5644343" cy="814646"/>
          </a:xfrm>
          <a:prstGeom prst="rect">
            <a:avLst/>
          </a:prstGeom>
        </p:spPr>
        <p:style>
          <a:lnRef idx="3">
            <a:schemeClr val="lt1"/>
          </a:lnRef>
          <a:fillRef idx="1">
            <a:schemeClr val="accent5"/>
          </a:fillRef>
          <a:effectRef idx="1">
            <a:schemeClr val="accent5"/>
          </a:effectRef>
          <a:fontRef idx="minor">
            <a:schemeClr val="lt1"/>
          </a:fontRef>
        </p:style>
        <p:txBody>
          <a:bodyPr wrap="square" rtlCol="0">
            <a:noAutofit/>
          </a:bodyPr>
          <a:lstStyle/>
          <a:p>
            <a:pPr algn="ctr"/>
            <a:r>
              <a:rPr lang="en-US" sz="1400" dirty="0" smtClean="0"/>
              <a:t>A sequence is best prepared using the “Edit MACRO” sub-tab and using the commands to control parameters in the instrument and sample environment equipment</a:t>
            </a:r>
            <a:endParaRPr lang="en-US" sz="1400" dirty="0"/>
          </a:p>
        </p:txBody>
      </p:sp>
      <p:pic>
        <p:nvPicPr>
          <p:cNvPr id="9218" name="Picture 2"/>
          <p:cNvPicPr>
            <a:picLocks noChangeAspect="1" noChangeArrowheads="1"/>
          </p:cNvPicPr>
          <p:nvPr/>
        </p:nvPicPr>
        <p:blipFill>
          <a:blip r:embed="rId2" cstate="print"/>
          <a:srcRect/>
          <a:stretch>
            <a:fillRect/>
          </a:stretch>
        </p:blipFill>
        <p:spPr bwMode="auto">
          <a:xfrm>
            <a:off x="2410691" y="1530815"/>
            <a:ext cx="4144674" cy="3247012"/>
          </a:xfrm>
          <a:prstGeom prst="rect">
            <a:avLst/>
          </a:prstGeom>
          <a:ln w="19050">
            <a:solidFill>
              <a:schemeClr val="accent1">
                <a:lumMod val="75000"/>
              </a:schemeClr>
            </a:solidFill>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 Configuration COMMANDS</a:t>
            </a:r>
            <a:endParaRPr lang="en-US" dirty="0"/>
          </a:p>
        </p:txBody>
      </p:sp>
      <p:sp>
        <p:nvSpPr>
          <p:cNvPr id="3" name="Content Placeholder 2"/>
          <p:cNvSpPr>
            <a:spLocks noGrp="1"/>
          </p:cNvSpPr>
          <p:nvPr>
            <p:ph idx="1"/>
          </p:nvPr>
        </p:nvSpPr>
        <p:spPr>
          <a:xfrm>
            <a:off x="0" y="3156786"/>
            <a:ext cx="8791806" cy="3233706"/>
          </a:xfrm>
        </p:spPr>
        <p:txBody>
          <a:bodyPr/>
          <a:lstStyle/>
          <a:p>
            <a:r>
              <a:rPr lang="en-US" dirty="0" smtClean="0"/>
              <a:t>Changing wavelength</a:t>
            </a:r>
          </a:p>
          <a:p>
            <a:pPr>
              <a:buNone/>
            </a:pPr>
            <a:r>
              <a:rPr lang="en-US" dirty="0" smtClean="0"/>
              <a:t>                           changes wavelength to </a:t>
            </a:r>
            <a:r>
              <a:rPr lang="en-US" dirty="0" err="1" smtClean="0"/>
              <a:t>1.54</a:t>
            </a:r>
            <a:r>
              <a:rPr lang="en-US" dirty="0" err="1" smtClean="0">
                <a:latin typeface="Garamond"/>
              </a:rPr>
              <a:t>Å</a:t>
            </a:r>
            <a:endParaRPr lang="en-US" dirty="0" smtClean="0">
              <a:latin typeface="Garamond"/>
            </a:endParaRPr>
          </a:p>
          <a:p>
            <a:pPr>
              <a:buNone/>
            </a:pPr>
            <a:r>
              <a:rPr lang="en-US" dirty="0" smtClean="0"/>
              <a:t>                           changes wavelength to </a:t>
            </a:r>
            <a:r>
              <a:rPr lang="en-US" dirty="0" err="1" smtClean="0"/>
              <a:t>2.41</a:t>
            </a:r>
            <a:r>
              <a:rPr lang="en-US" dirty="0" err="1" smtClean="0">
                <a:latin typeface="Garamond"/>
              </a:rPr>
              <a:t>Å</a:t>
            </a:r>
            <a:endParaRPr lang="en-US" dirty="0" smtClean="0">
              <a:latin typeface="Garamond"/>
            </a:endParaRPr>
          </a:p>
          <a:p>
            <a:pPr>
              <a:buNone/>
            </a:pPr>
            <a:r>
              <a:rPr lang="en-US" dirty="0" smtClean="0"/>
              <a:t> 	</a:t>
            </a:r>
            <a:r>
              <a:rPr lang="en-US" sz="1400" dirty="0" smtClean="0"/>
              <a:t>This moves both the </a:t>
            </a:r>
            <a:r>
              <a:rPr lang="en-US" sz="1400" dirty="0" err="1" smtClean="0"/>
              <a:t>monochromator</a:t>
            </a:r>
            <a:r>
              <a:rPr lang="en-US" sz="1400" dirty="0" smtClean="0"/>
              <a:t> angle (</a:t>
            </a:r>
            <a:r>
              <a:rPr lang="en-US" sz="1400" dirty="0" err="1" smtClean="0"/>
              <a:t>m1</a:t>
            </a:r>
            <a:r>
              <a:rPr lang="en-US" sz="1400" dirty="0" smtClean="0"/>
              <a:t>=0 for 1.54 </a:t>
            </a:r>
            <a:r>
              <a:rPr lang="en-US" sz="1400" dirty="0" smtClean="0">
                <a:latin typeface="Garamond"/>
              </a:rPr>
              <a:t>Å, </a:t>
            </a:r>
            <a:r>
              <a:rPr lang="en-US" sz="1400" dirty="0" err="1" smtClean="0"/>
              <a:t>m1</a:t>
            </a:r>
            <a:r>
              <a:rPr lang="en-US" sz="1400" dirty="0" smtClean="0"/>
              <a:t>=9.45 for 2.41 </a:t>
            </a:r>
            <a:r>
              <a:rPr lang="en-US" sz="1400" dirty="0" smtClean="0">
                <a:latin typeface="Garamond"/>
              </a:rPr>
              <a:t>Å</a:t>
            </a:r>
            <a:r>
              <a:rPr lang="en-US" sz="1400" dirty="0" smtClean="0"/>
              <a:t>) and PG filter into the beam for 2.41 </a:t>
            </a:r>
            <a:r>
              <a:rPr lang="en-US" sz="1400" dirty="0" smtClean="0">
                <a:latin typeface="Garamond"/>
              </a:rPr>
              <a:t>Å </a:t>
            </a:r>
            <a:r>
              <a:rPr lang="en-US" sz="1400" dirty="0" smtClean="0"/>
              <a:t>(</a:t>
            </a:r>
            <a:r>
              <a:rPr lang="en-US" sz="1400" dirty="0" err="1" smtClean="0"/>
              <a:t>pgfilter</a:t>
            </a:r>
            <a:r>
              <a:rPr lang="en-US" sz="1400" dirty="0" smtClean="0"/>
              <a:t>=0) and out of the beam for 1.54 </a:t>
            </a:r>
            <a:r>
              <a:rPr lang="en-US" sz="1400" dirty="0" smtClean="0">
                <a:latin typeface="Garamond"/>
              </a:rPr>
              <a:t>Å </a:t>
            </a:r>
            <a:r>
              <a:rPr lang="en-US" sz="1400" dirty="0" smtClean="0"/>
              <a:t>(</a:t>
            </a:r>
            <a:r>
              <a:rPr lang="en-US" sz="1400" dirty="0" err="1" smtClean="0"/>
              <a:t>pgfilter</a:t>
            </a:r>
            <a:r>
              <a:rPr lang="en-US" sz="1400" dirty="0" smtClean="0"/>
              <a:t>=80)</a:t>
            </a:r>
            <a:r>
              <a:rPr lang="en-US" sz="1400" dirty="0" smtClean="0">
                <a:latin typeface="Garamond"/>
              </a:rPr>
              <a:t>.</a:t>
            </a:r>
            <a:r>
              <a:rPr lang="en-US" sz="1400" dirty="0" smtClean="0"/>
              <a:t> The PG filter cleans out </a:t>
            </a:r>
            <a:r>
              <a:rPr lang="en-US" sz="1400" dirty="0" smtClean="0">
                <a:sym typeface="Symbol"/>
              </a:rPr>
              <a:t>/2 contamination from the longer wavelength.</a:t>
            </a:r>
          </a:p>
          <a:p>
            <a:pPr>
              <a:buNone/>
            </a:pPr>
            <a:r>
              <a:rPr lang="en-US" sz="1100" dirty="0" smtClean="0">
                <a:sym typeface="Symbol"/>
              </a:rPr>
              <a:t>		Note: the </a:t>
            </a:r>
            <a:r>
              <a:rPr lang="en-US" sz="1100" dirty="0" err="1" smtClean="0">
                <a:sym typeface="Symbol"/>
              </a:rPr>
              <a:t>m1</a:t>
            </a:r>
            <a:r>
              <a:rPr lang="en-US" sz="1100" dirty="0" smtClean="0">
                <a:sym typeface="Symbol"/>
              </a:rPr>
              <a:t> and </a:t>
            </a:r>
            <a:r>
              <a:rPr lang="en-US" sz="1100" dirty="0" err="1" smtClean="0">
                <a:sym typeface="Symbol"/>
              </a:rPr>
              <a:t>pgfilter</a:t>
            </a:r>
            <a:r>
              <a:rPr lang="en-US" sz="1100" dirty="0" smtClean="0">
                <a:sym typeface="Symbol"/>
              </a:rPr>
              <a:t> motors can be driven separately if necessary with standard commands.</a:t>
            </a:r>
          </a:p>
          <a:p>
            <a:pPr>
              <a:buNone/>
            </a:pPr>
            <a:r>
              <a:rPr lang="en-US" sz="1100" dirty="0" smtClean="0">
                <a:sym typeface="Symbol"/>
              </a:rPr>
              <a:t>			EX: drive </a:t>
            </a:r>
            <a:r>
              <a:rPr lang="en-US" sz="1100" dirty="0" err="1" smtClean="0">
                <a:sym typeface="Symbol"/>
              </a:rPr>
              <a:t>pgfilter</a:t>
            </a:r>
            <a:r>
              <a:rPr lang="en-US" sz="1100" dirty="0" smtClean="0">
                <a:sym typeface="Symbol"/>
              </a:rPr>
              <a:t> 80   </a:t>
            </a:r>
            <a:r>
              <a:rPr lang="en-US" sz="1100" dirty="0" smtClean="0">
                <a:sym typeface="Wingdings" pitchFamily="2" charset="2"/>
              </a:rPr>
              <a:t> </a:t>
            </a:r>
            <a:r>
              <a:rPr lang="en-US" sz="1100" dirty="0" smtClean="0">
                <a:sym typeface="Symbol"/>
              </a:rPr>
              <a:t>This drives the </a:t>
            </a:r>
            <a:r>
              <a:rPr lang="en-US" sz="1100" dirty="0" err="1" smtClean="0">
                <a:sym typeface="Symbol"/>
              </a:rPr>
              <a:t>pgfilter</a:t>
            </a:r>
            <a:r>
              <a:rPr lang="en-US" sz="1100" dirty="0" smtClean="0">
                <a:sym typeface="Symbol"/>
              </a:rPr>
              <a:t> out of the beam</a:t>
            </a:r>
            <a:endParaRPr lang="en-US" sz="1400" dirty="0"/>
          </a:p>
        </p:txBody>
      </p:sp>
      <p:sp>
        <p:nvSpPr>
          <p:cNvPr id="4" name="TextBox 3"/>
          <p:cNvSpPr txBox="1"/>
          <p:nvPr/>
        </p:nvSpPr>
        <p:spPr>
          <a:xfrm>
            <a:off x="924606" y="3718558"/>
            <a:ext cx="1716111"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sz="2400" dirty="0" err="1" smtClean="0"/>
              <a:t>mono_ge115</a:t>
            </a:r>
            <a:endParaRPr lang="en-US" sz="2400" dirty="0"/>
          </a:p>
        </p:txBody>
      </p:sp>
      <p:sp>
        <p:nvSpPr>
          <p:cNvPr id="6" name="TextBox 5"/>
          <p:cNvSpPr txBox="1"/>
          <p:nvPr/>
        </p:nvSpPr>
        <p:spPr>
          <a:xfrm>
            <a:off x="919064" y="4253344"/>
            <a:ext cx="1716111"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sz="2400" dirty="0" err="1" smtClean="0"/>
              <a:t>mono_ge113</a:t>
            </a:r>
            <a:endParaRPr lang="en-US" sz="2400" dirty="0"/>
          </a:p>
        </p:txBody>
      </p:sp>
      <p:grpSp>
        <p:nvGrpSpPr>
          <p:cNvPr id="11" name="Group 10"/>
          <p:cNvGrpSpPr/>
          <p:nvPr/>
        </p:nvGrpSpPr>
        <p:grpSpPr>
          <a:xfrm>
            <a:off x="124979" y="660197"/>
            <a:ext cx="8847224" cy="1891800"/>
            <a:chOff x="149917" y="3270394"/>
            <a:chExt cx="8847224" cy="1891800"/>
          </a:xfrm>
        </p:grpSpPr>
        <p:sp>
          <p:nvSpPr>
            <p:cNvPr id="12" name="Content Placeholder 2"/>
            <p:cNvSpPr txBox="1">
              <a:spLocks/>
            </p:cNvSpPr>
            <p:nvPr/>
          </p:nvSpPr>
          <p:spPr bwMode="auto">
            <a:xfrm>
              <a:off x="149917" y="3270394"/>
              <a:ext cx="8847224" cy="189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30188" marR="0" lvl="0" indent="-230188" algn="l" defTabSz="914400" rtl="0" eaLnBrk="0" fontAlgn="base" latinLnBrk="0" hangingPunct="0">
                <a:lnSpc>
                  <a:spcPct val="90000"/>
                </a:lnSpc>
                <a:spcBef>
                  <a:spcPts val="1400"/>
                </a:spcBef>
                <a:spcAft>
                  <a:spcPct val="0"/>
                </a:spcAft>
                <a:buClr>
                  <a:srgbClr val="006C3A"/>
                </a:buClr>
                <a:buSzTx/>
                <a:buFont typeface="Arial" pitchFamily="34" charset="0"/>
                <a:buChar char="•"/>
                <a:tabLst/>
                <a:defRPr/>
              </a:pPr>
              <a:r>
                <a:rPr kumimoji="0" lang="en-US" sz="28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Moving detector bank </a:t>
              </a:r>
            </a:p>
            <a:p>
              <a:pPr marL="230188" lvl="0" indent="-230188" eaLnBrk="0" hangingPunct="0">
                <a:lnSpc>
                  <a:spcPct val="90000"/>
                </a:lnSpc>
                <a:spcBef>
                  <a:spcPts val="1400"/>
                </a:spcBef>
                <a:buClr>
                  <a:srgbClr val="006C3A"/>
                </a:buClr>
              </a:pPr>
              <a:r>
                <a:rPr lang="en-US" sz="2800" kern="0" dirty="0" smtClean="0">
                  <a:solidFill>
                    <a:schemeClr val="accent1">
                      <a:lumMod val="50000"/>
                    </a:schemeClr>
                  </a:solidFill>
                  <a:latin typeface="Maiandra GD" panose="020E0502030308020204" pitchFamily="34" charset="0"/>
                </a:rPr>
                <a:t>                        drives the detector bank to put 			       detector one at [ ] degrees</a:t>
              </a:r>
              <a:endParaRPr kumimoji="0" lang="en-US" sz="2800" b="1" i="0" u="none" strike="noStrike" kern="0" cap="none" spc="0" normalizeH="0" baseline="0" noProof="0" dirty="0" smtClean="0">
                <a:ln>
                  <a:noFill/>
                </a:ln>
                <a:solidFill>
                  <a:schemeClr val="accent1">
                    <a:lumMod val="50000"/>
                  </a:schemeClr>
                </a:solidFill>
                <a:effectLst/>
                <a:uLnTx/>
                <a:uFillTx/>
                <a:latin typeface="Garamond"/>
                <a:ea typeface="+mn-ea"/>
                <a:cs typeface="+mn-cs"/>
              </a:endParaRPr>
            </a:p>
            <a:p>
              <a:pPr marL="230188" lvl="0" indent="-230188" algn="ctr" eaLnBrk="0" hangingPunct="0">
                <a:lnSpc>
                  <a:spcPct val="90000"/>
                </a:lnSpc>
                <a:spcBef>
                  <a:spcPts val="1400"/>
                </a:spcBef>
                <a:buClr>
                  <a:srgbClr val="006C3A"/>
                </a:buClr>
              </a:pPr>
              <a:r>
                <a:rPr kumimoji="0" lang="en-US" sz="20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The detector bank may be moved from 1.20</a:t>
              </a:r>
              <a:r>
                <a:rPr kumimoji="0" lang="en-US" sz="20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sym typeface="Symbol"/>
                </a:rPr>
                <a:t> to 38</a:t>
              </a:r>
              <a:r>
                <a:rPr lang="en-US" sz="2000" kern="0" dirty="0" smtClean="0">
                  <a:solidFill>
                    <a:schemeClr val="accent1">
                      <a:lumMod val="50000"/>
                    </a:schemeClr>
                  </a:solidFill>
                  <a:latin typeface="Maiandra GD" panose="020E0502030308020204" pitchFamily="34" charset="0"/>
                  <a:sym typeface="Symbol"/>
                </a:rPr>
                <a:t></a:t>
              </a:r>
              <a:endParaRPr kumimoji="0" lang="en-US" sz="2000" b="1" i="0" u="none" strike="noStrike" kern="0" cap="none" spc="0" normalizeH="0" baseline="0" noProof="0" dirty="0">
                <a:ln>
                  <a:noFill/>
                </a:ln>
                <a:solidFill>
                  <a:schemeClr val="accent1">
                    <a:lumMod val="50000"/>
                  </a:schemeClr>
                </a:solidFill>
                <a:effectLst/>
                <a:uLnTx/>
                <a:uFillTx/>
                <a:latin typeface="Maiandra GD" panose="020E0502030308020204" pitchFamily="34" charset="0"/>
                <a:ea typeface="+mn-ea"/>
                <a:cs typeface="+mn-cs"/>
              </a:endParaRPr>
            </a:p>
          </p:txBody>
        </p:sp>
        <p:sp>
          <p:nvSpPr>
            <p:cNvPr id="13" name="TextBox 12"/>
            <p:cNvSpPr txBox="1"/>
            <p:nvPr/>
          </p:nvSpPr>
          <p:spPr>
            <a:xfrm>
              <a:off x="663921" y="3859874"/>
              <a:ext cx="1911101"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sz="2400" dirty="0" smtClean="0"/>
                <a:t>drive </a:t>
              </a:r>
              <a:r>
                <a:rPr lang="en-US" sz="2400" dirty="0" err="1" smtClean="0"/>
                <a:t>2theta</a:t>
              </a:r>
              <a:r>
                <a:rPr lang="en-US" sz="2400" dirty="0" smtClean="0"/>
                <a:t> [ ]</a:t>
              </a:r>
              <a:endParaRPr lang="en-US" sz="2400" dirty="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 Configuration COMMANDS</a:t>
            </a:r>
            <a:endParaRPr lang="en-US" dirty="0"/>
          </a:p>
        </p:txBody>
      </p:sp>
      <p:grpSp>
        <p:nvGrpSpPr>
          <p:cNvPr id="11" name="Group 10"/>
          <p:cNvGrpSpPr/>
          <p:nvPr/>
        </p:nvGrpSpPr>
        <p:grpSpPr>
          <a:xfrm>
            <a:off x="105582" y="823681"/>
            <a:ext cx="8847224" cy="1960537"/>
            <a:chOff x="172085" y="3724823"/>
            <a:chExt cx="8847224" cy="1960537"/>
          </a:xfrm>
        </p:grpSpPr>
        <p:sp>
          <p:nvSpPr>
            <p:cNvPr id="7" name="Content Placeholder 2"/>
            <p:cNvSpPr txBox="1">
              <a:spLocks/>
            </p:cNvSpPr>
            <p:nvPr/>
          </p:nvSpPr>
          <p:spPr bwMode="auto">
            <a:xfrm>
              <a:off x="172085" y="3724823"/>
              <a:ext cx="8847224" cy="19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30188" marR="0" lvl="0" indent="-230188" algn="l" defTabSz="914400" rtl="0" eaLnBrk="0" fontAlgn="base" latinLnBrk="0" hangingPunct="0">
                <a:lnSpc>
                  <a:spcPct val="90000"/>
                </a:lnSpc>
                <a:spcBef>
                  <a:spcPts val="1400"/>
                </a:spcBef>
                <a:spcAft>
                  <a:spcPct val="0"/>
                </a:spcAft>
                <a:buClr>
                  <a:srgbClr val="006C3A"/>
                </a:buClr>
                <a:buSzTx/>
                <a:buFont typeface="Arial" pitchFamily="34" charset="0"/>
                <a:buChar char="•"/>
                <a:tabLst/>
                <a:defRPr/>
              </a:pPr>
              <a:r>
                <a:rPr kumimoji="0" lang="en-US" sz="28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Changing collimation for</a:t>
              </a:r>
              <a:r>
                <a:rPr kumimoji="0" lang="en-US" sz="2800" b="1" i="0" u="none" strike="noStrike" kern="0" cap="none" spc="0" normalizeH="0" noProof="0" dirty="0" smtClean="0">
                  <a:ln>
                    <a:noFill/>
                  </a:ln>
                  <a:solidFill>
                    <a:schemeClr val="accent1">
                      <a:lumMod val="50000"/>
                    </a:schemeClr>
                  </a:solidFill>
                  <a:effectLst/>
                  <a:uLnTx/>
                  <a:uFillTx/>
                  <a:latin typeface="Maiandra GD" panose="020E0502030308020204" pitchFamily="34" charset="0"/>
                  <a:ea typeface="+mn-ea"/>
                  <a:cs typeface="+mn-cs"/>
                </a:rPr>
                <a:t> </a:t>
              </a:r>
              <a:r>
                <a:rPr kumimoji="0" lang="en-US" sz="2800" b="1" i="0" u="none" strike="noStrike" kern="0" cap="none" spc="0" normalizeH="0" noProof="0" dirty="0" smtClean="0">
                  <a:ln>
                    <a:noFill/>
                  </a:ln>
                  <a:solidFill>
                    <a:schemeClr val="accent1">
                      <a:lumMod val="50000"/>
                    </a:schemeClr>
                  </a:solidFill>
                  <a:effectLst/>
                  <a:uLnTx/>
                  <a:uFillTx/>
                  <a:latin typeface="Maiandra GD" panose="020E0502030308020204" pitchFamily="34" charset="0"/>
                  <a:ea typeface="+mn-ea"/>
                  <a:cs typeface="+mn-cs"/>
                  <a:sym typeface="Symbol"/>
                </a:rPr>
                <a:t></a:t>
              </a:r>
              <a:r>
                <a:rPr kumimoji="0" lang="en-US" sz="2800" b="1" i="0" u="none" strike="noStrike" kern="0" cap="none" spc="0" normalizeH="0" baseline="-25000" noProof="0" dirty="0" smtClean="0">
                  <a:ln>
                    <a:noFill/>
                  </a:ln>
                  <a:solidFill>
                    <a:schemeClr val="accent1">
                      <a:lumMod val="50000"/>
                    </a:schemeClr>
                  </a:solidFill>
                  <a:effectLst/>
                  <a:uLnTx/>
                  <a:uFillTx/>
                  <a:latin typeface="Maiandra GD" panose="020E0502030308020204" pitchFamily="34" charset="0"/>
                  <a:ea typeface="+mn-ea"/>
                  <a:cs typeface="+mn-cs"/>
                  <a:sym typeface="Symbol"/>
                </a:rPr>
                <a:t>2</a:t>
              </a:r>
              <a:endParaRPr kumimoji="0" lang="en-US" sz="28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endParaRPr>
            </a:p>
            <a:p>
              <a:pPr marL="230188" lvl="0" indent="-230188" eaLnBrk="0" hangingPunct="0">
                <a:lnSpc>
                  <a:spcPct val="90000"/>
                </a:lnSpc>
                <a:spcBef>
                  <a:spcPts val="1400"/>
                </a:spcBef>
                <a:buClr>
                  <a:srgbClr val="006C3A"/>
                </a:buClr>
              </a:pPr>
              <a:r>
                <a:rPr kumimoji="0" lang="en-US" sz="28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a:t>
              </a:r>
              <a:r>
                <a:rPr kumimoji="0" lang="en-US" sz="16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drives </a:t>
              </a:r>
              <a:r>
                <a:rPr kumimoji="0" lang="en-US" sz="1600" b="1" i="1" u="none" strike="noStrike" kern="0" cap="none" spc="0" normalizeH="0" baseline="0" noProof="0" dirty="0" err="1" smtClean="0">
                  <a:ln>
                    <a:noFill/>
                  </a:ln>
                  <a:solidFill>
                    <a:schemeClr val="accent1">
                      <a:lumMod val="50000"/>
                    </a:schemeClr>
                  </a:solidFill>
                  <a:effectLst/>
                  <a:uLnTx/>
                  <a:uFillTx/>
                  <a:latin typeface="Maiandra GD" panose="020E0502030308020204" pitchFamily="34" charset="0"/>
                  <a:ea typeface="+mn-ea"/>
                  <a:cs typeface="+mn-cs"/>
                </a:rPr>
                <a:t>colltrans</a:t>
              </a:r>
              <a:r>
                <a:rPr kumimoji="0" lang="en-US" sz="16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a:t>
              </a:r>
              <a:r>
                <a:rPr lang="en-US" sz="1600" kern="0" dirty="0" smtClean="0">
                  <a:solidFill>
                    <a:schemeClr val="accent1">
                      <a:lumMod val="50000"/>
                    </a:schemeClr>
                  </a:solidFill>
                  <a:latin typeface="Maiandra GD" panose="020E0502030308020204" pitchFamily="34" charset="0"/>
                  <a:cs typeface="+mn-cs"/>
                </a:rPr>
                <a:t>=</a:t>
              </a:r>
              <a:r>
                <a:rPr kumimoji="0" lang="en-US" sz="16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0, puts </a:t>
              </a:r>
              <a:r>
                <a:rPr lang="en-US" sz="1600" kern="0" dirty="0" smtClean="0">
                  <a:solidFill>
                    <a:schemeClr val="accent1">
                      <a:lumMod val="50000"/>
                    </a:schemeClr>
                  </a:solidFill>
                  <a:latin typeface="Maiandra GD" panose="020E0502030308020204" pitchFamily="34" charset="0"/>
                  <a:sym typeface="Symbol"/>
                </a:rPr>
                <a:t></a:t>
              </a:r>
              <a:r>
                <a:rPr lang="en-US" sz="1600" kern="0" baseline="-25000" dirty="0" smtClean="0">
                  <a:solidFill>
                    <a:schemeClr val="accent1">
                      <a:lumMod val="50000"/>
                    </a:schemeClr>
                  </a:solidFill>
                  <a:latin typeface="Maiandra GD" panose="020E0502030308020204" pitchFamily="34" charset="0"/>
                  <a:sym typeface="Symbol"/>
                </a:rPr>
                <a:t>2 </a:t>
              </a:r>
              <a:r>
                <a:rPr kumimoji="0" lang="en-US" sz="16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collimator in beam path</a:t>
              </a:r>
              <a:endParaRPr kumimoji="0" lang="en-US" sz="1600" b="1" i="0" u="none" strike="noStrike" kern="0" cap="none" spc="0" normalizeH="0" baseline="0" noProof="0" dirty="0" smtClean="0">
                <a:ln>
                  <a:noFill/>
                </a:ln>
                <a:solidFill>
                  <a:schemeClr val="accent1">
                    <a:lumMod val="50000"/>
                  </a:schemeClr>
                </a:solidFill>
                <a:effectLst/>
                <a:uLnTx/>
                <a:uFillTx/>
                <a:latin typeface="Garamond"/>
                <a:ea typeface="+mn-ea"/>
                <a:cs typeface="+mn-cs"/>
              </a:endParaRPr>
            </a:p>
            <a:p>
              <a:pPr marL="230188" lvl="0" indent="-230188" eaLnBrk="0" hangingPunct="0">
                <a:lnSpc>
                  <a:spcPct val="90000"/>
                </a:lnSpc>
                <a:spcBef>
                  <a:spcPts val="1400"/>
                </a:spcBef>
                <a:buClr>
                  <a:srgbClr val="006C3A"/>
                </a:buClr>
              </a:pPr>
              <a:r>
                <a:rPr kumimoji="0" lang="en-US" sz="16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a:t>
              </a:r>
              <a:r>
                <a:rPr lang="en-US" sz="1600" kern="0" dirty="0" smtClean="0">
                  <a:solidFill>
                    <a:schemeClr val="accent1">
                      <a:lumMod val="50000"/>
                    </a:schemeClr>
                  </a:solidFill>
                  <a:latin typeface="Maiandra GD" panose="020E0502030308020204" pitchFamily="34" charset="0"/>
                </a:rPr>
                <a:t> drives </a:t>
              </a:r>
              <a:r>
                <a:rPr lang="en-US" sz="1600" i="1" kern="0" dirty="0" err="1" smtClean="0">
                  <a:solidFill>
                    <a:schemeClr val="accent1">
                      <a:lumMod val="50000"/>
                    </a:schemeClr>
                  </a:solidFill>
                  <a:latin typeface="Maiandra GD" panose="020E0502030308020204" pitchFamily="34" charset="0"/>
                </a:rPr>
                <a:t>colltrans</a:t>
              </a:r>
              <a:r>
                <a:rPr lang="en-US" sz="1600" kern="0" dirty="0" smtClean="0">
                  <a:solidFill>
                    <a:schemeClr val="accent1">
                      <a:lumMod val="50000"/>
                    </a:schemeClr>
                  </a:solidFill>
                  <a:latin typeface="Maiandra GD" panose="020E0502030308020204" pitchFamily="34" charset="0"/>
                </a:rPr>
                <a:t> =</a:t>
              </a:r>
              <a:r>
                <a:rPr lang="en-US" sz="1600" kern="0" dirty="0" err="1" smtClean="0">
                  <a:solidFill>
                    <a:schemeClr val="accent1">
                      <a:lumMod val="50000"/>
                    </a:schemeClr>
                  </a:solidFill>
                  <a:latin typeface="Maiandra GD" panose="020E0502030308020204" pitchFamily="34" charset="0"/>
                </a:rPr>
                <a:t>80,puts</a:t>
              </a:r>
              <a:r>
                <a:rPr lang="en-US" sz="1600" kern="0" dirty="0" smtClean="0">
                  <a:solidFill>
                    <a:schemeClr val="accent1">
                      <a:lumMod val="50000"/>
                    </a:schemeClr>
                  </a:solidFill>
                  <a:latin typeface="Maiandra GD" panose="020E0502030308020204" pitchFamily="34" charset="0"/>
                </a:rPr>
                <a:t> </a:t>
              </a:r>
              <a:r>
                <a:rPr lang="en-US" sz="1600" kern="0" dirty="0" smtClean="0">
                  <a:solidFill>
                    <a:schemeClr val="accent1">
                      <a:lumMod val="50000"/>
                    </a:schemeClr>
                  </a:solidFill>
                  <a:latin typeface="Maiandra GD" panose="020E0502030308020204" pitchFamily="34" charset="0"/>
                  <a:sym typeface="Symbol"/>
                </a:rPr>
                <a:t></a:t>
              </a:r>
              <a:r>
                <a:rPr lang="en-US" sz="1600" kern="0" baseline="-25000" dirty="0" smtClean="0">
                  <a:solidFill>
                    <a:schemeClr val="accent1">
                      <a:lumMod val="50000"/>
                    </a:schemeClr>
                  </a:solidFill>
                  <a:latin typeface="Maiandra GD" panose="020E0502030308020204" pitchFamily="34" charset="0"/>
                  <a:sym typeface="Symbol"/>
                </a:rPr>
                <a:t>2 </a:t>
              </a:r>
              <a:r>
                <a:rPr lang="en-US" sz="1600" kern="0" dirty="0" smtClean="0">
                  <a:solidFill>
                    <a:schemeClr val="accent1">
                      <a:lumMod val="50000"/>
                    </a:schemeClr>
                  </a:solidFill>
                  <a:latin typeface="Maiandra GD" panose="020E0502030308020204" pitchFamily="34" charset="0"/>
                </a:rPr>
                <a:t>collimator out of beam path</a:t>
              </a:r>
              <a:r>
                <a:rPr kumimoji="0" lang="en-US" sz="20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a:t>
              </a:r>
            </a:p>
            <a:p>
              <a:pPr marL="230188" marR="0" lvl="0" indent="-230188" algn="ctr" defTabSz="914400" rtl="0" eaLnBrk="0" fontAlgn="base" latinLnBrk="0" hangingPunct="0">
                <a:lnSpc>
                  <a:spcPct val="90000"/>
                </a:lnSpc>
                <a:spcBef>
                  <a:spcPts val="1400"/>
                </a:spcBef>
                <a:spcAft>
                  <a:spcPct val="0"/>
                </a:spcAft>
                <a:buClr>
                  <a:srgbClr val="006C3A"/>
                </a:buClr>
                <a:buSzTx/>
                <a:buFont typeface="Arial" pitchFamily="34" charset="0"/>
                <a:buNone/>
                <a:tabLst/>
                <a:defRPr/>
              </a:pPr>
              <a:r>
                <a:rPr kumimoji="0" lang="en-US" sz="20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We</a:t>
              </a:r>
              <a:r>
                <a:rPr kumimoji="0" lang="en-US" sz="2000" b="1" i="0" u="none" strike="noStrike" kern="0" cap="none" spc="0" normalizeH="0" noProof="0" dirty="0" smtClean="0">
                  <a:ln>
                    <a:noFill/>
                  </a:ln>
                  <a:solidFill>
                    <a:schemeClr val="accent1">
                      <a:lumMod val="50000"/>
                    </a:schemeClr>
                  </a:solidFill>
                  <a:effectLst/>
                  <a:uLnTx/>
                  <a:uFillTx/>
                  <a:latin typeface="Maiandra GD" panose="020E0502030308020204" pitchFamily="34" charset="0"/>
                  <a:ea typeface="+mn-ea"/>
                  <a:cs typeface="+mn-cs"/>
                </a:rPr>
                <a:t> typically use the 21’ collimator, </a:t>
              </a:r>
              <a:r>
                <a:rPr lang="en-US" sz="2000" kern="0" dirty="0" smtClean="0">
                  <a:solidFill>
                    <a:schemeClr val="accent1">
                      <a:lumMod val="50000"/>
                    </a:schemeClr>
                  </a:solidFill>
                  <a:latin typeface="Maiandra GD" panose="020E0502030308020204" pitchFamily="34" charset="0"/>
                  <a:cs typeface="+mn-cs"/>
                </a:rPr>
                <a:t>others available are 6’ and 16’</a:t>
              </a:r>
              <a:endParaRPr kumimoji="0" lang="en-US" sz="2000" b="1" i="0" u="none" strike="noStrike" kern="0" cap="none" spc="0" normalizeH="0" baseline="0" noProof="0" dirty="0">
                <a:ln>
                  <a:noFill/>
                </a:ln>
                <a:solidFill>
                  <a:schemeClr val="accent1">
                    <a:lumMod val="50000"/>
                  </a:schemeClr>
                </a:solidFill>
                <a:effectLst/>
                <a:uLnTx/>
                <a:uFillTx/>
                <a:latin typeface="Maiandra GD" panose="020E0502030308020204" pitchFamily="34" charset="0"/>
                <a:ea typeface="+mn-ea"/>
                <a:cs typeface="+mn-cs"/>
              </a:endParaRPr>
            </a:p>
          </p:txBody>
        </p:sp>
        <p:sp>
          <p:nvSpPr>
            <p:cNvPr id="8" name="TextBox 7"/>
            <p:cNvSpPr txBox="1"/>
            <p:nvPr/>
          </p:nvSpPr>
          <p:spPr>
            <a:xfrm>
              <a:off x="1312036" y="4278282"/>
              <a:ext cx="986168"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sz="2400" dirty="0" err="1" smtClean="0"/>
                <a:t>coll_in</a:t>
              </a:r>
              <a:endParaRPr lang="en-US" sz="2400" dirty="0"/>
            </a:p>
          </p:txBody>
        </p:sp>
        <p:sp>
          <p:nvSpPr>
            <p:cNvPr id="9" name="TextBox 8"/>
            <p:cNvSpPr txBox="1"/>
            <p:nvPr/>
          </p:nvSpPr>
          <p:spPr>
            <a:xfrm>
              <a:off x="1214825" y="4846318"/>
              <a:ext cx="1152881"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sz="2400" dirty="0" err="1" smtClean="0"/>
                <a:t>coll_out</a:t>
              </a:r>
              <a:endParaRPr lang="en-US" sz="2400" dirty="0"/>
            </a:p>
          </p:txBody>
        </p:sp>
      </p:grpSp>
      <p:grpSp>
        <p:nvGrpSpPr>
          <p:cNvPr id="16" name="Group 15"/>
          <p:cNvGrpSpPr/>
          <p:nvPr/>
        </p:nvGrpSpPr>
        <p:grpSpPr>
          <a:xfrm>
            <a:off x="197023" y="3450504"/>
            <a:ext cx="8847224" cy="2321662"/>
            <a:chOff x="172085" y="3724822"/>
            <a:chExt cx="8847224" cy="1418619"/>
          </a:xfrm>
        </p:grpSpPr>
        <p:sp>
          <p:nvSpPr>
            <p:cNvPr id="17" name="Content Placeholder 2"/>
            <p:cNvSpPr txBox="1">
              <a:spLocks/>
            </p:cNvSpPr>
            <p:nvPr/>
          </p:nvSpPr>
          <p:spPr bwMode="auto">
            <a:xfrm>
              <a:off x="172085" y="3724822"/>
              <a:ext cx="8847224" cy="141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30188" lvl="0" indent="-230188" eaLnBrk="0" hangingPunct="0">
                <a:lnSpc>
                  <a:spcPct val="90000"/>
                </a:lnSpc>
                <a:spcBef>
                  <a:spcPts val="1400"/>
                </a:spcBef>
                <a:buClr>
                  <a:srgbClr val="006C3A"/>
                </a:buClr>
                <a:buFont typeface="Arial" pitchFamily="34" charset="0"/>
                <a:buChar char="•"/>
              </a:pPr>
              <a:r>
                <a:rPr kumimoji="0" lang="en-US" sz="28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Aligning </a:t>
              </a:r>
              <a:r>
                <a:rPr lang="en-US" sz="2800" kern="0" dirty="0" smtClean="0">
                  <a:solidFill>
                    <a:schemeClr val="accent1">
                      <a:lumMod val="50000"/>
                    </a:schemeClr>
                  </a:solidFill>
                  <a:latin typeface="Maiandra GD" panose="020E0502030308020204" pitchFamily="34" charset="0"/>
                  <a:sym typeface="Symbol"/>
                </a:rPr>
                <a:t></a:t>
              </a:r>
              <a:r>
                <a:rPr lang="en-US" sz="2800" kern="0" baseline="-25000" dirty="0" smtClean="0">
                  <a:solidFill>
                    <a:schemeClr val="accent1">
                      <a:lumMod val="50000"/>
                    </a:schemeClr>
                  </a:solidFill>
                  <a:latin typeface="Maiandra GD" panose="020E0502030308020204" pitchFamily="34" charset="0"/>
                  <a:sym typeface="Symbol"/>
                </a:rPr>
                <a:t>2 </a:t>
              </a:r>
              <a:r>
                <a:rPr lang="en-US" sz="2800" kern="0" dirty="0" smtClean="0">
                  <a:solidFill>
                    <a:schemeClr val="accent1">
                      <a:lumMod val="50000"/>
                    </a:schemeClr>
                  </a:solidFill>
                  <a:latin typeface="Maiandra GD" panose="020E0502030308020204" pitchFamily="34" charset="0"/>
                  <a:sym typeface="Symbol"/>
                </a:rPr>
                <a:t>collimator</a:t>
              </a:r>
            </a:p>
            <a:p>
              <a:pPr marL="230188" lvl="0" indent="-230188" eaLnBrk="0" hangingPunct="0">
                <a:lnSpc>
                  <a:spcPct val="90000"/>
                </a:lnSpc>
                <a:spcBef>
                  <a:spcPts val="1400"/>
                </a:spcBef>
                <a:buClr>
                  <a:srgbClr val="006C3A"/>
                </a:buClr>
              </a:pPr>
              <a:endParaRPr lang="en-US" sz="2800" kern="0" baseline="-25000" dirty="0" smtClean="0">
                <a:solidFill>
                  <a:schemeClr val="accent1">
                    <a:lumMod val="50000"/>
                  </a:schemeClr>
                </a:solidFill>
                <a:latin typeface="Maiandra GD" panose="020E0502030308020204" pitchFamily="34" charset="0"/>
                <a:sym typeface="Symbol"/>
              </a:endParaRPr>
            </a:p>
            <a:p>
              <a:pPr marL="230188" lvl="0" indent="-230188" eaLnBrk="0" hangingPunct="0">
                <a:lnSpc>
                  <a:spcPct val="90000"/>
                </a:lnSpc>
                <a:spcBef>
                  <a:spcPts val="0"/>
                </a:spcBef>
                <a:buClr>
                  <a:srgbClr val="006C3A"/>
                </a:buClr>
              </a:pPr>
              <a:endParaRPr lang="en-US" sz="2000" kern="0" baseline="-25000" dirty="0" smtClean="0">
                <a:solidFill>
                  <a:schemeClr val="accent1">
                    <a:lumMod val="50000"/>
                  </a:schemeClr>
                </a:solidFill>
                <a:latin typeface="Maiandra GD" panose="020E0502030308020204" pitchFamily="34" charset="0"/>
                <a:sym typeface="Symbol"/>
              </a:endParaRPr>
            </a:p>
            <a:p>
              <a:pPr marL="230188" lvl="0" indent="-230188" eaLnBrk="0" hangingPunct="0">
                <a:lnSpc>
                  <a:spcPct val="90000"/>
                </a:lnSpc>
                <a:spcBef>
                  <a:spcPts val="0"/>
                </a:spcBef>
                <a:buClr>
                  <a:srgbClr val="006C3A"/>
                </a:buClr>
              </a:pPr>
              <a:r>
                <a:rPr lang="en-US" sz="2000" kern="0" baseline="-25000" dirty="0" smtClean="0">
                  <a:solidFill>
                    <a:schemeClr val="accent1">
                      <a:lumMod val="50000"/>
                    </a:schemeClr>
                  </a:solidFill>
                  <a:latin typeface="Maiandra GD" panose="020E0502030308020204" pitchFamily="34" charset="0"/>
                  <a:sym typeface="Symbol"/>
                </a:rPr>
                <a:t>	</a:t>
              </a:r>
              <a:r>
                <a:rPr lang="en-US" sz="2000" kern="0" dirty="0" smtClean="0">
                  <a:solidFill>
                    <a:schemeClr val="accent1">
                      <a:lumMod val="50000"/>
                    </a:schemeClr>
                  </a:solidFill>
                  <a:latin typeface="Maiandra GD" panose="020E0502030308020204" pitchFamily="34" charset="0"/>
                  <a:sym typeface="Symbol"/>
                </a:rPr>
                <a:t>assures that no intensity is lost </a:t>
              </a:r>
            </a:p>
            <a:p>
              <a:pPr marL="230188" lvl="0" indent="-230188" eaLnBrk="0" hangingPunct="0">
                <a:lnSpc>
                  <a:spcPct val="90000"/>
                </a:lnSpc>
                <a:spcBef>
                  <a:spcPts val="0"/>
                </a:spcBef>
                <a:buClr>
                  <a:srgbClr val="006C3A"/>
                </a:buClr>
              </a:pPr>
              <a:r>
                <a:rPr lang="en-US" sz="2000" kern="0" dirty="0" smtClean="0">
                  <a:solidFill>
                    <a:schemeClr val="accent1">
                      <a:lumMod val="50000"/>
                    </a:schemeClr>
                  </a:solidFill>
                  <a:latin typeface="Maiandra GD" panose="020E0502030308020204" pitchFamily="34" charset="0"/>
                  <a:sym typeface="Symbol"/>
                </a:rPr>
                <a:t>   due to misalignment of </a:t>
              </a:r>
            </a:p>
            <a:p>
              <a:pPr marL="230188" lvl="0" indent="-230188" eaLnBrk="0" hangingPunct="0">
                <a:lnSpc>
                  <a:spcPct val="90000"/>
                </a:lnSpc>
                <a:spcBef>
                  <a:spcPts val="0"/>
                </a:spcBef>
                <a:buClr>
                  <a:srgbClr val="006C3A"/>
                </a:buClr>
              </a:pPr>
              <a:r>
                <a:rPr lang="en-US" sz="2000" kern="0" dirty="0" smtClean="0">
                  <a:solidFill>
                    <a:schemeClr val="accent1">
                      <a:lumMod val="50000"/>
                    </a:schemeClr>
                  </a:solidFill>
                  <a:latin typeface="Maiandra GD" panose="020E0502030308020204" pitchFamily="34" charset="0"/>
                  <a:sym typeface="Symbol"/>
                </a:rPr>
                <a:t>   pre-sample collimator </a:t>
              </a:r>
              <a:r>
                <a:rPr lang="en-US" sz="2000" kern="0" baseline="-25000" dirty="0" smtClean="0">
                  <a:solidFill>
                    <a:schemeClr val="accent1">
                      <a:lumMod val="50000"/>
                    </a:schemeClr>
                  </a:solidFill>
                  <a:latin typeface="Maiandra GD" panose="020E0502030308020204" pitchFamily="34" charset="0"/>
                  <a:sym typeface="Symbol"/>
                </a:rPr>
                <a:t>   </a:t>
              </a:r>
              <a:endParaRPr kumimoji="0" lang="en-US" sz="20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endParaRPr>
            </a:p>
            <a:p>
              <a:pPr marL="230188" lvl="0" indent="-230188" eaLnBrk="0" hangingPunct="0">
                <a:lnSpc>
                  <a:spcPct val="90000"/>
                </a:lnSpc>
                <a:spcBef>
                  <a:spcPts val="0"/>
                </a:spcBef>
                <a:buClr>
                  <a:srgbClr val="006C3A"/>
                </a:buClr>
              </a:pPr>
              <a:r>
                <a:rPr kumimoji="0" lang="en-US" sz="28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a:t>
              </a:r>
              <a:endParaRPr kumimoji="0" lang="en-US" sz="2000" b="1" i="0" u="none" strike="noStrike" kern="0" cap="none" spc="0" normalizeH="0" baseline="0" noProof="0" dirty="0">
                <a:ln>
                  <a:noFill/>
                </a:ln>
                <a:solidFill>
                  <a:schemeClr val="accent1">
                    <a:lumMod val="50000"/>
                  </a:schemeClr>
                </a:solidFill>
                <a:effectLst/>
                <a:uLnTx/>
                <a:uFillTx/>
                <a:latin typeface="Maiandra GD" panose="020E0502030308020204" pitchFamily="34" charset="0"/>
                <a:ea typeface="+mn-ea"/>
                <a:cs typeface="+mn-cs"/>
              </a:endParaRPr>
            </a:p>
          </p:txBody>
        </p:sp>
        <p:sp>
          <p:nvSpPr>
            <p:cNvPr id="18" name="TextBox 17"/>
            <p:cNvSpPr txBox="1"/>
            <p:nvPr/>
          </p:nvSpPr>
          <p:spPr>
            <a:xfrm>
              <a:off x="543103" y="4034471"/>
              <a:ext cx="2507418" cy="28209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400" dirty="0" err="1" smtClean="0"/>
                <a:t>scanrel</a:t>
              </a:r>
              <a:r>
                <a:rPr lang="en-US" sz="2400" dirty="0" smtClean="0"/>
                <a:t> </a:t>
              </a:r>
              <a:r>
                <a:rPr lang="en-US" sz="2400" dirty="0" err="1" smtClean="0"/>
                <a:t>coll</a:t>
              </a:r>
              <a:r>
                <a:rPr lang="en-US" sz="2400" dirty="0" smtClean="0"/>
                <a:t> -1 1 0.1</a:t>
              </a:r>
              <a:endParaRPr lang="en-US" sz="2400" dirty="0"/>
            </a:p>
          </p:txBody>
        </p:sp>
      </p:grpSp>
      <p:pic>
        <p:nvPicPr>
          <p:cNvPr id="20" name="Picture 3"/>
          <p:cNvPicPr>
            <a:picLocks noChangeAspect="1" noChangeArrowheads="1"/>
          </p:cNvPicPr>
          <p:nvPr/>
        </p:nvPicPr>
        <p:blipFill>
          <a:blip r:embed="rId2" cstate="print"/>
          <a:srcRect l="17041" t="21969" b="18486"/>
          <a:stretch>
            <a:fillRect/>
          </a:stretch>
        </p:blipFill>
        <p:spPr bwMode="auto">
          <a:xfrm>
            <a:off x="4264430" y="3499658"/>
            <a:ext cx="3374967" cy="3025833"/>
          </a:xfrm>
          <a:prstGeom prst="rect">
            <a:avLst/>
          </a:prstGeom>
          <a:ln w="19050">
            <a:solidFill>
              <a:srgbClr val="C00000"/>
            </a:solid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001" y="718127"/>
            <a:ext cx="8229600" cy="406265"/>
          </a:xfrm>
        </p:spPr>
        <p:txBody>
          <a:bodyPr/>
          <a:lstStyle/>
          <a:p>
            <a:r>
              <a:rPr lang="en-US" dirty="0" smtClean="0"/>
              <a:t>OUTLINE</a:t>
            </a:r>
            <a:endParaRPr lang="en-US" dirty="0"/>
          </a:p>
        </p:txBody>
      </p:sp>
      <p:sp>
        <p:nvSpPr>
          <p:cNvPr id="3" name="Content Placeholder 2"/>
          <p:cNvSpPr>
            <a:spLocks noGrp="1"/>
          </p:cNvSpPr>
          <p:nvPr>
            <p:ph idx="1"/>
          </p:nvPr>
        </p:nvSpPr>
        <p:spPr>
          <a:xfrm>
            <a:off x="277379" y="1311362"/>
            <a:ext cx="8229600" cy="4480201"/>
          </a:xfrm>
        </p:spPr>
        <p:txBody>
          <a:bodyPr/>
          <a:lstStyle/>
          <a:p>
            <a:r>
              <a:rPr lang="en-US" dirty="0" smtClean="0"/>
              <a:t>Introduction to data acquisition system SPICE with links to live view of instrument status and remote access to </a:t>
            </a:r>
            <a:r>
              <a:rPr lang="en-US" dirty="0" err="1" smtClean="0"/>
              <a:t>HB2a</a:t>
            </a:r>
            <a:r>
              <a:rPr lang="en-US" dirty="0" smtClean="0"/>
              <a:t> data</a:t>
            </a:r>
          </a:p>
          <a:p>
            <a:r>
              <a:rPr lang="en-US" dirty="0" smtClean="0"/>
              <a:t>Aligning the sample with remote neutron camera</a:t>
            </a:r>
          </a:p>
          <a:p>
            <a:r>
              <a:rPr lang="en-US" dirty="0" smtClean="0"/>
              <a:t>Running test scans</a:t>
            </a:r>
          </a:p>
          <a:p>
            <a:r>
              <a:rPr lang="en-US" dirty="0" smtClean="0"/>
              <a:t>Common scan commands for various sample environment set-ups available for </a:t>
            </a:r>
            <a:r>
              <a:rPr lang="en-US" dirty="0" err="1" smtClean="0"/>
              <a:t>HB2a</a:t>
            </a:r>
            <a:endParaRPr lang="en-US" dirty="0" smtClean="0"/>
          </a:p>
          <a:p>
            <a:r>
              <a:rPr lang="en-US" dirty="0" smtClean="0"/>
              <a:t>Order parameter scan or “sit-on-a-peak” scan</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 Configuration COMMANDS</a:t>
            </a:r>
            <a:endParaRPr lang="en-US" dirty="0"/>
          </a:p>
        </p:txBody>
      </p:sp>
      <p:grpSp>
        <p:nvGrpSpPr>
          <p:cNvPr id="4" name="Group 15"/>
          <p:cNvGrpSpPr/>
          <p:nvPr/>
        </p:nvGrpSpPr>
        <p:grpSpPr>
          <a:xfrm>
            <a:off x="122208" y="948372"/>
            <a:ext cx="8847224" cy="1614801"/>
            <a:chOff x="172085" y="3724823"/>
            <a:chExt cx="8847224" cy="1614801"/>
          </a:xfrm>
        </p:grpSpPr>
        <p:sp>
          <p:nvSpPr>
            <p:cNvPr id="17" name="Content Placeholder 2"/>
            <p:cNvSpPr txBox="1">
              <a:spLocks/>
            </p:cNvSpPr>
            <p:nvPr/>
          </p:nvSpPr>
          <p:spPr bwMode="auto">
            <a:xfrm>
              <a:off x="172085" y="3724823"/>
              <a:ext cx="8847224" cy="161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30188" marR="0" lvl="0" indent="-230188" algn="l" defTabSz="914400" rtl="0" eaLnBrk="0" fontAlgn="base" latinLnBrk="0" hangingPunct="0">
                <a:lnSpc>
                  <a:spcPct val="90000"/>
                </a:lnSpc>
                <a:spcBef>
                  <a:spcPts val="1400"/>
                </a:spcBef>
                <a:spcAft>
                  <a:spcPct val="0"/>
                </a:spcAft>
                <a:buClr>
                  <a:srgbClr val="006C3A"/>
                </a:buClr>
                <a:buSzTx/>
                <a:buFont typeface="Arial" pitchFamily="34" charset="0"/>
                <a:buChar char="•"/>
                <a:tabLst/>
                <a:defRPr/>
              </a:pPr>
              <a:r>
                <a:rPr kumimoji="0" lang="en-US" sz="28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Moving PG filter </a:t>
              </a:r>
            </a:p>
            <a:p>
              <a:pPr marL="230188" lvl="0" indent="-230188" eaLnBrk="0" hangingPunct="0">
                <a:lnSpc>
                  <a:spcPct val="90000"/>
                </a:lnSpc>
                <a:spcBef>
                  <a:spcPts val="1400"/>
                </a:spcBef>
                <a:buClr>
                  <a:srgbClr val="006C3A"/>
                </a:buClr>
              </a:pPr>
              <a:r>
                <a:rPr kumimoji="0" lang="en-US" sz="28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puts </a:t>
              </a:r>
              <a:r>
                <a:rPr lang="en-US" sz="2800" kern="0" noProof="0" dirty="0" smtClean="0">
                  <a:solidFill>
                    <a:schemeClr val="accent1">
                      <a:lumMod val="50000"/>
                    </a:schemeClr>
                  </a:solidFill>
                  <a:latin typeface="Maiandra GD" panose="020E0502030308020204" pitchFamily="34" charset="0"/>
                  <a:sym typeface="Symbol"/>
                </a:rPr>
                <a:t>PG filter</a:t>
              </a:r>
              <a:r>
                <a:rPr kumimoji="0" lang="en-US" sz="28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in beam path</a:t>
              </a:r>
              <a:endParaRPr kumimoji="0" lang="en-US" sz="2800" b="1" i="0" u="none" strike="noStrike" kern="0" cap="none" spc="0" normalizeH="0" baseline="0" noProof="0" dirty="0" smtClean="0">
                <a:ln>
                  <a:noFill/>
                </a:ln>
                <a:solidFill>
                  <a:schemeClr val="accent1">
                    <a:lumMod val="50000"/>
                  </a:schemeClr>
                </a:solidFill>
                <a:effectLst/>
                <a:uLnTx/>
                <a:uFillTx/>
                <a:latin typeface="Garamond"/>
                <a:ea typeface="+mn-ea"/>
                <a:cs typeface="+mn-cs"/>
              </a:endParaRPr>
            </a:p>
            <a:p>
              <a:pPr marL="230188" lvl="0" indent="-230188" eaLnBrk="0" hangingPunct="0">
                <a:lnSpc>
                  <a:spcPct val="90000"/>
                </a:lnSpc>
                <a:spcBef>
                  <a:spcPts val="1400"/>
                </a:spcBef>
                <a:buClr>
                  <a:srgbClr val="006C3A"/>
                </a:buClr>
              </a:pPr>
              <a:r>
                <a:rPr kumimoji="0" lang="en-US" sz="28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a:t>
              </a:r>
              <a:r>
                <a:rPr lang="en-US" sz="2800" kern="0" dirty="0" smtClean="0">
                  <a:solidFill>
                    <a:schemeClr val="accent1">
                      <a:lumMod val="50000"/>
                    </a:schemeClr>
                  </a:solidFill>
                  <a:latin typeface="Maiandra GD" panose="020E0502030308020204" pitchFamily="34" charset="0"/>
                </a:rPr>
                <a:t> puts </a:t>
              </a:r>
              <a:r>
                <a:rPr lang="en-US" sz="2800" kern="0" dirty="0" smtClean="0">
                  <a:solidFill>
                    <a:schemeClr val="accent1">
                      <a:lumMod val="50000"/>
                    </a:schemeClr>
                  </a:solidFill>
                  <a:latin typeface="Maiandra GD" panose="020E0502030308020204" pitchFamily="34" charset="0"/>
                  <a:sym typeface="Symbol"/>
                </a:rPr>
                <a:t>PG filter</a:t>
              </a:r>
              <a:r>
                <a:rPr lang="en-US" sz="2800" kern="0" dirty="0" smtClean="0">
                  <a:solidFill>
                    <a:schemeClr val="accent1">
                      <a:lumMod val="50000"/>
                    </a:schemeClr>
                  </a:solidFill>
                  <a:latin typeface="Maiandra GD" panose="020E0502030308020204" pitchFamily="34" charset="0"/>
                </a:rPr>
                <a:t> out of beam path</a:t>
              </a:r>
              <a:endParaRPr kumimoji="0" lang="en-US" sz="2000" b="1" i="0" u="none" strike="noStrike" kern="0" cap="none" spc="0" normalizeH="0" baseline="0" noProof="0" dirty="0">
                <a:ln>
                  <a:noFill/>
                </a:ln>
                <a:solidFill>
                  <a:schemeClr val="accent1">
                    <a:lumMod val="50000"/>
                  </a:schemeClr>
                </a:solidFill>
                <a:effectLst/>
                <a:uLnTx/>
                <a:uFillTx/>
                <a:latin typeface="Maiandra GD" panose="020E0502030308020204" pitchFamily="34" charset="0"/>
                <a:ea typeface="+mn-ea"/>
                <a:cs typeface="+mn-cs"/>
              </a:endParaRPr>
            </a:p>
          </p:txBody>
        </p:sp>
        <p:sp>
          <p:nvSpPr>
            <p:cNvPr id="18" name="TextBox 17"/>
            <p:cNvSpPr txBox="1"/>
            <p:nvPr/>
          </p:nvSpPr>
          <p:spPr>
            <a:xfrm>
              <a:off x="842357" y="4278282"/>
              <a:ext cx="1925528"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sz="2400" dirty="0" smtClean="0"/>
                <a:t>drive </a:t>
              </a:r>
              <a:r>
                <a:rPr lang="en-US" sz="2400" dirty="0" err="1" smtClean="0"/>
                <a:t>pgfilter</a:t>
              </a:r>
              <a:r>
                <a:rPr lang="en-US" sz="2400" dirty="0" smtClean="0"/>
                <a:t> 0</a:t>
              </a:r>
              <a:endParaRPr lang="en-US" sz="2400" dirty="0"/>
            </a:p>
          </p:txBody>
        </p:sp>
        <p:sp>
          <p:nvSpPr>
            <p:cNvPr id="19" name="TextBox 18"/>
            <p:cNvSpPr txBox="1"/>
            <p:nvPr/>
          </p:nvSpPr>
          <p:spPr>
            <a:xfrm>
              <a:off x="716293" y="4846318"/>
              <a:ext cx="2149948"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sz="2400" dirty="0" smtClean="0"/>
                <a:t>drive </a:t>
              </a:r>
              <a:r>
                <a:rPr lang="en-US" sz="2400" dirty="0" err="1" smtClean="0"/>
                <a:t>pgfilter</a:t>
              </a:r>
              <a:r>
                <a:rPr lang="en-US" sz="2400" dirty="0" smtClean="0"/>
                <a:t> -80</a:t>
              </a:r>
              <a:endParaRPr lang="en-US" sz="2400" dirty="0"/>
            </a:p>
          </p:txBody>
        </p:sp>
      </p:grpSp>
      <p:sp>
        <p:nvSpPr>
          <p:cNvPr id="11" name="Content Placeholder 2"/>
          <p:cNvSpPr txBox="1">
            <a:spLocks/>
          </p:cNvSpPr>
          <p:nvPr/>
        </p:nvSpPr>
        <p:spPr bwMode="auto">
          <a:xfrm>
            <a:off x="100040" y="3436648"/>
            <a:ext cx="8847224" cy="259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30188" marR="0" lvl="0" indent="-230188" algn="l" defTabSz="914400" rtl="0" eaLnBrk="0" fontAlgn="base" latinLnBrk="0" hangingPunct="0">
              <a:lnSpc>
                <a:spcPct val="90000"/>
              </a:lnSpc>
              <a:spcBef>
                <a:spcPts val="1400"/>
              </a:spcBef>
              <a:spcAft>
                <a:spcPct val="0"/>
              </a:spcAft>
              <a:buClr>
                <a:srgbClr val="006C3A"/>
              </a:buClr>
              <a:buSzTx/>
              <a:buFont typeface="Arial" pitchFamily="34" charset="0"/>
              <a:buChar char="•"/>
              <a:tabLst/>
              <a:defRPr/>
            </a:pPr>
            <a:r>
              <a:rPr kumimoji="0" lang="en-US" sz="28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Rotating</a:t>
            </a:r>
            <a:r>
              <a:rPr kumimoji="0" lang="en-US" sz="2800" b="1" i="0" u="none" strike="noStrike" kern="0" cap="none" spc="0" normalizeH="0" noProof="0" dirty="0" smtClean="0">
                <a:ln>
                  <a:noFill/>
                </a:ln>
                <a:solidFill>
                  <a:schemeClr val="accent1">
                    <a:lumMod val="50000"/>
                  </a:schemeClr>
                </a:solidFill>
                <a:effectLst/>
                <a:uLnTx/>
                <a:uFillTx/>
                <a:latin typeface="Maiandra GD" panose="020E0502030308020204" pitchFamily="34" charset="0"/>
                <a:ea typeface="+mn-ea"/>
                <a:cs typeface="+mn-cs"/>
              </a:rPr>
              <a:t> sample on about the vertical axis</a:t>
            </a:r>
            <a:endParaRPr kumimoji="0" lang="en-US" sz="28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endParaRPr>
          </a:p>
          <a:p>
            <a:pPr marL="230188" lvl="0" indent="-230188" eaLnBrk="0" hangingPunct="0">
              <a:lnSpc>
                <a:spcPct val="90000"/>
              </a:lnSpc>
              <a:spcBef>
                <a:spcPts val="1400"/>
              </a:spcBef>
              <a:buClr>
                <a:srgbClr val="006C3A"/>
              </a:buClr>
            </a:pPr>
            <a:r>
              <a:rPr kumimoji="0" lang="en-US" sz="28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rotates</a:t>
            </a:r>
            <a:r>
              <a:rPr kumimoji="0" lang="en-US" sz="2800" b="1" i="0" u="none" strike="noStrike" kern="0" cap="none" spc="0" normalizeH="0" noProof="0" dirty="0" smtClean="0">
                <a:ln>
                  <a:noFill/>
                </a:ln>
                <a:solidFill>
                  <a:schemeClr val="accent1">
                    <a:lumMod val="50000"/>
                  </a:schemeClr>
                </a:solidFill>
                <a:effectLst/>
                <a:uLnTx/>
                <a:uFillTx/>
                <a:latin typeface="Maiandra GD" panose="020E0502030308020204" pitchFamily="34" charset="0"/>
                <a:ea typeface="+mn-ea"/>
                <a:cs typeface="+mn-cs"/>
              </a:rPr>
              <a:t> the sample by [ ]</a:t>
            </a:r>
            <a:r>
              <a:rPr kumimoji="0" lang="en-US" sz="2800" b="1" i="0" u="none" strike="noStrike" kern="0" cap="none" spc="0" normalizeH="0" noProof="0" dirty="0" smtClean="0">
                <a:ln>
                  <a:noFill/>
                </a:ln>
                <a:solidFill>
                  <a:schemeClr val="accent1">
                    <a:lumMod val="50000"/>
                  </a:schemeClr>
                </a:solidFill>
                <a:effectLst/>
                <a:uLnTx/>
                <a:uFillTx/>
                <a:latin typeface="Maiandra GD" panose="020E0502030308020204" pitchFamily="34" charset="0"/>
                <a:ea typeface="+mn-ea"/>
                <a:cs typeface="+mn-cs"/>
                <a:sym typeface="Symbol"/>
              </a:rPr>
              <a:t>. Sample 				stage/</a:t>
            </a:r>
            <a:r>
              <a:rPr kumimoji="0" lang="en-US" sz="2800" b="1" i="0" u="none" strike="noStrike" kern="0" cap="none" spc="0" normalizeH="0" noProof="0" dirty="0" err="1" smtClean="0">
                <a:ln>
                  <a:noFill/>
                </a:ln>
                <a:solidFill>
                  <a:schemeClr val="accent1">
                    <a:lumMod val="50000"/>
                  </a:schemeClr>
                </a:solidFill>
                <a:effectLst/>
                <a:uLnTx/>
                <a:uFillTx/>
                <a:latin typeface="Maiandra GD" panose="020E0502030308020204" pitchFamily="34" charset="0"/>
                <a:ea typeface="+mn-ea"/>
                <a:cs typeface="+mn-cs"/>
                <a:sym typeface="Symbol"/>
              </a:rPr>
              <a:t>goniometer</a:t>
            </a:r>
            <a:r>
              <a:rPr kumimoji="0" lang="en-US" sz="2800" b="1" i="0" u="none" strike="noStrike" kern="0" cap="none" spc="0" normalizeH="0" noProof="0" dirty="0" smtClean="0">
                <a:ln>
                  <a:noFill/>
                </a:ln>
                <a:solidFill>
                  <a:schemeClr val="accent1">
                    <a:lumMod val="50000"/>
                  </a:schemeClr>
                </a:solidFill>
                <a:effectLst/>
                <a:uLnTx/>
                <a:uFillTx/>
                <a:latin typeface="Maiandra GD" panose="020E0502030308020204" pitchFamily="34" charset="0"/>
                <a:ea typeface="+mn-ea"/>
                <a:cs typeface="+mn-cs"/>
                <a:sym typeface="Symbol"/>
              </a:rPr>
              <a:t> may rotate a full   			360 but always watch out for the vacuum hoses and electrical cables attached to the sample environment equipment when rotating.</a:t>
            </a:r>
            <a:endParaRPr kumimoji="0" lang="en-US" sz="2000" b="1" i="0" u="none" strike="noStrike" kern="0" cap="none" spc="0" normalizeH="0" baseline="0" noProof="0" dirty="0">
              <a:ln>
                <a:noFill/>
              </a:ln>
              <a:solidFill>
                <a:schemeClr val="accent1">
                  <a:lumMod val="50000"/>
                </a:schemeClr>
              </a:solidFill>
              <a:effectLst/>
              <a:uLnTx/>
              <a:uFillTx/>
              <a:latin typeface="Maiandra GD" panose="020E0502030308020204" pitchFamily="34" charset="0"/>
              <a:ea typeface="+mn-ea"/>
              <a:cs typeface="+mn-cs"/>
            </a:endParaRPr>
          </a:p>
        </p:txBody>
      </p:sp>
      <p:sp>
        <p:nvSpPr>
          <p:cNvPr id="12" name="TextBox 11"/>
          <p:cNvSpPr txBox="1"/>
          <p:nvPr/>
        </p:nvSpPr>
        <p:spPr>
          <a:xfrm>
            <a:off x="732022" y="4039984"/>
            <a:ext cx="1519968"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sz="2400" dirty="0" smtClean="0"/>
              <a:t>drive </a:t>
            </a:r>
            <a:r>
              <a:rPr lang="en-US" sz="2400" dirty="0" err="1" smtClean="0"/>
              <a:t>s1</a:t>
            </a:r>
            <a:r>
              <a:rPr lang="en-US" sz="2400" dirty="0" smtClean="0"/>
              <a:t> [  ]</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ENVIRONMENT COMMANDS</a:t>
            </a:r>
            <a:endParaRPr lang="en-US" dirty="0"/>
          </a:p>
        </p:txBody>
      </p:sp>
      <p:grpSp>
        <p:nvGrpSpPr>
          <p:cNvPr id="10" name="Group 10"/>
          <p:cNvGrpSpPr/>
          <p:nvPr/>
        </p:nvGrpSpPr>
        <p:grpSpPr>
          <a:xfrm>
            <a:off x="282921" y="676823"/>
            <a:ext cx="8847224" cy="2071336"/>
            <a:chOff x="172085" y="3724823"/>
            <a:chExt cx="8847224" cy="2071336"/>
          </a:xfrm>
        </p:grpSpPr>
        <p:sp>
          <p:nvSpPr>
            <p:cNvPr id="11" name="Content Placeholder 2"/>
            <p:cNvSpPr txBox="1">
              <a:spLocks/>
            </p:cNvSpPr>
            <p:nvPr/>
          </p:nvSpPr>
          <p:spPr bwMode="auto">
            <a:xfrm>
              <a:off x="172085" y="3724823"/>
              <a:ext cx="8847224" cy="207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30188" marR="0" lvl="0" indent="-230188" algn="l" defTabSz="914400" rtl="0" eaLnBrk="0" fontAlgn="base" latinLnBrk="0" hangingPunct="0">
                <a:lnSpc>
                  <a:spcPct val="90000"/>
                </a:lnSpc>
                <a:spcBef>
                  <a:spcPts val="1400"/>
                </a:spcBef>
                <a:spcAft>
                  <a:spcPct val="0"/>
                </a:spcAft>
                <a:buClr>
                  <a:srgbClr val="006C3A"/>
                </a:buClr>
                <a:buSzTx/>
                <a:buFont typeface="Arial" pitchFamily="34" charset="0"/>
                <a:buChar char="•"/>
                <a:tabLst/>
                <a:defRPr/>
              </a:pPr>
              <a:r>
                <a:rPr kumimoji="0" lang="en-US" sz="2800" b="1" i="0" u="none" strike="noStrike" kern="0" cap="none" spc="0" normalizeH="0" baseline="0" noProof="0" dirty="0" smtClean="0">
                  <a:ln>
                    <a:noFill/>
                  </a:ln>
                  <a:solidFill>
                    <a:schemeClr val="accent1">
                      <a:lumMod val="50000"/>
                    </a:schemeClr>
                  </a:solidFill>
                  <a:effectLst>
                    <a:glow rad="63500">
                      <a:schemeClr val="accent1">
                        <a:satMod val="175000"/>
                        <a:alpha val="40000"/>
                      </a:schemeClr>
                    </a:glow>
                  </a:effectLst>
                  <a:uLnTx/>
                  <a:uFillTx/>
                  <a:latin typeface="Maiandra GD" panose="020E0502030308020204" pitchFamily="34" charset="0"/>
                  <a:ea typeface="+mn-ea"/>
                  <a:cs typeface="+mn-cs"/>
                </a:rPr>
                <a:t>JANIS top loader with double-heater stick</a:t>
              </a:r>
            </a:p>
            <a:p>
              <a:pPr marL="230188" lvl="0" indent="-230188" eaLnBrk="0" hangingPunct="0">
                <a:lnSpc>
                  <a:spcPct val="90000"/>
                </a:lnSpc>
                <a:spcBef>
                  <a:spcPts val="1400"/>
                </a:spcBef>
                <a:buClr>
                  <a:srgbClr val="006C3A"/>
                </a:buClr>
              </a:pPr>
              <a:r>
                <a:rPr kumimoji="0" lang="en-US" sz="28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sets the </a:t>
              </a:r>
              <a:r>
                <a:rPr kumimoji="0" lang="en-US" sz="2800" b="1" i="0" u="none" strike="noStrike" kern="0" cap="none" spc="0" normalizeH="0" baseline="0" noProof="0" dirty="0" err="1" smtClean="0">
                  <a:ln>
                    <a:noFill/>
                  </a:ln>
                  <a:solidFill>
                    <a:schemeClr val="accent1">
                      <a:lumMod val="50000"/>
                    </a:schemeClr>
                  </a:solidFill>
                  <a:effectLst/>
                  <a:uLnTx/>
                  <a:uFillTx/>
                  <a:latin typeface="Maiandra GD" panose="020E0502030308020204" pitchFamily="34" charset="0"/>
                  <a:ea typeface="+mn-ea"/>
                  <a:cs typeface="+mn-cs"/>
                </a:rPr>
                <a:t>VTI</a:t>
              </a:r>
              <a:r>
                <a:rPr kumimoji="0" lang="en-US" sz="28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temperature to [ ] K</a:t>
              </a:r>
              <a:endParaRPr kumimoji="0" lang="en-US" sz="2800" b="1" i="0" u="none" strike="noStrike" kern="0" cap="none" spc="0" normalizeH="0" baseline="0" noProof="0" dirty="0" smtClean="0">
                <a:ln>
                  <a:noFill/>
                </a:ln>
                <a:solidFill>
                  <a:schemeClr val="accent1">
                    <a:lumMod val="50000"/>
                  </a:schemeClr>
                </a:solidFill>
                <a:effectLst/>
                <a:uLnTx/>
                <a:uFillTx/>
                <a:latin typeface="Garamond"/>
                <a:ea typeface="+mn-ea"/>
                <a:cs typeface="+mn-cs"/>
              </a:endParaRPr>
            </a:p>
            <a:p>
              <a:pPr marL="230188" lvl="0" indent="-230188" eaLnBrk="0" hangingPunct="0">
                <a:lnSpc>
                  <a:spcPct val="90000"/>
                </a:lnSpc>
                <a:spcBef>
                  <a:spcPts val="1400"/>
                </a:spcBef>
                <a:buClr>
                  <a:srgbClr val="006C3A"/>
                </a:buClr>
              </a:pPr>
              <a:r>
                <a:rPr kumimoji="0" lang="en-US" sz="28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a:t>
              </a:r>
              <a:r>
                <a:rPr lang="en-US" sz="2800" kern="0" dirty="0" smtClean="0">
                  <a:solidFill>
                    <a:schemeClr val="accent1">
                      <a:lumMod val="50000"/>
                    </a:schemeClr>
                  </a:solidFill>
                  <a:latin typeface="Maiandra GD" panose="020E0502030308020204" pitchFamily="34" charset="0"/>
                </a:rPr>
                <a:t> sets the sample temperature to [ ] K</a:t>
              </a:r>
              <a:endParaRPr kumimoji="0" lang="en-US" sz="2800" b="1" i="0" u="none" strike="noStrike" kern="0" cap="none" spc="0" normalizeH="0" baseline="0" noProof="0" dirty="0" smtClean="0">
                <a:ln>
                  <a:noFill/>
                </a:ln>
                <a:solidFill>
                  <a:schemeClr val="accent1">
                    <a:lumMod val="50000"/>
                  </a:schemeClr>
                </a:solidFill>
                <a:effectLst/>
                <a:uLnTx/>
                <a:uFillTx/>
                <a:latin typeface="Garamond"/>
                <a:ea typeface="+mn-ea"/>
                <a:cs typeface="+mn-cs"/>
              </a:endParaRPr>
            </a:p>
            <a:p>
              <a:pPr marL="230188" marR="0" lvl="0" indent="-230188" algn="ctr" defTabSz="914400" rtl="0" eaLnBrk="0" fontAlgn="base" latinLnBrk="0" hangingPunct="0">
                <a:lnSpc>
                  <a:spcPct val="90000"/>
                </a:lnSpc>
                <a:spcBef>
                  <a:spcPts val="1400"/>
                </a:spcBef>
                <a:spcAft>
                  <a:spcPct val="0"/>
                </a:spcAft>
                <a:buClr>
                  <a:srgbClr val="006C3A"/>
                </a:buClr>
                <a:buSzTx/>
                <a:buFont typeface="Arial" pitchFamily="34" charset="0"/>
                <a:buNone/>
                <a:tabLst/>
                <a:defRPr/>
              </a:pPr>
              <a:r>
                <a:rPr kumimoji="0" lang="en-US" sz="20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a:t>
              </a:r>
              <a:r>
                <a:rPr kumimoji="0" lang="en-US" sz="2000" b="1" i="0" u="none" strike="noStrike" kern="0" cap="none" spc="0" normalizeH="0" baseline="0" noProof="0" dirty="0" err="1" smtClean="0">
                  <a:ln>
                    <a:noFill/>
                  </a:ln>
                  <a:solidFill>
                    <a:schemeClr val="accent1">
                      <a:lumMod val="50000"/>
                    </a:schemeClr>
                  </a:solidFill>
                  <a:effectLst/>
                  <a:uLnTx/>
                  <a:uFillTx/>
                  <a:latin typeface="Maiandra GD" panose="020E0502030308020204" pitchFamily="34" charset="0"/>
                  <a:ea typeface="+mn-ea"/>
                  <a:cs typeface="+mn-cs"/>
                </a:rPr>
                <a:t>VTI</a:t>
              </a:r>
              <a:r>
                <a:rPr kumimoji="0" lang="en-US" sz="20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a:t>
              </a:r>
              <a:r>
                <a:rPr kumimoji="0" lang="en-US" sz="2000" b="1" i="0" u="none" strike="noStrike" kern="0" cap="none" spc="0" normalizeH="0" baseline="0" noProof="0" dirty="0" err="1" smtClean="0">
                  <a:ln>
                    <a:noFill/>
                  </a:ln>
                  <a:solidFill>
                    <a:schemeClr val="accent1">
                      <a:lumMod val="50000"/>
                    </a:schemeClr>
                  </a:solidFill>
                  <a:effectLst/>
                  <a:uLnTx/>
                  <a:uFillTx/>
                  <a:latin typeface="Maiandra GD" panose="020E0502030308020204" pitchFamily="34" charset="0"/>
                  <a:ea typeface="+mn-ea"/>
                  <a:cs typeface="+mn-cs"/>
                </a:rPr>
                <a:t>vti_a</a:t>
              </a:r>
              <a:r>
                <a:rPr kumimoji="0" lang="en-US" sz="20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and Sample (</a:t>
              </a:r>
              <a:r>
                <a:rPr kumimoji="0" lang="en-US" sz="2000" b="1" i="0" u="none" strike="noStrike" kern="0" cap="none" spc="0" normalizeH="0" baseline="0" noProof="0" dirty="0" err="1" smtClean="0">
                  <a:ln>
                    <a:noFill/>
                  </a:ln>
                  <a:solidFill>
                    <a:schemeClr val="accent1">
                      <a:lumMod val="50000"/>
                    </a:schemeClr>
                  </a:solidFill>
                  <a:effectLst/>
                  <a:uLnTx/>
                  <a:uFillTx/>
                  <a:latin typeface="Maiandra GD" panose="020E0502030308020204" pitchFamily="34" charset="0"/>
                  <a:ea typeface="+mn-ea"/>
                  <a:cs typeface="+mn-cs"/>
                </a:rPr>
                <a:t>sample_b</a:t>
              </a:r>
              <a:r>
                <a:rPr kumimoji="0" lang="en-US" sz="20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temperature</a:t>
              </a:r>
              <a:r>
                <a:rPr kumimoji="0" lang="en-US" sz="2000" b="1" i="0" u="none" strike="noStrike" kern="0" cap="none" spc="0" normalizeH="0" noProof="0" dirty="0" smtClean="0">
                  <a:ln>
                    <a:noFill/>
                  </a:ln>
                  <a:solidFill>
                    <a:schemeClr val="accent1">
                      <a:lumMod val="50000"/>
                    </a:schemeClr>
                  </a:solidFill>
                  <a:effectLst/>
                  <a:uLnTx/>
                  <a:uFillTx/>
                  <a:latin typeface="Maiandra GD" panose="020E0502030308020204" pitchFamily="34" charset="0"/>
                  <a:ea typeface="+mn-ea"/>
                  <a:cs typeface="+mn-cs"/>
                </a:rPr>
                <a:t> range is </a:t>
              </a:r>
              <a:r>
                <a:rPr kumimoji="0" lang="en-US" sz="2000" b="1" i="0" u="none" strike="noStrike" kern="0" cap="none" spc="0" normalizeH="0" noProof="0" dirty="0" err="1" smtClean="0">
                  <a:ln>
                    <a:noFill/>
                  </a:ln>
                  <a:solidFill>
                    <a:schemeClr val="accent1">
                      <a:lumMod val="50000"/>
                    </a:schemeClr>
                  </a:solidFill>
                  <a:effectLst/>
                  <a:uLnTx/>
                  <a:uFillTx/>
                  <a:latin typeface="Maiandra GD" panose="020E0502030308020204" pitchFamily="34" charset="0"/>
                  <a:ea typeface="+mn-ea"/>
                  <a:cs typeface="+mn-cs"/>
                </a:rPr>
                <a:t>3.4K</a:t>
              </a:r>
              <a:r>
                <a:rPr kumimoji="0" lang="en-US" sz="2000" b="1" i="0" u="none" strike="noStrike" kern="0" cap="none" spc="0" normalizeH="0" noProof="0" dirty="0" smtClean="0">
                  <a:ln>
                    <a:noFill/>
                  </a:ln>
                  <a:solidFill>
                    <a:schemeClr val="accent1">
                      <a:lumMod val="50000"/>
                    </a:schemeClr>
                  </a:solidFill>
                  <a:effectLst/>
                  <a:uLnTx/>
                  <a:uFillTx/>
                  <a:latin typeface="Maiandra GD" panose="020E0502030308020204" pitchFamily="34" charset="0"/>
                  <a:ea typeface="+mn-ea"/>
                  <a:cs typeface="+mn-cs"/>
                </a:rPr>
                <a:t> to 300K</a:t>
              </a:r>
              <a:endParaRPr kumimoji="0" lang="en-US" sz="2000" b="1" i="0" u="none" strike="noStrike" kern="0" cap="none" spc="0" normalizeH="0" baseline="0" noProof="0" dirty="0">
                <a:ln>
                  <a:noFill/>
                </a:ln>
                <a:solidFill>
                  <a:schemeClr val="accent1">
                    <a:lumMod val="50000"/>
                  </a:schemeClr>
                </a:solidFill>
                <a:effectLst/>
                <a:uLnTx/>
                <a:uFillTx/>
                <a:latin typeface="Maiandra GD" panose="020E0502030308020204" pitchFamily="34" charset="0"/>
                <a:ea typeface="+mn-ea"/>
                <a:cs typeface="+mn-cs"/>
              </a:endParaRPr>
            </a:p>
          </p:txBody>
        </p:sp>
        <p:sp>
          <p:nvSpPr>
            <p:cNvPr id="13" name="TextBox 12"/>
            <p:cNvSpPr txBox="1"/>
            <p:nvPr/>
          </p:nvSpPr>
          <p:spPr>
            <a:xfrm>
              <a:off x="370733" y="4294908"/>
              <a:ext cx="1954381"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sz="2400" dirty="0" err="1" smtClean="0"/>
                <a:t>set_temp_a</a:t>
              </a:r>
              <a:r>
                <a:rPr lang="en-US" sz="2400" dirty="0" smtClean="0"/>
                <a:t>  [ ]</a:t>
              </a:r>
              <a:endParaRPr lang="en-US" sz="2400" dirty="0"/>
            </a:p>
          </p:txBody>
        </p:sp>
        <p:sp>
          <p:nvSpPr>
            <p:cNvPr id="15" name="TextBox 14"/>
            <p:cNvSpPr txBox="1"/>
            <p:nvPr/>
          </p:nvSpPr>
          <p:spPr>
            <a:xfrm>
              <a:off x="358775" y="4838006"/>
              <a:ext cx="1967205"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sz="2400" dirty="0" err="1" smtClean="0"/>
                <a:t>set_temp_b</a:t>
              </a:r>
              <a:r>
                <a:rPr lang="en-US" sz="2400" dirty="0" smtClean="0"/>
                <a:t>  [ ]</a:t>
              </a:r>
              <a:endParaRPr lang="en-US" sz="2400" dirty="0"/>
            </a:p>
          </p:txBody>
        </p:sp>
      </p:grpSp>
      <p:grpSp>
        <p:nvGrpSpPr>
          <p:cNvPr id="16" name="Group 10"/>
          <p:cNvGrpSpPr/>
          <p:nvPr/>
        </p:nvGrpSpPr>
        <p:grpSpPr>
          <a:xfrm>
            <a:off x="119437" y="3347980"/>
            <a:ext cx="8847224" cy="2915670"/>
            <a:chOff x="172085" y="3724823"/>
            <a:chExt cx="8847224" cy="2915670"/>
          </a:xfrm>
        </p:grpSpPr>
        <p:sp>
          <p:nvSpPr>
            <p:cNvPr id="17" name="Content Placeholder 2"/>
            <p:cNvSpPr txBox="1">
              <a:spLocks/>
            </p:cNvSpPr>
            <p:nvPr/>
          </p:nvSpPr>
          <p:spPr bwMode="auto">
            <a:xfrm>
              <a:off x="172085" y="3724823"/>
              <a:ext cx="8847224" cy="291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30188" marR="0" lvl="0" indent="-230188" algn="l" defTabSz="914400" rtl="0" eaLnBrk="0" fontAlgn="base" latinLnBrk="0" hangingPunct="0">
                <a:lnSpc>
                  <a:spcPct val="90000"/>
                </a:lnSpc>
                <a:spcBef>
                  <a:spcPts val="1400"/>
                </a:spcBef>
                <a:spcAft>
                  <a:spcPct val="0"/>
                </a:spcAft>
                <a:buClr>
                  <a:srgbClr val="006C3A"/>
                </a:buClr>
                <a:buSzTx/>
                <a:buFont typeface="Arial" pitchFamily="34" charset="0"/>
                <a:buChar char="•"/>
                <a:tabLst/>
                <a:defRPr/>
              </a:pPr>
              <a:r>
                <a:rPr kumimoji="0" lang="en-US" sz="2800" b="1" i="0" u="none" strike="noStrike" kern="0" cap="none" spc="0" normalizeH="0" baseline="0" noProof="0" dirty="0" smtClean="0">
                  <a:ln>
                    <a:noFill/>
                  </a:ln>
                  <a:solidFill>
                    <a:schemeClr val="accent1">
                      <a:lumMod val="50000"/>
                    </a:schemeClr>
                  </a:solidFill>
                  <a:effectLst>
                    <a:glow rad="63500">
                      <a:schemeClr val="accent1">
                        <a:satMod val="175000"/>
                        <a:alpha val="40000"/>
                      </a:schemeClr>
                    </a:glow>
                  </a:effectLst>
                  <a:uLnTx/>
                  <a:uFillTx/>
                  <a:latin typeface="Maiandra GD" panose="020E0502030308020204" pitchFamily="34" charset="0"/>
                  <a:ea typeface="+mn-ea"/>
                  <a:cs typeface="+mn-cs"/>
                </a:rPr>
                <a:t>JANIS top loader with HOT stick</a:t>
              </a:r>
            </a:p>
            <a:p>
              <a:pPr marL="230188" lvl="0" indent="-230188" eaLnBrk="0" hangingPunct="0">
                <a:lnSpc>
                  <a:spcPct val="90000"/>
                </a:lnSpc>
                <a:spcBef>
                  <a:spcPts val="1400"/>
                </a:spcBef>
                <a:buClr>
                  <a:srgbClr val="006C3A"/>
                </a:buClr>
              </a:pPr>
              <a:r>
                <a:rPr kumimoji="0" lang="en-US" sz="28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sets the </a:t>
              </a:r>
              <a:r>
                <a:rPr kumimoji="0" lang="en-US" sz="2800" b="1" i="0" u="none" strike="noStrike" kern="0" cap="none" spc="0" normalizeH="0" baseline="0" noProof="0" dirty="0" err="1" smtClean="0">
                  <a:ln>
                    <a:noFill/>
                  </a:ln>
                  <a:solidFill>
                    <a:schemeClr val="accent1">
                      <a:lumMod val="50000"/>
                    </a:schemeClr>
                  </a:solidFill>
                  <a:effectLst/>
                  <a:uLnTx/>
                  <a:uFillTx/>
                  <a:latin typeface="Maiandra GD" panose="020E0502030308020204" pitchFamily="34" charset="0"/>
                  <a:ea typeface="+mn-ea"/>
                  <a:cs typeface="+mn-cs"/>
                </a:rPr>
                <a:t>VTI</a:t>
              </a:r>
              <a:r>
                <a:rPr kumimoji="0" lang="en-US" sz="28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temperature to [ ] K</a:t>
              </a:r>
              <a:endParaRPr kumimoji="0" lang="en-US" sz="2800" b="1" i="0" u="none" strike="noStrike" kern="0" cap="none" spc="0" normalizeH="0" baseline="0" noProof="0" dirty="0" smtClean="0">
                <a:ln>
                  <a:noFill/>
                </a:ln>
                <a:solidFill>
                  <a:schemeClr val="accent1">
                    <a:lumMod val="50000"/>
                  </a:schemeClr>
                </a:solidFill>
                <a:effectLst/>
                <a:uLnTx/>
                <a:uFillTx/>
                <a:latin typeface="Garamond"/>
                <a:ea typeface="+mn-ea"/>
                <a:cs typeface="+mn-cs"/>
              </a:endParaRPr>
            </a:p>
            <a:p>
              <a:pPr marL="230188" lvl="0" indent="-230188" eaLnBrk="0" hangingPunct="0">
                <a:lnSpc>
                  <a:spcPct val="90000"/>
                </a:lnSpc>
                <a:spcBef>
                  <a:spcPts val="1400"/>
                </a:spcBef>
                <a:buClr>
                  <a:srgbClr val="006C3A"/>
                </a:buClr>
              </a:pPr>
              <a:r>
                <a:rPr kumimoji="0" lang="en-US" sz="28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a:t>
              </a:r>
              <a:r>
                <a:rPr lang="en-US" sz="2800" kern="0" dirty="0" smtClean="0">
                  <a:solidFill>
                    <a:schemeClr val="accent1">
                      <a:lumMod val="50000"/>
                    </a:schemeClr>
                  </a:solidFill>
                  <a:latin typeface="Maiandra GD" panose="020E0502030308020204" pitchFamily="34" charset="0"/>
                </a:rPr>
                <a:t> sets the stick heater block 					 temperature to [ ] K</a:t>
              </a:r>
              <a:endParaRPr kumimoji="0" lang="en-US" sz="2800" b="1" i="0" u="none" strike="noStrike" kern="0" cap="none" spc="0" normalizeH="0" baseline="0" noProof="0" dirty="0" smtClean="0">
                <a:ln>
                  <a:noFill/>
                </a:ln>
                <a:solidFill>
                  <a:schemeClr val="accent1">
                    <a:lumMod val="50000"/>
                  </a:schemeClr>
                </a:solidFill>
                <a:effectLst/>
                <a:uLnTx/>
                <a:uFillTx/>
                <a:latin typeface="Garamond"/>
                <a:ea typeface="+mn-ea"/>
                <a:cs typeface="+mn-cs"/>
              </a:endParaRPr>
            </a:p>
            <a:p>
              <a:pPr marL="230188" marR="0" lvl="0" indent="-230188" algn="ctr" defTabSz="914400" rtl="0" eaLnBrk="0" fontAlgn="base" latinLnBrk="0" hangingPunct="0">
                <a:lnSpc>
                  <a:spcPct val="90000"/>
                </a:lnSpc>
                <a:spcBef>
                  <a:spcPts val="1400"/>
                </a:spcBef>
                <a:spcAft>
                  <a:spcPct val="0"/>
                </a:spcAft>
                <a:buClr>
                  <a:srgbClr val="006C3A"/>
                </a:buClr>
                <a:buSzTx/>
                <a:buFont typeface="Arial" pitchFamily="34" charset="0"/>
                <a:buNone/>
                <a:tabLst/>
                <a:defRPr/>
              </a:pPr>
              <a:r>
                <a:rPr kumimoji="0" lang="en-US" sz="20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a:t>
              </a:r>
              <a:r>
                <a:rPr kumimoji="0" lang="en-US" sz="2000" b="1" i="0" u="none" strike="noStrike" kern="0" cap="none" spc="0" normalizeH="0" baseline="0" noProof="0" dirty="0" err="1" smtClean="0">
                  <a:ln>
                    <a:noFill/>
                  </a:ln>
                  <a:solidFill>
                    <a:schemeClr val="accent1">
                      <a:lumMod val="50000"/>
                    </a:schemeClr>
                  </a:solidFill>
                  <a:effectLst/>
                  <a:uLnTx/>
                  <a:uFillTx/>
                  <a:latin typeface="Maiandra GD" panose="020E0502030308020204" pitchFamily="34" charset="0"/>
                  <a:ea typeface="+mn-ea"/>
                  <a:cs typeface="+mn-cs"/>
                </a:rPr>
                <a:t>VTI</a:t>
              </a:r>
              <a:r>
                <a:rPr kumimoji="0" lang="en-US" sz="20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a:t>
              </a:r>
              <a:r>
                <a:rPr kumimoji="0" lang="en-US" sz="2000" b="1" i="0" u="none" strike="noStrike" kern="0" cap="none" spc="0" normalizeH="0" baseline="0" noProof="0" dirty="0" err="1" smtClean="0">
                  <a:ln>
                    <a:noFill/>
                  </a:ln>
                  <a:solidFill>
                    <a:schemeClr val="accent1">
                      <a:lumMod val="50000"/>
                    </a:schemeClr>
                  </a:solidFill>
                  <a:effectLst/>
                  <a:uLnTx/>
                  <a:uFillTx/>
                  <a:latin typeface="Maiandra GD" panose="020E0502030308020204" pitchFamily="34" charset="0"/>
                  <a:ea typeface="+mn-ea"/>
                  <a:cs typeface="+mn-cs"/>
                </a:rPr>
                <a:t>vti_a</a:t>
              </a:r>
              <a:r>
                <a:rPr kumimoji="0" lang="en-US" sz="20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temperature</a:t>
              </a:r>
              <a:r>
                <a:rPr kumimoji="0" lang="en-US" sz="2000" b="1" i="0" u="none" strike="noStrike" kern="0" cap="none" spc="0" normalizeH="0" noProof="0" dirty="0" smtClean="0">
                  <a:ln>
                    <a:noFill/>
                  </a:ln>
                  <a:solidFill>
                    <a:schemeClr val="accent1">
                      <a:lumMod val="50000"/>
                    </a:schemeClr>
                  </a:solidFill>
                  <a:effectLst/>
                  <a:uLnTx/>
                  <a:uFillTx/>
                  <a:latin typeface="Maiandra GD" panose="020E0502030308020204" pitchFamily="34" charset="0"/>
                  <a:ea typeface="+mn-ea"/>
                  <a:cs typeface="+mn-cs"/>
                </a:rPr>
                <a:t> range is </a:t>
              </a:r>
              <a:r>
                <a:rPr kumimoji="0" lang="en-US" sz="2000" b="1" i="0" u="none" strike="noStrike" kern="0" cap="none" spc="0" normalizeH="0" noProof="0" dirty="0" err="1" smtClean="0">
                  <a:ln>
                    <a:noFill/>
                  </a:ln>
                  <a:solidFill>
                    <a:schemeClr val="accent1">
                      <a:lumMod val="50000"/>
                    </a:schemeClr>
                  </a:solidFill>
                  <a:effectLst/>
                  <a:uLnTx/>
                  <a:uFillTx/>
                  <a:latin typeface="Maiandra GD" panose="020E0502030308020204" pitchFamily="34" charset="0"/>
                  <a:ea typeface="+mn-ea"/>
                  <a:cs typeface="+mn-cs"/>
                </a:rPr>
                <a:t>3.4K</a:t>
              </a:r>
              <a:r>
                <a:rPr kumimoji="0" lang="en-US" sz="2000" b="1" i="0" u="none" strike="noStrike" kern="0" cap="none" spc="0" normalizeH="0" noProof="0" dirty="0" smtClean="0">
                  <a:ln>
                    <a:noFill/>
                  </a:ln>
                  <a:solidFill>
                    <a:schemeClr val="accent1">
                      <a:lumMod val="50000"/>
                    </a:schemeClr>
                  </a:solidFill>
                  <a:effectLst/>
                  <a:uLnTx/>
                  <a:uFillTx/>
                  <a:latin typeface="Maiandra GD" panose="020E0502030308020204" pitchFamily="34" charset="0"/>
                  <a:ea typeface="+mn-ea"/>
                  <a:cs typeface="+mn-cs"/>
                </a:rPr>
                <a:t> to 300K</a:t>
              </a:r>
            </a:p>
            <a:p>
              <a:pPr marL="230188" lvl="0" indent="-230188" algn="ctr" eaLnBrk="0" hangingPunct="0">
                <a:lnSpc>
                  <a:spcPct val="90000"/>
                </a:lnSpc>
                <a:spcBef>
                  <a:spcPts val="1400"/>
                </a:spcBef>
                <a:buClr>
                  <a:srgbClr val="006C3A"/>
                </a:buClr>
              </a:pPr>
              <a:r>
                <a:rPr lang="en-US" sz="2000" kern="0" dirty="0" smtClean="0">
                  <a:solidFill>
                    <a:schemeClr val="accent1">
                      <a:lumMod val="50000"/>
                    </a:schemeClr>
                  </a:solidFill>
                  <a:latin typeface="Maiandra GD" panose="020E0502030308020204" pitchFamily="34" charset="0"/>
                </a:rPr>
                <a:t>Sample (</a:t>
              </a:r>
              <a:r>
                <a:rPr lang="en-US" sz="2000" kern="0" dirty="0" err="1" smtClean="0">
                  <a:solidFill>
                    <a:schemeClr val="accent1">
                      <a:lumMod val="50000"/>
                    </a:schemeClr>
                  </a:solidFill>
                  <a:latin typeface="Maiandra GD" panose="020E0502030308020204" pitchFamily="34" charset="0"/>
                </a:rPr>
                <a:t>sample_b</a:t>
              </a:r>
              <a:r>
                <a:rPr lang="en-US" sz="2000" kern="0" dirty="0" smtClean="0">
                  <a:solidFill>
                    <a:schemeClr val="accent1">
                      <a:lumMod val="50000"/>
                    </a:schemeClr>
                  </a:solidFill>
                  <a:latin typeface="Maiandra GD" panose="020E0502030308020204" pitchFamily="34" charset="0"/>
                </a:rPr>
                <a:t>) temperature range is </a:t>
              </a:r>
              <a:r>
                <a:rPr lang="en-US" sz="2000" kern="0" dirty="0" err="1" smtClean="0">
                  <a:solidFill>
                    <a:schemeClr val="accent1">
                      <a:lumMod val="50000"/>
                    </a:schemeClr>
                  </a:solidFill>
                  <a:latin typeface="Maiandra GD" panose="020E0502030308020204" pitchFamily="34" charset="0"/>
                </a:rPr>
                <a:t>30K</a:t>
              </a:r>
              <a:r>
                <a:rPr lang="en-US" sz="2000" kern="0" dirty="0" smtClean="0">
                  <a:solidFill>
                    <a:schemeClr val="accent1">
                      <a:lumMod val="50000"/>
                    </a:schemeClr>
                  </a:solidFill>
                  <a:latin typeface="Maiandra GD" panose="020E0502030308020204" pitchFamily="34" charset="0"/>
                </a:rPr>
                <a:t> to </a:t>
              </a:r>
              <a:r>
                <a:rPr lang="en-US" sz="2000" kern="0" dirty="0" err="1" smtClean="0">
                  <a:solidFill>
                    <a:schemeClr val="accent1">
                      <a:lumMod val="50000"/>
                    </a:schemeClr>
                  </a:solidFill>
                  <a:latin typeface="Maiandra GD" panose="020E0502030308020204" pitchFamily="34" charset="0"/>
                </a:rPr>
                <a:t>800K</a:t>
              </a:r>
              <a:endParaRPr kumimoji="0" lang="en-US" sz="2000" b="1" i="0" u="none" strike="noStrike" kern="0" cap="none" spc="0" normalizeH="0" baseline="0" noProof="0" dirty="0">
                <a:ln>
                  <a:noFill/>
                </a:ln>
                <a:solidFill>
                  <a:schemeClr val="accent1">
                    <a:lumMod val="50000"/>
                  </a:schemeClr>
                </a:solidFill>
                <a:effectLst/>
                <a:uLnTx/>
                <a:uFillTx/>
                <a:latin typeface="Maiandra GD" panose="020E0502030308020204" pitchFamily="34" charset="0"/>
                <a:ea typeface="+mn-ea"/>
                <a:cs typeface="+mn-cs"/>
              </a:endParaRPr>
            </a:p>
          </p:txBody>
        </p:sp>
        <p:sp>
          <p:nvSpPr>
            <p:cNvPr id="18" name="TextBox 17"/>
            <p:cNvSpPr txBox="1"/>
            <p:nvPr/>
          </p:nvSpPr>
          <p:spPr>
            <a:xfrm>
              <a:off x="370733" y="4294908"/>
              <a:ext cx="1954381"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sz="2400" dirty="0" err="1" smtClean="0"/>
                <a:t>set_temp_a</a:t>
              </a:r>
              <a:r>
                <a:rPr lang="en-US" sz="2400" dirty="0" smtClean="0"/>
                <a:t>  [ ]</a:t>
              </a:r>
              <a:endParaRPr lang="en-US" sz="2400" dirty="0"/>
            </a:p>
          </p:txBody>
        </p:sp>
        <p:sp>
          <p:nvSpPr>
            <p:cNvPr id="19" name="TextBox 18"/>
            <p:cNvSpPr txBox="1"/>
            <p:nvPr/>
          </p:nvSpPr>
          <p:spPr>
            <a:xfrm>
              <a:off x="358775" y="4838006"/>
              <a:ext cx="1967205"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sz="2400" dirty="0" err="1" smtClean="0"/>
                <a:t>set_temp_b</a:t>
              </a:r>
              <a:r>
                <a:rPr lang="en-US" sz="2400" dirty="0" smtClean="0"/>
                <a:t>  [ ]</a:t>
              </a:r>
              <a:endParaRPr lang="en-US" sz="2400" dirty="0"/>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ENVIRONMENT COMMANDS</a:t>
            </a:r>
            <a:endParaRPr lang="en-US" dirty="0"/>
          </a:p>
        </p:txBody>
      </p:sp>
      <p:grpSp>
        <p:nvGrpSpPr>
          <p:cNvPr id="3" name="Group 10"/>
          <p:cNvGrpSpPr/>
          <p:nvPr/>
        </p:nvGrpSpPr>
        <p:grpSpPr>
          <a:xfrm>
            <a:off x="0" y="856932"/>
            <a:ext cx="9144000" cy="2071336"/>
            <a:chOff x="24939" y="3907703"/>
            <a:chExt cx="9144000" cy="2071336"/>
          </a:xfrm>
        </p:grpSpPr>
        <p:sp>
          <p:nvSpPr>
            <p:cNvPr id="7" name="Content Placeholder 2"/>
            <p:cNvSpPr txBox="1">
              <a:spLocks/>
            </p:cNvSpPr>
            <p:nvPr/>
          </p:nvSpPr>
          <p:spPr bwMode="auto">
            <a:xfrm>
              <a:off x="24939" y="3907703"/>
              <a:ext cx="9144000" cy="207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30188" marR="0" lvl="0" indent="-230188" algn="l" defTabSz="914400" rtl="0" eaLnBrk="0" fontAlgn="base" latinLnBrk="0" hangingPunct="0">
                <a:lnSpc>
                  <a:spcPct val="90000"/>
                </a:lnSpc>
                <a:spcBef>
                  <a:spcPts val="1400"/>
                </a:spcBef>
                <a:spcAft>
                  <a:spcPct val="0"/>
                </a:spcAft>
                <a:buClr>
                  <a:srgbClr val="006C3A"/>
                </a:buClr>
                <a:buSzTx/>
                <a:buFont typeface="Arial" pitchFamily="34" charset="0"/>
                <a:buChar char="•"/>
                <a:tabLst/>
                <a:defRPr/>
              </a:pPr>
              <a:r>
                <a:rPr kumimoji="0" lang="en-US" sz="2800" b="1" i="0" u="none" strike="noStrike" kern="0" cap="none" spc="0" normalizeH="0" baseline="0" noProof="0" dirty="0" smtClean="0">
                  <a:ln>
                    <a:noFill/>
                  </a:ln>
                  <a:solidFill>
                    <a:schemeClr val="accent1">
                      <a:lumMod val="50000"/>
                    </a:schemeClr>
                  </a:solidFill>
                  <a:effectLst>
                    <a:glow rad="63500">
                      <a:schemeClr val="accent1">
                        <a:satMod val="175000"/>
                        <a:alpha val="40000"/>
                      </a:schemeClr>
                    </a:glow>
                  </a:effectLst>
                  <a:uLnTx/>
                  <a:uFillTx/>
                  <a:latin typeface="Maiandra GD" panose="020E0502030308020204" pitchFamily="34" charset="0"/>
                  <a:ea typeface="+mn-ea"/>
                  <a:cs typeface="+mn-cs"/>
                </a:rPr>
                <a:t>ORANGE regular stick with needle valve control</a:t>
              </a:r>
            </a:p>
            <a:p>
              <a:pPr marL="230188" lvl="0" indent="-230188" eaLnBrk="0" hangingPunct="0">
                <a:lnSpc>
                  <a:spcPct val="90000"/>
                </a:lnSpc>
                <a:spcBef>
                  <a:spcPts val="1400"/>
                </a:spcBef>
                <a:buClr>
                  <a:srgbClr val="006C3A"/>
                </a:buClr>
              </a:pPr>
              <a:r>
                <a:rPr kumimoji="0" lang="en-US" sz="28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sets the </a:t>
              </a:r>
              <a:r>
                <a:rPr kumimoji="0" lang="en-US" sz="2800" b="1" i="0" u="none" strike="noStrike" kern="0" cap="none" spc="0" normalizeH="0" baseline="0" noProof="0" dirty="0" err="1" smtClean="0">
                  <a:ln>
                    <a:noFill/>
                  </a:ln>
                  <a:solidFill>
                    <a:schemeClr val="accent1">
                      <a:lumMod val="50000"/>
                    </a:schemeClr>
                  </a:solidFill>
                  <a:effectLst/>
                  <a:uLnTx/>
                  <a:uFillTx/>
                  <a:latin typeface="Maiandra GD" panose="020E0502030308020204" pitchFamily="34" charset="0"/>
                  <a:ea typeface="+mn-ea"/>
                  <a:cs typeface="+mn-cs"/>
                </a:rPr>
                <a:t>VTI</a:t>
              </a:r>
              <a:r>
                <a:rPr kumimoji="0" lang="en-US" sz="28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a:t>
              </a:r>
              <a:r>
                <a:rPr kumimoji="0" lang="en-US" sz="2800" b="1" i="0" u="none" strike="noStrike" kern="0" cap="none" spc="0" normalizeH="0" baseline="0" noProof="0" dirty="0" err="1" smtClean="0">
                  <a:ln>
                    <a:noFill/>
                  </a:ln>
                  <a:solidFill>
                    <a:schemeClr val="accent1">
                      <a:lumMod val="50000"/>
                    </a:schemeClr>
                  </a:solidFill>
                  <a:effectLst/>
                  <a:uLnTx/>
                  <a:uFillTx/>
                  <a:latin typeface="Maiandra GD" panose="020E0502030308020204" pitchFamily="34" charset="0"/>
                  <a:ea typeface="+mn-ea"/>
                  <a:cs typeface="+mn-cs"/>
                </a:rPr>
                <a:t>vti_a</a:t>
              </a:r>
              <a:r>
                <a:rPr kumimoji="0" lang="en-US" sz="28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temperature to [ ] K</a:t>
              </a:r>
              <a:endParaRPr kumimoji="0" lang="en-US" sz="2800" b="1" i="0" u="none" strike="noStrike" kern="0" cap="none" spc="0" normalizeH="0" baseline="0" noProof="0" dirty="0" smtClean="0">
                <a:ln>
                  <a:noFill/>
                </a:ln>
                <a:solidFill>
                  <a:schemeClr val="accent1">
                    <a:lumMod val="50000"/>
                  </a:schemeClr>
                </a:solidFill>
                <a:effectLst/>
                <a:uLnTx/>
                <a:uFillTx/>
                <a:latin typeface="Garamond"/>
                <a:ea typeface="+mn-ea"/>
                <a:cs typeface="+mn-cs"/>
              </a:endParaRPr>
            </a:p>
            <a:p>
              <a:pPr marL="230188" lvl="0" indent="-230188" eaLnBrk="0" hangingPunct="0">
                <a:lnSpc>
                  <a:spcPct val="90000"/>
                </a:lnSpc>
                <a:spcBef>
                  <a:spcPts val="1400"/>
                </a:spcBef>
                <a:buClr>
                  <a:srgbClr val="006C3A"/>
                </a:buClr>
              </a:pPr>
              <a:r>
                <a:rPr kumimoji="0" lang="en-US" sz="28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a:t>
              </a:r>
              <a:r>
                <a:rPr lang="en-US" sz="2800" kern="0" dirty="0" smtClean="0">
                  <a:solidFill>
                    <a:schemeClr val="accent1">
                      <a:lumMod val="50000"/>
                    </a:schemeClr>
                  </a:solidFill>
                  <a:latin typeface="Maiandra GD" panose="020E0502030308020204" pitchFamily="34" charset="0"/>
                </a:rPr>
                <a:t> sets the needle valve flow to [ ] </a:t>
              </a:r>
              <a:r>
                <a:rPr lang="en-US" sz="2800" kern="0" dirty="0" err="1" smtClean="0">
                  <a:solidFill>
                    <a:schemeClr val="accent1">
                      <a:lumMod val="50000"/>
                    </a:schemeClr>
                  </a:solidFill>
                  <a:latin typeface="Maiandra GD" panose="020E0502030308020204" pitchFamily="34" charset="0"/>
                </a:rPr>
                <a:t>mBar</a:t>
              </a:r>
              <a:endParaRPr kumimoji="0" lang="en-US" sz="2800" b="1" i="0" u="none" strike="noStrike" kern="0" cap="none" spc="0" normalizeH="0" baseline="0" noProof="0" dirty="0" smtClean="0">
                <a:ln>
                  <a:noFill/>
                </a:ln>
                <a:solidFill>
                  <a:schemeClr val="accent1">
                    <a:lumMod val="50000"/>
                  </a:schemeClr>
                </a:solidFill>
                <a:effectLst/>
                <a:uLnTx/>
                <a:uFillTx/>
                <a:latin typeface="Garamond"/>
                <a:ea typeface="+mn-ea"/>
                <a:cs typeface="+mn-cs"/>
              </a:endParaRPr>
            </a:p>
            <a:p>
              <a:pPr marL="230188" marR="0" lvl="0" indent="-230188" algn="ctr" defTabSz="914400" rtl="0" eaLnBrk="0" fontAlgn="base" latinLnBrk="0" hangingPunct="0">
                <a:lnSpc>
                  <a:spcPct val="90000"/>
                </a:lnSpc>
                <a:spcBef>
                  <a:spcPts val="1400"/>
                </a:spcBef>
                <a:spcAft>
                  <a:spcPct val="0"/>
                </a:spcAft>
                <a:buClr>
                  <a:srgbClr val="006C3A"/>
                </a:buClr>
                <a:buSzTx/>
                <a:buFont typeface="Arial" pitchFamily="34" charset="0"/>
                <a:buNone/>
                <a:tabLst/>
                <a:defRPr/>
              </a:pPr>
              <a:r>
                <a:rPr kumimoji="0" lang="en-US" sz="20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a:t>
              </a:r>
              <a:r>
                <a:rPr kumimoji="0" lang="en-US" sz="20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sym typeface="Wingdings" pitchFamily="2" charset="2"/>
                </a:rPr>
                <a:t> set to </a:t>
              </a:r>
              <a:r>
                <a:rPr lang="en-US" sz="2000" kern="0" dirty="0" smtClean="0">
                  <a:solidFill>
                    <a:schemeClr val="accent1">
                      <a:lumMod val="50000"/>
                    </a:schemeClr>
                  </a:solidFill>
                  <a:latin typeface="Maiandra GD" panose="020E0502030308020204" pitchFamily="34" charset="0"/>
                  <a:cs typeface="+mn-cs"/>
                  <a:sym typeface="Wingdings" pitchFamily="2" charset="2"/>
                </a:rPr>
                <a:t>20 </a:t>
              </a:r>
              <a:r>
                <a:rPr kumimoji="0" lang="en-US" sz="20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sym typeface="Wingdings" pitchFamily="2" charset="2"/>
                </a:rPr>
                <a:t>mbar during cooling, 7.5 when at stable temperature</a:t>
              </a:r>
              <a:endParaRPr kumimoji="0" lang="en-US" sz="2000" b="1" i="0" u="none" strike="noStrike" kern="0" cap="none" spc="0" normalizeH="0" baseline="0" noProof="0" dirty="0">
                <a:ln>
                  <a:noFill/>
                </a:ln>
                <a:solidFill>
                  <a:schemeClr val="accent1">
                    <a:lumMod val="50000"/>
                  </a:schemeClr>
                </a:solidFill>
                <a:effectLst/>
                <a:uLnTx/>
                <a:uFillTx/>
                <a:latin typeface="Maiandra GD" panose="020E0502030308020204" pitchFamily="34" charset="0"/>
                <a:ea typeface="+mn-ea"/>
                <a:cs typeface="+mn-cs"/>
              </a:endParaRPr>
            </a:p>
          </p:txBody>
        </p:sp>
        <p:sp>
          <p:nvSpPr>
            <p:cNvPr id="8" name="TextBox 7"/>
            <p:cNvSpPr txBox="1"/>
            <p:nvPr/>
          </p:nvSpPr>
          <p:spPr>
            <a:xfrm>
              <a:off x="678052" y="4461163"/>
              <a:ext cx="1672254"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sz="2400" dirty="0" err="1" smtClean="0"/>
                <a:t>set_temp</a:t>
              </a:r>
              <a:r>
                <a:rPr lang="en-US" sz="2400" dirty="0" smtClean="0"/>
                <a:t>  [ ]</a:t>
              </a:r>
              <a:endParaRPr lang="en-US" sz="2400" dirty="0"/>
            </a:p>
          </p:txBody>
        </p:sp>
        <p:sp>
          <p:nvSpPr>
            <p:cNvPr id="9" name="TextBox 8"/>
            <p:cNvSpPr txBox="1"/>
            <p:nvPr/>
          </p:nvSpPr>
          <p:spPr>
            <a:xfrm>
              <a:off x="638458" y="5054137"/>
              <a:ext cx="1673856"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sz="2400" dirty="0" err="1" smtClean="0"/>
                <a:t>set_press</a:t>
              </a:r>
              <a:r>
                <a:rPr lang="en-US" sz="2400" dirty="0" smtClean="0"/>
                <a:t> [ ]</a:t>
              </a:r>
              <a:endParaRPr lang="en-US" sz="2400" dirty="0"/>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ENVIRONMENT COMMANDS</a:t>
            </a:r>
            <a:endParaRPr lang="en-US" dirty="0"/>
          </a:p>
        </p:txBody>
      </p:sp>
      <p:grpSp>
        <p:nvGrpSpPr>
          <p:cNvPr id="3" name="Group 10"/>
          <p:cNvGrpSpPr/>
          <p:nvPr/>
        </p:nvGrpSpPr>
        <p:grpSpPr>
          <a:xfrm>
            <a:off x="135982" y="2581247"/>
            <a:ext cx="8847224" cy="4784386"/>
            <a:chOff x="202485" y="3852485"/>
            <a:chExt cx="8847224" cy="4784386"/>
          </a:xfrm>
        </p:grpSpPr>
        <p:sp>
          <p:nvSpPr>
            <p:cNvPr id="7" name="Content Placeholder 2"/>
            <p:cNvSpPr txBox="1">
              <a:spLocks/>
            </p:cNvSpPr>
            <p:nvPr/>
          </p:nvSpPr>
          <p:spPr bwMode="auto">
            <a:xfrm>
              <a:off x="202485" y="3852485"/>
              <a:ext cx="8847224" cy="478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30188" marR="0" lvl="0" indent="-230188" algn="l" defTabSz="914400" rtl="0" eaLnBrk="0" fontAlgn="base" latinLnBrk="0" hangingPunct="0">
                <a:lnSpc>
                  <a:spcPct val="90000"/>
                </a:lnSpc>
                <a:spcBef>
                  <a:spcPts val="1400"/>
                </a:spcBef>
                <a:spcAft>
                  <a:spcPct val="0"/>
                </a:spcAft>
                <a:buClr>
                  <a:srgbClr val="006C3A"/>
                </a:buClr>
                <a:buSzTx/>
                <a:buFont typeface="Arial" pitchFamily="34" charset="0"/>
                <a:buChar char="•"/>
                <a:tabLst/>
                <a:defRPr/>
              </a:pPr>
              <a:r>
                <a:rPr kumimoji="0" lang="en-US" sz="2800" b="1" i="0" u="none" strike="noStrike" kern="0" cap="none" spc="0" normalizeH="0" baseline="0" noProof="0" dirty="0" err="1" smtClean="0">
                  <a:ln>
                    <a:noFill/>
                  </a:ln>
                  <a:solidFill>
                    <a:schemeClr val="accent1">
                      <a:lumMod val="50000"/>
                    </a:schemeClr>
                  </a:solidFill>
                  <a:effectLst>
                    <a:glow rad="63500">
                      <a:schemeClr val="accent1">
                        <a:satMod val="175000"/>
                        <a:alpha val="40000"/>
                      </a:schemeClr>
                    </a:glow>
                  </a:effectLst>
                  <a:uLnTx/>
                  <a:uFillTx/>
                  <a:latin typeface="Maiandra GD" panose="020E0502030308020204" pitchFamily="34" charset="0"/>
                  <a:ea typeface="+mn-ea"/>
                  <a:cs typeface="+mn-cs"/>
                </a:rPr>
                <a:t>He3</a:t>
              </a:r>
              <a:r>
                <a:rPr kumimoji="0" lang="en-US" sz="2800" b="1" i="0" u="none" strike="noStrike" kern="0" cap="none" spc="0" normalizeH="0" baseline="0" noProof="0" dirty="0" smtClean="0">
                  <a:ln>
                    <a:noFill/>
                  </a:ln>
                  <a:solidFill>
                    <a:schemeClr val="accent1">
                      <a:lumMod val="50000"/>
                    </a:schemeClr>
                  </a:solidFill>
                  <a:effectLst>
                    <a:glow rad="63500">
                      <a:schemeClr val="accent1">
                        <a:satMod val="175000"/>
                        <a:alpha val="40000"/>
                      </a:schemeClr>
                    </a:glow>
                  </a:effectLst>
                  <a:uLnTx/>
                  <a:uFillTx/>
                  <a:latin typeface="Maiandra GD" panose="020E0502030308020204" pitchFamily="34" charset="0"/>
                  <a:ea typeface="+mn-ea"/>
                  <a:cs typeface="+mn-cs"/>
                </a:rPr>
                <a:t> Insert</a:t>
              </a:r>
            </a:p>
            <a:p>
              <a:pPr marR="0" lvl="0" algn="l" defTabSz="914400" rtl="0" eaLnBrk="0" fontAlgn="base" latinLnBrk="0" hangingPunct="0">
                <a:lnSpc>
                  <a:spcPct val="90000"/>
                </a:lnSpc>
                <a:spcBef>
                  <a:spcPts val="1400"/>
                </a:spcBef>
                <a:spcAft>
                  <a:spcPct val="0"/>
                </a:spcAft>
                <a:buClr>
                  <a:srgbClr val="006C3A"/>
                </a:buClr>
                <a:buSzTx/>
                <a:tabLst/>
                <a:defRPr/>
              </a:pPr>
              <a:r>
                <a:rPr kumimoji="0" lang="en-US" sz="22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cs typeface="+mn-cs"/>
                </a:rPr>
                <a:t>Temperature range 0.3</a:t>
              </a:r>
              <a:r>
                <a:rPr kumimoji="0" lang="en-US" sz="2200" b="1" i="0" u="none" strike="noStrike" kern="0" cap="none" spc="0" normalizeH="0" noProof="0" dirty="0" smtClean="0">
                  <a:ln>
                    <a:noFill/>
                  </a:ln>
                  <a:solidFill>
                    <a:schemeClr val="accent1">
                      <a:lumMod val="50000"/>
                    </a:schemeClr>
                  </a:solidFill>
                  <a:effectLst/>
                  <a:uLnTx/>
                  <a:uFillTx/>
                  <a:latin typeface="Maiandra GD" panose="020E0502030308020204" pitchFamily="34" charset="0"/>
                  <a:cs typeface="+mn-cs"/>
                </a:rPr>
                <a:t> K (base) to ~1.5 K</a:t>
              </a:r>
              <a:endParaRPr kumimoji="0" lang="en-US" sz="22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cs typeface="+mn-cs"/>
              </a:endParaRPr>
            </a:p>
            <a:p>
              <a:pPr marL="230188" lvl="0" indent="-230188" eaLnBrk="0" hangingPunct="0">
                <a:lnSpc>
                  <a:spcPct val="20000"/>
                </a:lnSpc>
                <a:spcBef>
                  <a:spcPts val="1400"/>
                </a:spcBef>
                <a:buClr>
                  <a:srgbClr val="006C3A"/>
                </a:buClr>
              </a:pPr>
              <a:r>
                <a:rPr kumimoji="0" lang="en-US" sz="24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cs typeface="+mn-cs"/>
                </a:rPr>
                <a:t>                           	</a:t>
              </a:r>
              <a:r>
                <a:rPr lang="en-US" sz="1000" kern="0" dirty="0" err="1" smtClean="0">
                  <a:solidFill>
                    <a:schemeClr val="accent1">
                      <a:lumMod val="50000"/>
                    </a:schemeClr>
                  </a:solidFill>
                  <a:latin typeface="Maiandra GD" panose="020E0502030308020204" pitchFamily="34" charset="0"/>
                  <a:cs typeface="+mn-cs"/>
                </a:rPr>
                <a:t>Tsorb</a:t>
              </a:r>
              <a:r>
                <a:rPr lang="en-US" sz="1000" kern="0" dirty="0">
                  <a:solidFill>
                    <a:schemeClr val="accent1">
                      <a:lumMod val="50000"/>
                    </a:schemeClr>
                  </a:solidFill>
                  <a:latin typeface="Maiandra GD" panose="020E0502030308020204" pitchFamily="34" charset="0"/>
                  <a:cs typeface="+mn-cs"/>
                </a:rPr>
                <a:t>	</a:t>
              </a:r>
              <a:r>
                <a:rPr lang="en-US" sz="1000" kern="0" dirty="0" smtClean="0">
                  <a:solidFill>
                    <a:schemeClr val="accent1">
                      <a:lumMod val="50000"/>
                    </a:schemeClr>
                  </a:solidFill>
                  <a:latin typeface="Maiandra GD" panose="020E0502030308020204" pitchFamily="34" charset="0"/>
                  <a:cs typeface="+mn-cs"/>
                </a:rPr>
                <a:t>	Sample Temperature</a:t>
              </a:r>
              <a:endParaRPr lang="en-US" sz="1000" kern="0" dirty="0">
                <a:solidFill>
                  <a:schemeClr val="accent1">
                    <a:lumMod val="50000"/>
                  </a:schemeClr>
                </a:solidFill>
                <a:latin typeface="Maiandra GD" panose="020E0502030308020204" pitchFamily="34" charset="0"/>
                <a:cs typeface="+mn-cs"/>
              </a:endParaRPr>
            </a:p>
            <a:p>
              <a:pPr marL="230188" lvl="0" indent="-230188" eaLnBrk="0" hangingPunct="0">
                <a:lnSpc>
                  <a:spcPct val="20000"/>
                </a:lnSpc>
                <a:spcBef>
                  <a:spcPts val="1400"/>
                </a:spcBef>
                <a:buClr>
                  <a:srgbClr val="006C3A"/>
                </a:buClr>
              </a:pPr>
              <a:r>
                <a:rPr lang="en-US" sz="1000" kern="0" dirty="0">
                  <a:solidFill>
                    <a:schemeClr val="accent1">
                      <a:lumMod val="50000"/>
                    </a:schemeClr>
                  </a:solidFill>
                  <a:latin typeface="Maiandra GD" panose="020E0502030308020204" pitchFamily="34" charset="0"/>
                  <a:cs typeface="+mn-cs"/>
                </a:rPr>
                <a:t>	</a:t>
              </a:r>
              <a:r>
                <a:rPr lang="en-US" sz="1000" kern="0" dirty="0" smtClean="0">
                  <a:solidFill>
                    <a:schemeClr val="accent1">
                      <a:lumMod val="50000"/>
                    </a:schemeClr>
                  </a:solidFill>
                  <a:latin typeface="Maiandra GD" panose="020E0502030308020204" pitchFamily="34" charset="0"/>
                  <a:cs typeface="+mn-cs"/>
                </a:rPr>
                <a:t>			0		base</a:t>
              </a:r>
            </a:p>
            <a:p>
              <a:pPr marL="230188" lvl="0" indent="-230188" eaLnBrk="0" hangingPunct="0">
                <a:lnSpc>
                  <a:spcPct val="20000"/>
                </a:lnSpc>
                <a:spcBef>
                  <a:spcPts val="1400"/>
                </a:spcBef>
                <a:buClr>
                  <a:srgbClr val="006C3A"/>
                </a:buClr>
              </a:pPr>
              <a:r>
                <a:rPr lang="en-US" sz="1000" kern="0" dirty="0">
                  <a:solidFill>
                    <a:schemeClr val="accent1">
                      <a:lumMod val="50000"/>
                    </a:schemeClr>
                  </a:solidFill>
                  <a:latin typeface="Maiandra GD" panose="020E0502030308020204" pitchFamily="34" charset="0"/>
                  <a:cs typeface="+mn-cs"/>
                </a:rPr>
                <a:t>	</a:t>
              </a:r>
              <a:r>
                <a:rPr lang="en-US" sz="1000" kern="0" dirty="0" smtClean="0">
                  <a:solidFill>
                    <a:schemeClr val="accent1">
                      <a:lumMod val="50000"/>
                    </a:schemeClr>
                  </a:solidFill>
                  <a:latin typeface="Maiandra GD" panose="020E0502030308020204" pitchFamily="34" charset="0"/>
                  <a:cs typeface="+mn-cs"/>
                </a:rPr>
                <a:t>			5		0.28 K</a:t>
              </a:r>
            </a:p>
            <a:p>
              <a:pPr marL="230188" lvl="0" indent="-230188" eaLnBrk="0" hangingPunct="0">
                <a:lnSpc>
                  <a:spcPct val="20000"/>
                </a:lnSpc>
                <a:spcBef>
                  <a:spcPts val="1400"/>
                </a:spcBef>
                <a:buClr>
                  <a:srgbClr val="006C3A"/>
                </a:buClr>
              </a:pPr>
              <a:r>
                <a:rPr lang="en-US" sz="1000" kern="0" dirty="0">
                  <a:solidFill>
                    <a:schemeClr val="accent1">
                      <a:lumMod val="50000"/>
                    </a:schemeClr>
                  </a:solidFill>
                  <a:latin typeface="Maiandra GD" panose="020E0502030308020204" pitchFamily="34" charset="0"/>
                  <a:cs typeface="+mn-cs"/>
                </a:rPr>
                <a:t>	</a:t>
              </a:r>
              <a:r>
                <a:rPr lang="en-US" sz="1000" kern="0" dirty="0" smtClean="0">
                  <a:solidFill>
                    <a:schemeClr val="accent1">
                      <a:lumMod val="50000"/>
                    </a:schemeClr>
                  </a:solidFill>
                  <a:latin typeface="Maiandra GD" panose="020E0502030308020204" pitchFamily="34" charset="0"/>
                  <a:cs typeface="+mn-cs"/>
                </a:rPr>
                <a:t>			10		0.34 K</a:t>
              </a:r>
            </a:p>
            <a:p>
              <a:pPr marL="230188" lvl="0" indent="-230188" eaLnBrk="0" hangingPunct="0">
                <a:lnSpc>
                  <a:spcPct val="20000"/>
                </a:lnSpc>
                <a:spcBef>
                  <a:spcPts val="1400"/>
                </a:spcBef>
                <a:buClr>
                  <a:srgbClr val="006C3A"/>
                </a:buClr>
              </a:pPr>
              <a:r>
                <a:rPr lang="en-US" sz="1000" kern="0" dirty="0">
                  <a:solidFill>
                    <a:schemeClr val="accent1">
                      <a:lumMod val="50000"/>
                    </a:schemeClr>
                  </a:solidFill>
                  <a:latin typeface="Maiandra GD" panose="020E0502030308020204" pitchFamily="34" charset="0"/>
                  <a:cs typeface="+mn-cs"/>
                </a:rPr>
                <a:t>	</a:t>
              </a:r>
              <a:r>
                <a:rPr lang="en-US" sz="1000" kern="0" dirty="0" smtClean="0">
                  <a:solidFill>
                    <a:schemeClr val="accent1">
                      <a:lumMod val="50000"/>
                    </a:schemeClr>
                  </a:solidFill>
                  <a:latin typeface="Maiandra GD" panose="020E0502030308020204" pitchFamily="34" charset="0"/>
                  <a:cs typeface="+mn-cs"/>
                </a:rPr>
                <a:t>			12		0.43 K</a:t>
              </a:r>
            </a:p>
            <a:p>
              <a:pPr marL="230188" lvl="0" indent="-230188" eaLnBrk="0" hangingPunct="0">
                <a:lnSpc>
                  <a:spcPct val="20000"/>
                </a:lnSpc>
                <a:spcBef>
                  <a:spcPts val="1400"/>
                </a:spcBef>
                <a:buClr>
                  <a:srgbClr val="006C3A"/>
                </a:buClr>
              </a:pPr>
              <a:r>
                <a:rPr lang="en-US" sz="1000" kern="0" dirty="0">
                  <a:solidFill>
                    <a:schemeClr val="accent1">
                      <a:lumMod val="50000"/>
                    </a:schemeClr>
                  </a:solidFill>
                  <a:latin typeface="Maiandra GD" panose="020E0502030308020204" pitchFamily="34" charset="0"/>
                  <a:cs typeface="+mn-cs"/>
                </a:rPr>
                <a:t>	</a:t>
              </a:r>
              <a:r>
                <a:rPr lang="en-US" sz="1000" kern="0" dirty="0" smtClean="0">
                  <a:solidFill>
                    <a:schemeClr val="accent1">
                      <a:lumMod val="50000"/>
                    </a:schemeClr>
                  </a:solidFill>
                  <a:latin typeface="Maiandra GD" panose="020E0502030308020204" pitchFamily="34" charset="0"/>
                  <a:cs typeface="+mn-cs"/>
                </a:rPr>
                <a:t>			15		0.67 K</a:t>
              </a:r>
            </a:p>
            <a:p>
              <a:pPr marL="230188" lvl="0" indent="-230188" eaLnBrk="0" hangingPunct="0">
                <a:lnSpc>
                  <a:spcPct val="20000"/>
                </a:lnSpc>
                <a:spcBef>
                  <a:spcPts val="1400"/>
                </a:spcBef>
                <a:buClr>
                  <a:srgbClr val="006C3A"/>
                </a:buClr>
              </a:pPr>
              <a:r>
                <a:rPr lang="en-US" sz="1000" kern="0" dirty="0">
                  <a:solidFill>
                    <a:schemeClr val="accent1">
                      <a:lumMod val="50000"/>
                    </a:schemeClr>
                  </a:solidFill>
                  <a:latin typeface="Maiandra GD" panose="020E0502030308020204" pitchFamily="34" charset="0"/>
                  <a:cs typeface="+mn-cs"/>
                </a:rPr>
                <a:t>	</a:t>
              </a:r>
              <a:r>
                <a:rPr lang="en-US" sz="1000" kern="0" dirty="0" smtClean="0">
                  <a:solidFill>
                    <a:schemeClr val="accent1">
                      <a:lumMod val="50000"/>
                    </a:schemeClr>
                  </a:solidFill>
                  <a:latin typeface="Maiandra GD" panose="020E0502030308020204" pitchFamily="34" charset="0"/>
                  <a:cs typeface="+mn-cs"/>
                </a:rPr>
                <a:t>			17 		0.88 K</a:t>
              </a:r>
            </a:p>
            <a:p>
              <a:pPr marL="230188" lvl="0" indent="-230188" eaLnBrk="0" hangingPunct="0">
                <a:lnSpc>
                  <a:spcPct val="20000"/>
                </a:lnSpc>
                <a:spcBef>
                  <a:spcPts val="1400"/>
                </a:spcBef>
                <a:buClr>
                  <a:srgbClr val="006C3A"/>
                </a:buClr>
              </a:pPr>
              <a:r>
                <a:rPr lang="en-US" sz="1000" kern="0" dirty="0">
                  <a:solidFill>
                    <a:schemeClr val="accent1">
                      <a:lumMod val="50000"/>
                    </a:schemeClr>
                  </a:solidFill>
                  <a:latin typeface="Maiandra GD" panose="020E0502030308020204" pitchFamily="34" charset="0"/>
                  <a:cs typeface="+mn-cs"/>
                </a:rPr>
                <a:t>	</a:t>
              </a:r>
              <a:r>
                <a:rPr lang="en-US" sz="1000" kern="0" dirty="0" smtClean="0">
                  <a:solidFill>
                    <a:schemeClr val="accent1">
                      <a:lumMod val="50000"/>
                    </a:schemeClr>
                  </a:solidFill>
                  <a:latin typeface="Maiandra GD" panose="020E0502030308020204" pitchFamily="34" charset="0"/>
                  <a:cs typeface="+mn-cs"/>
                </a:rPr>
                <a:t>			20		1.2 K</a:t>
              </a:r>
            </a:p>
            <a:p>
              <a:pPr marL="230188" lvl="0" indent="-230188" eaLnBrk="0" hangingPunct="0">
                <a:lnSpc>
                  <a:spcPct val="20000"/>
                </a:lnSpc>
                <a:spcBef>
                  <a:spcPts val="1400"/>
                </a:spcBef>
                <a:buClr>
                  <a:srgbClr val="006C3A"/>
                </a:buClr>
              </a:pPr>
              <a:r>
                <a:rPr lang="en-US" sz="1000" kern="0" dirty="0">
                  <a:solidFill>
                    <a:schemeClr val="accent1">
                      <a:lumMod val="50000"/>
                    </a:schemeClr>
                  </a:solidFill>
                  <a:latin typeface="Maiandra GD" panose="020E0502030308020204" pitchFamily="34" charset="0"/>
                  <a:cs typeface="+mn-cs"/>
                </a:rPr>
                <a:t>	</a:t>
              </a:r>
              <a:r>
                <a:rPr lang="en-US" sz="1000" kern="0" dirty="0" smtClean="0">
                  <a:solidFill>
                    <a:schemeClr val="accent1">
                      <a:lumMod val="50000"/>
                    </a:schemeClr>
                  </a:solidFill>
                  <a:latin typeface="Maiandra GD" panose="020E0502030308020204" pitchFamily="34" charset="0"/>
                  <a:cs typeface="+mn-cs"/>
                </a:rPr>
                <a:t>			25		1.6 K	</a:t>
              </a:r>
            </a:p>
            <a:p>
              <a:pPr lvl="0" eaLnBrk="0" hangingPunct="0">
                <a:lnSpc>
                  <a:spcPct val="90000"/>
                </a:lnSpc>
                <a:spcBef>
                  <a:spcPts val="1400"/>
                </a:spcBef>
                <a:buClr>
                  <a:srgbClr val="006C3A"/>
                </a:buClr>
                <a:defRPr/>
              </a:pPr>
              <a:r>
                <a:rPr lang="en-US" sz="2400" kern="0" dirty="0" smtClean="0">
                  <a:solidFill>
                    <a:srgbClr val="4F81BD">
                      <a:lumMod val="50000"/>
                    </a:srgbClr>
                  </a:solidFill>
                  <a:latin typeface="Maiandra GD" panose="020E0502030308020204" pitchFamily="34" charset="0"/>
                </a:rPr>
                <a:t>Temperature range 1.5 K to 300 K. </a:t>
              </a:r>
              <a:r>
                <a:rPr lang="en-US" sz="2400" kern="0" dirty="0" err="1" smtClean="0">
                  <a:solidFill>
                    <a:srgbClr val="4F81BD">
                      <a:lumMod val="50000"/>
                    </a:srgbClr>
                  </a:solidFill>
                  <a:latin typeface="Maiandra GD" panose="020E0502030308020204" pitchFamily="34" charset="0"/>
                </a:rPr>
                <a:t>set_sorb</a:t>
              </a:r>
              <a:r>
                <a:rPr lang="en-US" sz="2400" kern="0" dirty="0" smtClean="0">
                  <a:solidFill>
                    <a:srgbClr val="4F81BD">
                      <a:lumMod val="50000"/>
                    </a:srgbClr>
                  </a:solidFill>
                  <a:latin typeface="Maiandra GD" panose="020E0502030308020204" pitchFamily="34" charset="0"/>
                </a:rPr>
                <a:t> to 17</a:t>
              </a:r>
            </a:p>
            <a:p>
              <a:pPr lvl="0" eaLnBrk="0" hangingPunct="0">
                <a:lnSpc>
                  <a:spcPct val="90000"/>
                </a:lnSpc>
                <a:spcBef>
                  <a:spcPts val="1400"/>
                </a:spcBef>
                <a:buClr>
                  <a:srgbClr val="006C3A"/>
                </a:buClr>
                <a:defRPr/>
              </a:pPr>
              <a:r>
                <a:rPr lang="en-US" sz="2400" kern="0" dirty="0" smtClean="0">
                  <a:solidFill>
                    <a:srgbClr val="4F81BD">
                      <a:lumMod val="50000"/>
                    </a:srgbClr>
                  </a:solidFill>
                  <a:latin typeface="Maiandra GD" panose="020E0502030308020204" pitchFamily="34" charset="0"/>
                </a:rPr>
                <a:t>		    Sets sample temperature to [  ].</a:t>
              </a:r>
            </a:p>
            <a:p>
              <a:pPr lvl="0" eaLnBrk="0" hangingPunct="0">
                <a:lnSpc>
                  <a:spcPct val="90000"/>
                </a:lnSpc>
                <a:spcBef>
                  <a:spcPts val="1400"/>
                </a:spcBef>
                <a:buClr>
                  <a:srgbClr val="006C3A"/>
                </a:buClr>
                <a:defRPr/>
              </a:pPr>
              <a:endParaRPr lang="en-US" sz="2400" kern="0" dirty="0">
                <a:solidFill>
                  <a:srgbClr val="4F81BD">
                    <a:lumMod val="50000"/>
                  </a:srgbClr>
                </a:solidFill>
                <a:latin typeface="Maiandra GD" panose="020E0502030308020204" pitchFamily="34" charset="0"/>
              </a:endParaRPr>
            </a:p>
            <a:p>
              <a:pPr marL="230188" lvl="0" indent="-230188" eaLnBrk="0" hangingPunct="0">
                <a:lnSpc>
                  <a:spcPct val="20000"/>
                </a:lnSpc>
                <a:spcBef>
                  <a:spcPts val="1400"/>
                </a:spcBef>
                <a:buClr>
                  <a:srgbClr val="006C3A"/>
                </a:buClr>
              </a:pPr>
              <a:endParaRPr lang="en-US" sz="1000" kern="0" dirty="0" smtClean="0">
                <a:solidFill>
                  <a:schemeClr val="accent1">
                    <a:lumMod val="50000"/>
                  </a:schemeClr>
                </a:solidFill>
                <a:latin typeface="Maiandra GD" panose="020E0502030308020204" pitchFamily="34" charset="0"/>
                <a:cs typeface="+mn-cs"/>
              </a:endParaRPr>
            </a:p>
          </p:txBody>
        </p:sp>
        <p:sp>
          <p:nvSpPr>
            <p:cNvPr id="8" name="TextBox 7"/>
            <p:cNvSpPr txBox="1"/>
            <p:nvPr/>
          </p:nvSpPr>
          <p:spPr>
            <a:xfrm>
              <a:off x="471455" y="4836039"/>
              <a:ext cx="1686679"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sz="2400" dirty="0" err="1" smtClean="0"/>
                <a:t>set_sorb</a:t>
              </a:r>
              <a:r>
                <a:rPr lang="en-US" sz="2400" dirty="0" smtClean="0"/>
                <a:t>  [  ]</a:t>
              </a:r>
              <a:endParaRPr lang="en-US" sz="2400" dirty="0"/>
            </a:p>
          </p:txBody>
        </p:sp>
      </p:grpSp>
      <p:grpSp>
        <p:nvGrpSpPr>
          <p:cNvPr id="4" name="Group 10"/>
          <p:cNvGrpSpPr/>
          <p:nvPr/>
        </p:nvGrpSpPr>
        <p:grpSpPr>
          <a:xfrm>
            <a:off x="282921" y="676823"/>
            <a:ext cx="8847224" cy="1965666"/>
            <a:chOff x="172085" y="3724823"/>
            <a:chExt cx="8847224" cy="1965666"/>
          </a:xfrm>
        </p:grpSpPr>
        <p:sp>
          <p:nvSpPr>
            <p:cNvPr id="11" name="Content Placeholder 2"/>
            <p:cNvSpPr txBox="1">
              <a:spLocks/>
            </p:cNvSpPr>
            <p:nvPr/>
          </p:nvSpPr>
          <p:spPr bwMode="auto">
            <a:xfrm>
              <a:off x="172085" y="3724823"/>
              <a:ext cx="8847224" cy="1965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30188" marR="0" lvl="0" indent="-230188" algn="l" defTabSz="914400" rtl="0" eaLnBrk="0" fontAlgn="base" latinLnBrk="0" hangingPunct="0">
                <a:lnSpc>
                  <a:spcPct val="90000"/>
                </a:lnSpc>
                <a:spcBef>
                  <a:spcPts val="1400"/>
                </a:spcBef>
                <a:spcAft>
                  <a:spcPct val="0"/>
                </a:spcAft>
                <a:buClr>
                  <a:srgbClr val="006C3A"/>
                </a:buClr>
                <a:buSzTx/>
                <a:buFont typeface="Arial" pitchFamily="34" charset="0"/>
                <a:buChar char="•"/>
                <a:tabLst/>
                <a:defRPr/>
              </a:pPr>
              <a:r>
                <a:rPr kumimoji="0" lang="en-US" sz="2800" b="1" i="0" u="none" strike="noStrike" kern="0" cap="none" spc="0" normalizeH="0" baseline="0" noProof="0" dirty="0" smtClean="0">
                  <a:ln>
                    <a:noFill/>
                  </a:ln>
                  <a:solidFill>
                    <a:schemeClr val="accent1">
                      <a:lumMod val="50000"/>
                    </a:schemeClr>
                  </a:solidFill>
                  <a:effectLst>
                    <a:glow rad="63500">
                      <a:schemeClr val="accent1">
                        <a:satMod val="175000"/>
                        <a:alpha val="40000"/>
                      </a:schemeClr>
                    </a:glow>
                  </a:effectLst>
                  <a:uLnTx/>
                  <a:uFillTx/>
                  <a:latin typeface="Maiandra GD" panose="020E0502030308020204" pitchFamily="34" charset="0"/>
                  <a:ea typeface="+mn-ea"/>
                  <a:cs typeface="+mn-cs"/>
                </a:rPr>
                <a:t>Dilution Refrigerator (DR)</a:t>
              </a:r>
              <a:r>
                <a:rPr lang="en-US" sz="2800" kern="0" dirty="0" smtClean="0">
                  <a:solidFill>
                    <a:schemeClr val="accent1">
                      <a:lumMod val="50000"/>
                    </a:schemeClr>
                  </a:solidFill>
                  <a:effectLst>
                    <a:glow rad="63500">
                      <a:schemeClr val="accent1">
                        <a:satMod val="175000"/>
                        <a:alpha val="40000"/>
                      </a:schemeClr>
                    </a:glow>
                  </a:effectLst>
                  <a:latin typeface="Maiandra GD" panose="020E0502030308020204" pitchFamily="34" charset="0"/>
                  <a:cs typeface="+mn-cs"/>
                </a:rPr>
                <a:t> </a:t>
              </a:r>
              <a:endParaRPr kumimoji="0" lang="en-US" sz="2800" b="1" i="0" u="none" strike="noStrike" kern="0" cap="none" spc="0" normalizeH="0" baseline="0" noProof="0" dirty="0" smtClean="0">
                <a:ln>
                  <a:noFill/>
                </a:ln>
                <a:solidFill>
                  <a:schemeClr val="accent1">
                    <a:lumMod val="50000"/>
                  </a:schemeClr>
                </a:solidFill>
                <a:effectLst>
                  <a:glow rad="63500">
                    <a:schemeClr val="accent1">
                      <a:satMod val="175000"/>
                      <a:alpha val="40000"/>
                    </a:schemeClr>
                  </a:glow>
                </a:effectLst>
                <a:uLnTx/>
                <a:uFillTx/>
                <a:latin typeface="Maiandra GD" panose="020E0502030308020204" pitchFamily="34" charset="0"/>
                <a:ea typeface="+mn-ea"/>
                <a:cs typeface="+mn-cs"/>
              </a:endParaRPr>
            </a:p>
            <a:p>
              <a:pPr marL="230188" lvl="0" indent="-230188" eaLnBrk="0" hangingPunct="0">
                <a:lnSpc>
                  <a:spcPct val="90000"/>
                </a:lnSpc>
                <a:spcBef>
                  <a:spcPts val="1400"/>
                </a:spcBef>
                <a:buClr>
                  <a:srgbClr val="006C3A"/>
                </a:buClr>
              </a:pPr>
              <a:r>
                <a:rPr kumimoji="0" lang="en-US" sz="28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sets the DR temperature to [ ] </a:t>
              </a:r>
              <a:endParaRPr lang="en-US" sz="2800" kern="0" dirty="0">
                <a:solidFill>
                  <a:schemeClr val="accent1">
                    <a:lumMod val="50000"/>
                  </a:schemeClr>
                </a:solidFill>
                <a:latin typeface="Maiandra GD" panose="020E0502030308020204" pitchFamily="34" charset="0"/>
                <a:cs typeface="+mn-cs"/>
              </a:endParaRPr>
            </a:p>
            <a:p>
              <a:pPr marL="230188" lvl="0" indent="-230188" eaLnBrk="0" hangingPunct="0">
                <a:lnSpc>
                  <a:spcPct val="90000"/>
                </a:lnSpc>
                <a:spcBef>
                  <a:spcPts val="1400"/>
                </a:spcBef>
                <a:buClr>
                  <a:srgbClr val="006C3A"/>
                </a:buClr>
              </a:pPr>
              <a:r>
                <a:rPr kumimoji="0" lang="en-US" sz="20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Sample temperature</a:t>
              </a:r>
              <a:r>
                <a:rPr kumimoji="0" lang="en-US" sz="2000" b="1" i="0" u="none" strike="noStrike" kern="0" cap="none" spc="0" normalizeH="0" noProof="0" dirty="0" smtClean="0">
                  <a:ln>
                    <a:noFill/>
                  </a:ln>
                  <a:solidFill>
                    <a:schemeClr val="accent1">
                      <a:lumMod val="50000"/>
                    </a:schemeClr>
                  </a:solidFill>
                  <a:effectLst/>
                  <a:uLnTx/>
                  <a:uFillTx/>
                  <a:latin typeface="Maiandra GD" panose="020E0502030308020204" pitchFamily="34" charset="0"/>
                  <a:ea typeface="+mn-ea"/>
                  <a:cs typeface="+mn-cs"/>
                </a:rPr>
                <a:t> range is 30 </a:t>
              </a:r>
              <a:r>
                <a:rPr kumimoji="0" lang="en-US" sz="2000" b="1" i="0" u="none" strike="noStrike" kern="0" cap="none" spc="0" normalizeH="0" noProof="0" dirty="0" err="1" smtClean="0">
                  <a:ln>
                    <a:noFill/>
                  </a:ln>
                  <a:solidFill>
                    <a:schemeClr val="accent1">
                      <a:lumMod val="50000"/>
                    </a:schemeClr>
                  </a:solidFill>
                  <a:effectLst/>
                  <a:uLnTx/>
                  <a:uFillTx/>
                  <a:latin typeface="Maiandra GD" panose="020E0502030308020204" pitchFamily="34" charset="0"/>
                  <a:ea typeface="+mn-ea"/>
                  <a:cs typeface="+mn-cs"/>
                </a:rPr>
                <a:t>mK</a:t>
              </a:r>
              <a:r>
                <a:rPr kumimoji="0" lang="en-US" sz="2000" b="1" i="0" u="none" strike="noStrike" kern="0" cap="none" spc="0" normalizeH="0" noProof="0" dirty="0" smtClean="0">
                  <a:ln>
                    <a:noFill/>
                  </a:ln>
                  <a:solidFill>
                    <a:schemeClr val="accent1">
                      <a:lumMod val="50000"/>
                    </a:schemeClr>
                  </a:solidFill>
                  <a:effectLst/>
                  <a:uLnTx/>
                  <a:uFillTx/>
                  <a:latin typeface="Maiandra GD" panose="020E0502030308020204" pitchFamily="34" charset="0"/>
                  <a:ea typeface="+mn-ea"/>
                  <a:cs typeface="+mn-cs"/>
                </a:rPr>
                <a:t> to 300K. </a:t>
              </a:r>
            </a:p>
            <a:p>
              <a:pPr marL="230188" lvl="0" indent="-230188" eaLnBrk="0" hangingPunct="0">
                <a:lnSpc>
                  <a:spcPct val="90000"/>
                </a:lnSpc>
                <a:spcBef>
                  <a:spcPts val="1400"/>
                </a:spcBef>
                <a:buClr>
                  <a:srgbClr val="006C3A"/>
                </a:buClr>
              </a:pPr>
              <a:r>
                <a:rPr kumimoji="0" lang="en-US" sz="2000" b="1" i="0" u="none" strike="noStrike" kern="0" cap="none" spc="0" normalizeH="0" noProof="0" dirty="0" smtClean="0">
                  <a:ln>
                    <a:noFill/>
                  </a:ln>
                  <a:solidFill>
                    <a:srgbClr val="FF0000"/>
                  </a:solidFill>
                  <a:effectLst/>
                  <a:uLnTx/>
                  <a:uFillTx/>
                  <a:latin typeface="Maiandra GD" panose="020E0502030308020204" pitchFamily="34" charset="0"/>
                  <a:ea typeface="+mn-ea"/>
                  <a:cs typeface="+mn-cs"/>
                </a:rPr>
                <a:t>Note</a:t>
              </a:r>
              <a:r>
                <a:rPr kumimoji="0" lang="en-US" sz="2000" b="1" i="0" u="none" strike="noStrike" kern="0" cap="none" spc="0" normalizeH="0" noProof="0" dirty="0" smtClean="0">
                  <a:ln>
                    <a:noFill/>
                  </a:ln>
                  <a:solidFill>
                    <a:schemeClr val="accent1">
                      <a:lumMod val="50000"/>
                    </a:schemeClr>
                  </a:solidFill>
                  <a:effectLst/>
                  <a:uLnTx/>
                  <a:uFillTx/>
                  <a:latin typeface="Maiandra GD" panose="020E0502030308020204" pitchFamily="34" charset="0"/>
                  <a:ea typeface="+mn-ea"/>
                  <a:cs typeface="+mn-cs"/>
                </a:rPr>
                <a:t>: </a:t>
              </a:r>
              <a:r>
                <a:rPr kumimoji="0" lang="en-US" sz="2000" b="1" i="0" u="none" strike="noStrike" kern="0" cap="none" spc="0" normalizeH="0" noProof="0" dirty="0" smtClean="0">
                  <a:ln>
                    <a:noFill/>
                  </a:ln>
                  <a:solidFill>
                    <a:srgbClr val="FF0000"/>
                  </a:solidFill>
                  <a:effectLst/>
                  <a:uLnTx/>
                  <a:uFillTx/>
                  <a:latin typeface="Maiandra GD" panose="020E0502030308020204" pitchFamily="34" charset="0"/>
                  <a:ea typeface="+mn-ea"/>
                  <a:cs typeface="+mn-cs"/>
                </a:rPr>
                <a:t>to go above or below ~1.5 K requires support staff and planning.</a:t>
              </a:r>
              <a:endParaRPr kumimoji="0" lang="en-US" sz="2000" b="1" i="0" u="none" strike="noStrike" kern="0" cap="none" spc="0" normalizeH="0" baseline="0" noProof="0" dirty="0">
                <a:ln>
                  <a:noFill/>
                </a:ln>
                <a:solidFill>
                  <a:srgbClr val="FF0000"/>
                </a:solidFill>
                <a:effectLst/>
                <a:uLnTx/>
                <a:uFillTx/>
                <a:latin typeface="Maiandra GD" panose="020E0502030308020204" pitchFamily="34" charset="0"/>
                <a:ea typeface="+mn-ea"/>
                <a:cs typeface="+mn-cs"/>
              </a:endParaRPr>
            </a:p>
          </p:txBody>
        </p:sp>
        <p:sp>
          <p:nvSpPr>
            <p:cNvPr id="13" name="TextBox 12"/>
            <p:cNvSpPr txBox="1"/>
            <p:nvPr/>
          </p:nvSpPr>
          <p:spPr>
            <a:xfrm>
              <a:off x="350695" y="4294908"/>
              <a:ext cx="1994457"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sz="2400" dirty="0" err="1" smtClean="0"/>
                <a:t>set_tempdr</a:t>
              </a:r>
              <a:r>
                <a:rPr lang="en-US" sz="2400" dirty="0" smtClean="0"/>
                <a:t>  [  ]</a:t>
              </a:r>
              <a:endParaRPr lang="en-US" sz="2400" dirty="0"/>
            </a:p>
          </p:txBody>
        </p:sp>
      </p:grpSp>
      <p:sp>
        <p:nvSpPr>
          <p:cNvPr id="12" name="TextBox 11"/>
          <p:cNvSpPr txBox="1"/>
          <p:nvPr/>
        </p:nvSpPr>
        <p:spPr>
          <a:xfrm>
            <a:off x="870828" y="5981227"/>
            <a:ext cx="1377300"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sz="2400" dirty="0" err="1" smtClean="0"/>
              <a:t>set_ht</a:t>
            </a:r>
            <a:r>
              <a:rPr lang="en-US" sz="2400" dirty="0" smtClean="0"/>
              <a:t>  [  ]</a:t>
            </a:r>
            <a:endParaRPr lang="en-US" sz="2400" dirty="0"/>
          </a:p>
        </p:txBody>
      </p:sp>
    </p:spTree>
    <p:extLst>
      <p:ext uri="{BB962C8B-B14F-4D97-AF65-F5344CB8AC3E}">
        <p14:creationId xmlns:p14="http://schemas.microsoft.com/office/powerpoint/2010/main" val="570254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ENVIRONMENT COMMANDS</a:t>
            </a:r>
            <a:endParaRPr lang="en-US" dirty="0"/>
          </a:p>
        </p:txBody>
      </p:sp>
      <p:grpSp>
        <p:nvGrpSpPr>
          <p:cNvPr id="4" name="Group 10"/>
          <p:cNvGrpSpPr/>
          <p:nvPr/>
        </p:nvGrpSpPr>
        <p:grpSpPr>
          <a:xfrm>
            <a:off x="282921" y="676823"/>
            <a:ext cx="8847224" cy="4287328"/>
            <a:chOff x="172085" y="3724823"/>
            <a:chExt cx="8847224" cy="4287328"/>
          </a:xfrm>
        </p:grpSpPr>
        <p:sp>
          <p:nvSpPr>
            <p:cNvPr id="11" name="Content Placeholder 2"/>
            <p:cNvSpPr txBox="1">
              <a:spLocks/>
            </p:cNvSpPr>
            <p:nvPr/>
          </p:nvSpPr>
          <p:spPr bwMode="auto">
            <a:xfrm>
              <a:off x="172085" y="3724823"/>
              <a:ext cx="8847224" cy="428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30188" indent="-230188" eaLnBrk="0" hangingPunct="0">
                <a:lnSpc>
                  <a:spcPct val="90000"/>
                </a:lnSpc>
                <a:spcBef>
                  <a:spcPts val="1400"/>
                </a:spcBef>
                <a:buClr>
                  <a:srgbClr val="006C3A"/>
                </a:buClr>
                <a:buFont typeface="Arial" pitchFamily="34" charset="0"/>
                <a:buChar char="•"/>
              </a:pPr>
              <a:r>
                <a:rPr lang="en-US" sz="2800" kern="0" dirty="0" smtClean="0">
                  <a:solidFill>
                    <a:schemeClr val="accent1">
                      <a:lumMod val="50000"/>
                    </a:schemeClr>
                  </a:solidFill>
                  <a:latin typeface="Maiandra GD" panose="020E0502030308020204" pitchFamily="34" charset="0"/>
                </a:rPr>
                <a:t>MAGNET </a:t>
              </a:r>
            </a:p>
            <a:p>
              <a:pPr marL="230188" indent="-230188" eaLnBrk="0" hangingPunct="0">
                <a:lnSpc>
                  <a:spcPct val="90000"/>
                </a:lnSpc>
                <a:spcBef>
                  <a:spcPts val="1400"/>
                </a:spcBef>
                <a:buClr>
                  <a:srgbClr val="006C3A"/>
                </a:buClr>
              </a:pPr>
              <a:r>
                <a:rPr lang="en-US" sz="2800" kern="0" dirty="0" smtClean="0">
                  <a:solidFill>
                    <a:schemeClr val="accent1">
                      <a:lumMod val="50000"/>
                    </a:schemeClr>
                  </a:solidFill>
                  <a:latin typeface="Maiandra GD" panose="020E0502030308020204" pitchFamily="34" charset="0"/>
                </a:rPr>
                <a:t>Several magnets are used on </a:t>
              </a:r>
              <a:r>
                <a:rPr lang="en-US" sz="2800" kern="0" dirty="0" err="1" smtClean="0">
                  <a:solidFill>
                    <a:schemeClr val="accent1">
                      <a:lumMod val="50000"/>
                    </a:schemeClr>
                  </a:solidFill>
                  <a:latin typeface="Maiandra GD" panose="020E0502030308020204" pitchFamily="34" charset="0"/>
                </a:rPr>
                <a:t>HB-2A</a:t>
              </a:r>
              <a:r>
                <a:rPr lang="en-US" sz="2800" kern="0" dirty="0" smtClean="0">
                  <a:solidFill>
                    <a:schemeClr val="accent1">
                      <a:lumMod val="50000"/>
                    </a:schemeClr>
                  </a:solidFill>
                  <a:latin typeface="Maiandra GD" panose="020E0502030308020204" pitchFamily="34" charset="0"/>
                </a:rPr>
                <a:t>. These are labeled </a:t>
              </a:r>
              <a:r>
                <a:rPr lang="en-US" sz="2800" kern="0" dirty="0" err="1" smtClean="0">
                  <a:solidFill>
                    <a:schemeClr val="accent1">
                      <a:lumMod val="50000"/>
                    </a:schemeClr>
                  </a:solidFill>
                  <a:effectLst>
                    <a:glow rad="63500">
                      <a:schemeClr val="accent6">
                        <a:satMod val="175000"/>
                        <a:alpha val="40000"/>
                      </a:schemeClr>
                    </a:glow>
                  </a:effectLst>
                  <a:latin typeface="Maiandra GD" panose="020E0502030308020204" pitchFamily="34" charset="0"/>
                </a:rPr>
                <a:t>mag_a</a:t>
              </a:r>
              <a:r>
                <a:rPr lang="en-US" sz="2800" kern="0" dirty="0" smtClean="0">
                  <a:solidFill>
                    <a:schemeClr val="accent1">
                      <a:lumMod val="50000"/>
                    </a:schemeClr>
                  </a:solidFill>
                  <a:latin typeface="Maiandra GD" panose="020E0502030308020204" pitchFamily="34" charset="0"/>
                </a:rPr>
                <a:t>, </a:t>
              </a:r>
              <a:r>
                <a:rPr lang="en-US" sz="2800" kern="0" dirty="0" err="1" smtClean="0">
                  <a:solidFill>
                    <a:schemeClr val="accent1">
                      <a:lumMod val="50000"/>
                    </a:schemeClr>
                  </a:solidFill>
                  <a:effectLst>
                    <a:glow rad="63500">
                      <a:schemeClr val="accent2">
                        <a:satMod val="175000"/>
                        <a:alpha val="40000"/>
                      </a:schemeClr>
                    </a:glow>
                  </a:effectLst>
                  <a:latin typeface="Maiandra GD" panose="020E0502030308020204" pitchFamily="34" charset="0"/>
                </a:rPr>
                <a:t>mag_b</a:t>
              </a:r>
              <a:r>
                <a:rPr lang="en-US" sz="2800" kern="0" dirty="0" smtClean="0">
                  <a:solidFill>
                    <a:schemeClr val="accent1">
                      <a:lumMod val="50000"/>
                    </a:schemeClr>
                  </a:solidFill>
                  <a:latin typeface="Maiandra GD" panose="020E0502030308020204" pitchFamily="34" charset="0"/>
                </a:rPr>
                <a:t>, </a:t>
              </a:r>
              <a:r>
                <a:rPr lang="en-US" sz="2800" kern="0" dirty="0" err="1" smtClean="0">
                  <a:solidFill>
                    <a:schemeClr val="accent1">
                      <a:lumMod val="50000"/>
                    </a:schemeClr>
                  </a:solidFill>
                  <a:effectLst>
                    <a:glow rad="63500">
                      <a:schemeClr val="accent2">
                        <a:satMod val="175000"/>
                        <a:alpha val="40000"/>
                      </a:schemeClr>
                    </a:glow>
                  </a:effectLst>
                  <a:latin typeface="Maiandra GD" panose="020E0502030308020204" pitchFamily="34" charset="0"/>
                </a:rPr>
                <a:t>mag_e</a:t>
              </a:r>
              <a:r>
                <a:rPr lang="en-US" sz="2800" kern="0" dirty="0" smtClean="0">
                  <a:solidFill>
                    <a:schemeClr val="accent1">
                      <a:lumMod val="50000"/>
                    </a:schemeClr>
                  </a:solidFill>
                  <a:latin typeface="Maiandra GD" panose="020E0502030308020204" pitchFamily="34" charset="0"/>
                </a:rPr>
                <a:t> in commands.</a:t>
              </a:r>
            </a:p>
            <a:p>
              <a:pPr marL="230188" marR="0" lvl="0" indent="-230188" algn="l" defTabSz="914400" rtl="0" eaLnBrk="0" fontAlgn="base" latinLnBrk="0" hangingPunct="0">
                <a:lnSpc>
                  <a:spcPct val="90000"/>
                </a:lnSpc>
                <a:spcBef>
                  <a:spcPts val="1400"/>
                </a:spcBef>
                <a:spcAft>
                  <a:spcPct val="0"/>
                </a:spcAft>
                <a:buClr>
                  <a:srgbClr val="006C3A"/>
                </a:buClr>
                <a:buSzTx/>
                <a:buFont typeface="Arial" pitchFamily="34" charset="0"/>
                <a:buChar char="•"/>
                <a:tabLst/>
                <a:defRPr/>
              </a:pPr>
              <a:endParaRPr kumimoji="0" lang="en-US" sz="2400" b="1" i="0" u="none" strike="noStrike" kern="0" cap="none" spc="0" normalizeH="0" noProof="0" dirty="0" smtClean="0">
                <a:ln>
                  <a:noFill/>
                </a:ln>
                <a:solidFill>
                  <a:schemeClr val="accent1">
                    <a:lumMod val="50000"/>
                  </a:schemeClr>
                </a:solidFill>
                <a:effectLst>
                  <a:glow rad="63500">
                    <a:schemeClr val="accent2">
                      <a:satMod val="175000"/>
                      <a:alpha val="40000"/>
                    </a:schemeClr>
                  </a:glow>
                </a:effectLst>
                <a:uLnTx/>
                <a:uFillTx/>
                <a:latin typeface="Maiandra GD" panose="020E0502030308020204" pitchFamily="34" charset="0"/>
                <a:ea typeface="+mn-ea"/>
                <a:cs typeface="+mn-cs"/>
              </a:endParaRPr>
            </a:p>
            <a:p>
              <a:pPr marL="230188" lvl="0" indent="-230188" eaLnBrk="0" hangingPunct="0">
                <a:lnSpc>
                  <a:spcPct val="90000"/>
                </a:lnSpc>
                <a:spcBef>
                  <a:spcPts val="0"/>
                </a:spcBef>
                <a:buClr>
                  <a:srgbClr val="006C3A"/>
                </a:buClr>
              </a:pPr>
              <a:r>
                <a:rPr lang="en-US" sz="3200" kern="0" dirty="0" smtClean="0">
                  <a:solidFill>
                    <a:schemeClr val="accent1">
                      <a:lumMod val="50000"/>
                    </a:schemeClr>
                  </a:solidFill>
                  <a:latin typeface="Maiandra GD" panose="020E0502030308020204" pitchFamily="34" charset="0"/>
                </a:rPr>
                <a:t> </a:t>
              </a:r>
              <a:r>
                <a:rPr lang="en-US" sz="2800" kern="0" dirty="0" smtClean="0">
                  <a:solidFill>
                    <a:schemeClr val="accent1">
                      <a:lumMod val="50000"/>
                    </a:schemeClr>
                  </a:solidFill>
                  <a:latin typeface="Maiandra GD" panose="020E0502030308020204" pitchFamily="34" charset="0"/>
                </a:rPr>
                <a:t>sets the magnetic field for </a:t>
              </a:r>
              <a:r>
                <a:rPr lang="en-US" sz="2800" kern="0" dirty="0" err="1" smtClean="0">
                  <a:solidFill>
                    <a:schemeClr val="accent1">
                      <a:lumMod val="50000"/>
                    </a:schemeClr>
                  </a:solidFill>
                  <a:latin typeface="Maiandra GD" panose="020E0502030308020204" pitchFamily="34" charset="0"/>
                </a:rPr>
                <a:t>mag_b</a:t>
              </a:r>
              <a:r>
                <a:rPr lang="en-US" sz="2800" kern="0" dirty="0" smtClean="0">
                  <a:solidFill>
                    <a:schemeClr val="accent1">
                      <a:lumMod val="50000"/>
                    </a:schemeClr>
                  </a:solidFill>
                  <a:latin typeface="Maiandra GD" panose="020E0502030308020204" pitchFamily="34" charset="0"/>
                </a:rPr>
                <a:t> to [  ] Tesla. </a:t>
              </a:r>
            </a:p>
            <a:p>
              <a:pPr marL="230188" lvl="0" indent="-230188" eaLnBrk="0" hangingPunct="0">
                <a:lnSpc>
                  <a:spcPct val="90000"/>
                </a:lnSpc>
                <a:spcBef>
                  <a:spcPts val="0"/>
                </a:spcBef>
                <a:buClr>
                  <a:srgbClr val="006C3A"/>
                </a:buClr>
              </a:pPr>
              <a:r>
                <a:rPr lang="en-US" sz="2800" kern="0" dirty="0" smtClean="0">
                  <a:solidFill>
                    <a:schemeClr val="accent1">
                      <a:lumMod val="50000"/>
                    </a:schemeClr>
                  </a:solidFill>
                  <a:latin typeface="Maiandra GD" panose="020E0502030308020204" pitchFamily="34" charset="0"/>
                </a:rPr>
                <a:t> If using </a:t>
              </a:r>
              <a:r>
                <a:rPr lang="en-US" sz="2800" kern="0" dirty="0" err="1" smtClean="0">
                  <a:solidFill>
                    <a:schemeClr val="accent1">
                      <a:lumMod val="50000"/>
                    </a:schemeClr>
                  </a:solidFill>
                  <a:latin typeface="Maiandra GD" panose="020E0502030308020204" pitchFamily="34" charset="0"/>
                </a:rPr>
                <a:t>mag_a</a:t>
              </a:r>
              <a:r>
                <a:rPr lang="en-US" sz="2800" kern="0" dirty="0" smtClean="0">
                  <a:solidFill>
                    <a:schemeClr val="accent1">
                      <a:lumMod val="50000"/>
                    </a:schemeClr>
                  </a:solidFill>
                  <a:latin typeface="Maiandra GD" panose="020E0502030308020204" pitchFamily="34" charset="0"/>
                </a:rPr>
                <a:t> /</a:t>
              </a:r>
              <a:r>
                <a:rPr lang="en-US" sz="2800" kern="0" dirty="0" err="1" smtClean="0">
                  <a:solidFill>
                    <a:schemeClr val="accent1">
                      <a:lumMod val="50000"/>
                    </a:schemeClr>
                  </a:solidFill>
                  <a:latin typeface="Maiandra GD" panose="020E0502030308020204" pitchFamily="34" charset="0"/>
                </a:rPr>
                <a:t>mag_e</a:t>
              </a:r>
              <a:r>
                <a:rPr lang="en-US" sz="2800" kern="0" dirty="0" smtClean="0">
                  <a:solidFill>
                    <a:schemeClr val="accent1">
                      <a:lumMod val="50000"/>
                    </a:schemeClr>
                  </a:solidFill>
                  <a:latin typeface="Maiandra GD" panose="020E0502030308020204" pitchFamily="34" charset="0"/>
                </a:rPr>
                <a:t> change command accordingly.</a:t>
              </a:r>
              <a:r>
                <a:rPr kumimoji="0" lang="en-US" sz="28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a:t>
              </a:r>
              <a:r>
                <a:rPr kumimoji="0" lang="en-US" sz="20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a:t>
              </a:r>
            </a:p>
            <a:p>
              <a:pPr marL="230188" lvl="0" indent="-230188" algn="ctr" eaLnBrk="0" hangingPunct="0">
                <a:lnSpc>
                  <a:spcPct val="90000"/>
                </a:lnSpc>
                <a:spcBef>
                  <a:spcPts val="0"/>
                </a:spcBef>
                <a:buClr>
                  <a:srgbClr val="006C3A"/>
                </a:buClr>
              </a:pPr>
              <a:r>
                <a:rPr lang="en-US" sz="2000" kern="0" dirty="0" smtClean="0">
                  <a:solidFill>
                    <a:schemeClr val="accent1">
                      <a:lumMod val="50000"/>
                    </a:schemeClr>
                  </a:solidFill>
                  <a:latin typeface="Maiandra GD" panose="020E0502030308020204" pitchFamily="34" charset="0"/>
                  <a:cs typeface="+mn-cs"/>
                </a:rPr>
                <a:t>     </a:t>
              </a:r>
              <a:r>
                <a:rPr kumimoji="0" lang="en-US" sz="20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a:t>
              </a:r>
              <a:r>
                <a:rPr kumimoji="0" lang="en-US" sz="2000" b="1" i="0" u="none" strike="noStrike" kern="0" cap="none" spc="0" normalizeH="0" baseline="0" noProof="0" dirty="0" err="1" smtClean="0">
                  <a:ln>
                    <a:noFill/>
                  </a:ln>
                  <a:solidFill>
                    <a:schemeClr val="accent1">
                      <a:lumMod val="50000"/>
                    </a:schemeClr>
                  </a:solidFill>
                  <a:effectLst>
                    <a:glow rad="63500">
                      <a:schemeClr val="accent2">
                        <a:satMod val="175000"/>
                        <a:alpha val="40000"/>
                      </a:schemeClr>
                    </a:glow>
                  </a:effectLst>
                  <a:uLnTx/>
                  <a:uFillTx/>
                  <a:latin typeface="Maiandra GD" panose="020E0502030308020204" pitchFamily="34" charset="0"/>
                  <a:ea typeface="+mn-ea"/>
                  <a:cs typeface="+mn-cs"/>
                </a:rPr>
                <a:t>mag_b</a:t>
              </a:r>
              <a:r>
                <a:rPr kumimoji="0" lang="en-US" sz="20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can apply a vertical field up to </a:t>
              </a:r>
              <a:r>
                <a:rPr kumimoji="0" lang="en-US" sz="2000" b="1" i="0" u="none" strike="noStrike" kern="0" cap="none" spc="0" normalizeH="0" baseline="0" noProof="0" dirty="0" err="1" smtClean="0">
                  <a:ln>
                    <a:noFill/>
                  </a:ln>
                  <a:solidFill>
                    <a:schemeClr val="accent1">
                      <a:lumMod val="50000"/>
                    </a:schemeClr>
                  </a:solidFill>
                  <a:effectLst/>
                  <a:uLnTx/>
                  <a:uFillTx/>
                  <a:latin typeface="Maiandra GD" panose="020E0502030308020204" pitchFamily="34" charset="0"/>
                  <a:ea typeface="+mn-ea"/>
                  <a:cs typeface="+mn-cs"/>
                </a:rPr>
                <a:t>4.0T</a:t>
              </a:r>
              <a:endParaRPr kumimoji="0" lang="en-US" sz="20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endParaRPr>
            </a:p>
            <a:p>
              <a:pPr marL="230188" indent="-230188" algn="ctr" eaLnBrk="0" hangingPunct="0">
                <a:lnSpc>
                  <a:spcPct val="90000"/>
                </a:lnSpc>
                <a:spcBef>
                  <a:spcPts val="0"/>
                </a:spcBef>
                <a:buClr>
                  <a:srgbClr val="006C3A"/>
                </a:buClr>
              </a:pPr>
              <a:r>
                <a:rPr lang="en-US" sz="2800" kern="0" dirty="0" smtClean="0">
                  <a:solidFill>
                    <a:schemeClr val="accent1">
                      <a:lumMod val="50000"/>
                    </a:schemeClr>
                  </a:solidFill>
                  <a:latin typeface="Maiandra GD" panose="020E0502030308020204" pitchFamily="34" charset="0"/>
                </a:rPr>
                <a:t> 	</a:t>
              </a:r>
              <a:r>
                <a:rPr lang="en-US" sz="2000" kern="0" dirty="0" smtClean="0">
                  <a:solidFill>
                    <a:schemeClr val="accent1">
                      <a:lumMod val="50000"/>
                    </a:schemeClr>
                  </a:solidFill>
                  <a:latin typeface="Maiandra GD" panose="020E0502030308020204" pitchFamily="34" charset="0"/>
                </a:rPr>
                <a:t>   </a:t>
              </a:r>
              <a:r>
                <a:rPr lang="en-US" sz="2000" kern="0" dirty="0" err="1" smtClean="0">
                  <a:solidFill>
                    <a:schemeClr val="accent1">
                      <a:lumMod val="50000"/>
                    </a:schemeClr>
                  </a:solidFill>
                  <a:effectLst>
                    <a:glow rad="63500">
                      <a:schemeClr val="accent2">
                        <a:satMod val="175000"/>
                        <a:alpha val="40000"/>
                      </a:schemeClr>
                    </a:glow>
                  </a:effectLst>
                  <a:latin typeface="Maiandra GD" panose="020E0502030308020204" pitchFamily="34" charset="0"/>
                </a:rPr>
                <a:t>mag_a</a:t>
              </a:r>
              <a:r>
                <a:rPr lang="en-US" sz="2000" kern="0" dirty="0" smtClean="0">
                  <a:solidFill>
                    <a:schemeClr val="accent1">
                      <a:lumMod val="50000"/>
                    </a:schemeClr>
                  </a:solidFill>
                  <a:latin typeface="Maiandra GD" panose="020E0502030308020204" pitchFamily="34" charset="0"/>
                </a:rPr>
                <a:t> can apply a vertical field up to </a:t>
              </a:r>
              <a:r>
                <a:rPr lang="en-US" sz="2000" kern="0" dirty="0" err="1" smtClean="0">
                  <a:solidFill>
                    <a:schemeClr val="accent1">
                      <a:lumMod val="50000"/>
                    </a:schemeClr>
                  </a:solidFill>
                  <a:latin typeface="Maiandra GD" panose="020E0502030308020204" pitchFamily="34" charset="0"/>
                </a:rPr>
                <a:t>6.0T</a:t>
              </a:r>
              <a:endParaRPr lang="en-US" sz="2000" kern="0" dirty="0" smtClean="0">
                <a:solidFill>
                  <a:schemeClr val="accent1">
                    <a:lumMod val="50000"/>
                  </a:schemeClr>
                </a:solidFill>
                <a:latin typeface="Maiandra GD" panose="020E0502030308020204" pitchFamily="34" charset="0"/>
              </a:endParaRPr>
            </a:p>
            <a:p>
              <a:pPr marL="230188" lvl="0" indent="-230188" eaLnBrk="0" hangingPunct="0">
                <a:lnSpc>
                  <a:spcPct val="90000"/>
                </a:lnSpc>
                <a:spcBef>
                  <a:spcPts val="1400"/>
                </a:spcBef>
                <a:buClr>
                  <a:srgbClr val="006C3A"/>
                </a:buClr>
              </a:pPr>
              <a:endParaRPr kumimoji="0" lang="en-US" sz="2000" b="1" i="0" u="none" strike="noStrike" kern="0" cap="none" spc="0" normalizeH="0" baseline="0" noProof="0" dirty="0">
                <a:ln>
                  <a:noFill/>
                </a:ln>
                <a:solidFill>
                  <a:schemeClr val="accent1">
                    <a:lumMod val="50000"/>
                  </a:schemeClr>
                </a:solidFill>
                <a:effectLst/>
                <a:uLnTx/>
                <a:uFillTx/>
                <a:latin typeface="Maiandra GD" panose="020E0502030308020204" pitchFamily="34" charset="0"/>
                <a:ea typeface="+mn-ea"/>
                <a:cs typeface="+mn-cs"/>
              </a:endParaRPr>
            </a:p>
          </p:txBody>
        </p:sp>
        <p:sp>
          <p:nvSpPr>
            <p:cNvPr id="13" name="TextBox 12"/>
            <p:cNvSpPr txBox="1"/>
            <p:nvPr/>
          </p:nvSpPr>
          <p:spPr>
            <a:xfrm>
              <a:off x="2611169" y="5176057"/>
              <a:ext cx="2544286"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sz="2400" dirty="0" err="1" smtClean="0"/>
                <a:t>set_field</a:t>
              </a:r>
              <a:r>
                <a:rPr lang="en-US" sz="2400" dirty="0" smtClean="0"/>
                <a:t>  </a:t>
              </a:r>
              <a:r>
                <a:rPr lang="en-US" sz="2400" dirty="0" err="1" smtClean="0"/>
                <a:t>mag_b</a:t>
              </a:r>
              <a:r>
                <a:rPr lang="en-US" sz="2400" dirty="0" smtClean="0"/>
                <a:t> [  ]</a:t>
              </a:r>
              <a:endParaRPr lang="en-US" sz="2400" dirty="0"/>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ENVIRONMENT COMMANDS</a:t>
            </a:r>
            <a:endParaRPr lang="en-US" dirty="0"/>
          </a:p>
        </p:txBody>
      </p:sp>
      <p:grpSp>
        <p:nvGrpSpPr>
          <p:cNvPr id="4" name="Group 10"/>
          <p:cNvGrpSpPr/>
          <p:nvPr/>
        </p:nvGrpSpPr>
        <p:grpSpPr>
          <a:xfrm>
            <a:off x="152768" y="1034271"/>
            <a:ext cx="8883167" cy="3510705"/>
            <a:chOff x="136142" y="3724823"/>
            <a:chExt cx="8883167" cy="3510705"/>
          </a:xfrm>
        </p:grpSpPr>
        <p:sp>
          <p:nvSpPr>
            <p:cNvPr id="11" name="Content Placeholder 2"/>
            <p:cNvSpPr txBox="1">
              <a:spLocks/>
            </p:cNvSpPr>
            <p:nvPr/>
          </p:nvSpPr>
          <p:spPr bwMode="auto">
            <a:xfrm>
              <a:off x="172085" y="3724823"/>
              <a:ext cx="8847224" cy="351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30188" marR="0" lvl="0" indent="-230188" algn="l" defTabSz="914400" rtl="0" eaLnBrk="0" fontAlgn="base" latinLnBrk="0" hangingPunct="0">
                <a:lnSpc>
                  <a:spcPct val="90000"/>
                </a:lnSpc>
                <a:spcBef>
                  <a:spcPts val="1400"/>
                </a:spcBef>
                <a:spcAft>
                  <a:spcPct val="0"/>
                </a:spcAft>
                <a:buClr>
                  <a:srgbClr val="006C3A"/>
                </a:buClr>
                <a:buSzTx/>
                <a:buFont typeface="Arial" pitchFamily="34" charset="0"/>
                <a:buChar char="•"/>
                <a:tabLst/>
                <a:defRPr/>
              </a:pPr>
              <a:r>
                <a:rPr kumimoji="0" lang="en-US" sz="28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Temperature stabilization commands</a:t>
              </a:r>
            </a:p>
            <a:p>
              <a:pPr marL="230188" lvl="0" indent="-230188" eaLnBrk="0" hangingPunct="0">
                <a:lnSpc>
                  <a:spcPct val="90000"/>
                </a:lnSpc>
                <a:spcBef>
                  <a:spcPts val="1400"/>
                </a:spcBef>
                <a:buClr>
                  <a:srgbClr val="006C3A"/>
                </a:buClr>
              </a:pPr>
              <a:r>
                <a:rPr kumimoji="0" lang="en-US" sz="28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a:t>
              </a:r>
            </a:p>
            <a:p>
              <a:pPr marL="230188" lvl="0" indent="-230188" eaLnBrk="0" hangingPunct="0">
                <a:lnSpc>
                  <a:spcPct val="90000"/>
                </a:lnSpc>
                <a:spcBef>
                  <a:spcPts val="1400"/>
                </a:spcBef>
                <a:buClr>
                  <a:srgbClr val="006C3A"/>
                </a:buClr>
              </a:pPr>
              <a:r>
                <a:rPr kumimoji="0" lang="en-US"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Wait until [temperature variable] is within [tolerance] of</a:t>
              </a:r>
              <a:r>
                <a:rPr kumimoji="0" lang="en-US" b="1" i="0" u="none" strike="noStrike" kern="0" cap="none" spc="0" normalizeH="0" noProof="0" dirty="0" smtClean="0">
                  <a:ln>
                    <a:noFill/>
                  </a:ln>
                  <a:solidFill>
                    <a:schemeClr val="accent1">
                      <a:lumMod val="50000"/>
                    </a:schemeClr>
                  </a:solidFill>
                  <a:effectLst/>
                  <a:uLnTx/>
                  <a:uFillTx/>
                  <a:latin typeface="Maiandra GD" panose="020E0502030308020204" pitchFamily="34" charset="0"/>
                  <a:ea typeface="+mn-ea"/>
                  <a:cs typeface="+mn-cs"/>
                </a:rPr>
                <a:t> [target temperature], then stabilize for [stabilization time] seconds. Whether the target is reached or not, the wait ends once the [maximum hold time] is exhausted.</a:t>
              </a:r>
            </a:p>
            <a:p>
              <a:pPr marL="230188" lvl="0" indent="-230188" eaLnBrk="0" hangingPunct="0">
                <a:lnSpc>
                  <a:spcPct val="90000"/>
                </a:lnSpc>
                <a:spcBef>
                  <a:spcPts val="1400"/>
                </a:spcBef>
                <a:buClr>
                  <a:srgbClr val="006C3A"/>
                </a:buClr>
              </a:pPr>
              <a:r>
                <a:rPr lang="en-US" kern="0" baseline="0" dirty="0" smtClean="0">
                  <a:solidFill>
                    <a:schemeClr val="accent1">
                      <a:lumMod val="50000"/>
                    </a:schemeClr>
                  </a:solidFill>
                  <a:latin typeface="Maiandra GD" panose="020E0502030308020204" pitchFamily="34" charset="0"/>
                  <a:cs typeface="+mn-cs"/>
                </a:rPr>
                <a:t>EX.</a:t>
              </a:r>
            </a:p>
            <a:p>
              <a:pPr marL="230188" lvl="0" indent="-230188" eaLnBrk="0" hangingPunct="0">
                <a:lnSpc>
                  <a:spcPct val="90000"/>
                </a:lnSpc>
                <a:spcBef>
                  <a:spcPts val="1400"/>
                </a:spcBef>
                <a:buClr>
                  <a:srgbClr val="006C3A"/>
                </a:buClr>
              </a:pPr>
              <a:r>
                <a:rPr kumimoji="0" lang="en-US" b="1" i="0" u="none" strike="noStrike" kern="0" cap="none" spc="0" normalizeH="0" noProof="0" dirty="0" smtClean="0">
                  <a:ln>
                    <a:noFill/>
                  </a:ln>
                  <a:solidFill>
                    <a:schemeClr val="accent1">
                      <a:lumMod val="50000"/>
                    </a:schemeClr>
                  </a:solidFill>
                  <a:effectLst/>
                  <a:uLnTx/>
                  <a:uFillTx/>
                  <a:latin typeface="Maiandra GD" panose="020E0502030308020204" pitchFamily="34" charset="0"/>
                  <a:ea typeface="+mn-ea"/>
                  <a:cs typeface="+mn-cs"/>
                </a:rPr>
                <a:t>          </a:t>
              </a:r>
              <a:r>
                <a:rPr kumimoji="0" lang="en-US" b="1" i="0" u="none" strike="noStrike" kern="0" cap="none" spc="0" normalizeH="0" noProof="0" dirty="0" smtClean="0">
                  <a:ln>
                    <a:noFill/>
                  </a:ln>
                  <a:solidFill>
                    <a:schemeClr val="accent1">
                      <a:lumMod val="50000"/>
                    </a:schemeClr>
                  </a:solidFill>
                  <a:effectLst/>
                  <a:uLnTx/>
                  <a:uFillTx/>
                  <a:latin typeface="Maiandra GD" panose="020E0502030308020204" pitchFamily="34" charset="0"/>
                  <a:ea typeface="+mn-ea"/>
                  <a:cs typeface="+mn-cs"/>
                  <a:sym typeface="Wingdings" pitchFamily="2" charset="2"/>
                </a:rPr>
                <a:t></a:t>
              </a:r>
              <a:r>
                <a:rPr kumimoji="0" lang="en-US" sz="1600" b="1" i="0" u="none" strike="noStrike" kern="0" cap="none" spc="0" normalizeH="0" noProof="0" dirty="0" smtClean="0">
                  <a:ln>
                    <a:noFill/>
                  </a:ln>
                  <a:solidFill>
                    <a:schemeClr val="accent1">
                      <a:lumMod val="50000"/>
                    </a:schemeClr>
                  </a:solidFill>
                  <a:effectLst/>
                  <a:uLnTx/>
                  <a:uFillTx/>
                  <a:latin typeface="Maiandra GD" panose="020E0502030308020204" pitchFamily="34" charset="0"/>
                  <a:ea typeface="+mn-ea"/>
                  <a:cs typeface="+mn-cs"/>
                  <a:sym typeface="Wingdings" pitchFamily="2" charset="2"/>
                </a:rPr>
                <a:t>wait for </a:t>
              </a:r>
              <a:r>
                <a:rPr kumimoji="0" lang="en-US" sz="1600" b="1" i="1" u="none" strike="noStrike" kern="0" cap="none" spc="0" normalizeH="0" noProof="0" dirty="0" err="1" smtClean="0">
                  <a:ln>
                    <a:noFill/>
                  </a:ln>
                  <a:solidFill>
                    <a:schemeClr val="accent1">
                      <a:lumMod val="50000"/>
                    </a:schemeClr>
                  </a:solidFill>
                  <a:effectLst/>
                  <a:uLnTx/>
                  <a:uFillTx/>
                  <a:latin typeface="Maiandra GD" panose="020E0502030308020204" pitchFamily="34" charset="0"/>
                  <a:ea typeface="+mn-ea"/>
                  <a:cs typeface="+mn-cs"/>
                  <a:sym typeface="Wingdings" pitchFamily="2" charset="2"/>
                </a:rPr>
                <a:t>tsample</a:t>
              </a:r>
              <a:r>
                <a:rPr kumimoji="0" lang="en-US" sz="1600" b="1" i="1" u="none" strike="noStrike" kern="0" cap="none" spc="0" normalizeH="0" noProof="0" dirty="0" smtClean="0">
                  <a:ln>
                    <a:noFill/>
                  </a:ln>
                  <a:solidFill>
                    <a:schemeClr val="accent1">
                      <a:lumMod val="50000"/>
                    </a:schemeClr>
                  </a:solidFill>
                  <a:effectLst/>
                  <a:uLnTx/>
                  <a:uFillTx/>
                  <a:latin typeface="Maiandra GD" panose="020E0502030308020204" pitchFamily="34" charset="0"/>
                  <a:ea typeface="+mn-ea"/>
                  <a:cs typeface="+mn-cs"/>
                  <a:sym typeface="Wingdings" pitchFamily="2" charset="2"/>
                </a:rPr>
                <a:t> </a:t>
              </a:r>
              <a:r>
                <a:rPr kumimoji="0" lang="en-US" sz="1600" b="1" u="none" strike="noStrike" kern="0" cap="none" spc="0" normalizeH="0" noProof="0" dirty="0" smtClean="0">
                  <a:ln>
                    <a:noFill/>
                  </a:ln>
                  <a:solidFill>
                    <a:schemeClr val="accent1">
                      <a:lumMod val="50000"/>
                    </a:schemeClr>
                  </a:solidFill>
                  <a:effectLst/>
                  <a:uLnTx/>
                  <a:uFillTx/>
                  <a:latin typeface="Maiandra GD" panose="020E0502030308020204" pitchFamily="34" charset="0"/>
                  <a:ea typeface="+mn-ea"/>
                  <a:cs typeface="+mn-cs"/>
                  <a:sym typeface="Wingdings" pitchFamily="2" charset="2"/>
                </a:rPr>
                <a:t> to be between </a:t>
              </a:r>
              <a:r>
                <a:rPr kumimoji="0" lang="en-US" sz="1600" b="1" u="none" strike="noStrike" kern="0" cap="none" spc="0" normalizeH="0" noProof="0" dirty="0" err="1" smtClean="0">
                  <a:ln>
                    <a:noFill/>
                  </a:ln>
                  <a:solidFill>
                    <a:schemeClr val="accent1">
                      <a:lumMod val="50000"/>
                    </a:schemeClr>
                  </a:solidFill>
                  <a:effectLst/>
                  <a:uLnTx/>
                  <a:uFillTx/>
                  <a:latin typeface="Maiandra GD" panose="020E0502030308020204" pitchFamily="34" charset="0"/>
                  <a:ea typeface="+mn-ea"/>
                  <a:cs typeface="+mn-cs"/>
                  <a:sym typeface="Wingdings" pitchFamily="2" charset="2"/>
                </a:rPr>
                <a:t>9K</a:t>
              </a:r>
              <a:r>
                <a:rPr kumimoji="0" lang="en-US" sz="1600" b="1" u="none" strike="noStrike" kern="0" cap="none" spc="0" normalizeH="0" noProof="0" dirty="0" smtClean="0">
                  <a:ln>
                    <a:noFill/>
                  </a:ln>
                  <a:solidFill>
                    <a:schemeClr val="accent1">
                      <a:lumMod val="50000"/>
                    </a:schemeClr>
                  </a:solidFill>
                  <a:effectLst/>
                  <a:uLnTx/>
                  <a:uFillTx/>
                  <a:latin typeface="Maiandra GD" panose="020E0502030308020204" pitchFamily="34" charset="0"/>
                  <a:ea typeface="+mn-ea"/>
                  <a:cs typeface="+mn-cs"/>
                  <a:sym typeface="Wingdings" pitchFamily="2" charset="2"/>
                </a:rPr>
                <a:t> and </a:t>
              </a:r>
              <a:r>
                <a:rPr kumimoji="0" lang="en-US" sz="1600" b="1" u="none" strike="noStrike" kern="0" cap="none" spc="0" normalizeH="0" noProof="0" dirty="0" err="1" smtClean="0">
                  <a:ln>
                    <a:noFill/>
                  </a:ln>
                  <a:solidFill>
                    <a:schemeClr val="accent1">
                      <a:lumMod val="50000"/>
                    </a:schemeClr>
                  </a:solidFill>
                  <a:effectLst/>
                  <a:uLnTx/>
                  <a:uFillTx/>
                  <a:latin typeface="Maiandra GD" panose="020E0502030308020204" pitchFamily="34" charset="0"/>
                  <a:ea typeface="+mn-ea"/>
                  <a:cs typeface="+mn-cs"/>
                  <a:sym typeface="Wingdings" pitchFamily="2" charset="2"/>
                </a:rPr>
                <a:t>11K</a:t>
              </a:r>
              <a:r>
                <a:rPr kumimoji="0" lang="en-US" sz="1600" b="1" u="none" strike="noStrike" kern="0" cap="none" spc="0" normalizeH="0" noProof="0" dirty="0" smtClean="0">
                  <a:ln>
                    <a:noFill/>
                  </a:ln>
                  <a:solidFill>
                    <a:schemeClr val="accent1">
                      <a:lumMod val="50000"/>
                    </a:schemeClr>
                  </a:solidFill>
                  <a:effectLst/>
                  <a:uLnTx/>
                  <a:uFillTx/>
                  <a:latin typeface="Maiandra GD" panose="020E0502030308020204" pitchFamily="34" charset="0"/>
                  <a:ea typeface="+mn-ea"/>
                  <a:cs typeface="+mn-cs"/>
                  <a:sym typeface="Wingdings" pitchFamily="2" charset="2"/>
                </a:rPr>
                <a:t>, then start stabilizing for 10 minutes=</a:t>
              </a:r>
              <a:r>
                <a:rPr kumimoji="0" lang="en-US" sz="1600" b="1" u="none" strike="noStrike" kern="0" cap="none" spc="0" normalizeH="0" noProof="0" dirty="0" err="1" smtClean="0">
                  <a:ln>
                    <a:noFill/>
                  </a:ln>
                  <a:solidFill>
                    <a:schemeClr val="accent1">
                      <a:lumMod val="50000"/>
                    </a:schemeClr>
                  </a:solidFill>
                  <a:effectLst/>
                  <a:uLnTx/>
                  <a:uFillTx/>
                  <a:latin typeface="Maiandra GD" panose="020E0502030308020204" pitchFamily="34" charset="0"/>
                  <a:ea typeface="+mn-ea"/>
                  <a:cs typeface="+mn-cs"/>
                  <a:sym typeface="Wingdings" pitchFamily="2" charset="2"/>
                </a:rPr>
                <a:t>600secs</a:t>
              </a:r>
              <a:r>
                <a:rPr kumimoji="0" lang="en-US" sz="1600" b="1" u="none" strike="noStrike" kern="0" cap="none" spc="0" normalizeH="0" noProof="0" dirty="0" smtClean="0">
                  <a:ln>
                    <a:noFill/>
                  </a:ln>
                  <a:solidFill>
                    <a:schemeClr val="accent1">
                      <a:lumMod val="50000"/>
                    </a:schemeClr>
                  </a:solidFill>
                  <a:effectLst/>
                  <a:uLnTx/>
                  <a:uFillTx/>
                  <a:latin typeface="Maiandra GD" panose="020E0502030308020204" pitchFamily="34" charset="0"/>
                  <a:ea typeface="+mn-ea"/>
                  <a:cs typeface="+mn-cs"/>
                  <a:sym typeface="Wingdings" pitchFamily="2" charset="2"/>
                </a:rPr>
                <a:t>. Whatever the value of </a:t>
              </a:r>
              <a:r>
                <a:rPr kumimoji="0" lang="en-US" sz="1600" b="1" i="1" u="none" strike="noStrike" kern="0" cap="none" spc="0" normalizeH="0" noProof="0" dirty="0" err="1" smtClean="0">
                  <a:ln>
                    <a:noFill/>
                  </a:ln>
                  <a:solidFill>
                    <a:schemeClr val="accent1">
                      <a:lumMod val="50000"/>
                    </a:schemeClr>
                  </a:solidFill>
                  <a:effectLst/>
                  <a:uLnTx/>
                  <a:uFillTx/>
                  <a:latin typeface="Maiandra GD" panose="020E0502030308020204" pitchFamily="34" charset="0"/>
                  <a:ea typeface="+mn-ea"/>
                  <a:cs typeface="+mn-cs"/>
                  <a:sym typeface="Wingdings" pitchFamily="2" charset="2"/>
                </a:rPr>
                <a:t>tsample</a:t>
              </a:r>
              <a:r>
                <a:rPr kumimoji="0" lang="en-US" sz="1600" b="1" i="1" u="none" strike="noStrike" kern="0" cap="none" spc="0" normalizeH="0" noProof="0" dirty="0" smtClean="0">
                  <a:ln>
                    <a:noFill/>
                  </a:ln>
                  <a:solidFill>
                    <a:schemeClr val="accent1">
                      <a:lumMod val="50000"/>
                    </a:schemeClr>
                  </a:solidFill>
                  <a:effectLst/>
                  <a:uLnTx/>
                  <a:uFillTx/>
                  <a:latin typeface="Maiandra GD" panose="020E0502030308020204" pitchFamily="34" charset="0"/>
                  <a:ea typeface="+mn-ea"/>
                  <a:cs typeface="+mn-cs"/>
                  <a:sym typeface="Wingdings" pitchFamily="2" charset="2"/>
                </a:rPr>
                <a:t> </a:t>
              </a:r>
              <a:r>
                <a:rPr kumimoji="0" lang="en-US" sz="1600" b="1" u="none" strike="noStrike" kern="0" cap="none" spc="0" normalizeH="0" noProof="0" dirty="0" smtClean="0">
                  <a:ln>
                    <a:noFill/>
                  </a:ln>
                  <a:solidFill>
                    <a:schemeClr val="accent1">
                      <a:lumMod val="50000"/>
                    </a:schemeClr>
                  </a:solidFill>
                  <a:effectLst/>
                  <a:uLnTx/>
                  <a:uFillTx/>
                  <a:latin typeface="Maiandra GD" panose="020E0502030308020204" pitchFamily="34" charset="0"/>
                  <a:ea typeface="+mn-ea"/>
                  <a:cs typeface="+mn-cs"/>
                  <a:sym typeface="Wingdings" pitchFamily="2" charset="2"/>
                </a:rPr>
                <a:t>after  </a:t>
              </a:r>
              <a:r>
                <a:rPr kumimoji="0" lang="en-US" sz="1600" b="1" u="none" strike="noStrike" kern="0" cap="none" spc="0" normalizeH="0" noProof="0" dirty="0" err="1" smtClean="0">
                  <a:ln>
                    <a:noFill/>
                  </a:ln>
                  <a:solidFill>
                    <a:schemeClr val="accent1">
                      <a:lumMod val="50000"/>
                    </a:schemeClr>
                  </a:solidFill>
                  <a:effectLst/>
                  <a:uLnTx/>
                  <a:uFillTx/>
                  <a:latin typeface="Maiandra GD" panose="020E0502030308020204" pitchFamily="34" charset="0"/>
                  <a:ea typeface="+mn-ea"/>
                  <a:cs typeface="+mn-cs"/>
                  <a:sym typeface="Wingdings" pitchFamily="2" charset="2"/>
                </a:rPr>
                <a:t>1hr</a:t>
              </a:r>
              <a:r>
                <a:rPr kumimoji="0" lang="en-US" sz="1600" b="1" u="none" strike="noStrike" kern="0" cap="none" spc="0" normalizeH="0" noProof="0" dirty="0" smtClean="0">
                  <a:ln>
                    <a:noFill/>
                  </a:ln>
                  <a:solidFill>
                    <a:schemeClr val="accent1">
                      <a:lumMod val="50000"/>
                    </a:schemeClr>
                  </a:solidFill>
                  <a:effectLst/>
                  <a:uLnTx/>
                  <a:uFillTx/>
                  <a:latin typeface="Maiandra GD" panose="020E0502030308020204" pitchFamily="34" charset="0"/>
                  <a:ea typeface="+mn-ea"/>
                  <a:cs typeface="+mn-cs"/>
                  <a:sym typeface="Wingdings" pitchFamily="2" charset="2"/>
                </a:rPr>
                <a:t>=</a:t>
              </a:r>
              <a:r>
                <a:rPr kumimoji="0" lang="en-US" sz="1600" b="1" u="none" strike="noStrike" kern="0" cap="none" spc="0" normalizeH="0" noProof="0" dirty="0" err="1" smtClean="0">
                  <a:ln>
                    <a:noFill/>
                  </a:ln>
                  <a:solidFill>
                    <a:schemeClr val="accent1">
                      <a:lumMod val="50000"/>
                    </a:schemeClr>
                  </a:solidFill>
                  <a:effectLst/>
                  <a:uLnTx/>
                  <a:uFillTx/>
                  <a:latin typeface="Maiandra GD" panose="020E0502030308020204" pitchFamily="34" charset="0"/>
                  <a:ea typeface="+mn-ea"/>
                  <a:cs typeface="+mn-cs"/>
                  <a:sym typeface="Wingdings" pitchFamily="2" charset="2"/>
                </a:rPr>
                <a:t>3600secs</a:t>
              </a:r>
              <a:r>
                <a:rPr kumimoji="0" lang="en-US" sz="1600" b="1" u="none" strike="noStrike" kern="0" cap="none" spc="0" normalizeH="0" noProof="0" dirty="0" smtClean="0">
                  <a:ln>
                    <a:noFill/>
                  </a:ln>
                  <a:solidFill>
                    <a:schemeClr val="accent1">
                      <a:lumMod val="50000"/>
                    </a:schemeClr>
                  </a:solidFill>
                  <a:effectLst/>
                  <a:uLnTx/>
                  <a:uFillTx/>
                  <a:latin typeface="Maiandra GD" panose="020E0502030308020204" pitchFamily="34" charset="0"/>
                  <a:ea typeface="+mn-ea"/>
                  <a:cs typeface="+mn-cs"/>
                  <a:sym typeface="Wingdings" pitchFamily="2" charset="2"/>
                </a:rPr>
                <a:t>, the wait commences.</a:t>
              </a:r>
              <a:endParaRPr kumimoji="0" lang="en-US" b="1" u="none" strike="noStrike" kern="0" cap="none" spc="0" normalizeH="0" baseline="0" noProof="0" dirty="0" smtClean="0">
                <a:ln>
                  <a:noFill/>
                </a:ln>
                <a:solidFill>
                  <a:schemeClr val="accent1">
                    <a:lumMod val="50000"/>
                  </a:schemeClr>
                </a:solidFill>
                <a:effectLst/>
                <a:uLnTx/>
                <a:uFillTx/>
                <a:latin typeface="Garamond"/>
                <a:ea typeface="+mn-ea"/>
                <a:cs typeface="+mn-cs"/>
              </a:endParaRPr>
            </a:p>
            <a:p>
              <a:pPr marL="230188" marR="0" lvl="0" indent="-230188" algn="ctr" defTabSz="914400" rtl="0" eaLnBrk="0" fontAlgn="base" latinLnBrk="0" hangingPunct="0">
                <a:lnSpc>
                  <a:spcPct val="90000"/>
                </a:lnSpc>
                <a:spcBef>
                  <a:spcPts val="1400"/>
                </a:spcBef>
                <a:spcAft>
                  <a:spcPct val="0"/>
                </a:spcAft>
                <a:buClr>
                  <a:srgbClr val="006C3A"/>
                </a:buClr>
                <a:buSzTx/>
                <a:buFont typeface="Arial" pitchFamily="34" charset="0"/>
                <a:buNone/>
                <a:tabLst/>
                <a:defRPr/>
              </a:pPr>
              <a:r>
                <a:rPr kumimoji="0" lang="en-US" sz="20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a:t>
              </a:r>
              <a:endParaRPr kumimoji="0" lang="en-US" sz="2000" b="1" i="0" u="none" strike="noStrike" kern="0" cap="none" spc="0" normalizeH="0" baseline="0" noProof="0" dirty="0">
                <a:ln>
                  <a:noFill/>
                </a:ln>
                <a:solidFill>
                  <a:schemeClr val="accent1">
                    <a:lumMod val="50000"/>
                  </a:schemeClr>
                </a:solidFill>
                <a:effectLst/>
                <a:uLnTx/>
                <a:uFillTx/>
                <a:latin typeface="Maiandra GD" panose="020E0502030308020204" pitchFamily="34" charset="0"/>
                <a:ea typeface="+mn-ea"/>
                <a:cs typeface="+mn-cs"/>
              </a:endParaRPr>
            </a:p>
          </p:txBody>
        </p:sp>
        <p:sp>
          <p:nvSpPr>
            <p:cNvPr id="13" name="TextBox 12"/>
            <p:cNvSpPr txBox="1"/>
            <p:nvPr/>
          </p:nvSpPr>
          <p:spPr>
            <a:xfrm>
              <a:off x="136142" y="4286595"/>
              <a:ext cx="8658139" cy="369332"/>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dirty="0" err="1" smtClean="0"/>
                <a:t>waitpost</a:t>
              </a:r>
              <a:r>
                <a:rPr lang="en-US" dirty="0" smtClean="0"/>
                <a:t>  [temperature variable] [target]  [tolerance]  [ stabilization time]  [maximum hold time]</a:t>
              </a:r>
              <a:endParaRPr lang="en-US" dirty="0"/>
            </a:p>
          </p:txBody>
        </p:sp>
      </p:grpSp>
      <p:sp>
        <p:nvSpPr>
          <p:cNvPr id="12" name="TextBox 11"/>
          <p:cNvSpPr txBox="1"/>
          <p:nvPr/>
        </p:nvSpPr>
        <p:spPr>
          <a:xfrm>
            <a:off x="745370" y="3040487"/>
            <a:ext cx="3097323" cy="369332"/>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dirty="0" err="1" smtClean="0"/>
              <a:t>waitpost</a:t>
            </a:r>
            <a:r>
              <a:rPr lang="en-US" dirty="0" smtClean="0"/>
              <a:t>  </a:t>
            </a:r>
            <a:r>
              <a:rPr lang="en-US" dirty="0" err="1" smtClean="0"/>
              <a:t>tsample</a:t>
            </a:r>
            <a:r>
              <a:rPr lang="en-US" dirty="0" smtClean="0"/>
              <a:t> 10 1  600 3600</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611" y="310803"/>
            <a:ext cx="5655714" cy="1348061"/>
          </a:xfrm>
        </p:spPr>
        <p:txBody>
          <a:bodyPr/>
          <a:lstStyle/>
          <a:p>
            <a:r>
              <a:rPr lang="en-US" sz="3200" dirty="0" smtClean="0"/>
              <a:t>Order parameter (OP) or </a:t>
            </a:r>
            <a:br>
              <a:rPr lang="en-US" sz="3200" dirty="0" smtClean="0"/>
            </a:br>
            <a:r>
              <a:rPr lang="en-US" sz="3200" dirty="0" smtClean="0"/>
              <a:t>“sit-on-a-peak” scan</a:t>
            </a:r>
            <a:endParaRPr lang="en-US" sz="3200" dirty="0"/>
          </a:p>
        </p:txBody>
      </p:sp>
      <p:sp>
        <p:nvSpPr>
          <p:cNvPr id="10" name="TextBox 9"/>
          <p:cNvSpPr txBox="1"/>
          <p:nvPr/>
        </p:nvSpPr>
        <p:spPr>
          <a:xfrm>
            <a:off x="1704107" y="5436524"/>
            <a:ext cx="5644343" cy="556952"/>
          </a:xfrm>
          <a:prstGeom prst="rect">
            <a:avLst/>
          </a:prstGeom>
        </p:spPr>
        <p:style>
          <a:lnRef idx="3">
            <a:schemeClr val="lt1"/>
          </a:lnRef>
          <a:fillRef idx="1">
            <a:schemeClr val="accent5"/>
          </a:fillRef>
          <a:effectRef idx="1">
            <a:schemeClr val="accent5"/>
          </a:effectRef>
          <a:fontRef idx="minor">
            <a:schemeClr val="lt1"/>
          </a:fontRef>
        </p:style>
        <p:txBody>
          <a:bodyPr wrap="square" rtlCol="0">
            <a:noAutofit/>
          </a:bodyPr>
          <a:lstStyle/>
          <a:p>
            <a:pPr algn="ctr"/>
            <a:r>
              <a:rPr lang="en-US" sz="1400" dirty="0" smtClean="0"/>
              <a:t>This type of scan is used to measure the temperature or magnetic field dependence of a known signal or peak</a:t>
            </a:r>
            <a:endParaRPr lang="en-US" sz="1400" dirty="0"/>
          </a:p>
        </p:txBody>
      </p:sp>
      <p:pic>
        <p:nvPicPr>
          <p:cNvPr id="12290" name="Picture 2"/>
          <p:cNvPicPr>
            <a:picLocks noChangeAspect="1" noChangeArrowheads="1"/>
          </p:cNvPicPr>
          <p:nvPr/>
        </p:nvPicPr>
        <p:blipFill>
          <a:blip r:embed="rId2" cstate="print"/>
          <a:srcRect/>
          <a:stretch>
            <a:fillRect/>
          </a:stretch>
        </p:blipFill>
        <p:spPr bwMode="auto">
          <a:xfrm>
            <a:off x="2576943" y="1742232"/>
            <a:ext cx="3979199" cy="3451492"/>
          </a:xfrm>
          <a:prstGeom prst="rect">
            <a:avLst/>
          </a:prstGeom>
          <a:ln w="28575">
            <a:solidFill>
              <a:schemeClr val="tx2">
                <a:lumMod val="75000"/>
              </a:schemeClr>
            </a:solidFill>
          </a:ln>
          <a:effectLst>
            <a:outerShdw blurRad="292100" dist="139700" dir="2700000" algn="tl" rotWithShape="0">
              <a:srgbClr val="333333">
                <a:alpha val="65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the detector to use for the OP scan</a:t>
            </a:r>
            <a:endParaRPr lang="en-US" dirty="0"/>
          </a:p>
        </p:txBody>
      </p:sp>
      <p:sp>
        <p:nvSpPr>
          <p:cNvPr id="11" name="Content Placeholder 2"/>
          <p:cNvSpPr txBox="1">
            <a:spLocks/>
          </p:cNvSpPr>
          <p:nvPr/>
        </p:nvSpPr>
        <p:spPr bwMode="auto">
          <a:xfrm>
            <a:off x="1241879" y="1034271"/>
            <a:ext cx="7303605" cy="647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30188" marR="0" lvl="0" indent="-230188" algn="l" defTabSz="914400" rtl="0" eaLnBrk="0" fontAlgn="base" latinLnBrk="0" hangingPunct="0">
              <a:lnSpc>
                <a:spcPct val="90000"/>
              </a:lnSpc>
              <a:spcBef>
                <a:spcPts val="1400"/>
              </a:spcBef>
              <a:spcAft>
                <a:spcPct val="0"/>
              </a:spcAft>
              <a:buClr>
                <a:srgbClr val="006C3A"/>
              </a:buClr>
              <a:buSzTx/>
              <a:buFont typeface="Arial" pitchFamily="34" charset="0"/>
              <a:buChar char="•"/>
              <a:tabLst/>
              <a:defRPr/>
            </a:pPr>
            <a:r>
              <a:rPr kumimoji="0" lang="en-US" sz="20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Use the Excel spreadsheet called </a:t>
            </a:r>
            <a:r>
              <a:rPr kumimoji="0" lang="en-US" sz="2000" b="1" i="0" u="none" strike="noStrike" kern="0" cap="none" spc="0" normalizeH="0" baseline="0" noProof="0" dirty="0" smtClean="0">
                <a:ln>
                  <a:noFill/>
                </a:ln>
                <a:solidFill>
                  <a:schemeClr val="accent1">
                    <a:lumMod val="50000"/>
                  </a:schemeClr>
                </a:solidFill>
                <a:effectLst>
                  <a:glow rad="63500">
                    <a:schemeClr val="accent1">
                      <a:satMod val="175000"/>
                      <a:alpha val="40000"/>
                    </a:schemeClr>
                  </a:glow>
                </a:effectLst>
                <a:uLnTx/>
                <a:uFillTx/>
                <a:latin typeface="Maiandra GD" panose="020E0502030308020204" pitchFamily="34" charset="0"/>
                <a:ea typeface="+mn-ea"/>
                <a:cs typeface="+mn-cs"/>
              </a:rPr>
              <a:t>“Detector </a:t>
            </a:r>
            <a:r>
              <a:rPr kumimoji="0" lang="en-US" sz="2000" b="1" i="0" u="none" strike="noStrike" kern="0" cap="none" spc="0" normalizeH="0" baseline="0" noProof="0" dirty="0" err="1" smtClean="0">
                <a:ln>
                  <a:noFill/>
                </a:ln>
                <a:solidFill>
                  <a:schemeClr val="accent1">
                    <a:lumMod val="50000"/>
                  </a:schemeClr>
                </a:solidFill>
                <a:effectLst>
                  <a:glow rad="63500">
                    <a:schemeClr val="accent1">
                      <a:satMod val="175000"/>
                      <a:alpha val="40000"/>
                    </a:schemeClr>
                  </a:glow>
                </a:effectLst>
                <a:uLnTx/>
                <a:uFillTx/>
                <a:latin typeface="Maiandra GD" panose="020E0502030308020204" pitchFamily="34" charset="0"/>
                <a:ea typeface="+mn-ea"/>
                <a:cs typeface="+mn-cs"/>
              </a:rPr>
              <a:t>finder.xlxs</a:t>
            </a:r>
            <a:r>
              <a:rPr kumimoji="0" lang="en-US" sz="2000" b="1" i="0" u="none" strike="noStrike" kern="0" cap="none" spc="0" normalizeH="0" baseline="0" noProof="0" dirty="0" smtClean="0">
                <a:ln>
                  <a:noFill/>
                </a:ln>
                <a:solidFill>
                  <a:schemeClr val="accent1">
                    <a:lumMod val="50000"/>
                  </a:schemeClr>
                </a:solidFill>
                <a:effectLst>
                  <a:glow rad="63500">
                    <a:schemeClr val="accent1">
                      <a:satMod val="175000"/>
                      <a:alpha val="40000"/>
                    </a:schemeClr>
                  </a:glow>
                </a:effectLst>
                <a:uLnTx/>
                <a:uFillTx/>
                <a:latin typeface="Maiandra GD" panose="020E0502030308020204" pitchFamily="34" charset="0"/>
                <a:ea typeface="+mn-ea"/>
                <a:cs typeface="+mn-cs"/>
              </a:rPr>
              <a:t>” </a:t>
            </a:r>
            <a:r>
              <a:rPr kumimoji="0" lang="en-US" sz="20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on the user computer desktop</a:t>
            </a:r>
          </a:p>
          <a:p>
            <a:pPr marL="342900" lvl="0" indent="-342900" eaLnBrk="0" hangingPunct="0">
              <a:lnSpc>
                <a:spcPct val="90000"/>
              </a:lnSpc>
              <a:spcBef>
                <a:spcPts val="1400"/>
              </a:spcBef>
              <a:buClr>
                <a:srgbClr val="006C3A"/>
              </a:buClr>
              <a:buAutoNum type="arabicPeriod"/>
            </a:pPr>
            <a:r>
              <a:rPr lang="en-US" sz="1600" kern="0" noProof="0" dirty="0" smtClean="0">
                <a:solidFill>
                  <a:schemeClr val="accent1">
                    <a:lumMod val="50000"/>
                  </a:schemeClr>
                </a:solidFill>
                <a:latin typeface="Maiandra GD" pitchFamily="34" charset="0"/>
                <a:cs typeface="+mn-cs"/>
              </a:rPr>
              <a:t>For example, you would like to monitor the peak height of the peak at 83.8</a:t>
            </a:r>
            <a:r>
              <a:rPr lang="en-US" sz="1600" kern="0" noProof="0" dirty="0" smtClean="0">
                <a:solidFill>
                  <a:schemeClr val="accent1">
                    <a:lumMod val="50000"/>
                  </a:schemeClr>
                </a:solidFill>
                <a:latin typeface="Maiandra GD" pitchFamily="34" charset="0"/>
                <a:cs typeface="+mn-cs"/>
                <a:sym typeface="Symbol"/>
              </a:rPr>
              <a:t> on the zoomed in pattern below</a:t>
            </a:r>
          </a:p>
          <a:p>
            <a:pPr marL="342900" lvl="0" indent="-342900" eaLnBrk="0" hangingPunct="0">
              <a:lnSpc>
                <a:spcPct val="90000"/>
              </a:lnSpc>
              <a:spcBef>
                <a:spcPts val="1400"/>
              </a:spcBef>
              <a:buClr>
                <a:srgbClr val="006C3A"/>
              </a:buClr>
              <a:buAutoNum type="arabicPeriod"/>
            </a:pPr>
            <a:endParaRPr lang="en-US" sz="1600" kern="0" dirty="0" smtClean="0">
              <a:solidFill>
                <a:schemeClr val="accent1">
                  <a:lumMod val="50000"/>
                </a:schemeClr>
              </a:solidFill>
              <a:latin typeface="Maiandra GD" pitchFamily="34" charset="0"/>
              <a:cs typeface="+mn-cs"/>
              <a:sym typeface="Symbol"/>
            </a:endParaRPr>
          </a:p>
          <a:p>
            <a:pPr marL="342900" lvl="0" indent="-342900" eaLnBrk="0" hangingPunct="0">
              <a:lnSpc>
                <a:spcPct val="90000"/>
              </a:lnSpc>
              <a:spcBef>
                <a:spcPts val="1400"/>
              </a:spcBef>
              <a:buClr>
                <a:srgbClr val="006C3A"/>
              </a:buClr>
              <a:buAutoNum type="arabicPeriod"/>
            </a:pPr>
            <a:endParaRPr lang="en-US" sz="1600" kern="0" noProof="0" dirty="0" smtClean="0">
              <a:solidFill>
                <a:schemeClr val="accent1">
                  <a:lumMod val="50000"/>
                </a:schemeClr>
              </a:solidFill>
              <a:latin typeface="Maiandra GD" pitchFamily="34" charset="0"/>
              <a:cs typeface="+mn-cs"/>
              <a:sym typeface="Symbol"/>
            </a:endParaRPr>
          </a:p>
          <a:p>
            <a:pPr marL="342900" lvl="0" indent="-342900" eaLnBrk="0" hangingPunct="0">
              <a:lnSpc>
                <a:spcPct val="90000"/>
              </a:lnSpc>
              <a:spcBef>
                <a:spcPts val="1400"/>
              </a:spcBef>
              <a:buClr>
                <a:srgbClr val="006C3A"/>
              </a:buClr>
              <a:buAutoNum type="arabicPeriod"/>
            </a:pPr>
            <a:endParaRPr lang="en-US" sz="1600" kern="0" dirty="0" smtClean="0">
              <a:solidFill>
                <a:schemeClr val="accent1">
                  <a:lumMod val="50000"/>
                </a:schemeClr>
              </a:solidFill>
              <a:latin typeface="Maiandra GD" pitchFamily="34" charset="0"/>
              <a:cs typeface="+mn-cs"/>
              <a:sym typeface="Symbol"/>
            </a:endParaRPr>
          </a:p>
          <a:p>
            <a:pPr marL="342900" lvl="0" indent="-342900" eaLnBrk="0" hangingPunct="0">
              <a:lnSpc>
                <a:spcPct val="90000"/>
              </a:lnSpc>
              <a:spcBef>
                <a:spcPts val="1400"/>
              </a:spcBef>
              <a:buClr>
                <a:srgbClr val="006C3A"/>
              </a:buClr>
              <a:buAutoNum type="arabicPeriod"/>
            </a:pPr>
            <a:endParaRPr lang="en-US" sz="1600" kern="0" noProof="0" dirty="0" smtClean="0">
              <a:solidFill>
                <a:schemeClr val="accent1">
                  <a:lumMod val="50000"/>
                </a:schemeClr>
              </a:solidFill>
              <a:latin typeface="Maiandra GD" pitchFamily="34" charset="0"/>
              <a:cs typeface="+mn-cs"/>
              <a:sym typeface="Symbol"/>
            </a:endParaRPr>
          </a:p>
          <a:p>
            <a:pPr marL="342900" lvl="0" indent="-342900" eaLnBrk="0" hangingPunct="0">
              <a:lnSpc>
                <a:spcPct val="90000"/>
              </a:lnSpc>
              <a:spcBef>
                <a:spcPts val="1400"/>
              </a:spcBef>
              <a:buClr>
                <a:srgbClr val="006C3A"/>
              </a:buClr>
              <a:buAutoNum type="arabicPeriod"/>
            </a:pPr>
            <a:endParaRPr lang="en-US" sz="1600" kern="0" dirty="0" smtClean="0">
              <a:solidFill>
                <a:schemeClr val="accent1">
                  <a:lumMod val="50000"/>
                </a:schemeClr>
              </a:solidFill>
              <a:latin typeface="Maiandra GD" pitchFamily="34" charset="0"/>
              <a:cs typeface="+mn-cs"/>
              <a:sym typeface="Symbol"/>
            </a:endParaRPr>
          </a:p>
          <a:p>
            <a:pPr marL="342900" lvl="0" indent="-342900" eaLnBrk="0" hangingPunct="0">
              <a:lnSpc>
                <a:spcPct val="90000"/>
              </a:lnSpc>
              <a:spcBef>
                <a:spcPts val="1400"/>
              </a:spcBef>
              <a:buClr>
                <a:srgbClr val="006C3A"/>
              </a:buClr>
              <a:buAutoNum type="arabicPeriod"/>
            </a:pPr>
            <a:r>
              <a:rPr lang="en-US" sz="1600" dirty="0" smtClean="0">
                <a:solidFill>
                  <a:schemeClr val="accent1">
                    <a:lumMod val="50000"/>
                  </a:schemeClr>
                </a:solidFill>
                <a:latin typeface="Maiandra GD" pitchFamily="34" charset="0"/>
              </a:rPr>
              <a:t>Insert that number of 83.8</a:t>
            </a:r>
            <a:r>
              <a:rPr lang="en-US" sz="1600" dirty="0" smtClean="0">
                <a:solidFill>
                  <a:schemeClr val="accent1">
                    <a:lumMod val="50000"/>
                  </a:schemeClr>
                </a:solidFill>
                <a:latin typeface="Maiandra GD" pitchFamily="34" charset="0"/>
                <a:sym typeface="Symbol"/>
              </a:rPr>
              <a:t></a:t>
            </a:r>
            <a:r>
              <a:rPr lang="en-US" sz="1600" dirty="0" smtClean="0">
                <a:solidFill>
                  <a:schemeClr val="accent1">
                    <a:lumMod val="50000"/>
                  </a:schemeClr>
                </a:solidFill>
                <a:latin typeface="Maiandra GD" pitchFamily="34" charset="0"/>
              </a:rPr>
              <a:t> into cell </a:t>
            </a:r>
            <a:r>
              <a:rPr lang="en-US" sz="1600" dirty="0" err="1" smtClean="0">
                <a:solidFill>
                  <a:schemeClr val="accent1">
                    <a:lumMod val="50000"/>
                  </a:schemeClr>
                </a:solidFill>
                <a:latin typeface="Maiandra GD" pitchFamily="34" charset="0"/>
              </a:rPr>
              <a:t>G3</a:t>
            </a:r>
            <a:r>
              <a:rPr lang="en-US" sz="1600" dirty="0" smtClean="0">
                <a:solidFill>
                  <a:schemeClr val="accent1">
                    <a:lumMod val="50000"/>
                  </a:schemeClr>
                </a:solidFill>
                <a:latin typeface="Maiandra GD" pitchFamily="34" charset="0"/>
              </a:rPr>
              <a:t> of the excel spreadsheet.</a:t>
            </a:r>
          </a:p>
          <a:p>
            <a:r>
              <a:rPr lang="en-US" sz="1600" dirty="0" smtClean="0">
                <a:solidFill>
                  <a:schemeClr val="accent1">
                    <a:lumMod val="50000"/>
                  </a:schemeClr>
                </a:solidFill>
                <a:latin typeface="Maiandra GD" pitchFamily="34" charset="0"/>
              </a:rPr>
              <a:t>In cell </a:t>
            </a:r>
            <a:r>
              <a:rPr lang="en-US" sz="1600" dirty="0" err="1" smtClean="0">
                <a:solidFill>
                  <a:schemeClr val="accent1">
                    <a:lumMod val="50000"/>
                  </a:schemeClr>
                </a:solidFill>
                <a:latin typeface="Maiandra GD" pitchFamily="34" charset="0"/>
              </a:rPr>
              <a:t>B3</a:t>
            </a:r>
            <a:r>
              <a:rPr lang="en-US" sz="1600" dirty="0" smtClean="0">
                <a:solidFill>
                  <a:schemeClr val="accent1">
                    <a:lumMod val="50000"/>
                  </a:schemeClr>
                </a:solidFill>
                <a:latin typeface="Maiandra GD" pitchFamily="34" charset="0"/>
              </a:rPr>
              <a:t>, insert the value of </a:t>
            </a:r>
            <a:r>
              <a:rPr lang="en-US" sz="1600" dirty="0" err="1" smtClean="0">
                <a:solidFill>
                  <a:schemeClr val="accent1">
                    <a:lumMod val="50000"/>
                  </a:schemeClr>
                </a:solidFill>
                <a:latin typeface="Maiandra GD" pitchFamily="34" charset="0"/>
              </a:rPr>
              <a:t>2theta</a:t>
            </a:r>
            <a:r>
              <a:rPr lang="en-US" sz="1600" dirty="0" smtClean="0">
                <a:solidFill>
                  <a:schemeClr val="accent1">
                    <a:lumMod val="50000"/>
                  </a:schemeClr>
                </a:solidFill>
                <a:latin typeface="Maiandra GD" pitchFamily="34" charset="0"/>
              </a:rPr>
              <a:t> which the scan started on. In this example its starts at 4</a:t>
            </a:r>
            <a:r>
              <a:rPr lang="en-US" sz="1600" dirty="0" smtClean="0">
                <a:solidFill>
                  <a:schemeClr val="accent1">
                    <a:lumMod val="50000"/>
                  </a:schemeClr>
                </a:solidFill>
                <a:latin typeface="Maiandra GD" pitchFamily="34" charset="0"/>
                <a:sym typeface="Symbol"/>
              </a:rPr>
              <a:t>. </a:t>
            </a:r>
            <a:r>
              <a:rPr lang="en-US" sz="1600" dirty="0" smtClean="0">
                <a:solidFill>
                  <a:schemeClr val="accent1">
                    <a:lumMod val="50000"/>
                  </a:schemeClr>
                </a:solidFill>
                <a:latin typeface="Maiandra GD" pitchFamily="34" charset="0"/>
              </a:rPr>
              <a:t>In cell </a:t>
            </a:r>
            <a:r>
              <a:rPr lang="en-US" sz="1600" dirty="0" err="1" smtClean="0">
                <a:solidFill>
                  <a:schemeClr val="accent1">
                    <a:lumMod val="50000"/>
                  </a:schemeClr>
                </a:solidFill>
                <a:latin typeface="Maiandra GD" pitchFamily="34" charset="0"/>
              </a:rPr>
              <a:t>F3</a:t>
            </a:r>
            <a:r>
              <a:rPr lang="en-US" sz="1600" dirty="0" smtClean="0">
                <a:solidFill>
                  <a:schemeClr val="accent1">
                    <a:lumMod val="50000"/>
                  </a:schemeClr>
                </a:solidFill>
                <a:latin typeface="Maiandra GD" pitchFamily="34" charset="0"/>
              </a:rPr>
              <a:t>, insert the degrees that </a:t>
            </a:r>
            <a:r>
              <a:rPr lang="en-US" sz="1600" dirty="0" err="1" smtClean="0">
                <a:solidFill>
                  <a:schemeClr val="accent1">
                    <a:lumMod val="50000"/>
                  </a:schemeClr>
                </a:solidFill>
                <a:latin typeface="Maiandra GD" pitchFamily="34" charset="0"/>
              </a:rPr>
              <a:t>2theta</a:t>
            </a:r>
            <a:r>
              <a:rPr lang="en-US" sz="1600" dirty="0" smtClean="0">
                <a:solidFill>
                  <a:schemeClr val="accent1">
                    <a:lumMod val="50000"/>
                  </a:schemeClr>
                </a:solidFill>
                <a:latin typeface="Maiandra GD" pitchFamily="34" charset="0"/>
              </a:rPr>
              <a:t> scanned. In this example </a:t>
            </a:r>
            <a:r>
              <a:rPr lang="en-US" sz="1600" dirty="0" err="1" smtClean="0">
                <a:solidFill>
                  <a:schemeClr val="accent1">
                    <a:lumMod val="50000"/>
                  </a:schemeClr>
                </a:solidFill>
                <a:latin typeface="Maiandra GD" pitchFamily="34" charset="0"/>
              </a:rPr>
              <a:t>2theta</a:t>
            </a:r>
            <a:r>
              <a:rPr lang="en-US" sz="1600" dirty="0" smtClean="0">
                <a:solidFill>
                  <a:schemeClr val="accent1">
                    <a:lumMod val="50000"/>
                  </a:schemeClr>
                </a:solidFill>
                <a:latin typeface="Maiandra GD" pitchFamily="34" charset="0"/>
              </a:rPr>
              <a:t> was scanned for 6</a:t>
            </a:r>
            <a:r>
              <a:rPr lang="en-US" sz="1600" dirty="0" smtClean="0">
                <a:solidFill>
                  <a:schemeClr val="accent1">
                    <a:lumMod val="50000"/>
                  </a:schemeClr>
                </a:solidFill>
                <a:latin typeface="Maiandra GD" pitchFamily="34" charset="0"/>
                <a:sym typeface="Symbol"/>
              </a:rPr>
              <a:t></a:t>
            </a:r>
            <a:r>
              <a:rPr lang="en-US" sz="1600" dirty="0" smtClean="0">
                <a:solidFill>
                  <a:schemeClr val="accent1">
                    <a:lumMod val="50000"/>
                  </a:schemeClr>
                </a:solidFill>
                <a:latin typeface="Maiandra GD" pitchFamily="34" charset="0"/>
              </a:rPr>
              <a:t>.</a:t>
            </a:r>
            <a:endParaRPr kumimoji="0" lang="en-US" sz="1600" b="1" i="0" u="none" strike="noStrike" kern="0" cap="none" spc="0" normalizeH="0" baseline="0" dirty="0" smtClean="0">
              <a:ln>
                <a:noFill/>
              </a:ln>
              <a:solidFill>
                <a:schemeClr val="accent1">
                  <a:lumMod val="50000"/>
                </a:schemeClr>
              </a:solidFill>
              <a:effectLst/>
              <a:uLnTx/>
              <a:uFillTx/>
              <a:latin typeface="Maiandra GD" pitchFamily="34" charset="0"/>
              <a:cs typeface="+mn-cs"/>
              <a:sym typeface="Symbol"/>
            </a:endParaRPr>
          </a:p>
          <a:p>
            <a:pPr marL="457200" lvl="0" indent="-457200" eaLnBrk="0" hangingPunct="0">
              <a:lnSpc>
                <a:spcPct val="90000"/>
              </a:lnSpc>
              <a:spcBef>
                <a:spcPts val="1400"/>
              </a:spcBef>
              <a:buClr>
                <a:srgbClr val="006C3A"/>
              </a:buClr>
              <a:buAutoNum type="arabicPeriod"/>
            </a:pPr>
            <a:endParaRPr lang="en-US" sz="1600" kern="0" noProof="0" dirty="0" smtClean="0">
              <a:solidFill>
                <a:schemeClr val="accent1">
                  <a:lumMod val="50000"/>
                </a:schemeClr>
              </a:solidFill>
              <a:latin typeface="Maiandra GD" panose="020E0502030308020204" pitchFamily="34" charset="0"/>
              <a:cs typeface="+mn-cs"/>
              <a:sym typeface="Symbol"/>
            </a:endParaRPr>
          </a:p>
          <a:p>
            <a:pPr marL="457200" lvl="0" indent="-457200" eaLnBrk="0" hangingPunct="0">
              <a:lnSpc>
                <a:spcPct val="90000"/>
              </a:lnSpc>
              <a:spcBef>
                <a:spcPts val="1400"/>
              </a:spcBef>
              <a:buClr>
                <a:srgbClr val="006C3A"/>
              </a:buClr>
              <a:buAutoNum type="arabicPeriod"/>
            </a:pPr>
            <a:endParaRPr kumimoji="0" lang="en-US" sz="1600" b="1" i="0" u="none" strike="noStrike" kern="0" cap="none" spc="0" normalizeH="0" baseline="0" dirty="0" smtClean="0">
              <a:ln>
                <a:noFill/>
              </a:ln>
              <a:solidFill>
                <a:schemeClr val="accent1">
                  <a:lumMod val="50000"/>
                </a:schemeClr>
              </a:solidFill>
              <a:effectLst/>
              <a:uLnTx/>
              <a:uFillTx/>
              <a:latin typeface="Maiandra GD" panose="020E0502030308020204" pitchFamily="34" charset="0"/>
              <a:ea typeface="+mn-ea"/>
              <a:cs typeface="+mn-cs"/>
              <a:sym typeface="Symbol"/>
            </a:endParaRPr>
          </a:p>
          <a:p>
            <a:pPr marL="457200" lvl="0" indent="-457200" eaLnBrk="0" hangingPunct="0">
              <a:lnSpc>
                <a:spcPct val="90000"/>
              </a:lnSpc>
              <a:spcBef>
                <a:spcPts val="1400"/>
              </a:spcBef>
              <a:buClr>
                <a:srgbClr val="006C3A"/>
              </a:buClr>
              <a:buAutoNum type="arabicPeriod"/>
            </a:pPr>
            <a:endParaRPr lang="en-US" sz="1600" kern="0" noProof="0" dirty="0" smtClean="0">
              <a:solidFill>
                <a:schemeClr val="accent1">
                  <a:lumMod val="50000"/>
                </a:schemeClr>
              </a:solidFill>
              <a:latin typeface="Maiandra GD" panose="020E0502030308020204" pitchFamily="34" charset="0"/>
              <a:cs typeface="+mn-cs"/>
              <a:sym typeface="Symbol"/>
            </a:endParaRPr>
          </a:p>
          <a:p>
            <a:pPr marL="457200" lvl="0" indent="-457200" eaLnBrk="0" hangingPunct="0">
              <a:lnSpc>
                <a:spcPct val="90000"/>
              </a:lnSpc>
              <a:spcBef>
                <a:spcPts val="1400"/>
              </a:spcBef>
              <a:buClr>
                <a:srgbClr val="006C3A"/>
              </a:buClr>
              <a:buAutoNum type="arabicPeriod"/>
            </a:pPr>
            <a:endParaRPr kumimoji="0" lang="en-US" sz="1600" b="1" i="0" u="none" strike="noStrike" kern="0" cap="none" spc="0" normalizeH="0" baseline="0" dirty="0" smtClean="0">
              <a:ln>
                <a:noFill/>
              </a:ln>
              <a:solidFill>
                <a:schemeClr val="accent1">
                  <a:lumMod val="50000"/>
                </a:schemeClr>
              </a:solidFill>
              <a:effectLst/>
              <a:uLnTx/>
              <a:uFillTx/>
              <a:latin typeface="Maiandra GD" panose="020E0502030308020204" pitchFamily="34" charset="0"/>
              <a:ea typeface="+mn-ea"/>
              <a:cs typeface="+mn-cs"/>
              <a:sym typeface="Symbol"/>
            </a:endParaRPr>
          </a:p>
          <a:p>
            <a:pPr marL="457200" lvl="0" indent="-457200" eaLnBrk="0" hangingPunct="0">
              <a:lnSpc>
                <a:spcPct val="90000"/>
              </a:lnSpc>
              <a:spcBef>
                <a:spcPts val="1400"/>
              </a:spcBef>
              <a:buClr>
                <a:srgbClr val="006C3A"/>
              </a:buClr>
            </a:pPr>
            <a:r>
              <a:rPr kumimoji="0" lang="en-US" sz="20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a:t>
            </a:r>
            <a:endParaRPr kumimoji="0" lang="en-US" sz="2000" b="1" i="0" u="none" strike="noStrike" kern="0" cap="none" spc="0" normalizeH="0" baseline="0" noProof="0" dirty="0">
              <a:ln>
                <a:noFill/>
              </a:ln>
              <a:solidFill>
                <a:schemeClr val="accent1">
                  <a:lumMod val="50000"/>
                </a:schemeClr>
              </a:solidFill>
              <a:effectLst/>
              <a:uLnTx/>
              <a:uFillTx/>
              <a:latin typeface="Maiandra GD" panose="020E0502030308020204" pitchFamily="34" charset="0"/>
              <a:ea typeface="+mn-ea"/>
              <a:cs typeface="+mn-cs"/>
            </a:endParaRPr>
          </a:p>
        </p:txBody>
      </p:sp>
      <p:pic>
        <p:nvPicPr>
          <p:cNvPr id="13314" name="Picture 2"/>
          <p:cNvPicPr>
            <a:picLocks noChangeAspect="1" noChangeArrowheads="1"/>
          </p:cNvPicPr>
          <p:nvPr/>
        </p:nvPicPr>
        <p:blipFill>
          <a:blip r:embed="rId2" cstate="print"/>
          <a:srcRect/>
          <a:stretch>
            <a:fillRect/>
          </a:stretch>
        </p:blipFill>
        <p:spPr bwMode="auto">
          <a:xfrm>
            <a:off x="368184" y="838719"/>
            <a:ext cx="876300" cy="1123950"/>
          </a:xfrm>
          <a:prstGeom prst="rect">
            <a:avLst/>
          </a:prstGeom>
          <a:ln>
            <a:noFill/>
          </a:ln>
          <a:effectLst>
            <a:outerShdw blurRad="190500" algn="tl" rotWithShape="0">
              <a:srgbClr val="000000">
                <a:alpha val="70000"/>
              </a:srgbClr>
            </a:outerShdw>
          </a:effectLst>
        </p:spPr>
      </p:pic>
      <p:pic>
        <p:nvPicPr>
          <p:cNvPr id="13315" name="Picture 3"/>
          <p:cNvPicPr>
            <a:picLocks noChangeAspect="1" noChangeArrowheads="1"/>
          </p:cNvPicPr>
          <p:nvPr/>
        </p:nvPicPr>
        <p:blipFill>
          <a:blip r:embed="rId3" cstate="print"/>
          <a:srcRect/>
          <a:stretch>
            <a:fillRect/>
          </a:stretch>
        </p:blipFill>
        <p:spPr bwMode="auto">
          <a:xfrm>
            <a:off x="5162204" y="2039831"/>
            <a:ext cx="3749040" cy="2216285"/>
          </a:xfrm>
          <a:prstGeom prst="rect">
            <a:avLst/>
          </a:prstGeom>
          <a:ln>
            <a:noFill/>
          </a:ln>
          <a:effectLst>
            <a:outerShdw blurRad="292100" dist="139700" dir="2700000" algn="tl" rotWithShape="0">
              <a:srgbClr val="333333">
                <a:alpha val="65000"/>
              </a:srgbClr>
            </a:outerShdw>
          </a:effectLst>
        </p:spPr>
      </p:pic>
      <p:pic>
        <p:nvPicPr>
          <p:cNvPr id="13316" name="Picture 4"/>
          <p:cNvPicPr>
            <a:picLocks noChangeAspect="1" noChangeArrowheads="1"/>
          </p:cNvPicPr>
          <p:nvPr/>
        </p:nvPicPr>
        <p:blipFill>
          <a:blip r:embed="rId4" cstate="print"/>
          <a:srcRect/>
          <a:stretch>
            <a:fillRect/>
          </a:stretch>
        </p:blipFill>
        <p:spPr bwMode="auto">
          <a:xfrm>
            <a:off x="1678047" y="5409768"/>
            <a:ext cx="6353175" cy="9429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the detector to use for the OP scan</a:t>
            </a:r>
            <a:endParaRPr lang="en-US" dirty="0"/>
          </a:p>
        </p:txBody>
      </p:sp>
      <p:sp>
        <p:nvSpPr>
          <p:cNvPr id="11" name="Content Placeholder 2"/>
          <p:cNvSpPr txBox="1">
            <a:spLocks/>
          </p:cNvSpPr>
          <p:nvPr/>
        </p:nvSpPr>
        <p:spPr bwMode="auto">
          <a:xfrm>
            <a:off x="1241879" y="1034271"/>
            <a:ext cx="7702616" cy="4566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342900" lvl="0" indent="-342900" eaLnBrk="0" hangingPunct="0">
              <a:lnSpc>
                <a:spcPct val="90000"/>
              </a:lnSpc>
              <a:spcBef>
                <a:spcPts val="1400"/>
              </a:spcBef>
              <a:buClr>
                <a:srgbClr val="006C3A"/>
              </a:buClr>
            </a:pPr>
            <a:r>
              <a:rPr lang="en-US" sz="1600" dirty="0" smtClean="0">
                <a:solidFill>
                  <a:schemeClr val="tx2">
                    <a:lumMod val="75000"/>
                  </a:schemeClr>
                </a:solidFill>
                <a:latin typeface="Maiandra GD" pitchFamily="34" charset="0"/>
              </a:rPr>
              <a:t>3</a:t>
            </a:r>
            <a:r>
              <a:rPr lang="en-US" sz="1600" dirty="0" smtClean="0">
                <a:solidFill>
                  <a:schemeClr val="accent1">
                    <a:lumMod val="50000"/>
                  </a:schemeClr>
                </a:solidFill>
                <a:latin typeface="Maiandra GD" pitchFamily="34" charset="0"/>
              </a:rPr>
              <a:t>.  The </a:t>
            </a:r>
            <a:r>
              <a:rPr lang="en-US" sz="1600" i="1" dirty="0" smtClean="0">
                <a:solidFill>
                  <a:schemeClr val="accent1">
                    <a:lumMod val="50000"/>
                  </a:schemeClr>
                </a:solidFill>
                <a:latin typeface="Maiandra GD" pitchFamily="34" charset="0"/>
              </a:rPr>
              <a:t>Matching detectors</a:t>
            </a:r>
            <a:r>
              <a:rPr lang="en-US" sz="1600" dirty="0" smtClean="0">
                <a:solidFill>
                  <a:schemeClr val="accent1">
                    <a:lumMod val="50000"/>
                  </a:schemeClr>
                </a:solidFill>
                <a:latin typeface="Maiandra GD" pitchFamily="34" charset="0"/>
              </a:rPr>
              <a:t> column will put a "YES" in each row that has a detector hitting the angle you are concerned about.</a:t>
            </a:r>
          </a:p>
          <a:p>
            <a:r>
              <a:rPr lang="en-US" sz="1600" dirty="0" smtClean="0">
                <a:solidFill>
                  <a:schemeClr val="accent1">
                    <a:lumMod val="50000"/>
                  </a:schemeClr>
                </a:solidFill>
                <a:latin typeface="Maiandra GD" pitchFamily="34" charset="0"/>
              </a:rPr>
              <a:t>    The </a:t>
            </a:r>
            <a:r>
              <a:rPr lang="en-US" sz="1600" i="1" dirty="0" smtClean="0">
                <a:solidFill>
                  <a:schemeClr val="accent1">
                    <a:lumMod val="50000"/>
                  </a:schemeClr>
                </a:solidFill>
                <a:latin typeface="Maiandra GD" pitchFamily="34" charset="0"/>
              </a:rPr>
              <a:t>Drive</a:t>
            </a:r>
            <a:r>
              <a:rPr lang="en-US" sz="1600" dirty="0" smtClean="0">
                <a:solidFill>
                  <a:schemeClr val="accent1">
                    <a:lumMod val="50000"/>
                  </a:schemeClr>
                </a:solidFill>
                <a:latin typeface="Maiandra GD" pitchFamily="34" charset="0"/>
              </a:rPr>
              <a:t> column tells you what value </a:t>
            </a:r>
            <a:r>
              <a:rPr lang="en-US" sz="1600" dirty="0" err="1" smtClean="0">
                <a:solidFill>
                  <a:schemeClr val="accent1">
                    <a:lumMod val="50000"/>
                  </a:schemeClr>
                </a:solidFill>
                <a:latin typeface="Maiandra GD" pitchFamily="34" charset="0"/>
              </a:rPr>
              <a:t>2theta</a:t>
            </a:r>
            <a:r>
              <a:rPr lang="en-US" sz="1600" dirty="0" smtClean="0">
                <a:solidFill>
                  <a:schemeClr val="accent1">
                    <a:lumMod val="50000"/>
                  </a:schemeClr>
                </a:solidFill>
                <a:latin typeface="Maiandra GD" pitchFamily="34" charset="0"/>
              </a:rPr>
              <a:t> (detector 1 position) should have 	to match the corresponding detector to the position of the peak you are 	interested in.</a:t>
            </a:r>
          </a:p>
          <a:p>
            <a:endParaRPr lang="en-US" sz="1600" dirty="0" smtClean="0">
              <a:solidFill>
                <a:schemeClr val="accent1">
                  <a:lumMod val="50000"/>
                </a:schemeClr>
              </a:solidFill>
              <a:latin typeface="Maiandra GD" pitchFamily="34" charset="0"/>
              <a:sym typeface="Symbol"/>
            </a:endParaRPr>
          </a:p>
          <a:p>
            <a:r>
              <a:rPr lang="en-US" sz="1600" dirty="0" smtClean="0">
                <a:solidFill>
                  <a:schemeClr val="accent1">
                    <a:lumMod val="50000"/>
                  </a:schemeClr>
                </a:solidFill>
                <a:latin typeface="Maiandra GD" pitchFamily="34" charset="0"/>
              </a:rPr>
              <a:t>In this example we can see that for the peak at 83.8</a:t>
            </a:r>
            <a:r>
              <a:rPr lang="en-US" sz="1600" dirty="0" smtClean="0">
                <a:solidFill>
                  <a:schemeClr val="accent1">
                    <a:lumMod val="50000"/>
                  </a:schemeClr>
                </a:solidFill>
                <a:latin typeface="Maiandra GD" pitchFamily="34" charset="0"/>
                <a:sym typeface="Symbol"/>
              </a:rPr>
              <a:t></a:t>
            </a:r>
            <a:r>
              <a:rPr lang="en-US" sz="1600" dirty="0" smtClean="0">
                <a:solidFill>
                  <a:schemeClr val="accent1">
                    <a:lumMod val="50000"/>
                  </a:schemeClr>
                </a:solidFill>
                <a:latin typeface="Maiandra GD" pitchFamily="34" charset="0"/>
              </a:rPr>
              <a:t>, 2 detectors, 29 &amp; 30 are being hit. We can either drive </a:t>
            </a:r>
            <a:r>
              <a:rPr lang="en-US" sz="1600" dirty="0" err="1" smtClean="0">
                <a:solidFill>
                  <a:schemeClr val="accent1">
                    <a:lumMod val="50000"/>
                  </a:schemeClr>
                </a:solidFill>
                <a:latin typeface="Maiandra GD" pitchFamily="34" charset="0"/>
              </a:rPr>
              <a:t>2theta</a:t>
            </a:r>
            <a:r>
              <a:rPr lang="en-US" sz="1600" dirty="0" smtClean="0">
                <a:solidFill>
                  <a:schemeClr val="accent1">
                    <a:lumMod val="50000"/>
                  </a:schemeClr>
                </a:solidFill>
                <a:latin typeface="Maiandra GD" pitchFamily="34" charset="0"/>
              </a:rPr>
              <a:t> to 10.241</a:t>
            </a:r>
            <a:r>
              <a:rPr lang="en-US" sz="1600" dirty="0" smtClean="0">
                <a:solidFill>
                  <a:schemeClr val="accent1">
                    <a:lumMod val="50000"/>
                  </a:schemeClr>
                </a:solidFill>
                <a:latin typeface="Maiandra GD" pitchFamily="34" charset="0"/>
                <a:sym typeface="Symbol"/>
              </a:rPr>
              <a:t></a:t>
            </a:r>
            <a:r>
              <a:rPr lang="en-US" sz="1600" dirty="0" smtClean="0">
                <a:solidFill>
                  <a:schemeClr val="accent1">
                    <a:lumMod val="50000"/>
                  </a:schemeClr>
                </a:solidFill>
                <a:latin typeface="Maiandra GD" pitchFamily="34" charset="0"/>
              </a:rPr>
              <a:t> or 7.529</a:t>
            </a:r>
            <a:r>
              <a:rPr lang="en-US" sz="1600" dirty="0" smtClean="0">
                <a:solidFill>
                  <a:schemeClr val="accent1">
                    <a:lumMod val="50000"/>
                  </a:schemeClr>
                </a:solidFill>
                <a:latin typeface="Maiandra GD" pitchFamily="34" charset="0"/>
                <a:sym typeface="Symbol"/>
              </a:rPr>
              <a:t> </a:t>
            </a:r>
            <a:r>
              <a:rPr lang="en-US" sz="1600" dirty="0" smtClean="0">
                <a:solidFill>
                  <a:schemeClr val="accent1">
                    <a:lumMod val="50000"/>
                  </a:schemeClr>
                </a:solidFill>
                <a:latin typeface="Maiandra GD" pitchFamily="34" charset="0"/>
              </a:rPr>
              <a:t> to align one of those detectors to the peak that we want to observe.</a:t>
            </a:r>
            <a:endParaRPr lang="en-US" sz="1600" dirty="0" smtClean="0">
              <a:solidFill>
                <a:schemeClr val="accent1">
                  <a:lumMod val="50000"/>
                </a:schemeClr>
              </a:solidFill>
              <a:latin typeface="Maiandra GD" pitchFamily="34" charset="0"/>
              <a:sym typeface="Symbol"/>
            </a:endParaRPr>
          </a:p>
          <a:p>
            <a:endParaRPr kumimoji="0" lang="en-US" sz="1600" b="1" i="0" u="none" strike="noStrike" kern="0" cap="none" spc="0" normalizeH="0" baseline="0" dirty="0" smtClean="0">
              <a:ln>
                <a:noFill/>
              </a:ln>
              <a:solidFill>
                <a:schemeClr val="accent1">
                  <a:lumMod val="50000"/>
                </a:schemeClr>
              </a:solidFill>
              <a:effectLst/>
              <a:uLnTx/>
              <a:uFillTx/>
              <a:latin typeface="Maiandra GD" pitchFamily="34" charset="0"/>
              <a:cs typeface="+mn-cs"/>
              <a:sym typeface="Symbol"/>
            </a:endParaRPr>
          </a:p>
          <a:p>
            <a:pPr marL="457200" lvl="0" indent="-457200" eaLnBrk="0" hangingPunct="0">
              <a:lnSpc>
                <a:spcPct val="90000"/>
              </a:lnSpc>
              <a:spcBef>
                <a:spcPts val="1400"/>
              </a:spcBef>
              <a:buClr>
                <a:srgbClr val="006C3A"/>
              </a:buClr>
              <a:buAutoNum type="arabicPeriod"/>
            </a:pPr>
            <a:endParaRPr lang="en-US" sz="1600" kern="0" noProof="0" dirty="0" smtClean="0">
              <a:solidFill>
                <a:schemeClr val="accent1">
                  <a:lumMod val="50000"/>
                </a:schemeClr>
              </a:solidFill>
              <a:latin typeface="Maiandra GD" panose="020E0502030308020204" pitchFamily="34" charset="0"/>
              <a:cs typeface="+mn-cs"/>
              <a:sym typeface="Symbol"/>
            </a:endParaRPr>
          </a:p>
          <a:p>
            <a:pPr marL="457200" lvl="0" indent="-457200" eaLnBrk="0" hangingPunct="0">
              <a:lnSpc>
                <a:spcPct val="90000"/>
              </a:lnSpc>
              <a:spcBef>
                <a:spcPts val="1400"/>
              </a:spcBef>
              <a:buClr>
                <a:srgbClr val="006C3A"/>
              </a:buClr>
              <a:buAutoNum type="arabicPeriod"/>
            </a:pPr>
            <a:endParaRPr kumimoji="0" lang="en-US" sz="1600" b="1" i="0" u="none" strike="noStrike" kern="0" cap="none" spc="0" normalizeH="0" baseline="0" dirty="0" smtClean="0">
              <a:ln>
                <a:noFill/>
              </a:ln>
              <a:solidFill>
                <a:schemeClr val="accent1">
                  <a:lumMod val="50000"/>
                </a:schemeClr>
              </a:solidFill>
              <a:effectLst/>
              <a:uLnTx/>
              <a:uFillTx/>
              <a:latin typeface="Maiandra GD" panose="020E0502030308020204" pitchFamily="34" charset="0"/>
              <a:ea typeface="+mn-ea"/>
              <a:cs typeface="+mn-cs"/>
              <a:sym typeface="Symbol"/>
            </a:endParaRPr>
          </a:p>
          <a:p>
            <a:pPr marL="457200" lvl="0" indent="-457200" eaLnBrk="0" hangingPunct="0">
              <a:lnSpc>
                <a:spcPct val="90000"/>
              </a:lnSpc>
              <a:spcBef>
                <a:spcPts val="1400"/>
              </a:spcBef>
              <a:buClr>
                <a:srgbClr val="006C3A"/>
              </a:buClr>
              <a:buAutoNum type="arabicPeriod"/>
            </a:pPr>
            <a:endParaRPr lang="en-US" sz="1600" kern="0" noProof="0" dirty="0" smtClean="0">
              <a:solidFill>
                <a:schemeClr val="accent1">
                  <a:lumMod val="50000"/>
                </a:schemeClr>
              </a:solidFill>
              <a:latin typeface="Maiandra GD" panose="020E0502030308020204" pitchFamily="34" charset="0"/>
              <a:cs typeface="+mn-cs"/>
              <a:sym typeface="Symbol"/>
            </a:endParaRPr>
          </a:p>
          <a:p>
            <a:pPr marL="457200" lvl="0" indent="-457200" eaLnBrk="0" hangingPunct="0">
              <a:lnSpc>
                <a:spcPct val="90000"/>
              </a:lnSpc>
              <a:spcBef>
                <a:spcPts val="1400"/>
              </a:spcBef>
              <a:buClr>
                <a:srgbClr val="006C3A"/>
              </a:buClr>
              <a:buAutoNum type="arabicPeriod"/>
            </a:pPr>
            <a:endParaRPr kumimoji="0" lang="en-US" sz="1600" b="1" i="0" u="none" strike="noStrike" kern="0" cap="none" spc="0" normalizeH="0" baseline="0" dirty="0" smtClean="0">
              <a:ln>
                <a:noFill/>
              </a:ln>
              <a:solidFill>
                <a:schemeClr val="accent1">
                  <a:lumMod val="50000"/>
                </a:schemeClr>
              </a:solidFill>
              <a:effectLst/>
              <a:uLnTx/>
              <a:uFillTx/>
              <a:latin typeface="Maiandra GD" panose="020E0502030308020204" pitchFamily="34" charset="0"/>
              <a:ea typeface="+mn-ea"/>
              <a:cs typeface="+mn-cs"/>
              <a:sym typeface="Symbol"/>
            </a:endParaRPr>
          </a:p>
          <a:p>
            <a:pPr marL="457200" lvl="0" indent="-457200" eaLnBrk="0" hangingPunct="0">
              <a:lnSpc>
                <a:spcPct val="90000"/>
              </a:lnSpc>
              <a:spcBef>
                <a:spcPts val="1400"/>
              </a:spcBef>
              <a:buClr>
                <a:srgbClr val="006C3A"/>
              </a:buClr>
            </a:pPr>
            <a:r>
              <a:rPr kumimoji="0" lang="en-US" sz="2000" b="1" i="0" u="none" strike="noStrike" kern="0" cap="none" spc="0" normalizeH="0" baseline="0" noProof="0" dirty="0" smtClean="0">
                <a:ln>
                  <a:noFill/>
                </a:ln>
                <a:solidFill>
                  <a:schemeClr val="accent1">
                    <a:lumMod val="50000"/>
                  </a:schemeClr>
                </a:solidFill>
                <a:effectLst/>
                <a:uLnTx/>
                <a:uFillTx/>
                <a:latin typeface="Maiandra GD" panose="020E0502030308020204" pitchFamily="34" charset="0"/>
                <a:ea typeface="+mn-ea"/>
                <a:cs typeface="+mn-cs"/>
              </a:rPr>
              <a:t>    </a:t>
            </a:r>
            <a:endParaRPr kumimoji="0" lang="en-US" sz="2000" b="1" i="0" u="none" strike="noStrike" kern="0" cap="none" spc="0" normalizeH="0" baseline="0" noProof="0" dirty="0">
              <a:ln>
                <a:noFill/>
              </a:ln>
              <a:solidFill>
                <a:schemeClr val="accent1">
                  <a:lumMod val="50000"/>
                </a:schemeClr>
              </a:solidFill>
              <a:effectLst/>
              <a:uLnTx/>
              <a:uFillTx/>
              <a:latin typeface="Maiandra GD" panose="020E0502030308020204" pitchFamily="34" charset="0"/>
              <a:ea typeface="+mn-ea"/>
              <a:cs typeface="+mn-cs"/>
            </a:endParaRPr>
          </a:p>
        </p:txBody>
      </p:sp>
      <p:pic>
        <p:nvPicPr>
          <p:cNvPr id="13314" name="Picture 2"/>
          <p:cNvPicPr>
            <a:picLocks noChangeAspect="1" noChangeArrowheads="1"/>
          </p:cNvPicPr>
          <p:nvPr/>
        </p:nvPicPr>
        <p:blipFill>
          <a:blip r:embed="rId2" cstate="print"/>
          <a:srcRect/>
          <a:stretch>
            <a:fillRect/>
          </a:stretch>
        </p:blipFill>
        <p:spPr bwMode="auto">
          <a:xfrm>
            <a:off x="368184" y="838719"/>
            <a:ext cx="876300" cy="1123950"/>
          </a:xfrm>
          <a:prstGeom prst="rect">
            <a:avLst/>
          </a:prstGeom>
          <a:ln>
            <a:noFill/>
          </a:ln>
          <a:effectLst>
            <a:outerShdw blurRad="190500" algn="tl" rotWithShape="0">
              <a:srgbClr val="000000">
                <a:alpha val="70000"/>
              </a:srgbClr>
            </a:outerShdw>
          </a:effectLst>
        </p:spPr>
      </p:pic>
      <p:pic>
        <p:nvPicPr>
          <p:cNvPr id="14340" name="Picture 4"/>
          <p:cNvPicPr>
            <a:picLocks noChangeAspect="1" noChangeArrowheads="1"/>
          </p:cNvPicPr>
          <p:nvPr/>
        </p:nvPicPr>
        <p:blipFill>
          <a:blip r:embed="rId3" cstate="print"/>
          <a:srcRect/>
          <a:stretch>
            <a:fillRect/>
          </a:stretch>
        </p:blipFill>
        <p:spPr bwMode="auto">
          <a:xfrm>
            <a:off x="1795550" y="3397212"/>
            <a:ext cx="5860906" cy="1902585"/>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bwMode="auto">
          <a:xfrm>
            <a:off x="2294313" y="4372495"/>
            <a:ext cx="5270269" cy="581890"/>
          </a:xfrm>
          <a:prstGeom prst="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Dependent OP</a:t>
            </a:r>
            <a:endParaRPr lang="en-US" dirty="0"/>
          </a:p>
        </p:txBody>
      </p:sp>
      <p:sp>
        <p:nvSpPr>
          <p:cNvPr id="3" name="Content Placeholder 2"/>
          <p:cNvSpPr>
            <a:spLocks noGrp="1"/>
          </p:cNvSpPr>
          <p:nvPr>
            <p:ph idx="1"/>
          </p:nvPr>
        </p:nvSpPr>
        <p:spPr>
          <a:xfrm>
            <a:off x="448887" y="746097"/>
            <a:ext cx="7941714" cy="3096232"/>
          </a:xfrm>
        </p:spPr>
        <p:txBody>
          <a:bodyPr/>
          <a:lstStyle/>
          <a:p>
            <a:r>
              <a:rPr lang="en-US" sz="2400" dirty="0" smtClean="0"/>
              <a:t>Below is a typical scan sequence to measure the temperature dependence of the order parameter, which is taken to be the peak height.</a:t>
            </a:r>
          </a:p>
          <a:p>
            <a:endParaRPr lang="en-US" sz="900" dirty="0" smtClean="0"/>
          </a:p>
          <a:p>
            <a:pPr>
              <a:spcBef>
                <a:spcPts val="0"/>
              </a:spcBef>
            </a:pPr>
            <a:r>
              <a:rPr lang="en-US" sz="1800" dirty="0" smtClean="0"/>
              <a:t>Given the example, let’s choose  to </a:t>
            </a:r>
          </a:p>
          <a:p>
            <a:pPr>
              <a:spcBef>
                <a:spcPts val="0"/>
              </a:spcBef>
              <a:buNone/>
            </a:pPr>
            <a:r>
              <a:rPr lang="en-US" sz="1800" dirty="0" smtClean="0"/>
              <a:t>	use detector 29</a:t>
            </a:r>
          </a:p>
          <a:p>
            <a:endParaRPr lang="en-US" dirty="0" smtClean="0"/>
          </a:p>
          <a:p>
            <a:endParaRPr lang="en-US" dirty="0" smtClean="0"/>
          </a:p>
        </p:txBody>
      </p:sp>
      <p:pic>
        <p:nvPicPr>
          <p:cNvPr id="4" name="Picture 4"/>
          <p:cNvPicPr>
            <a:picLocks noChangeAspect="1" noChangeArrowheads="1"/>
          </p:cNvPicPr>
          <p:nvPr/>
        </p:nvPicPr>
        <p:blipFill>
          <a:blip r:embed="rId2" cstate="print"/>
          <a:srcRect/>
          <a:stretch>
            <a:fillRect/>
          </a:stretch>
        </p:blipFill>
        <p:spPr bwMode="auto">
          <a:xfrm>
            <a:off x="4396773" y="1853739"/>
            <a:ext cx="3650379" cy="118499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926080" y="3724103"/>
            <a:ext cx="4162743" cy="2308324"/>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spcBef>
                <a:spcPts val="0"/>
              </a:spcBef>
              <a:buNone/>
            </a:pPr>
            <a:r>
              <a:rPr lang="nl-NL" sz="1200" dirty="0" smtClean="0"/>
              <a:t>scantitle “OP temperature dependence, det29@83.8deg, warming”</a:t>
            </a:r>
          </a:p>
          <a:p>
            <a:pPr>
              <a:spcBef>
                <a:spcPts val="0"/>
              </a:spcBef>
              <a:buNone/>
            </a:pPr>
            <a:r>
              <a:rPr lang="en-US" sz="1200" dirty="0" err="1" smtClean="0"/>
              <a:t>defxy</a:t>
            </a:r>
            <a:r>
              <a:rPr lang="en-US" sz="1200" dirty="0" smtClean="0"/>
              <a:t> </a:t>
            </a:r>
            <a:r>
              <a:rPr lang="en-US" sz="1200" dirty="0" err="1" smtClean="0"/>
              <a:t>tsample</a:t>
            </a:r>
            <a:r>
              <a:rPr lang="en-US" sz="1200" dirty="0" smtClean="0"/>
              <a:t> </a:t>
            </a:r>
            <a:r>
              <a:rPr lang="en-US" sz="1200" dirty="0" err="1" smtClean="0"/>
              <a:t>anode29</a:t>
            </a:r>
            <a:endParaRPr lang="en-US" sz="1200" dirty="0" smtClean="0"/>
          </a:p>
          <a:p>
            <a:pPr>
              <a:spcBef>
                <a:spcPts val="0"/>
              </a:spcBef>
              <a:buNone/>
            </a:pPr>
            <a:r>
              <a:rPr lang="en-US" sz="1200" dirty="0" smtClean="0"/>
              <a:t>drive </a:t>
            </a:r>
            <a:r>
              <a:rPr lang="en-US" sz="1200" dirty="0" err="1" smtClean="0"/>
              <a:t>2theta</a:t>
            </a:r>
            <a:r>
              <a:rPr lang="en-US" sz="1200" dirty="0" smtClean="0"/>
              <a:t> 10.241</a:t>
            </a:r>
          </a:p>
          <a:p>
            <a:pPr>
              <a:spcBef>
                <a:spcPts val="0"/>
              </a:spcBef>
              <a:buNone/>
            </a:pPr>
            <a:r>
              <a:rPr lang="en-US" sz="1200" dirty="0" err="1" smtClean="0"/>
              <a:t>scanon</a:t>
            </a:r>
            <a:endParaRPr lang="en-US" sz="1200" dirty="0" smtClean="0"/>
          </a:p>
          <a:p>
            <a:pPr>
              <a:spcBef>
                <a:spcPts val="0"/>
              </a:spcBef>
              <a:buNone/>
            </a:pPr>
            <a:r>
              <a:rPr lang="en-US" sz="1200" dirty="0" smtClean="0"/>
              <a:t>loop i=1,70,5</a:t>
            </a:r>
          </a:p>
          <a:p>
            <a:pPr>
              <a:spcBef>
                <a:spcPts val="0"/>
              </a:spcBef>
              <a:buNone/>
            </a:pPr>
            <a:r>
              <a:rPr lang="en-US" sz="1200" dirty="0" err="1" smtClean="0"/>
              <a:t>set_temp</a:t>
            </a:r>
            <a:r>
              <a:rPr lang="en-US" sz="1200" dirty="0" smtClean="0"/>
              <a:t> %i</a:t>
            </a:r>
          </a:p>
          <a:p>
            <a:pPr>
              <a:spcBef>
                <a:spcPts val="0"/>
              </a:spcBef>
              <a:buNone/>
            </a:pPr>
            <a:r>
              <a:rPr lang="en-US" sz="1200" dirty="0" smtClean="0"/>
              <a:t>wait 120</a:t>
            </a:r>
          </a:p>
          <a:p>
            <a:pPr>
              <a:spcBef>
                <a:spcPts val="0"/>
              </a:spcBef>
              <a:buNone/>
            </a:pPr>
            <a:r>
              <a:rPr lang="en-US" sz="1200" dirty="0" smtClean="0"/>
              <a:t>count preset time 120</a:t>
            </a:r>
          </a:p>
          <a:p>
            <a:pPr>
              <a:spcBef>
                <a:spcPts val="0"/>
              </a:spcBef>
              <a:buNone/>
            </a:pPr>
            <a:r>
              <a:rPr lang="en-US" sz="1200" dirty="0" err="1" smtClean="0"/>
              <a:t>stepend</a:t>
            </a:r>
            <a:endParaRPr lang="en-US" sz="1200" dirty="0" smtClean="0"/>
          </a:p>
          <a:p>
            <a:pPr>
              <a:spcBef>
                <a:spcPts val="0"/>
              </a:spcBef>
              <a:buNone/>
            </a:pPr>
            <a:r>
              <a:rPr lang="en-US" sz="1200" dirty="0" err="1" smtClean="0"/>
              <a:t>endloop</a:t>
            </a:r>
            <a:endParaRPr lang="en-US" sz="1200" dirty="0" smtClean="0"/>
          </a:p>
          <a:p>
            <a:pPr>
              <a:spcBef>
                <a:spcPts val="0"/>
              </a:spcBef>
              <a:buNone/>
            </a:pPr>
            <a:r>
              <a:rPr lang="en-US" sz="1200" dirty="0" err="1" smtClean="0"/>
              <a:t>scanoff</a:t>
            </a:r>
            <a:endParaRPr lang="en-US" sz="1200" dirty="0" smtClean="0"/>
          </a:p>
          <a:p>
            <a:endParaRPr lang="en-US" sz="1200" dirty="0"/>
          </a:p>
        </p:txBody>
      </p:sp>
      <p:sp>
        <p:nvSpPr>
          <p:cNvPr id="6" name="Line Callout 2 5"/>
          <p:cNvSpPr/>
          <p:nvPr/>
        </p:nvSpPr>
        <p:spPr bwMode="auto">
          <a:xfrm>
            <a:off x="399012" y="3142211"/>
            <a:ext cx="2036618" cy="598517"/>
          </a:xfrm>
          <a:prstGeom prst="borderCallout2">
            <a:avLst>
              <a:gd name="adj1" fmla="val 55808"/>
              <a:gd name="adj2" fmla="val 101074"/>
              <a:gd name="adj3" fmla="val 151116"/>
              <a:gd name="adj4" fmla="val 101518"/>
              <a:gd name="adj5" fmla="val 153164"/>
              <a:gd name="adj6" fmla="val 127312"/>
            </a:avLst>
          </a:prstGeom>
          <a:ln w="19050">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cs typeface="Arial" charset="0"/>
              </a:rPr>
              <a:t>Assigns the dependent(Y) and independent (X)variables</a:t>
            </a:r>
          </a:p>
        </p:txBody>
      </p:sp>
      <p:sp>
        <p:nvSpPr>
          <p:cNvPr id="7" name="Line Callout 2 6"/>
          <p:cNvSpPr/>
          <p:nvPr/>
        </p:nvSpPr>
        <p:spPr bwMode="auto">
          <a:xfrm>
            <a:off x="257696" y="3890348"/>
            <a:ext cx="2036618" cy="382394"/>
          </a:xfrm>
          <a:prstGeom prst="borderCallout2">
            <a:avLst>
              <a:gd name="adj1" fmla="val 88416"/>
              <a:gd name="adj2" fmla="val 100258"/>
              <a:gd name="adj3" fmla="val 89583"/>
              <a:gd name="adj4" fmla="val 120701"/>
              <a:gd name="adj5" fmla="val 93202"/>
              <a:gd name="adj6" fmla="val 132618"/>
            </a:avLst>
          </a:prstGeom>
          <a:ln w="19050">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cs typeface="Arial" charset="0"/>
              </a:rPr>
              <a:t>Drives detector 29 to the</a:t>
            </a:r>
            <a:r>
              <a:rPr kumimoji="0" lang="en-US" sz="1050" b="1" i="0" u="none" strike="noStrike" cap="none" normalizeH="0" dirty="0" smtClean="0">
                <a:ln>
                  <a:noFill/>
                </a:ln>
                <a:solidFill>
                  <a:schemeClr val="tx1"/>
                </a:solidFill>
                <a:effectLst/>
                <a:latin typeface="Arial" charset="0"/>
                <a:cs typeface="Arial" charset="0"/>
              </a:rPr>
              <a:t> peak position at 83.8</a:t>
            </a:r>
            <a:r>
              <a:rPr kumimoji="0" lang="en-US" sz="1050" b="1" i="0" u="none" strike="noStrike" cap="none" normalizeH="0" dirty="0" smtClean="0">
                <a:ln>
                  <a:noFill/>
                </a:ln>
                <a:solidFill>
                  <a:schemeClr val="tx1"/>
                </a:solidFill>
                <a:effectLst/>
                <a:latin typeface="Arial" charset="0"/>
                <a:cs typeface="Arial" charset="0"/>
                <a:sym typeface="Symbol"/>
              </a:rPr>
              <a:t></a:t>
            </a: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8" name="Line Callout 2 7"/>
          <p:cNvSpPr/>
          <p:nvPr/>
        </p:nvSpPr>
        <p:spPr bwMode="auto">
          <a:xfrm>
            <a:off x="243842" y="4342006"/>
            <a:ext cx="1983970" cy="579129"/>
          </a:xfrm>
          <a:prstGeom prst="borderCallout2">
            <a:avLst>
              <a:gd name="adj1" fmla="val 48225"/>
              <a:gd name="adj2" fmla="val 101096"/>
              <a:gd name="adj3" fmla="val 46521"/>
              <a:gd name="adj4" fmla="val 119863"/>
              <a:gd name="adj5" fmla="val 45054"/>
              <a:gd name="adj6" fmla="val 136672"/>
            </a:avLst>
          </a:prstGeom>
          <a:ln w="19050">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cs typeface="Arial" charset="0"/>
              </a:rPr>
              <a:t>Sets the start temperature, end temperature and step size in Kelvin</a:t>
            </a:r>
          </a:p>
        </p:txBody>
      </p:sp>
      <p:sp>
        <p:nvSpPr>
          <p:cNvPr id="9" name="Line Callout 2 8"/>
          <p:cNvSpPr/>
          <p:nvPr/>
        </p:nvSpPr>
        <p:spPr bwMode="auto">
          <a:xfrm>
            <a:off x="243842" y="4965461"/>
            <a:ext cx="2036618" cy="382394"/>
          </a:xfrm>
          <a:prstGeom prst="borderCallout2">
            <a:avLst>
              <a:gd name="adj1" fmla="val 53634"/>
              <a:gd name="adj2" fmla="val 99442"/>
              <a:gd name="adj3" fmla="val 4802"/>
              <a:gd name="adj4" fmla="val 112130"/>
              <a:gd name="adj5" fmla="val 1899"/>
              <a:gd name="adj6" fmla="val 134659"/>
            </a:avLst>
          </a:prstGeom>
          <a:ln w="19050">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cs typeface="Arial" charset="0"/>
              </a:rPr>
              <a:t>Time in</a:t>
            </a:r>
            <a:r>
              <a:rPr kumimoji="0" lang="en-US" sz="1050" b="1" i="0" u="none" strike="noStrike" cap="none" normalizeH="0" dirty="0" smtClean="0">
                <a:ln>
                  <a:noFill/>
                </a:ln>
                <a:solidFill>
                  <a:schemeClr val="tx1"/>
                </a:solidFill>
                <a:effectLst/>
                <a:latin typeface="Arial" charset="0"/>
                <a:cs typeface="Arial" charset="0"/>
              </a:rPr>
              <a:t> seconds to stabilize the sample temperature</a:t>
            </a: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10" name="Line Callout 2 9"/>
          <p:cNvSpPr/>
          <p:nvPr/>
        </p:nvSpPr>
        <p:spPr bwMode="auto">
          <a:xfrm>
            <a:off x="243842" y="5381097"/>
            <a:ext cx="2036618" cy="382394"/>
          </a:xfrm>
          <a:prstGeom prst="borderCallout2">
            <a:avLst>
              <a:gd name="adj1" fmla="val 47112"/>
              <a:gd name="adj2" fmla="val 99850"/>
              <a:gd name="adj3" fmla="val -49543"/>
              <a:gd name="adj4" fmla="val 114987"/>
              <a:gd name="adj5" fmla="val -54620"/>
              <a:gd name="adj6" fmla="val 133842"/>
            </a:avLst>
          </a:prstGeom>
          <a:ln w="19050">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050" dirty="0" smtClean="0">
                <a:solidFill>
                  <a:schemeClr val="tx1"/>
                </a:solidFill>
                <a:latin typeface="Arial" charset="0"/>
                <a:cs typeface="Arial" charset="0"/>
              </a:rPr>
              <a:t>Measure the intensity for 120 seconds</a:t>
            </a: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11" name="TextBox 10"/>
          <p:cNvSpPr txBox="1"/>
          <p:nvPr/>
        </p:nvSpPr>
        <p:spPr>
          <a:xfrm>
            <a:off x="7443167" y="3918067"/>
            <a:ext cx="1157689" cy="2446824"/>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sz="900" dirty="0" err="1" smtClean="0"/>
              <a:t>scanon</a:t>
            </a:r>
            <a:endParaRPr lang="en-US" sz="900" dirty="0" smtClean="0"/>
          </a:p>
          <a:p>
            <a:r>
              <a:rPr lang="en-US" sz="900" dirty="0" err="1" smtClean="0"/>
              <a:t>set_temp</a:t>
            </a:r>
            <a:r>
              <a:rPr lang="en-US" sz="900" dirty="0" smtClean="0"/>
              <a:t> 1</a:t>
            </a:r>
          </a:p>
          <a:p>
            <a:r>
              <a:rPr lang="en-US" sz="900" dirty="0" smtClean="0"/>
              <a:t>wait 120</a:t>
            </a:r>
          </a:p>
          <a:p>
            <a:r>
              <a:rPr lang="en-US" sz="900" dirty="0" smtClean="0"/>
              <a:t>count preset time 120</a:t>
            </a:r>
          </a:p>
          <a:p>
            <a:r>
              <a:rPr lang="en-US" sz="900" dirty="0" err="1" smtClean="0"/>
              <a:t>stepend</a:t>
            </a:r>
            <a:endParaRPr lang="en-US" sz="900" dirty="0" smtClean="0"/>
          </a:p>
          <a:p>
            <a:r>
              <a:rPr lang="en-US" sz="900" dirty="0" err="1" smtClean="0"/>
              <a:t>set_temp</a:t>
            </a:r>
            <a:r>
              <a:rPr lang="en-US" sz="900" dirty="0" smtClean="0"/>
              <a:t> 6</a:t>
            </a:r>
          </a:p>
          <a:p>
            <a:r>
              <a:rPr lang="en-US" sz="900" dirty="0" smtClean="0"/>
              <a:t>wait 120</a:t>
            </a:r>
          </a:p>
          <a:p>
            <a:r>
              <a:rPr lang="en-US" sz="900" dirty="0" smtClean="0"/>
              <a:t>count preset time 120</a:t>
            </a:r>
          </a:p>
          <a:p>
            <a:r>
              <a:rPr lang="en-US" sz="900" dirty="0" err="1" smtClean="0"/>
              <a:t>stepend</a:t>
            </a:r>
            <a:endParaRPr lang="en-US" sz="900" dirty="0" smtClean="0"/>
          </a:p>
          <a:p>
            <a:r>
              <a:rPr lang="en-US" sz="900" dirty="0" smtClean="0"/>
              <a:t>.</a:t>
            </a:r>
          </a:p>
          <a:p>
            <a:r>
              <a:rPr lang="en-US" sz="900" dirty="0" smtClean="0"/>
              <a:t>.</a:t>
            </a:r>
          </a:p>
          <a:p>
            <a:r>
              <a:rPr lang="en-US" sz="900" dirty="0" smtClean="0"/>
              <a:t>.</a:t>
            </a:r>
          </a:p>
          <a:p>
            <a:r>
              <a:rPr lang="en-US" sz="900" dirty="0" err="1" smtClean="0"/>
              <a:t>set_temp</a:t>
            </a:r>
            <a:r>
              <a:rPr lang="en-US" sz="900" dirty="0" smtClean="0"/>
              <a:t> 66</a:t>
            </a:r>
          </a:p>
          <a:p>
            <a:r>
              <a:rPr lang="en-US" sz="900" dirty="0" smtClean="0"/>
              <a:t>wait 120</a:t>
            </a:r>
          </a:p>
          <a:p>
            <a:r>
              <a:rPr lang="en-US" sz="900" dirty="0" smtClean="0"/>
              <a:t>count preset time 120</a:t>
            </a:r>
          </a:p>
          <a:p>
            <a:r>
              <a:rPr lang="en-US" sz="900" dirty="0" err="1" smtClean="0"/>
              <a:t>Stepend</a:t>
            </a:r>
            <a:endParaRPr lang="en-US" sz="900" dirty="0" smtClean="0"/>
          </a:p>
          <a:p>
            <a:r>
              <a:rPr lang="en-US" sz="900" dirty="0" err="1" smtClean="0"/>
              <a:t>scanoff</a:t>
            </a:r>
            <a:endParaRPr lang="en-US" sz="900" dirty="0"/>
          </a:p>
        </p:txBody>
      </p:sp>
      <p:cxnSp>
        <p:nvCxnSpPr>
          <p:cNvPr id="14" name="Straight Connector 13"/>
          <p:cNvCxnSpPr/>
          <p:nvPr/>
        </p:nvCxnSpPr>
        <p:spPr bwMode="auto">
          <a:xfrm>
            <a:off x="3882044" y="4605251"/>
            <a:ext cx="91440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V="1">
            <a:off x="3483032" y="3923607"/>
            <a:ext cx="3915295" cy="507076"/>
          </a:xfrm>
          <a:prstGeom prst="line">
            <a:avLst/>
          </a:prstGeom>
          <a:ln w="28575">
            <a:headEnd type="none" w="med" len="med"/>
            <a:tailEnd type="arrow" w="med" len="med"/>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bwMode="auto">
          <a:xfrm>
            <a:off x="3485804" y="5696987"/>
            <a:ext cx="3954087" cy="670562"/>
          </a:xfrm>
          <a:prstGeom prst="line">
            <a:avLst/>
          </a:prstGeom>
          <a:ln w="28575">
            <a:headEnd type="none" w="med" len="med"/>
            <a:tailEnd type="arrow" w="med" len="med"/>
          </a:ln>
        </p:spPr>
        <p:style>
          <a:lnRef idx="1">
            <a:schemeClr val="accent5"/>
          </a:lnRef>
          <a:fillRef idx="0">
            <a:schemeClr val="accent5"/>
          </a:fillRef>
          <a:effectRef idx="0">
            <a:schemeClr val="accent5"/>
          </a:effectRef>
          <a:fontRef idx="minor">
            <a:schemeClr val="tx1"/>
          </a:fontRef>
        </p:style>
      </p:cxnSp>
      <p:sp>
        <p:nvSpPr>
          <p:cNvPr id="20" name="TextBox 19"/>
          <p:cNvSpPr txBox="1"/>
          <p:nvPr/>
        </p:nvSpPr>
        <p:spPr>
          <a:xfrm>
            <a:off x="7148946" y="3250276"/>
            <a:ext cx="1803861" cy="646331"/>
          </a:xfrm>
          <a:prstGeom prst="rect">
            <a:avLst/>
          </a:prstGeom>
          <a:noFill/>
        </p:spPr>
        <p:txBody>
          <a:bodyPr wrap="square" rtlCol="0">
            <a:spAutoFit/>
          </a:bodyPr>
          <a:lstStyle/>
          <a:p>
            <a:pPr algn="ctr">
              <a:spcBef>
                <a:spcPts val="0"/>
              </a:spcBef>
            </a:pPr>
            <a:r>
              <a:rPr lang="en-US" sz="1200" dirty="0" smtClean="0">
                <a:solidFill>
                  <a:schemeClr val="accent1">
                    <a:lumMod val="50000"/>
                  </a:schemeClr>
                </a:solidFill>
                <a:latin typeface="Maiandra GD" pitchFamily="34" charset="0"/>
              </a:rPr>
              <a:t>The “loop” command expands in the command stack as:</a:t>
            </a:r>
            <a:endParaRPr lang="en-US" sz="4000" dirty="0">
              <a:solidFill>
                <a:schemeClr val="accent1">
                  <a:lumMod val="50000"/>
                </a:schemeClr>
              </a:solidFill>
              <a:latin typeface="Maiandra GD"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25" y="177800"/>
            <a:ext cx="8229600" cy="1034129"/>
          </a:xfrm>
        </p:spPr>
        <p:txBody>
          <a:bodyPr/>
          <a:lstStyle/>
          <a:p>
            <a:r>
              <a:rPr lang="en-US" sz="3600" dirty="0" smtClean="0"/>
              <a:t>DATA ACQUISITION SYSTEM : </a:t>
            </a:r>
            <a:r>
              <a:rPr lang="en-US"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3600" dirty="0"/>
          </a:p>
        </p:txBody>
      </p:sp>
      <p:sp>
        <p:nvSpPr>
          <p:cNvPr id="3" name="Content Placeholder 2"/>
          <p:cNvSpPr>
            <a:spLocks noGrp="1"/>
          </p:cNvSpPr>
          <p:nvPr>
            <p:ph idx="1"/>
          </p:nvPr>
        </p:nvSpPr>
        <p:spPr>
          <a:xfrm>
            <a:off x="260755" y="2832590"/>
            <a:ext cx="8229600" cy="3041858"/>
          </a:xfrm>
        </p:spPr>
        <p:txBody>
          <a:bodyPr/>
          <a:lstStyle/>
          <a:p>
            <a:r>
              <a:rPr lang="en-US" sz="2000" dirty="0" smtClean="0"/>
              <a:t>The Spectrometer Instrument Control Environment (SPICE) is a </a:t>
            </a:r>
            <a:r>
              <a:rPr lang="en-US" sz="2000" dirty="0" err="1" smtClean="0"/>
              <a:t>LabVIEW</a:t>
            </a:r>
            <a:r>
              <a:rPr lang="en-US" sz="2000" dirty="0" smtClean="0"/>
              <a:t> based program written at ORNL for control of neutron scattering instruments at the HFIR.  The core components of the program are written to be independent of the type of instrument allowing the software to be expanded to different instrument types. More information about the programming details may be found at </a:t>
            </a:r>
            <a:r>
              <a:rPr lang="en-US" sz="2000" dirty="0" err="1" smtClean="0">
                <a:hlinkClick r:id="rId2"/>
              </a:rPr>
              <a:t>http://neutron.ornl.gov/spice/</a:t>
            </a:r>
            <a:endParaRPr lang="en-US" sz="2000" dirty="0" smtClean="0"/>
          </a:p>
          <a:p>
            <a:r>
              <a:rPr lang="en-US" sz="2000" dirty="0" smtClean="0"/>
              <a:t>The Local Contact/Scientific Associate will set up the SPICE on the instrument </a:t>
            </a:r>
            <a:r>
              <a:rPr lang="en-US" sz="2000" dirty="0" err="1" smtClean="0"/>
              <a:t>HB2a</a:t>
            </a:r>
            <a:r>
              <a:rPr lang="en-US" sz="2000" dirty="0" smtClean="0"/>
              <a:t> USER computer to communicate with the designated sample environment for your experiment.</a:t>
            </a:r>
          </a:p>
        </p:txBody>
      </p:sp>
      <p:pic>
        <p:nvPicPr>
          <p:cNvPr id="1026" name="Picture 2"/>
          <p:cNvPicPr>
            <a:picLocks noChangeAspect="1" noChangeArrowheads="1"/>
          </p:cNvPicPr>
          <p:nvPr/>
        </p:nvPicPr>
        <p:blipFill>
          <a:blip r:embed="rId3" cstate="print"/>
          <a:srcRect r="4162"/>
          <a:stretch>
            <a:fillRect/>
          </a:stretch>
        </p:blipFill>
        <p:spPr bwMode="auto">
          <a:xfrm>
            <a:off x="332510" y="769656"/>
            <a:ext cx="8229600" cy="150803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Magnetic field Dependent OP</a:t>
            </a:r>
            <a:endParaRPr lang="en-US" dirty="0"/>
          </a:p>
        </p:txBody>
      </p:sp>
      <p:sp>
        <p:nvSpPr>
          <p:cNvPr id="3" name="Content Placeholder 2"/>
          <p:cNvSpPr>
            <a:spLocks noGrp="1"/>
          </p:cNvSpPr>
          <p:nvPr>
            <p:ph idx="1"/>
          </p:nvPr>
        </p:nvSpPr>
        <p:spPr>
          <a:xfrm>
            <a:off x="448887" y="521653"/>
            <a:ext cx="7941714" cy="7288149"/>
          </a:xfrm>
        </p:spPr>
        <p:txBody>
          <a:bodyPr/>
          <a:lstStyle/>
          <a:p>
            <a:r>
              <a:rPr lang="en-US" sz="2400" dirty="0" smtClean="0"/>
              <a:t>Below is a typical scan sequence to measure the field dependence of the order parameter. In this example, we are using </a:t>
            </a:r>
            <a:r>
              <a:rPr lang="en-US" sz="2400" dirty="0" err="1" smtClean="0">
                <a:effectLst>
                  <a:glow rad="63500">
                    <a:schemeClr val="accent2">
                      <a:satMod val="175000"/>
                      <a:alpha val="40000"/>
                    </a:schemeClr>
                  </a:glow>
                </a:effectLst>
              </a:rPr>
              <a:t>mag_b</a:t>
            </a:r>
            <a:r>
              <a:rPr lang="en-US" sz="2400" dirty="0" smtClean="0">
                <a:effectLst/>
              </a:rPr>
              <a:t>, measuring during increasing field</a:t>
            </a:r>
          </a:p>
          <a:p>
            <a:endParaRPr lang="en-US" sz="2400" dirty="0" smtClean="0">
              <a:effectLst/>
            </a:endParaRPr>
          </a:p>
          <a:p>
            <a:endParaRPr lang="en-US" sz="2400" dirty="0" smtClean="0">
              <a:effectLst/>
            </a:endParaRPr>
          </a:p>
          <a:p>
            <a:endParaRPr lang="en-US" sz="2400" dirty="0" smtClean="0">
              <a:effectLst/>
            </a:endParaRPr>
          </a:p>
          <a:p>
            <a:endParaRPr lang="en-US" sz="2400" dirty="0" smtClean="0">
              <a:effectLst/>
            </a:endParaRPr>
          </a:p>
          <a:p>
            <a:endParaRPr lang="en-US" sz="2400" dirty="0" smtClean="0">
              <a:effectLst/>
            </a:endParaRPr>
          </a:p>
          <a:p>
            <a:endParaRPr lang="en-US" sz="2400" dirty="0" smtClean="0">
              <a:effectLst/>
            </a:endParaRPr>
          </a:p>
          <a:p>
            <a:endParaRPr lang="en-US" sz="2400" dirty="0" smtClean="0">
              <a:effectLst/>
            </a:endParaRPr>
          </a:p>
          <a:p>
            <a:endParaRPr lang="en-US" sz="2400" dirty="0" smtClean="0">
              <a:effectLst/>
            </a:endParaRPr>
          </a:p>
          <a:p>
            <a:r>
              <a:rPr lang="en-US" sz="2400" dirty="0" smtClean="0">
                <a:effectLst/>
              </a:rPr>
              <a:t>To drive the field to zero after the OP </a:t>
            </a:r>
            <a:r>
              <a:rPr lang="en-US" sz="2400" dirty="0" err="1" smtClean="0">
                <a:effectLst/>
              </a:rPr>
              <a:t>scan,execute</a:t>
            </a:r>
            <a:r>
              <a:rPr lang="en-US" sz="2400" dirty="0" smtClean="0">
                <a:effectLst/>
              </a:rPr>
              <a:t>:</a:t>
            </a:r>
          </a:p>
          <a:p>
            <a:endParaRPr lang="en-US" sz="2000" dirty="0" smtClean="0">
              <a:effectLst>
                <a:glow rad="63500">
                  <a:schemeClr val="accent2">
                    <a:satMod val="175000"/>
                    <a:alpha val="40000"/>
                  </a:schemeClr>
                </a:glow>
              </a:effectLst>
            </a:endParaRPr>
          </a:p>
          <a:p>
            <a:endParaRPr lang="en-US" dirty="0" smtClean="0"/>
          </a:p>
          <a:p>
            <a:endParaRPr lang="en-US" dirty="0" smtClean="0"/>
          </a:p>
        </p:txBody>
      </p:sp>
      <p:sp>
        <p:nvSpPr>
          <p:cNvPr id="5" name="TextBox 4"/>
          <p:cNvSpPr txBox="1"/>
          <p:nvPr/>
        </p:nvSpPr>
        <p:spPr>
          <a:xfrm>
            <a:off x="3158836" y="1565342"/>
            <a:ext cx="3122843" cy="3970318"/>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200" dirty="0" err="1" smtClean="0"/>
              <a:t>scantitle</a:t>
            </a:r>
            <a:r>
              <a:rPr lang="en-US" sz="1200" dirty="0" smtClean="0"/>
              <a:t> “OP, field dependence, </a:t>
            </a:r>
            <a:r>
              <a:rPr lang="en-US" sz="1200" dirty="0" err="1" smtClean="0"/>
              <a:t>det29@83.8deg</a:t>
            </a:r>
            <a:r>
              <a:rPr lang="en-US" sz="1200" dirty="0" smtClean="0"/>
              <a:t>”</a:t>
            </a:r>
          </a:p>
          <a:p>
            <a:r>
              <a:rPr lang="en-US" sz="1200" dirty="0" err="1" smtClean="0"/>
              <a:t>defxy</a:t>
            </a:r>
            <a:r>
              <a:rPr lang="en-US" sz="1200" dirty="0" smtClean="0"/>
              <a:t> </a:t>
            </a:r>
            <a:r>
              <a:rPr lang="en-US" sz="1200" dirty="0" err="1" smtClean="0"/>
              <a:t>mag_b</a:t>
            </a:r>
            <a:r>
              <a:rPr lang="en-US" sz="1200" dirty="0" smtClean="0"/>
              <a:t> </a:t>
            </a:r>
            <a:r>
              <a:rPr lang="en-US" sz="1200" dirty="0" err="1" smtClean="0"/>
              <a:t>anode29</a:t>
            </a:r>
            <a:endParaRPr lang="en-US" sz="1200" dirty="0" smtClean="0"/>
          </a:p>
          <a:p>
            <a:r>
              <a:rPr lang="en-US" sz="1200" dirty="0" smtClean="0"/>
              <a:t>drive </a:t>
            </a:r>
            <a:r>
              <a:rPr lang="en-US" sz="1200" dirty="0" err="1" smtClean="0"/>
              <a:t>2theta</a:t>
            </a:r>
            <a:r>
              <a:rPr lang="en-US" sz="1200" dirty="0" smtClean="0"/>
              <a:t> 10.241</a:t>
            </a:r>
          </a:p>
          <a:p>
            <a:r>
              <a:rPr lang="en-US" sz="1200" dirty="0" smtClean="0"/>
              <a:t>drive </a:t>
            </a:r>
            <a:r>
              <a:rPr lang="en-US" sz="1200" dirty="0" err="1" smtClean="0"/>
              <a:t>mag_b</a:t>
            </a:r>
            <a:r>
              <a:rPr lang="en-US" sz="1200" dirty="0" smtClean="0"/>
              <a:t> 0</a:t>
            </a:r>
          </a:p>
          <a:p>
            <a:r>
              <a:rPr lang="en-US" sz="1200" dirty="0" smtClean="0"/>
              <a:t>method </a:t>
            </a:r>
            <a:r>
              <a:rPr lang="en-US" sz="1200" dirty="0" err="1" smtClean="0"/>
              <a:t>mag_b</a:t>
            </a:r>
            <a:r>
              <a:rPr lang="en-US" sz="1200" dirty="0" smtClean="0"/>
              <a:t> </a:t>
            </a:r>
            <a:r>
              <a:rPr lang="en-US" sz="1200" dirty="0" err="1" smtClean="0"/>
              <a:t>heater_on</a:t>
            </a:r>
            <a:endParaRPr lang="en-US" sz="1200" dirty="0" smtClean="0"/>
          </a:p>
          <a:p>
            <a:r>
              <a:rPr lang="en-US" sz="1200" dirty="0" smtClean="0"/>
              <a:t>wait 60</a:t>
            </a:r>
          </a:p>
          <a:p>
            <a:r>
              <a:rPr lang="en-US" sz="1200" dirty="0" err="1" smtClean="0"/>
              <a:t>scanon</a:t>
            </a:r>
            <a:endParaRPr lang="en-US" sz="1200" dirty="0" smtClean="0"/>
          </a:p>
          <a:p>
            <a:r>
              <a:rPr lang="en-US" sz="1200" dirty="0" smtClean="0"/>
              <a:t>loop i=0,4.3,0.1</a:t>
            </a:r>
          </a:p>
          <a:p>
            <a:r>
              <a:rPr lang="en-US" sz="1200" dirty="0" smtClean="0"/>
              <a:t>drive </a:t>
            </a:r>
            <a:r>
              <a:rPr lang="en-US" sz="1200" dirty="0" err="1" smtClean="0"/>
              <a:t>mag_b</a:t>
            </a:r>
            <a:r>
              <a:rPr lang="en-US" sz="1200" dirty="0" smtClean="0"/>
              <a:t> %i</a:t>
            </a:r>
          </a:p>
          <a:p>
            <a:r>
              <a:rPr lang="en-US" sz="1200" dirty="0" smtClean="0"/>
              <a:t>wait 30</a:t>
            </a:r>
          </a:p>
          <a:p>
            <a:r>
              <a:rPr lang="en-US" sz="1200" dirty="0" smtClean="0"/>
              <a:t>count preset time 180</a:t>
            </a:r>
          </a:p>
          <a:p>
            <a:r>
              <a:rPr lang="en-US" sz="1200" dirty="0" err="1" smtClean="0"/>
              <a:t>stepend</a:t>
            </a:r>
            <a:endParaRPr lang="en-US" sz="1200" dirty="0" smtClean="0"/>
          </a:p>
          <a:p>
            <a:r>
              <a:rPr lang="en-US" sz="1200" dirty="0" err="1" smtClean="0"/>
              <a:t>endloop</a:t>
            </a:r>
            <a:endParaRPr lang="en-US" sz="1200" dirty="0" smtClean="0"/>
          </a:p>
          <a:p>
            <a:r>
              <a:rPr lang="en-US" sz="1200" dirty="0" err="1" smtClean="0"/>
              <a:t>scanoff</a:t>
            </a:r>
            <a:endParaRPr lang="en-US" sz="1200" dirty="0" smtClean="0"/>
          </a:p>
          <a:p>
            <a:endParaRPr lang="en-US" sz="1200" dirty="0" smtClean="0"/>
          </a:p>
          <a:p>
            <a:r>
              <a:rPr lang="en-US" sz="1200" dirty="0" smtClean="0"/>
              <a:t>method </a:t>
            </a:r>
            <a:r>
              <a:rPr lang="en-US" sz="1200" dirty="0" err="1" smtClean="0"/>
              <a:t>mag_b</a:t>
            </a:r>
            <a:r>
              <a:rPr lang="en-US" sz="1200" dirty="0" smtClean="0"/>
              <a:t> </a:t>
            </a:r>
            <a:r>
              <a:rPr lang="en-US" sz="1200" dirty="0" err="1" smtClean="0"/>
              <a:t>heater_off</a:t>
            </a:r>
            <a:endParaRPr lang="en-US" sz="1200" dirty="0" smtClean="0"/>
          </a:p>
          <a:p>
            <a:r>
              <a:rPr lang="en-US" sz="1200" dirty="0" smtClean="0"/>
              <a:t>wait 60</a:t>
            </a:r>
          </a:p>
          <a:p>
            <a:r>
              <a:rPr lang="en-US" sz="1200" dirty="0" smtClean="0"/>
              <a:t>drive </a:t>
            </a:r>
            <a:r>
              <a:rPr lang="en-US" sz="1200" dirty="0" err="1" smtClean="0"/>
              <a:t>mag_b</a:t>
            </a:r>
            <a:r>
              <a:rPr lang="en-US" sz="1200" dirty="0" smtClean="0"/>
              <a:t> 0</a:t>
            </a:r>
          </a:p>
          <a:p>
            <a:r>
              <a:rPr lang="en-US" sz="1200" dirty="0" smtClean="0"/>
              <a:t>method </a:t>
            </a:r>
            <a:r>
              <a:rPr lang="en-US" sz="1200" dirty="0" err="1" smtClean="0"/>
              <a:t>mag_b</a:t>
            </a:r>
            <a:r>
              <a:rPr lang="en-US" sz="1200" dirty="0" smtClean="0"/>
              <a:t> hold</a:t>
            </a:r>
          </a:p>
          <a:p>
            <a:endParaRPr lang="en-US" sz="1200" dirty="0" smtClean="0"/>
          </a:p>
          <a:p>
            <a:endParaRPr lang="en-US" sz="1200" dirty="0"/>
          </a:p>
        </p:txBody>
      </p:sp>
      <p:sp>
        <p:nvSpPr>
          <p:cNvPr id="6" name="Line Callout 2 5"/>
          <p:cNvSpPr/>
          <p:nvPr/>
        </p:nvSpPr>
        <p:spPr bwMode="auto">
          <a:xfrm>
            <a:off x="191194" y="1562793"/>
            <a:ext cx="2036618" cy="598517"/>
          </a:xfrm>
          <a:prstGeom prst="borderCallout2">
            <a:avLst>
              <a:gd name="adj1" fmla="val 61364"/>
              <a:gd name="adj2" fmla="val 101482"/>
              <a:gd name="adj3" fmla="val 59450"/>
              <a:gd name="adj4" fmla="val 123559"/>
              <a:gd name="adj5" fmla="val 57331"/>
              <a:gd name="adj6" fmla="val 148128"/>
            </a:avLst>
          </a:prstGeom>
          <a:ln w="19050">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cs typeface="Arial" charset="0"/>
              </a:rPr>
              <a:t>Assigns the dependent(Y) and independent (X)variables</a:t>
            </a:r>
          </a:p>
        </p:txBody>
      </p:sp>
      <p:sp>
        <p:nvSpPr>
          <p:cNvPr id="7" name="Line Callout 2 6"/>
          <p:cNvSpPr/>
          <p:nvPr/>
        </p:nvSpPr>
        <p:spPr bwMode="auto">
          <a:xfrm>
            <a:off x="199507" y="2252741"/>
            <a:ext cx="2036618" cy="382394"/>
          </a:xfrm>
          <a:prstGeom prst="borderCallout2">
            <a:avLst>
              <a:gd name="adj1" fmla="val 88416"/>
              <a:gd name="adj2" fmla="val 100258"/>
              <a:gd name="adj3" fmla="val -43023"/>
              <a:gd name="adj4" fmla="val 124783"/>
              <a:gd name="adj5" fmla="val -43751"/>
              <a:gd name="adj6" fmla="val 146904"/>
            </a:avLst>
          </a:prstGeom>
          <a:ln w="19050">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cs typeface="Arial" charset="0"/>
              </a:rPr>
              <a:t>Drives detector 29 to the</a:t>
            </a:r>
            <a:r>
              <a:rPr kumimoji="0" lang="en-US" sz="1050" b="1" i="0" u="none" strike="noStrike" cap="none" normalizeH="0" dirty="0" smtClean="0">
                <a:ln>
                  <a:noFill/>
                </a:ln>
                <a:solidFill>
                  <a:schemeClr val="tx1"/>
                </a:solidFill>
                <a:effectLst/>
                <a:latin typeface="Arial" charset="0"/>
                <a:cs typeface="Arial" charset="0"/>
              </a:rPr>
              <a:t> peak position at 83.8</a:t>
            </a:r>
            <a:r>
              <a:rPr kumimoji="0" lang="en-US" sz="1050" b="1" i="0" u="none" strike="noStrike" cap="none" normalizeH="0" dirty="0" smtClean="0">
                <a:ln>
                  <a:noFill/>
                </a:ln>
                <a:solidFill>
                  <a:schemeClr val="tx1"/>
                </a:solidFill>
                <a:effectLst/>
                <a:latin typeface="Arial" charset="0"/>
                <a:cs typeface="Arial" charset="0"/>
                <a:sym typeface="Symbol"/>
              </a:rPr>
              <a:t></a:t>
            </a: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8" name="Line Callout 2 7"/>
          <p:cNvSpPr/>
          <p:nvPr/>
        </p:nvSpPr>
        <p:spPr bwMode="auto">
          <a:xfrm>
            <a:off x="185653" y="2721024"/>
            <a:ext cx="1983970" cy="579129"/>
          </a:xfrm>
          <a:prstGeom prst="borderCallout2">
            <a:avLst>
              <a:gd name="adj1" fmla="val 48225"/>
              <a:gd name="adj2" fmla="val 101096"/>
              <a:gd name="adj3" fmla="val -46779"/>
              <a:gd name="adj4" fmla="val 131595"/>
              <a:gd name="adj5" fmla="val -46811"/>
              <a:gd name="adj6" fmla="val 150080"/>
            </a:avLst>
          </a:prstGeom>
          <a:ln w="19050">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cs typeface="Arial" charset="0"/>
              </a:rPr>
              <a:t>Engages the superconducting magnet to the power supply</a:t>
            </a:r>
          </a:p>
        </p:txBody>
      </p:sp>
      <p:sp>
        <p:nvSpPr>
          <p:cNvPr id="9" name="Line Callout 2 8"/>
          <p:cNvSpPr/>
          <p:nvPr/>
        </p:nvSpPr>
        <p:spPr bwMode="auto">
          <a:xfrm>
            <a:off x="185652" y="3893119"/>
            <a:ext cx="2036618" cy="382394"/>
          </a:xfrm>
          <a:prstGeom prst="borderCallout2">
            <a:avLst>
              <a:gd name="adj1" fmla="val 53634"/>
              <a:gd name="adj2" fmla="val 99442"/>
              <a:gd name="adj3" fmla="val -140847"/>
              <a:gd name="adj4" fmla="val 137028"/>
              <a:gd name="adj5" fmla="val -139402"/>
              <a:gd name="adj6" fmla="val 148945"/>
            </a:avLst>
          </a:prstGeom>
          <a:ln w="19050">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cs typeface="Arial" charset="0"/>
              </a:rPr>
              <a:t>Time in</a:t>
            </a:r>
            <a:r>
              <a:rPr kumimoji="0" lang="en-US" sz="1050" b="1" i="0" u="none" strike="noStrike" cap="none" normalizeH="0" dirty="0" smtClean="0">
                <a:ln>
                  <a:noFill/>
                </a:ln>
                <a:solidFill>
                  <a:schemeClr val="tx1"/>
                </a:solidFill>
                <a:effectLst/>
                <a:latin typeface="Arial" charset="0"/>
                <a:cs typeface="Arial" charset="0"/>
              </a:rPr>
              <a:t> seconds to stabilize the field</a:t>
            </a: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10" name="Line Callout 2 9"/>
          <p:cNvSpPr/>
          <p:nvPr/>
        </p:nvSpPr>
        <p:spPr bwMode="auto">
          <a:xfrm>
            <a:off x="193966" y="4350319"/>
            <a:ext cx="2036618" cy="382394"/>
          </a:xfrm>
          <a:prstGeom prst="borderCallout2">
            <a:avLst>
              <a:gd name="adj1" fmla="val 47112"/>
              <a:gd name="adj2" fmla="val 99850"/>
              <a:gd name="adj3" fmla="val -212583"/>
              <a:gd name="adj4" fmla="val 139477"/>
              <a:gd name="adj5" fmla="val -211138"/>
              <a:gd name="adj6" fmla="val 147311"/>
            </a:avLst>
          </a:prstGeom>
          <a:ln w="19050">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050" dirty="0" smtClean="0">
                <a:solidFill>
                  <a:schemeClr val="tx1"/>
                </a:solidFill>
                <a:latin typeface="Arial" charset="0"/>
                <a:cs typeface="Arial" charset="0"/>
              </a:rPr>
              <a:t>Measure the intensity for 180 seconds</a:t>
            </a: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11" name="TextBox 10"/>
          <p:cNvSpPr txBox="1"/>
          <p:nvPr/>
        </p:nvSpPr>
        <p:spPr>
          <a:xfrm>
            <a:off x="6977655" y="2263834"/>
            <a:ext cx="1258678" cy="2708434"/>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sz="1000" dirty="0" err="1" smtClean="0"/>
              <a:t>scanon</a:t>
            </a:r>
            <a:endParaRPr lang="en-US" sz="1000" dirty="0" smtClean="0"/>
          </a:p>
          <a:p>
            <a:r>
              <a:rPr lang="en-US" sz="1000" dirty="0" smtClean="0"/>
              <a:t>drive </a:t>
            </a:r>
            <a:r>
              <a:rPr lang="en-US" sz="1000" dirty="0" err="1" smtClean="0"/>
              <a:t>mag_b</a:t>
            </a:r>
            <a:r>
              <a:rPr lang="en-US" sz="1000" dirty="0" smtClean="0"/>
              <a:t> 0</a:t>
            </a:r>
          </a:p>
          <a:p>
            <a:r>
              <a:rPr lang="en-US" sz="1000" dirty="0" smtClean="0"/>
              <a:t>wait 30</a:t>
            </a:r>
          </a:p>
          <a:p>
            <a:r>
              <a:rPr lang="en-US" sz="1000" dirty="0" smtClean="0"/>
              <a:t>count preset time 180</a:t>
            </a:r>
          </a:p>
          <a:p>
            <a:r>
              <a:rPr lang="en-US" sz="1000" dirty="0" err="1" smtClean="0"/>
              <a:t>stepend</a:t>
            </a:r>
            <a:endParaRPr lang="en-US" sz="1000" dirty="0" smtClean="0"/>
          </a:p>
          <a:p>
            <a:r>
              <a:rPr lang="en-US" sz="1000" dirty="0" smtClean="0"/>
              <a:t>drive </a:t>
            </a:r>
            <a:r>
              <a:rPr lang="en-US" sz="1000" dirty="0" err="1" smtClean="0"/>
              <a:t>mag_b</a:t>
            </a:r>
            <a:r>
              <a:rPr lang="en-US" sz="1000" dirty="0" smtClean="0"/>
              <a:t> 0.1</a:t>
            </a:r>
          </a:p>
          <a:p>
            <a:r>
              <a:rPr lang="en-US" sz="1000" dirty="0" smtClean="0"/>
              <a:t>wait 30</a:t>
            </a:r>
          </a:p>
          <a:p>
            <a:r>
              <a:rPr lang="en-US" sz="1000" dirty="0" smtClean="0"/>
              <a:t>count preset time 180</a:t>
            </a:r>
          </a:p>
          <a:p>
            <a:r>
              <a:rPr lang="en-US" sz="1000" dirty="0" err="1" smtClean="0"/>
              <a:t>stepend</a:t>
            </a:r>
            <a:endParaRPr lang="en-US" sz="1000" dirty="0" smtClean="0"/>
          </a:p>
          <a:p>
            <a:r>
              <a:rPr lang="en-US" sz="1000" dirty="0" smtClean="0"/>
              <a:t>.</a:t>
            </a:r>
          </a:p>
          <a:p>
            <a:r>
              <a:rPr lang="en-US" sz="1000" dirty="0" smtClean="0"/>
              <a:t>.</a:t>
            </a:r>
          </a:p>
          <a:p>
            <a:r>
              <a:rPr lang="en-US" sz="1000" dirty="0" smtClean="0"/>
              <a:t>.</a:t>
            </a:r>
          </a:p>
          <a:p>
            <a:r>
              <a:rPr lang="en-US" sz="1000" dirty="0" smtClean="0"/>
              <a:t>drive </a:t>
            </a:r>
            <a:r>
              <a:rPr lang="en-US" sz="1000" dirty="0" err="1" smtClean="0"/>
              <a:t>mag_b</a:t>
            </a:r>
            <a:r>
              <a:rPr lang="en-US" sz="1000" dirty="0" smtClean="0"/>
              <a:t> 4.3</a:t>
            </a:r>
          </a:p>
          <a:p>
            <a:r>
              <a:rPr lang="en-US" sz="1000" dirty="0" smtClean="0"/>
              <a:t>wait 30</a:t>
            </a:r>
          </a:p>
          <a:p>
            <a:r>
              <a:rPr lang="en-US" sz="1000" dirty="0" smtClean="0"/>
              <a:t>count preset time 180</a:t>
            </a:r>
          </a:p>
          <a:p>
            <a:r>
              <a:rPr lang="en-US" sz="1000" dirty="0" err="1" smtClean="0"/>
              <a:t>stepend</a:t>
            </a:r>
            <a:endParaRPr lang="en-US" sz="1000" dirty="0" smtClean="0"/>
          </a:p>
          <a:p>
            <a:r>
              <a:rPr lang="en-US" sz="1000" dirty="0" err="1" smtClean="0"/>
              <a:t>scanoff</a:t>
            </a:r>
            <a:endParaRPr lang="en-US" sz="1000" dirty="0"/>
          </a:p>
        </p:txBody>
      </p:sp>
      <p:cxnSp>
        <p:nvCxnSpPr>
          <p:cNvPr id="14" name="Straight Connector 13"/>
          <p:cNvCxnSpPr/>
          <p:nvPr/>
        </p:nvCxnSpPr>
        <p:spPr bwMode="auto">
          <a:xfrm>
            <a:off x="3882044" y="4605251"/>
            <a:ext cx="91440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V="1">
            <a:off x="3690850" y="2385753"/>
            <a:ext cx="3258590" cy="415636"/>
          </a:xfrm>
          <a:prstGeom prst="line">
            <a:avLst/>
          </a:prstGeom>
          <a:ln w="28575">
            <a:headEnd type="none" w="med" len="med"/>
            <a:tailEnd type="arrow" w="med" len="med"/>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bwMode="auto">
          <a:xfrm>
            <a:off x="3707476" y="4081549"/>
            <a:ext cx="3225339" cy="806335"/>
          </a:xfrm>
          <a:prstGeom prst="line">
            <a:avLst/>
          </a:prstGeom>
          <a:ln w="28575">
            <a:headEnd type="none" w="med" len="med"/>
            <a:tailEnd type="arrow" w="med" len="med"/>
          </a:ln>
        </p:spPr>
        <p:style>
          <a:lnRef idx="1">
            <a:schemeClr val="accent5"/>
          </a:lnRef>
          <a:fillRef idx="0">
            <a:schemeClr val="accent5"/>
          </a:fillRef>
          <a:effectRef idx="0">
            <a:schemeClr val="accent5"/>
          </a:effectRef>
          <a:fontRef idx="minor">
            <a:schemeClr val="tx1"/>
          </a:fontRef>
        </p:style>
      </p:cxnSp>
      <p:sp>
        <p:nvSpPr>
          <p:cNvPr id="20" name="TextBox 19"/>
          <p:cNvSpPr txBox="1"/>
          <p:nvPr/>
        </p:nvSpPr>
        <p:spPr>
          <a:xfrm>
            <a:off x="6733310" y="1629295"/>
            <a:ext cx="1803861" cy="646331"/>
          </a:xfrm>
          <a:prstGeom prst="rect">
            <a:avLst/>
          </a:prstGeom>
          <a:noFill/>
        </p:spPr>
        <p:txBody>
          <a:bodyPr wrap="square" rtlCol="0">
            <a:spAutoFit/>
          </a:bodyPr>
          <a:lstStyle/>
          <a:p>
            <a:pPr algn="ctr">
              <a:spcBef>
                <a:spcPts val="0"/>
              </a:spcBef>
            </a:pPr>
            <a:r>
              <a:rPr lang="en-US" sz="1200" dirty="0" smtClean="0">
                <a:solidFill>
                  <a:schemeClr val="accent1">
                    <a:lumMod val="50000"/>
                  </a:schemeClr>
                </a:solidFill>
                <a:latin typeface="Maiandra GD" pitchFamily="34" charset="0"/>
              </a:rPr>
              <a:t>The “loop” command expands in the command stack as:</a:t>
            </a:r>
            <a:endParaRPr lang="en-US" sz="4000" dirty="0">
              <a:solidFill>
                <a:schemeClr val="accent1">
                  <a:lumMod val="50000"/>
                </a:schemeClr>
              </a:solidFill>
              <a:latin typeface="Maiandra GD" pitchFamily="34" charset="0"/>
            </a:endParaRPr>
          </a:p>
        </p:txBody>
      </p:sp>
      <p:sp>
        <p:nvSpPr>
          <p:cNvPr id="23" name="Line Callout 2 22"/>
          <p:cNvSpPr/>
          <p:nvPr/>
        </p:nvSpPr>
        <p:spPr bwMode="auto">
          <a:xfrm>
            <a:off x="177341" y="3427606"/>
            <a:ext cx="1983970" cy="404561"/>
          </a:xfrm>
          <a:prstGeom prst="borderCallout2">
            <a:avLst>
              <a:gd name="adj1" fmla="val 48225"/>
              <a:gd name="adj2" fmla="val 101096"/>
              <a:gd name="adj3" fmla="val -103437"/>
              <a:gd name="adj4" fmla="val 136623"/>
              <a:gd name="adj5" fmla="val -104088"/>
              <a:gd name="adj6" fmla="val 153013"/>
            </a:avLst>
          </a:prstGeom>
          <a:ln w="19050">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cs typeface="Arial" charset="0"/>
              </a:rPr>
              <a:t>Sets the start field, end field and step size in Tesla</a:t>
            </a:r>
          </a:p>
        </p:txBody>
      </p:sp>
      <p:sp>
        <p:nvSpPr>
          <p:cNvPr id="24" name="Line Callout 2 23"/>
          <p:cNvSpPr/>
          <p:nvPr/>
        </p:nvSpPr>
        <p:spPr bwMode="auto">
          <a:xfrm>
            <a:off x="213362" y="4793664"/>
            <a:ext cx="1983970" cy="958743"/>
          </a:xfrm>
          <a:prstGeom prst="borderCallout2">
            <a:avLst>
              <a:gd name="adj1" fmla="val 48225"/>
              <a:gd name="adj2" fmla="val 101096"/>
              <a:gd name="adj3" fmla="val -15209"/>
              <a:gd name="adj4" fmla="val 137880"/>
              <a:gd name="adj5" fmla="val -36320"/>
              <a:gd name="adj6" fmla="val 150499"/>
            </a:avLst>
          </a:prstGeom>
          <a:ln w="19050">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cs typeface="Arial" charset="0"/>
              </a:rPr>
              <a:t>Disengages the superconducting magnet to the power supply leaving the magnet in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glow rad="63500">
                    <a:schemeClr val="accent1">
                      <a:satMod val="175000"/>
                      <a:alpha val="40000"/>
                    </a:schemeClr>
                  </a:glow>
                </a:effectLst>
                <a:latin typeface="Arial" charset="0"/>
                <a:cs typeface="Arial" charset="0"/>
              </a:rPr>
              <a:t>PERSISTENT</a:t>
            </a:r>
            <a:r>
              <a:rPr kumimoji="0" lang="en-US" sz="1050" b="1" i="0" u="none" strike="noStrike" cap="none" normalizeH="0" dirty="0" smtClean="0">
                <a:ln>
                  <a:noFill/>
                </a:ln>
                <a:solidFill>
                  <a:schemeClr val="tx1"/>
                </a:solidFill>
                <a:effectLst>
                  <a:glow rad="63500">
                    <a:schemeClr val="accent1">
                      <a:satMod val="175000"/>
                      <a:alpha val="40000"/>
                    </a:schemeClr>
                  </a:glow>
                </a:effectLst>
                <a:latin typeface="Arial" charset="0"/>
                <a:cs typeface="Arial" charset="0"/>
              </a:rPr>
              <a:t> MODE AT </a:t>
            </a:r>
            <a:r>
              <a:rPr kumimoji="0" lang="en-US" sz="1050" b="1" i="0" u="none" strike="noStrike" cap="none" normalizeH="0" dirty="0" err="1" smtClean="0">
                <a:ln>
                  <a:noFill/>
                </a:ln>
                <a:solidFill>
                  <a:schemeClr val="tx1"/>
                </a:solidFill>
                <a:effectLst>
                  <a:glow rad="63500">
                    <a:schemeClr val="accent1">
                      <a:satMod val="175000"/>
                      <a:alpha val="40000"/>
                    </a:schemeClr>
                  </a:glow>
                </a:effectLst>
                <a:latin typeface="Arial" charset="0"/>
                <a:cs typeface="Arial" charset="0"/>
              </a:rPr>
              <a:t>4.3T</a:t>
            </a:r>
            <a:endParaRPr kumimoji="0" lang="en-US" sz="1050" b="1" i="0" u="none" strike="noStrike" cap="none" normalizeH="0" baseline="0" dirty="0" smtClean="0">
              <a:ln>
                <a:noFill/>
              </a:ln>
              <a:solidFill>
                <a:schemeClr val="tx1"/>
              </a:solidFill>
              <a:effectLst>
                <a:glow rad="63500">
                  <a:schemeClr val="accent1">
                    <a:satMod val="175000"/>
                    <a:alpha val="40000"/>
                  </a:schemeClr>
                </a:glow>
              </a:effectLst>
              <a:latin typeface="Arial" charset="0"/>
              <a:cs typeface="Arial" charset="0"/>
            </a:endParaRPr>
          </a:p>
        </p:txBody>
      </p:sp>
      <p:cxnSp>
        <p:nvCxnSpPr>
          <p:cNvPr id="29" name="Straight Connector 28"/>
          <p:cNvCxnSpPr>
            <a:stCxn id="24" idx="0"/>
          </p:cNvCxnSpPr>
          <p:nvPr/>
        </p:nvCxnSpPr>
        <p:spPr bwMode="auto">
          <a:xfrm flipV="1">
            <a:off x="2197332" y="5029200"/>
            <a:ext cx="1003068" cy="243836"/>
          </a:xfrm>
          <a:prstGeom prst="line">
            <a:avLst/>
          </a:prstGeom>
          <a:ln w="19050">
            <a:solidFill>
              <a:schemeClr val="accent2">
                <a:lumMod val="7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32" name="TextBox 31"/>
          <p:cNvSpPr txBox="1"/>
          <p:nvPr/>
        </p:nvSpPr>
        <p:spPr>
          <a:xfrm>
            <a:off x="3329063" y="6168042"/>
            <a:ext cx="2377575"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US" sz="2400" dirty="0" err="1" smtClean="0"/>
              <a:t>set_field</a:t>
            </a:r>
            <a:r>
              <a:rPr lang="en-US" sz="2400" dirty="0" smtClean="0"/>
              <a:t>  </a:t>
            </a:r>
            <a:r>
              <a:rPr lang="en-US" sz="2400" dirty="0" err="1" smtClean="0"/>
              <a:t>mag_b</a:t>
            </a:r>
            <a:r>
              <a:rPr lang="en-US" sz="2400" dirty="0" smtClean="0"/>
              <a:t> 0</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571" y="1519180"/>
            <a:ext cx="8229600" cy="840230"/>
          </a:xfrm>
        </p:spPr>
        <p:txBody>
          <a:bodyPr/>
          <a:lstStyle/>
          <a:p>
            <a:r>
              <a:rPr lang="en-US" sz="1800" dirty="0" smtClean="0"/>
              <a:t>There will be two windows: a command console to enter the commands and a status monitor window that displays the status which includes motor and variable values and ongoing scan</a:t>
            </a:r>
          </a:p>
        </p:txBody>
      </p:sp>
      <p:pic>
        <p:nvPicPr>
          <p:cNvPr id="4" name="Picture 2"/>
          <p:cNvPicPr>
            <a:picLocks noChangeAspect="1" noChangeArrowheads="1"/>
          </p:cNvPicPr>
          <p:nvPr/>
        </p:nvPicPr>
        <p:blipFill>
          <a:blip r:embed="rId2" cstate="print"/>
          <a:srcRect/>
          <a:stretch>
            <a:fillRect/>
          </a:stretch>
        </p:blipFill>
        <p:spPr bwMode="auto">
          <a:xfrm>
            <a:off x="2252749" y="490451"/>
            <a:ext cx="4646813" cy="816059"/>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3" cstate="print"/>
          <a:srcRect/>
          <a:stretch>
            <a:fillRect/>
          </a:stretch>
        </p:blipFill>
        <p:spPr bwMode="auto">
          <a:xfrm>
            <a:off x="457198" y="2610195"/>
            <a:ext cx="3690852" cy="3015021"/>
          </a:xfrm>
          <a:prstGeom prst="rect">
            <a:avLst/>
          </a:prstGeom>
          <a:noFill/>
          <a:ln w="9525">
            <a:noFill/>
            <a:miter lim="800000"/>
            <a:headEnd/>
            <a:tailEnd/>
          </a:ln>
        </p:spPr>
      </p:pic>
      <p:sp>
        <p:nvSpPr>
          <p:cNvPr id="6" name="TextBox 5"/>
          <p:cNvSpPr txBox="1"/>
          <p:nvPr/>
        </p:nvSpPr>
        <p:spPr>
          <a:xfrm>
            <a:off x="540327" y="5727469"/>
            <a:ext cx="3159839" cy="369332"/>
          </a:xfrm>
          <a:prstGeom prst="rect">
            <a:avLst/>
          </a:prstGeom>
          <a:noFill/>
        </p:spPr>
        <p:txBody>
          <a:bodyPr wrap="none" rtlCol="0">
            <a:spAutoFit/>
          </a:bodyPr>
          <a:lstStyle/>
          <a:p>
            <a:r>
              <a:rPr lang="en-US" dirty="0" smtClean="0"/>
              <a:t>Command console window</a:t>
            </a:r>
            <a:endParaRPr lang="en-US" dirty="0"/>
          </a:p>
        </p:txBody>
      </p:sp>
      <p:sp>
        <p:nvSpPr>
          <p:cNvPr id="7" name="TextBox 6"/>
          <p:cNvSpPr txBox="1"/>
          <p:nvPr/>
        </p:nvSpPr>
        <p:spPr>
          <a:xfrm>
            <a:off x="5264727" y="5788429"/>
            <a:ext cx="2723823" cy="369332"/>
          </a:xfrm>
          <a:prstGeom prst="rect">
            <a:avLst/>
          </a:prstGeom>
          <a:noFill/>
        </p:spPr>
        <p:txBody>
          <a:bodyPr wrap="none" rtlCol="0">
            <a:spAutoFit/>
          </a:bodyPr>
          <a:lstStyle/>
          <a:p>
            <a:r>
              <a:rPr lang="en-US" dirty="0" smtClean="0"/>
              <a:t>Status monitor window</a:t>
            </a:r>
            <a:endParaRPr lang="en-US" dirty="0"/>
          </a:p>
        </p:txBody>
      </p:sp>
      <p:pic>
        <p:nvPicPr>
          <p:cNvPr id="2053" name="Picture 5"/>
          <p:cNvPicPr>
            <a:picLocks noChangeAspect="1" noChangeArrowheads="1"/>
          </p:cNvPicPr>
          <p:nvPr/>
        </p:nvPicPr>
        <p:blipFill>
          <a:blip r:embed="rId4" cstate="print"/>
          <a:srcRect/>
          <a:stretch>
            <a:fillRect/>
          </a:stretch>
        </p:blipFill>
        <p:spPr bwMode="auto">
          <a:xfrm>
            <a:off x="4322618" y="2593571"/>
            <a:ext cx="4314306" cy="30923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5"/>
          <p:cNvPicPr>
            <a:picLocks noChangeAspect="1" noChangeArrowheads="1"/>
          </p:cNvPicPr>
          <p:nvPr/>
        </p:nvPicPr>
        <p:blipFill>
          <a:blip r:embed="rId3" cstate="print"/>
          <a:srcRect/>
          <a:stretch>
            <a:fillRect/>
          </a:stretch>
        </p:blipFill>
        <p:spPr bwMode="auto">
          <a:xfrm>
            <a:off x="4538749" y="2468880"/>
            <a:ext cx="4314306" cy="3341716"/>
          </a:xfrm>
          <a:prstGeom prst="rect">
            <a:avLst/>
          </a:prstGeom>
          <a:noFill/>
          <a:ln w="9525">
            <a:noFill/>
            <a:miter lim="800000"/>
            <a:headEnd/>
            <a:tailEnd/>
          </a:ln>
        </p:spPr>
      </p:pic>
      <p:sp>
        <p:nvSpPr>
          <p:cNvPr id="2" name="Title 1"/>
          <p:cNvSpPr>
            <a:spLocks noGrp="1"/>
          </p:cNvSpPr>
          <p:nvPr>
            <p:ph type="title"/>
          </p:nvPr>
        </p:nvSpPr>
        <p:spPr>
          <a:xfrm>
            <a:off x="127750" y="102985"/>
            <a:ext cx="8229600" cy="563231"/>
          </a:xfrm>
        </p:spPr>
        <p:txBody>
          <a:bodyPr/>
          <a:lstStyle/>
          <a:p>
            <a:r>
              <a:rPr lang="en-US" sz="3600" dirty="0" smtClean="0"/>
              <a:t>The Status monitor window</a:t>
            </a:r>
            <a:endParaRPr lang="en-US" sz="3600" dirty="0"/>
          </a:p>
        </p:txBody>
      </p:sp>
      <p:sp>
        <p:nvSpPr>
          <p:cNvPr id="5" name="Line Callout 2 4"/>
          <p:cNvSpPr/>
          <p:nvPr/>
        </p:nvSpPr>
        <p:spPr bwMode="auto">
          <a:xfrm>
            <a:off x="6974378" y="532005"/>
            <a:ext cx="2036618" cy="349136"/>
          </a:xfrm>
          <a:prstGeom prst="borderCallout2">
            <a:avLst>
              <a:gd name="adj1" fmla="val 51046"/>
              <a:gd name="adj2" fmla="val -3008"/>
              <a:gd name="adj3" fmla="val 52213"/>
              <a:gd name="adj4" fmla="val -36035"/>
              <a:gd name="adj5" fmla="val 637191"/>
              <a:gd name="adj6" fmla="val -55953"/>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Experiment Number</a:t>
            </a:r>
          </a:p>
        </p:txBody>
      </p:sp>
      <p:sp>
        <p:nvSpPr>
          <p:cNvPr id="7" name="Line Callout 2 6"/>
          <p:cNvSpPr/>
          <p:nvPr/>
        </p:nvSpPr>
        <p:spPr bwMode="auto">
          <a:xfrm>
            <a:off x="6977148" y="933787"/>
            <a:ext cx="2036618" cy="349136"/>
          </a:xfrm>
          <a:prstGeom prst="borderCallout2">
            <a:avLst>
              <a:gd name="adj1" fmla="val 51046"/>
              <a:gd name="adj2" fmla="val -3008"/>
              <a:gd name="adj3" fmla="val 49832"/>
              <a:gd name="adj4" fmla="val -23790"/>
              <a:gd name="adj5" fmla="val 515763"/>
              <a:gd name="adj6" fmla="val -3432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Experiment Title</a:t>
            </a:r>
          </a:p>
        </p:txBody>
      </p:sp>
      <p:sp>
        <p:nvSpPr>
          <p:cNvPr id="8" name="Line Callout 2 7"/>
          <p:cNvSpPr/>
          <p:nvPr/>
        </p:nvSpPr>
        <p:spPr bwMode="auto">
          <a:xfrm>
            <a:off x="1997826" y="975351"/>
            <a:ext cx="2036618" cy="349136"/>
          </a:xfrm>
          <a:prstGeom prst="borderCallout2">
            <a:avLst>
              <a:gd name="adj1" fmla="val 55808"/>
              <a:gd name="adj2" fmla="val 101074"/>
              <a:gd name="adj3" fmla="val 592687"/>
              <a:gd name="adj4" fmla="val 117027"/>
              <a:gd name="adj5" fmla="val 594334"/>
              <a:gd name="adj6" fmla="val 13017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charset="0"/>
                <a:cs typeface="Arial" charset="0"/>
              </a:rPr>
              <a:t>VTI</a:t>
            </a:r>
            <a:r>
              <a:rPr kumimoji="0" lang="en-US" sz="1400" b="1" i="0" u="none" strike="noStrike" cap="none" normalizeH="0" baseline="0" dirty="0" smtClean="0">
                <a:ln>
                  <a:noFill/>
                </a:ln>
                <a:solidFill>
                  <a:schemeClr val="tx1"/>
                </a:solidFill>
                <a:effectLst/>
                <a:latin typeface="Arial" charset="0"/>
                <a:cs typeface="Arial" charset="0"/>
              </a:rPr>
              <a:t> temperature (K)</a:t>
            </a:r>
          </a:p>
        </p:txBody>
      </p:sp>
      <p:sp>
        <p:nvSpPr>
          <p:cNvPr id="9" name="TextBox 8"/>
          <p:cNvSpPr txBox="1"/>
          <p:nvPr/>
        </p:nvSpPr>
        <p:spPr>
          <a:xfrm>
            <a:off x="1882662" y="556944"/>
            <a:ext cx="2292615" cy="338554"/>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600" dirty="0" smtClean="0"/>
              <a:t>Independent Variables</a:t>
            </a:r>
            <a:endParaRPr lang="en-US" sz="1600" dirty="0"/>
          </a:p>
        </p:txBody>
      </p:sp>
      <p:sp>
        <p:nvSpPr>
          <p:cNvPr id="10" name="Line Callout 2 9"/>
          <p:cNvSpPr/>
          <p:nvPr/>
        </p:nvSpPr>
        <p:spPr bwMode="auto">
          <a:xfrm>
            <a:off x="1983972" y="1360508"/>
            <a:ext cx="2036618" cy="435032"/>
          </a:xfrm>
          <a:prstGeom prst="borderCallout2">
            <a:avLst>
              <a:gd name="adj1" fmla="val 55808"/>
              <a:gd name="adj2" fmla="val 101074"/>
              <a:gd name="adj3" fmla="val 419515"/>
              <a:gd name="adj4" fmla="val 115803"/>
              <a:gd name="adj5" fmla="val 421162"/>
              <a:gd name="adj6" fmla="val 12649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Sample temperature in Dilution refrigerator(K)</a:t>
            </a:r>
          </a:p>
        </p:txBody>
      </p:sp>
      <p:sp>
        <p:nvSpPr>
          <p:cNvPr id="11" name="Line Callout 2 10"/>
          <p:cNvSpPr/>
          <p:nvPr/>
        </p:nvSpPr>
        <p:spPr bwMode="auto">
          <a:xfrm>
            <a:off x="1975659" y="1842646"/>
            <a:ext cx="2036618" cy="349136"/>
          </a:xfrm>
          <a:prstGeom prst="borderCallout2">
            <a:avLst>
              <a:gd name="adj1" fmla="val 55808"/>
              <a:gd name="adj2" fmla="val 101074"/>
              <a:gd name="adj3" fmla="val 418878"/>
              <a:gd name="adj4" fmla="val 115394"/>
              <a:gd name="adj5" fmla="val 418144"/>
              <a:gd name="adj6" fmla="val 12649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Persistent vertical field (Tesla)</a:t>
            </a:r>
          </a:p>
        </p:txBody>
      </p:sp>
      <p:sp>
        <p:nvSpPr>
          <p:cNvPr id="12" name="TextBox 11"/>
          <p:cNvSpPr txBox="1"/>
          <p:nvPr/>
        </p:nvSpPr>
        <p:spPr>
          <a:xfrm>
            <a:off x="139761" y="2238886"/>
            <a:ext cx="2292615"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600" dirty="0" smtClean="0"/>
              <a:t>Measurement information</a:t>
            </a:r>
            <a:endParaRPr lang="en-US" sz="1600" dirty="0"/>
          </a:p>
        </p:txBody>
      </p:sp>
      <p:sp>
        <p:nvSpPr>
          <p:cNvPr id="14" name="Line Callout 2 13"/>
          <p:cNvSpPr/>
          <p:nvPr/>
        </p:nvSpPr>
        <p:spPr bwMode="auto">
          <a:xfrm>
            <a:off x="130233" y="2624042"/>
            <a:ext cx="2036618" cy="349136"/>
          </a:xfrm>
          <a:prstGeom prst="borderCallout2">
            <a:avLst>
              <a:gd name="adj1" fmla="val 55808"/>
              <a:gd name="adj2" fmla="val 101074"/>
              <a:gd name="adj3" fmla="val 252212"/>
              <a:gd name="adj4" fmla="val 204782"/>
              <a:gd name="adj5" fmla="val 253859"/>
              <a:gd name="adj6" fmla="val 218741"/>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cs typeface="Arial" charset="0"/>
              </a:rPr>
              <a:t>Time to measure each point</a:t>
            </a:r>
            <a:r>
              <a:rPr kumimoji="0" lang="en-US" sz="1050" b="1" i="0" u="none" strike="noStrike" cap="none" normalizeH="0" dirty="0" smtClean="0">
                <a:ln>
                  <a:noFill/>
                </a:ln>
                <a:solidFill>
                  <a:schemeClr val="tx1"/>
                </a:solidFill>
                <a:effectLst/>
                <a:latin typeface="Arial" charset="0"/>
                <a:cs typeface="Arial" charset="0"/>
              </a:rPr>
              <a:t> (</a:t>
            </a:r>
            <a:r>
              <a:rPr kumimoji="0" lang="en-US" sz="1050" b="1" i="0" u="none" strike="noStrike" cap="none" normalizeH="0" dirty="0" err="1" smtClean="0">
                <a:ln>
                  <a:noFill/>
                </a:ln>
                <a:solidFill>
                  <a:schemeClr val="tx1"/>
                </a:solidFill>
                <a:effectLst/>
                <a:latin typeface="Arial" charset="0"/>
                <a:cs typeface="Arial" charset="0"/>
              </a:rPr>
              <a:t>secs</a:t>
            </a:r>
            <a:r>
              <a:rPr kumimoji="0" lang="en-US" sz="1050" b="1" i="0" u="none" strike="noStrike" cap="none" normalizeH="0" dirty="0" smtClean="0">
                <a:ln>
                  <a:noFill/>
                </a:ln>
                <a:solidFill>
                  <a:schemeClr val="tx1"/>
                </a:solidFill>
                <a:effectLst/>
                <a:latin typeface="Arial" charset="0"/>
                <a:cs typeface="Arial" charset="0"/>
              </a:rPr>
              <a:t>)</a:t>
            </a: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15" name="Line Callout 2 14"/>
          <p:cNvSpPr/>
          <p:nvPr/>
        </p:nvSpPr>
        <p:spPr bwMode="auto">
          <a:xfrm>
            <a:off x="133003" y="3034145"/>
            <a:ext cx="2236124" cy="232749"/>
          </a:xfrm>
          <a:prstGeom prst="borderCallout2">
            <a:avLst>
              <a:gd name="adj1" fmla="val 55808"/>
              <a:gd name="adj2" fmla="val 101074"/>
              <a:gd name="adj3" fmla="val 256729"/>
              <a:gd name="adj4" fmla="val 221279"/>
              <a:gd name="adj5" fmla="val 263302"/>
              <a:gd name="adj6" fmla="val 237112"/>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Arial" charset="0"/>
              </a:rPr>
              <a:t>Beam Monitor </a:t>
            </a:r>
            <a:r>
              <a:rPr kumimoji="0" lang="en-US" sz="1100" b="1" i="0" u="none" strike="noStrike" cap="none" normalizeH="0" baseline="0" dirty="0" smtClean="0">
                <a:ln>
                  <a:noFill/>
                </a:ln>
                <a:solidFill>
                  <a:schemeClr val="tx1"/>
                </a:solidFill>
                <a:effectLst/>
                <a:latin typeface="Arial" charset="0"/>
                <a:cs typeface="Arial" charset="0"/>
              </a:rPr>
              <a:t>neutron counts</a:t>
            </a:r>
          </a:p>
        </p:txBody>
      </p:sp>
      <p:sp>
        <p:nvSpPr>
          <p:cNvPr id="16" name="Line Callout 2 15"/>
          <p:cNvSpPr/>
          <p:nvPr/>
        </p:nvSpPr>
        <p:spPr bwMode="auto">
          <a:xfrm>
            <a:off x="135776" y="3311225"/>
            <a:ext cx="2424545" cy="512620"/>
          </a:xfrm>
          <a:prstGeom prst="borderCallout2">
            <a:avLst>
              <a:gd name="adj1" fmla="val 55808"/>
              <a:gd name="adj2" fmla="val 101074"/>
              <a:gd name="adj3" fmla="val 91148"/>
              <a:gd name="adj4" fmla="val 170815"/>
              <a:gd name="adj5" fmla="val 88895"/>
              <a:gd name="adj6" fmla="val 185325"/>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Total neutron counts on 44 detectors</a:t>
            </a:r>
          </a:p>
          <a:p>
            <a:r>
              <a:rPr lang="en-US" sz="1000" dirty="0" smtClean="0"/>
              <a:t>[</a:t>
            </a:r>
            <a:r>
              <a:rPr lang="en-US" sz="1000" dirty="0" smtClean="0"/>
              <a:t>Individual </a:t>
            </a:r>
            <a:r>
              <a:rPr lang="en-US" sz="1000" dirty="0" smtClean="0"/>
              <a:t>detector counts (anode#) can be found as you scroll down]</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cs typeface="Arial" charset="0"/>
            </a:endParaRPr>
          </a:p>
        </p:txBody>
      </p:sp>
      <p:sp>
        <p:nvSpPr>
          <p:cNvPr id="19" name="TextBox 18"/>
          <p:cNvSpPr txBox="1"/>
          <p:nvPr/>
        </p:nvSpPr>
        <p:spPr>
          <a:xfrm>
            <a:off x="192408" y="3879264"/>
            <a:ext cx="2292615" cy="338554"/>
          </a:xfrm>
          <a:prstGeom prst="rect">
            <a:avLst/>
          </a:prstGeom>
          <a:gradFill>
            <a:gsLst>
              <a:gs pos="0">
                <a:srgbClr val="00FF99"/>
              </a:gs>
              <a:gs pos="35000">
                <a:schemeClr val="tx2">
                  <a:lumMod val="20000"/>
                  <a:lumOff val="80000"/>
                </a:schemeClr>
              </a:gs>
              <a:gs pos="100000">
                <a:schemeClr val="tx2">
                  <a:lumMod val="20000"/>
                  <a:lumOff val="80000"/>
                </a:schemeClr>
              </a:gs>
            </a:gsLst>
          </a:gradFill>
          <a:ln>
            <a:solidFill>
              <a:srgbClr val="00B05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dirty="0" smtClean="0"/>
              <a:t>Instrument Configuration</a:t>
            </a:r>
            <a:endParaRPr lang="en-US" sz="1600" dirty="0"/>
          </a:p>
        </p:txBody>
      </p:sp>
      <p:sp>
        <p:nvSpPr>
          <p:cNvPr id="22" name="Line Callout 2 21"/>
          <p:cNvSpPr/>
          <p:nvPr/>
        </p:nvSpPr>
        <p:spPr bwMode="auto">
          <a:xfrm>
            <a:off x="207819" y="4239482"/>
            <a:ext cx="2036618" cy="540328"/>
          </a:xfrm>
          <a:prstGeom prst="borderCallout2">
            <a:avLst>
              <a:gd name="adj1" fmla="val 55808"/>
              <a:gd name="adj2" fmla="val 101074"/>
              <a:gd name="adj3" fmla="val -50204"/>
              <a:gd name="adj4" fmla="val 206415"/>
              <a:gd name="adj5" fmla="val -50096"/>
              <a:gd name="adj6" fmla="val 212619"/>
            </a:avLst>
          </a:prstGeom>
          <a:solidFill>
            <a:srgbClr val="D9FFEE"/>
          </a:solidFill>
          <a:ln>
            <a:solidFill>
              <a:schemeClr val="tx2">
                <a:lumMod val="7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000" dirty="0" err="1" smtClean="0">
                <a:solidFill>
                  <a:schemeClr val="tx1"/>
                </a:solidFill>
                <a:latin typeface="Arial" charset="0"/>
                <a:cs typeface="Arial" charset="0"/>
              </a:rPr>
              <a:t>Monochromator</a:t>
            </a:r>
            <a:r>
              <a:rPr lang="en-US" sz="1000" dirty="0" smtClean="0">
                <a:solidFill>
                  <a:schemeClr val="tx1"/>
                </a:solidFill>
                <a:latin typeface="Arial" charset="0"/>
                <a:cs typeface="Arial" charset="0"/>
              </a:rPr>
              <a:t> position</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err="1" smtClean="0">
                <a:solidFill>
                  <a:schemeClr val="tx1"/>
                </a:solidFill>
                <a:latin typeface="Arial" charset="0"/>
                <a:cs typeface="Arial" charset="0"/>
              </a:rPr>
              <a:t>m</a:t>
            </a:r>
            <a:r>
              <a:rPr kumimoji="0" lang="en-US" sz="1000" b="1" i="0" u="none" strike="noStrike" cap="none" normalizeH="0" baseline="0" dirty="0" err="1" smtClean="0">
                <a:ln>
                  <a:noFill/>
                </a:ln>
                <a:solidFill>
                  <a:schemeClr val="tx1"/>
                </a:solidFill>
                <a:effectLst/>
                <a:latin typeface="Arial" charset="0"/>
                <a:cs typeface="Arial" charset="0"/>
              </a:rPr>
              <a:t>1</a:t>
            </a:r>
            <a:r>
              <a:rPr kumimoji="0" lang="en-US" sz="1000" b="1" i="0" u="none" strike="noStrike" cap="none" normalizeH="0" baseline="0" dirty="0" smtClean="0">
                <a:ln>
                  <a:noFill/>
                </a:ln>
                <a:solidFill>
                  <a:schemeClr val="tx1"/>
                </a:solidFill>
                <a:effectLst/>
                <a:latin typeface="Arial" charset="0"/>
                <a:cs typeface="Arial" charset="0"/>
              </a:rPr>
              <a:t>=0, </a:t>
            </a:r>
            <a:r>
              <a:rPr kumimoji="0" lang="en-US" sz="1000" b="1" i="0" u="none" strike="noStrike" cap="none" normalizeH="0" baseline="0" dirty="0" err="1" smtClean="0">
                <a:ln>
                  <a:noFill/>
                </a:ln>
                <a:solidFill>
                  <a:schemeClr val="tx1"/>
                </a:solidFill>
                <a:effectLst/>
                <a:latin typeface="Arial" charset="0"/>
                <a:cs typeface="Arial" charset="0"/>
              </a:rPr>
              <a:t>Ge115</a:t>
            </a:r>
            <a:r>
              <a:rPr kumimoji="0" lang="en-US" sz="1000" b="1" i="0" u="none" strike="noStrike" cap="none" normalizeH="0" baseline="0" dirty="0" smtClean="0">
                <a:ln>
                  <a:noFill/>
                </a:ln>
                <a:solidFill>
                  <a:schemeClr val="tx1"/>
                </a:solidFill>
                <a:effectLst/>
                <a:latin typeface="Arial" charset="0"/>
                <a:cs typeface="Arial" charset="0"/>
              </a:rPr>
              <a:t>, </a:t>
            </a:r>
            <a:r>
              <a:rPr kumimoji="0" lang="en-US" sz="1000" b="1" i="0" u="none" strike="noStrike" cap="none" normalizeH="0" baseline="0" dirty="0" smtClean="0">
                <a:ln>
                  <a:noFill/>
                </a:ln>
                <a:solidFill>
                  <a:schemeClr val="tx1"/>
                </a:solidFill>
                <a:effectLst/>
                <a:latin typeface="Arial" charset="0"/>
                <a:cs typeface="Arial" charset="0"/>
                <a:sym typeface="Symbol"/>
              </a:rPr>
              <a:t>=</a:t>
            </a:r>
            <a:r>
              <a:rPr kumimoji="0" lang="en-US" sz="1000" b="1" i="0" u="none" strike="noStrike" cap="none" normalizeH="0" baseline="0" dirty="0" err="1" smtClean="0">
                <a:ln>
                  <a:noFill/>
                </a:ln>
                <a:solidFill>
                  <a:schemeClr val="tx1"/>
                </a:solidFill>
                <a:effectLst/>
                <a:latin typeface="Arial" charset="0"/>
                <a:cs typeface="Arial" charset="0"/>
                <a:sym typeface="Symbol"/>
              </a:rPr>
              <a:t>1.54</a:t>
            </a:r>
            <a:r>
              <a:rPr kumimoji="0" lang="en-US" sz="1000" b="1" i="0" u="none" strike="noStrike" cap="none" normalizeH="0" baseline="0" dirty="0" err="1" smtClean="0">
                <a:ln>
                  <a:noFill/>
                </a:ln>
                <a:solidFill>
                  <a:schemeClr val="tx1"/>
                </a:solidFill>
                <a:effectLst/>
                <a:latin typeface="Garamond"/>
                <a:cs typeface="Arial" charset="0"/>
                <a:sym typeface="Symbol"/>
              </a:rPr>
              <a:t>Å</a:t>
            </a:r>
            <a:endParaRPr kumimoji="0" lang="en-US" sz="1000" b="1" i="0" u="none" strike="noStrike" cap="none" normalizeH="0" baseline="0" dirty="0" smtClean="0">
              <a:ln>
                <a:noFill/>
              </a:ln>
              <a:solidFill>
                <a:schemeClr val="tx1"/>
              </a:solidFill>
              <a:effectLst/>
              <a:latin typeface="Garamond"/>
              <a:cs typeface="Arial" charset="0"/>
              <a:sym typeface="Symbol"/>
            </a:endParaRPr>
          </a:p>
          <a:p>
            <a:r>
              <a:rPr lang="en-US" sz="1000" dirty="0" err="1" smtClean="0">
                <a:solidFill>
                  <a:schemeClr val="tx1"/>
                </a:solidFill>
                <a:latin typeface="Arial" charset="0"/>
                <a:cs typeface="Arial" charset="0"/>
              </a:rPr>
              <a:t>m1</a:t>
            </a:r>
            <a:r>
              <a:rPr lang="en-US" sz="1000" dirty="0" smtClean="0">
                <a:solidFill>
                  <a:schemeClr val="tx1"/>
                </a:solidFill>
                <a:latin typeface="Arial" charset="0"/>
                <a:cs typeface="Arial" charset="0"/>
              </a:rPr>
              <a:t>=9.45, </a:t>
            </a:r>
            <a:r>
              <a:rPr lang="en-US" sz="1000" dirty="0" err="1" smtClean="0">
                <a:solidFill>
                  <a:schemeClr val="tx1"/>
                </a:solidFill>
                <a:latin typeface="Arial" charset="0"/>
                <a:cs typeface="Arial" charset="0"/>
              </a:rPr>
              <a:t>Ge113</a:t>
            </a:r>
            <a:r>
              <a:rPr lang="en-US" sz="1000" dirty="0" smtClean="0">
                <a:solidFill>
                  <a:schemeClr val="tx1"/>
                </a:solidFill>
                <a:latin typeface="Arial" charset="0"/>
                <a:cs typeface="Arial" charset="0"/>
              </a:rPr>
              <a:t>, </a:t>
            </a:r>
            <a:r>
              <a:rPr lang="en-US" sz="1000" dirty="0" smtClean="0">
                <a:solidFill>
                  <a:schemeClr val="tx1"/>
                </a:solidFill>
                <a:latin typeface="Arial" charset="0"/>
                <a:cs typeface="Arial" charset="0"/>
                <a:sym typeface="Symbol"/>
              </a:rPr>
              <a:t>=</a:t>
            </a:r>
            <a:r>
              <a:rPr lang="en-US" sz="1000" dirty="0" err="1" smtClean="0">
                <a:solidFill>
                  <a:schemeClr val="tx1"/>
                </a:solidFill>
                <a:latin typeface="Arial" charset="0"/>
                <a:cs typeface="Arial" charset="0"/>
                <a:sym typeface="Symbol"/>
              </a:rPr>
              <a:t>2.41</a:t>
            </a:r>
            <a:r>
              <a:rPr lang="en-US" sz="1000" dirty="0" err="1" smtClean="0">
                <a:solidFill>
                  <a:schemeClr val="tx1"/>
                </a:solidFill>
                <a:latin typeface="Garamond"/>
                <a:cs typeface="Arial" charset="0"/>
                <a:sym typeface="Symbol"/>
              </a:rPr>
              <a:t>Å</a:t>
            </a:r>
            <a:endParaRPr lang="en-US" sz="1000" dirty="0" smtClean="0">
              <a:solidFill>
                <a:schemeClr val="tx1"/>
              </a:solidFill>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24" name="Line Callout 2 23"/>
          <p:cNvSpPr/>
          <p:nvPr/>
        </p:nvSpPr>
        <p:spPr bwMode="auto">
          <a:xfrm>
            <a:off x="216131" y="4804747"/>
            <a:ext cx="2410692" cy="249381"/>
          </a:xfrm>
          <a:prstGeom prst="borderCallout2">
            <a:avLst>
              <a:gd name="adj1" fmla="val 55808"/>
              <a:gd name="adj2" fmla="val 101074"/>
              <a:gd name="adj3" fmla="val -272303"/>
              <a:gd name="adj4" fmla="val 172082"/>
              <a:gd name="adj5" fmla="val -271332"/>
              <a:gd name="adj6" fmla="val 179418"/>
            </a:avLst>
          </a:prstGeom>
          <a:solidFill>
            <a:srgbClr val="D9FFEE"/>
          </a:solidFill>
          <a:ln>
            <a:solidFill>
              <a:schemeClr val="tx2">
                <a:lumMod val="7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chemeClr val="tx1"/>
                </a:solidFill>
                <a:latin typeface="Arial" charset="0"/>
                <a:cs typeface="Arial" charset="0"/>
              </a:rPr>
              <a:t>Pre-sample collimator (</a:t>
            </a:r>
            <a:r>
              <a:rPr lang="en-US" sz="1000" dirty="0" smtClean="0">
                <a:solidFill>
                  <a:schemeClr val="tx1"/>
                </a:solidFill>
                <a:latin typeface="Arial" charset="0"/>
                <a:cs typeface="Arial" charset="0"/>
                <a:sym typeface="Symbol"/>
              </a:rPr>
              <a:t>2) alignment</a:t>
            </a:r>
            <a:endParaRPr lang="en-US" sz="1000" dirty="0" smtClean="0">
              <a:solidFill>
                <a:schemeClr val="tx1"/>
              </a:solidFill>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25" name="Line Callout 2 24"/>
          <p:cNvSpPr/>
          <p:nvPr/>
        </p:nvSpPr>
        <p:spPr bwMode="auto">
          <a:xfrm>
            <a:off x="210589" y="5087380"/>
            <a:ext cx="2158538" cy="243839"/>
          </a:xfrm>
          <a:prstGeom prst="borderCallout2">
            <a:avLst>
              <a:gd name="adj1" fmla="val 55808"/>
              <a:gd name="adj2" fmla="val 101074"/>
              <a:gd name="adj3" fmla="val -342563"/>
              <a:gd name="adj4" fmla="val 193589"/>
              <a:gd name="adj5" fmla="val -346748"/>
              <a:gd name="adj6" fmla="val 200507"/>
            </a:avLst>
          </a:prstGeom>
          <a:solidFill>
            <a:srgbClr val="D9FFEE"/>
          </a:solidFill>
          <a:ln>
            <a:solidFill>
              <a:schemeClr val="tx2">
                <a:lumMod val="7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000" dirty="0" err="1" smtClean="0">
                <a:solidFill>
                  <a:schemeClr val="tx1"/>
                </a:solidFill>
                <a:latin typeface="Arial" charset="0"/>
                <a:cs typeface="Arial" charset="0"/>
              </a:rPr>
              <a:t>2theta</a:t>
            </a:r>
            <a:r>
              <a:rPr lang="en-US" sz="1000" dirty="0" smtClean="0">
                <a:solidFill>
                  <a:schemeClr val="tx1"/>
                </a:solidFill>
                <a:latin typeface="Arial" charset="0"/>
                <a:cs typeface="Arial" charset="0"/>
              </a:rPr>
              <a:t> position of detector 1</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26" name="Line Callout 2 25"/>
          <p:cNvSpPr/>
          <p:nvPr/>
        </p:nvSpPr>
        <p:spPr bwMode="auto">
          <a:xfrm>
            <a:off x="213359" y="5353397"/>
            <a:ext cx="2430088" cy="299258"/>
          </a:xfrm>
          <a:prstGeom prst="borderCallout2">
            <a:avLst>
              <a:gd name="adj1" fmla="val 55808"/>
              <a:gd name="adj2" fmla="val 101074"/>
              <a:gd name="adj3" fmla="val -332364"/>
              <a:gd name="adj4" fmla="val 173108"/>
              <a:gd name="adj5" fmla="val -330361"/>
              <a:gd name="adj6" fmla="val 179239"/>
            </a:avLst>
          </a:prstGeom>
          <a:solidFill>
            <a:srgbClr val="D9FFEE"/>
          </a:solidFill>
          <a:ln>
            <a:solidFill>
              <a:schemeClr val="tx2">
                <a:lumMod val="7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700" dirty="0" smtClean="0">
                <a:solidFill>
                  <a:schemeClr val="tx1"/>
                </a:solidFill>
                <a:latin typeface="Arial" charset="0"/>
                <a:cs typeface="Arial" charset="0"/>
              </a:rPr>
              <a:t>Magnetic field value while driving to target field. The value is zero when the magnet is in persistent mode</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27" name="Line Callout 2 26"/>
          <p:cNvSpPr/>
          <p:nvPr/>
        </p:nvSpPr>
        <p:spPr bwMode="auto">
          <a:xfrm>
            <a:off x="216130" y="5655416"/>
            <a:ext cx="2288771" cy="246609"/>
          </a:xfrm>
          <a:prstGeom prst="borderCallout2">
            <a:avLst>
              <a:gd name="adj1" fmla="val 55808"/>
              <a:gd name="adj2" fmla="val 101074"/>
              <a:gd name="adj3" fmla="val -454414"/>
              <a:gd name="adj4" fmla="val 183100"/>
              <a:gd name="adj5" fmla="val -455189"/>
              <a:gd name="adj6" fmla="val 189270"/>
            </a:avLst>
          </a:prstGeom>
          <a:solidFill>
            <a:srgbClr val="D9FFEE"/>
          </a:solidFill>
          <a:ln>
            <a:solidFill>
              <a:schemeClr val="tx2">
                <a:lumMod val="7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650" dirty="0" smtClean="0">
                <a:solidFill>
                  <a:schemeClr val="tx1"/>
                </a:solidFill>
                <a:latin typeface="Arial" charset="0"/>
                <a:cs typeface="Arial" charset="0"/>
              </a:rPr>
              <a:t>PG filter position: if </a:t>
            </a:r>
            <a:r>
              <a:rPr lang="en-US" sz="650" dirty="0" err="1" smtClean="0">
                <a:solidFill>
                  <a:schemeClr val="tx1"/>
                </a:solidFill>
                <a:latin typeface="Arial" charset="0"/>
                <a:cs typeface="Arial" charset="0"/>
              </a:rPr>
              <a:t>m1</a:t>
            </a:r>
            <a:r>
              <a:rPr lang="en-US" sz="650" dirty="0" smtClean="0">
                <a:solidFill>
                  <a:schemeClr val="tx1"/>
                </a:solidFill>
                <a:latin typeface="Arial" charset="0"/>
                <a:cs typeface="Arial" charset="0"/>
              </a:rPr>
              <a:t>=0,     </a:t>
            </a:r>
            <a:r>
              <a:rPr lang="en-US" sz="650" dirty="0" err="1" smtClean="0">
                <a:solidFill>
                  <a:schemeClr val="tx1"/>
                </a:solidFill>
                <a:latin typeface="Arial" charset="0"/>
                <a:cs typeface="Arial" charset="0"/>
              </a:rPr>
              <a:t>pgfilter</a:t>
            </a:r>
            <a:r>
              <a:rPr lang="en-US" sz="650" dirty="0" smtClean="0">
                <a:solidFill>
                  <a:schemeClr val="tx1"/>
                </a:solidFill>
                <a:latin typeface="Arial" charset="0"/>
                <a:cs typeface="Arial" charset="0"/>
              </a:rPr>
              <a:t>=80 (OUT)</a:t>
            </a:r>
          </a:p>
          <a:p>
            <a:r>
              <a:rPr lang="en-US" sz="650" dirty="0" smtClean="0">
                <a:solidFill>
                  <a:schemeClr val="tx1"/>
                </a:solidFill>
                <a:latin typeface="Arial" charset="0"/>
                <a:cs typeface="Arial" charset="0"/>
              </a:rPr>
              <a:t>                                if m=9.45, </a:t>
            </a:r>
            <a:r>
              <a:rPr lang="en-US" sz="650" dirty="0" err="1" smtClean="0">
                <a:solidFill>
                  <a:schemeClr val="tx1"/>
                </a:solidFill>
                <a:latin typeface="Arial" charset="0"/>
                <a:cs typeface="Arial" charset="0"/>
              </a:rPr>
              <a:t>pgfilter</a:t>
            </a:r>
            <a:r>
              <a:rPr lang="en-US" sz="650" dirty="0" smtClean="0">
                <a:solidFill>
                  <a:schemeClr val="tx1"/>
                </a:solidFill>
                <a:latin typeface="Arial" charset="0"/>
                <a:cs typeface="Arial" charset="0"/>
              </a:rPr>
              <a:t>=0    (IN)</a:t>
            </a:r>
          </a:p>
          <a:p>
            <a:pPr marL="0" marR="0" indent="0" algn="l" defTabSz="914400" rtl="0" eaLnBrk="1" fontAlgn="base" latinLnBrk="0" hangingPunct="1">
              <a:lnSpc>
                <a:spcPct val="100000"/>
              </a:lnSpc>
              <a:spcBef>
                <a:spcPct val="0"/>
              </a:spcBef>
              <a:spcAft>
                <a:spcPct val="0"/>
              </a:spcAft>
              <a:buClrTx/>
              <a:buSzTx/>
              <a:buFontTx/>
              <a:buNone/>
              <a:tabLst/>
            </a:pPr>
            <a:r>
              <a:rPr lang="en-US" sz="700" dirty="0" smtClean="0">
                <a:solidFill>
                  <a:schemeClr val="tx1"/>
                </a:solidFill>
                <a:latin typeface="Arial" charset="0"/>
                <a:cs typeface="Arial" charset="0"/>
              </a:rPr>
              <a:t>         </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28" name="Line Callout 2 27"/>
          <p:cNvSpPr/>
          <p:nvPr/>
        </p:nvSpPr>
        <p:spPr bwMode="auto">
          <a:xfrm>
            <a:off x="210587" y="5921423"/>
            <a:ext cx="2865121" cy="321426"/>
          </a:xfrm>
          <a:prstGeom prst="borderCallout2">
            <a:avLst>
              <a:gd name="adj1" fmla="val 55808"/>
              <a:gd name="adj2" fmla="val 101074"/>
              <a:gd name="adj3" fmla="val -399028"/>
              <a:gd name="adj4" fmla="val 146840"/>
              <a:gd name="adj5" fmla="val -400642"/>
              <a:gd name="adj6" fmla="val 151855"/>
            </a:avLst>
          </a:prstGeom>
          <a:solidFill>
            <a:srgbClr val="D9FFEE"/>
          </a:solidFill>
          <a:ln>
            <a:solidFill>
              <a:schemeClr val="tx2">
                <a:lumMod val="7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800" dirty="0" smtClean="0">
                <a:solidFill>
                  <a:schemeClr val="tx1"/>
                </a:solidFill>
                <a:latin typeface="Arial" charset="0"/>
                <a:cs typeface="Arial" charset="0"/>
              </a:rPr>
              <a:t>Collimator(</a:t>
            </a:r>
            <a:r>
              <a:rPr lang="en-US" sz="800" dirty="0" smtClean="0">
                <a:solidFill>
                  <a:schemeClr val="tx1"/>
                </a:solidFill>
                <a:latin typeface="Arial" charset="0"/>
                <a:cs typeface="Arial" charset="0"/>
                <a:sym typeface="Symbol"/>
              </a:rPr>
              <a:t>2) position: </a:t>
            </a:r>
            <a:r>
              <a:rPr lang="en-US" sz="800" dirty="0" err="1" smtClean="0">
                <a:solidFill>
                  <a:schemeClr val="tx1"/>
                </a:solidFill>
                <a:latin typeface="Arial" charset="0"/>
                <a:cs typeface="Arial" charset="0"/>
                <a:sym typeface="Symbol"/>
              </a:rPr>
              <a:t>colltrans</a:t>
            </a:r>
            <a:r>
              <a:rPr lang="en-US" sz="800" dirty="0" smtClean="0">
                <a:solidFill>
                  <a:schemeClr val="tx1"/>
                </a:solidFill>
                <a:latin typeface="Arial" charset="0"/>
                <a:cs typeface="Arial" charset="0"/>
                <a:sym typeface="Symbol"/>
              </a:rPr>
              <a:t>=0,   collimator IN</a:t>
            </a:r>
          </a:p>
          <a:p>
            <a:r>
              <a:rPr lang="en-US" sz="800" dirty="0" smtClean="0">
                <a:solidFill>
                  <a:schemeClr val="tx1"/>
                </a:solidFill>
                <a:latin typeface="Arial" charset="0"/>
                <a:cs typeface="Arial" charset="0"/>
                <a:sym typeface="Symbol"/>
              </a:rPr>
              <a:t>	          </a:t>
            </a:r>
            <a:r>
              <a:rPr lang="en-US" sz="800" dirty="0" err="1" smtClean="0">
                <a:solidFill>
                  <a:schemeClr val="tx1"/>
                </a:solidFill>
                <a:latin typeface="Arial" charset="0"/>
                <a:cs typeface="Arial" charset="0"/>
                <a:sym typeface="Symbol"/>
              </a:rPr>
              <a:t>colltrans</a:t>
            </a:r>
            <a:r>
              <a:rPr lang="en-US" sz="800" dirty="0" smtClean="0">
                <a:solidFill>
                  <a:schemeClr val="tx1"/>
                </a:solidFill>
                <a:latin typeface="Arial" charset="0"/>
                <a:cs typeface="Arial" charset="0"/>
                <a:sym typeface="Symbol"/>
              </a:rPr>
              <a:t>=80, collimator OUT</a:t>
            </a:r>
            <a:endParaRPr lang="en-US" sz="800" dirty="0" smtClean="0">
              <a:solidFill>
                <a:schemeClr val="tx1"/>
              </a:solidFill>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29" name="Left Brace 28"/>
          <p:cNvSpPr/>
          <p:nvPr/>
        </p:nvSpPr>
        <p:spPr bwMode="auto">
          <a:xfrm>
            <a:off x="4355869" y="4754871"/>
            <a:ext cx="166255" cy="448887"/>
          </a:xfrm>
          <a:prstGeom prst="leftBrace">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sp>
        <p:nvSpPr>
          <p:cNvPr id="30" name="Line Callout 2 29"/>
          <p:cNvSpPr/>
          <p:nvPr/>
        </p:nvSpPr>
        <p:spPr bwMode="auto">
          <a:xfrm>
            <a:off x="196732" y="6265016"/>
            <a:ext cx="2865121" cy="321426"/>
          </a:xfrm>
          <a:prstGeom prst="borderCallout2">
            <a:avLst>
              <a:gd name="adj1" fmla="val 55808"/>
              <a:gd name="adj2" fmla="val 101074"/>
              <a:gd name="adj3" fmla="val -409373"/>
              <a:gd name="adj4" fmla="val 141037"/>
              <a:gd name="adj5" fmla="val -408401"/>
              <a:gd name="adj6" fmla="val 145762"/>
            </a:avLst>
          </a:prstGeom>
          <a:solidFill>
            <a:srgbClr val="D9FFEE"/>
          </a:solidFill>
          <a:ln>
            <a:solidFill>
              <a:schemeClr val="tx2">
                <a:lumMod val="7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700" dirty="0" smtClean="0">
                <a:solidFill>
                  <a:schemeClr val="tx1"/>
                </a:solidFill>
                <a:latin typeface="Arial" charset="0"/>
                <a:cs typeface="Arial" charset="0"/>
              </a:rPr>
              <a:t>Motorized slits: bottom(</a:t>
            </a:r>
            <a:r>
              <a:rPr lang="en-US" sz="700" i="1" dirty="0" err="1" smtClean="0">
                <a:solidFill>
                  <a:schemeClr val="tx1"/>
                </a:solidFill>
                <a:latin typeface="Arial" charset="0"/>
                <a:cs typeface="Arial" charset="0"/>
              </a:rPr>
              <a:t>slit_bt</a:t>
            </a:r>
            <a:r>
              <a:rPr lang="en-US" sz="700" dirty="0" smtClean="0">
                <a:solidFill>
                  <a:schemeClr val="tx1"/>
                </a:solidFill>
                <a:latin typeface="Arial" charset="0"/>
                <a:cs typeface="Arial" charset="0"/>
              </a:rPr>
              <a:t>), top (</a:t>
            </a:r>
            <a:r>
              <a:rPr lang="en-US" sz="700" i="1" dirty="0" err="1" smtClean="0">
                <a:solidFill>
                  <a:schemeClr val="tx1"/>
                </a:solidFill>
                <a:latin typeface="Arial" charset="0"/>
                <a:cs typeface="Arial" charset="0"/>
              </a:rPr>
              <a:t>slit_tp</a:t>
            </a:r>
            <a:r>
              <a:rPr lang="en-US" sz="700" dirty="0" smtClean="0">
                <a:solidFill>
                  <a:schemeClr val="tx1"/>
                </a:solidFill>
                <a:latin typeface="Arial" charset="0"/>
                <a:cs typeface="Arial" charset="0"/>
              </a:rPr>
              <a:t>), right(</a:t>
            </a:r>
            <a:r>
              <a:rPr lang="en-US" sz="700" i="1" dirty="0" err="1" smtClean="0">
                <a:solidFill>
                  <a:schemeClr val="tx1"/>
                </a:solidFill>
                <a:latin typeface="Arial" charset="0"/>
                <a:cs typeface="Arial" charset="0"/>
              </a:rPr>
              <a:t>slit_rt</a:t>
            </a:r>
            <a:r>
              <a:rPr lang="en-US" sz="700" dirty="0" smtClean="0">
                <a:solidFill>
                  <a:schemeClr val="tx1"/>
                </a:solidFill>
                <a:latin typeface="Arial" charset="0"/>
                <a:cs typeface="Arial" charset="0"/>
              </a:rPr>
              <a:t>), left(</a:t>
            </a:r>
            <a:r>
              <a:rPr lang="en-US" sz="700" i="1" dirty="0" err="1" smtClean="0">
                <a:solidFill>
                  <a:schemeClr val="tx1"/>
                </a:solidFill>
                <a:latin typeface="Arial" charset="0"/>
                <a:cs typeface="Arial" charset="0"/>
              </a:rPr>
              <a:t>slit_lf</a:t>
            </a:r>
            <a:r>
              <a:rPr lang="en-US" sz="700" dirty="0" smtClean="0">
                <a:solidFill>
                  <a:schemeClr val="tx1"/>
                </a:solidFill>
                <a:latin typeface="Arial" charset="0"/>
                <a:cs typeface="Arial" charset="0"/>
              </a:rPr>
              <a:t>), adjustable from 0(CLOSED)-31(WIDE OPEN)</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31" name="Line Callout 2 30"/>
          <p:cNvSpPr/>
          <p:nvPr/>
        </p:nvSpPr>
        <p:spPr bwMode="auto">
          <a:xfrm>
            <a:off x="4378040" y="5824442"/>
            <a:ext cx="1474120" cy="243849"/>
          </a:xfrm>
          <a:prstGeom prst="borderCallout2">
            <a:avLst>
              <a:gd name="adj1" fmla="val 50636"/>
              <a:gd name="adj2" fmla="val 107"/>
              <a:gd name="adj3" fmla="val -121129"/>
              <a:gd name="adj4" fmla="val -102"/>
              <a:gd name="adj5" fmla="val -120154"/>
              <a:gd name="adj6" fmla="val 10670"/>
            </a:avLst>
          </a:prstGeom>
          <a:solidFill>
            <a:srgbClr val="D9FFEE"/>
          </a:solidFill>
          <a:ln>
            <a:solidFill>
              <a:schemeClr val="tx2">
                <a:lumMod val="7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800" i="1" dirty="0" smtClean="0">
                <a:solidFill>
                  <a:schemeClr val="tx1"/>
                </a:solidFill>
                <a:latin typeface="Arial" charset="0"/>
                <a:cs typeface="Arial" charset="0"/>
              </a:rPr>
              <a:t>(temp) </a:t>
            </a:r>
            <a:r>
              <a:rPr lang="en-US" sz="800" dirty="0" smtClean="0">
                <a:solidFill>
                  <a:schemeClr val="tx1"/>
                </a:solidFill>
                <a:latin typeface="Arial" charset="0"/>
                <a:cs typeface="Arial" charset="0"/>
              </a:rPr>
              <a:t>Target temperature</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32" name="Line Callout 2 31"/>
          <p:cNvSpPr/>
          <p:nvPr/>
        </p:nvSpPr>
        <p:spPr bwMode="auto">
          <a:xfrm>
            <a:off x="4281057" y="6109846"/>
            <a:ext cx="1571103" cy="282641"/>
          </a:xfrm>
          <a:prstGeom prst="borderCallout2">
            <a:avLst>
              <a:gd name="adj1" fmla="val 50636"/>
              <a:gd name="adj2" fmla="val 107"/>
              <a:gd name="adj3" fmla="val -249468"/>
              <a:gd name="adj4" fmla="val -1425"/>
              <a:gd name="adj5" fmla="val -246018"/>
              <a:gd name="adj6" fmla="val 20882"/>
            </a:avLst>
          </a:prstGeom>
          <a:solidFill>
            <a:srgbClr val="D9FFEE"/>
          </a:solidFill>
          <a:ln>
            <a:solidFill>
              <a:schemeClr val="tx2">
                <a:lumMod val="7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700" i="1" dirty="0" smtClean="0">
                <a:solidFill>
                  <a:schemeClr val="tx1"/>
                </a:solidFill>
                <a:latin typeface="Arial" charset="0"/>
                <a:cs typeface="Arial" charset="0"/>
              </a:rPr>
              <a:t>(</a:t>
            </a:r>
            <a:r>
              <a:rPr lang="en-US" sz="700" i="1" dirty="0" err="1" smtClean="0">
                <a:solidFill>
                  <a:schemeClr val="tx1"/>
                </a:solidFill>
                <a:latin typeface="Arial" charset="0"/>
                <a:cs typeface="Arial" charset="0"/>
              </a:rPr>
              <a:t>stl</a:t>
            </a:r>
            <a:r>
              <a:rPr lang="en-US" sz="700" i="1" dirty="0" smtClean="0">
                <a:solidFill>
                  <a:schemeClr val="tx1"/>
                </a:solidFill>
                <a:latin typeface="Arial" charset="0"/>
                <a:cs typeface="Arial" charset="0"/>
              </a:rPr>
              <a:t>)</a:t>
            </a:r>
            <a:r>
              <a:rPr lang="en-US" sz="700" dirty="0" smtClean="0">
                <a:solidFill>
                  <a:schemeClr val="tx1"/>
                </a:solidFill>
                <a:latin typeface="Arial" charset="0"/>
                <a:cs typeface="Arial" charset="0"/>
              </a:rPr>
              <a:t>Sample alignment position perpendicular to the beam</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33" name="Line Callout 2 32"/>
          <p:cNvSpPr/>
          <p:nvPr/>
        </p:nvSpPr>
        <p:spPr bwMode="auto">
          <a:xfrm>
            <a:off x="4139741" y="6409104"/>
            <a:ext cx="1629291" cy="332518"/>
          </a:xfrm>
          <a:prstGeom prst="borderCallout2">
            <a:avLst>
              <a:gd name="adj1" fmla="val 50636"/>
              <a:gd name="adj2" fmla="val 107"/>
              <a:gd name="adj3" fmla="val -340439"/>
              <a:gd name="adj4" fmla="val -610"/>
              <a:gd name="adj5" fmla="val -341962"/>
              <a:gd name="adj6" fmla="val 25520"/>
            </a:avLst>
          </a:prstGeom>
          <a:solidFill>
            <a:srgbClr val="D9FFEE"/>
          </a:solidFill>
          <a:ln>
            <a:solidFill>
              <a:schemeClr val="tx2">
                <a:lumMod val="7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r>
              <a:rPr lang="en-US" sz="800" i="1" dirty="0" smtClean="0">
                <a:solidFill>
                  <a:schemeClr val="tx1"/>
                </a:solidFill>
                <a:latin typeface="Arial" charset="0"/>
                <a:cs typeface="Arial" charset="0"/>
              </a:rPr>
              <a:t>(</a:t>
            </a:r>
            <a:r>
              <a:rPr lang="en-US" sz="800" i="1" dirty="0" err="1" smtClean="0">
                <a:solidFill>
                  <a:schemeClr val="tx1"/>
                </a:solidFill>
                <a:latin typeface="Arial" charset="0"/>
                <a:cs typeface="Arial" charset="0"/>
              </a:rPr>
              <a:t>stu</a:t>
            </a:r>
            <a:r>
              <a:rPr lang="en-US" sz="800" i="1" dirty="0" smtClean="0">
                <a:solidFill>
                  <a:schemeClr val="tx1"/>
                </a:solidFill>
                <a:latin typeface="Arial" charset="0"/>
                <a:cs typeface="Arial" charset="0"/>
              </a:rPr>
              <a:t>)</a:t>
            </a:r>
            <a:r>
              <a:rPr lang="en-US" sz="800" dirty="0" smtClean="0">
                <a:solidFill>
                  <a:schemeClr val="tx1"/>
                </a:solidFill>
                <a:latin typeface="Arial" charset="0"/>
                <a:cs typeface="Arial" charset="0"/>
              </a:rPr>
              <a:t>Sample alignment position parallel to the beam</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43" name="Line Callout 2 42"/>
          <p:cNvSpPr/>
          <p:nvPr/>
        </p:nvSpPr>
        <p:spPr bwMode="auto">
          <a:xfrm>
            <a:off x="6040583" y="5915880"/>
            <a:ext cx="2424545" cy="243851"/>
          </a:xfrm>
          <a:prstGeom prst="borderCallout2">
            <a:avLst>
              <a:gd name="adj1" fmla="val 55808"/>
              <a:gd name="adj2" fmla="val 101074"/>
              <a:gd name="adj3" fmla="val -92461"/>
              <a:gd name="adj4" fmla="val 126244"/>
              <a:gd name="adj5" fmla="val -93093"/>
              <a:gd name="adj6" fmla="val 115382"/>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Current command/scan</a:t>
            </a:r>
            <a:r>
              <a:rPr kumimoji="0" lang="en-US" sz="1000" b="1" i="0" u="none" strike="noStrike" cap="none" normalizeH="0" dirty="0" smtClean="0">
                <a:ln>
                  <a:noFill/>
                </a:ln>
                <a:solidFill>
                  <a:schemeClr val="tx1"/>
                </a:solidFill>
                <a:effectLst/>
                <a:latin typeface="Arial" charset="0"/>
                <a:cs typeface="Arial" charset="0"/>
              </a:rPr>
              <a:t> running</a:t>
            </a:r>
            <a:endParaRPr lang="en-US" sz="1000" dirty="0" smtClean="0"/>
          </a:p>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cs typeface="Arial" charset="0"/>
            </a:endParaRPr>
          </a:p>
        </p:txBody>
      </p:sp>
      <p:sp>
        <p:nvSpPr>
          <p:cNvPr id="44" name="Line Callout 2 43"/>
          <p:cNvSpPr/>
          <p:nvPr/>
        </p:nvSpPr>
        <p:spPr bwMode="auto">
          <a:xfrm>
            <a:off x="7076901" y="2152996"/>
            <a:ext cx="1767840" cy="210582"/>
          </a:xfrm>
          <a:prstGeom prst="borderCallout2">
            <a:avLst>
              <a:gd name="adj1" fmla="val 55808"/>
              <a:gd name="adj2" fmla="val 101074"/>
              <a:gd name="adj3" fmla="val 364432"/>
              <a:gd name="adj4" fmla="val 101940"/>
              <a:gd name="adj5" fmla="val 457106"/>
              <a:gd name="adj6" fmla="val 90811"/>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Arial" charset="0"/>
              </a:rPr>
              <a:t>Monitor neutron counts</a:t>
            </a:r>
          </a:p>
        </p:txBody>
      </p:sp>
      <p:sp>
        <p:nvSpPr>
          <p:cNvPr id="47" name="TextBox 46"/>
          <p:cNvSpPr txBox="1"/>
          <p:nvPr/>
        </p:nvSpPr>
        <p:spPr>
          <a:xfrm>
            <a:off x="390698" y="989214"/>
            <a:ext cx="1354975" cy="923330"/>
          </a:xfrm>
          <a:prstGeom prst="rect">
            <a:avLst/>
          </a:prstGeom>
          <a:effectLst>
            <a:glow rad="228600">
              <a:schemeClr val="accent2">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900" dirty="0" smtClean="0"/>
              <a:t>This is an example for an experiment with the sample in a dilution refrigerator to be </a:t>
            </a:r>
            <a:r>
              <a:rPr lang="en-US" sz="900" dirty="0" smtClean="0"/>
              <a:t>measured </a:t>
            </a:r>
            <a:r>
              <a:rPr lang="en-US" sz="900" dirty="0" smtClean="0"/>
              <a:t>in the magnet (</a:t>
            </a:r>
            <a:r>
              <a:rPr lang="en-US" sz="900" dirty="0" err="1" smtClean="0"/>
              <a:t>Mag_B</a:t>
            </a:r>
            <a:r>
              <a:rPr lang="en-US" sz="900" dirty="0" smtClean="0"/>
              <a:t>)</a:t>
            </a:r>
            <a:endParaRPr lang="en-US" sz="900" dirty="0"/>
          </a:p>
        </p:txBody>
      </p:sp>
      <p:sp>
        <p:nvSpPr>
          <p:cNvPr id="48" name="TextBox 47"/>
          <p:cNvSpPr txBox="1"/>
          <p:nvPr/>
        </p:nvSpPr>
        <p:spPr>
          <a:xfrm>
            <a:off x="4233949" y="1041863"/>
            <a:ext cx="1734589" cy="784830"/>
          </a:xfrm>
          <a:prstGeom prst="rect">
            <a:avLst/>
          </a:prstGeom>
          <a:effectLst>
            <a:glow rad="63500">
              <a:schemeClr val="accent4">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900" dirty="0" smtClean="0"/>
              <a:t>This window will be the same that you will see in the live status monitor accessible online:</a:t>
            </a:r>
          </a:p>
          <a:p>
            <a:r>
              <a:rPr lang="en-US" sz="900" dirty="0" err="1" smtClean="0">
                <a:solidFill>
                  <a:srgbClr val="FF0000"/>
                </a:solidFill>
                <a:hlinkClick r:id="rId4"/>
              </a:rPr>
              <a:t>http://neutron.ornl.gov/hb2a/Statusmonitor20.html</a:t>
            </a:r>
            <a:endParaRPr lang="en-US" sz="900" dirty="0" smtClean="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25" y="61418"/>
            <a:ext cx="8229600" cy="406265"/>
          </a:xfrm>
        </p:spPr>
        <p:txBody>
          <a:bodyPr/>
          <a:lstStyle/>
          <a:p>
            <a:r>
              <a:rPr lang="en-US" dirty="0" smtClean="0"/>
              <a:t>The Command Console window</a:t>
            </a:r>
            <a:endParaRPr lang="en-U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128433" y="1527492"/>
            <a:ext cx="5823479" cy="4831743"/>
          </a:xfrm>
          <a:prstGeom prst="rect">
            <a:avLst/>
          </a:prstGeom>
          <a:noFill/>
          <a:ln w="9525">
            <a:noFill/>
            <a:miter lim="800000"/>
            <a:headEnd/>
            <a:tailEnd/>
          </a:ln>
        </p:spPr>
      </p:pic>
      <p:sp>
        <p:nvSpPr>
          <p:cNvPr id="6" name="TextBox 5"/>
          <p:cNvSpPr txBox="1"/>
          <p:nvPr/>
        </p:nvSpPr>
        <p:spPr>
          <a:xfrm>
            <a:off x="112052" y="390695"/>
            <a:ext cx="1982756" cy="30777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400" dirty="0" smtClean="0"/>
              <a:t>SEQUENCE CONTROL</a:t>
            </a:r>
            <a:endParaRPr lang="en-US" sz="1400" dirty="0"/>
          </a:p>
        </p:txBody>
      </p:sp>
      <p:sp>
        <p:nvSpPr>
          <p:cNvPr id="7" name="Line Callout 2 6"/>
          <p:cNvSpPr/>
          <p:nvPr/>
        </p:nvSpPr>
        <p:spPr bwMode="auto">
          <a:xfrm>
            <a:off x="119149" y="742593"/>
            <a:ext cx="2036618" cy="349136"/>
          </a:xfrm>
          <a:prstGeom prst="borderCallout2">
            <a:avLst>
              <a:gd name="adj1" fmla="val 48665"/>
              <a:gd name="adj2" fmla="val -1783"/>
              <a:gd name="adj3" fmla="val 349831"/>
              <a:gd name="adj4" fmla="val -1748"/>
              <a:gd name="adj5" fmla="val 351478"/>
              <a:gd name="adj6" fmla="val 12211"/>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dirty="0" smtClean="0">
                <a:ln>
                  <a:noFill/>
                </a:ln>
                <a:solidFill>
                  <a:schemeClr val="tx1"/>
                </a:solidFill>
                <a:effectLst/>
                <a:latin typeface="Arial" charset="0"/>
                <a:cs typeface="Arial" charset="0"/>
              </a:rPr>
              <a:t>STOP</a:t>
            </a:r>
            <a:r>
              <a:rPr lang="en-US" sz="800" dirty="0" smtClean="0">
                <a:solidFill>
                  <a:schemeClr val="tx1"/>
                </a:solidFill>
                <a:latin typeface="Arial" charset="0"/>
                <a:cs typeface="Arial" charset="0"/>
              </a:rPr>
              <a:t> current scan and abort sequence, empties macro stack</a:t>
            </a:r>
            <a:endParaRPr kumimoji="0" lang="en-US" sz="800" b="1" i="0" u="none" strike="noStrike" cap="none" normalizeH="0" baseline="0" dirty="0" smtClean="0">
              <a:ln>
                <a:noFill/>
              </a:ln>
              <a:solidFill>
                <a:schemeClr val="tx1"/>
              </a:solidFill>
              <a:effectLst/>
              <a:latin typeface="Arial" charset="0"/>
              <a:cs typeface="Arial" charset="0"/>
            </a:endParaRPr>
          </a:p>
        </p:txBody>
      </p:sp>
      <p:sp>
        <p:nvSpPr>
          <p:cNvPr id="8" name="Line Callout 2 7"/>
          <p:cNvSpPr/>
          <p:nvPr/>
        </p:nvSpPr>
        <p:spPr bwMode="auto">
          <a:xfrm>
            <a:off x="130233" y="1144375"/>
            <a:ext cx="1981200" cy="349136"/>
          </a:xfrm>
          <a:prstGeom prst="borderCallout2">
            <a:avLst>
              <a:gd name="adj1" fmla="val 58189"/>
              <a:gd name="adj2" fmla="val 99033"/>
              <a:gd name="adj3" fmla="val 261736"/>
              <a:gd name="adj4" fmla="val 99522"/>
              <a:gd name="adj5" fmla="val 261002"/>
              <a:gd name="adj6" fmla="val 104048"/>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dirty="0" smtClean="0">
                <a:ln>
                  <a:noFill/>
                </a:ln>
                <a:solidFill>
                  <a:schemeClr val="tx1"/>
                </a:solidFill>
                <a:effectLst/>
                <a:latin typeface="Arial" charset="0"/>
                <a:cs typeface="Arial" charset="0"/>
              </a:rPr>
              <a:t>ABORT</a:t>
            </a:r>
            <a:r>
              <a:rPr kumimoji="0" lang="en-US" sz="800" b="1" i="1" u="none" strike="noStrike" cap="none" normalizeH="0" dirty="0" smtClean="0">
                <a:ln>
                  <a:noFill/>
                </a:ln>
                <a:solidFill>
                  <a:schemeClr val="tx1"/>
                </a:solidFill>
                <a:effectLst/>
                <a:latin typeface="Arial" charset="0"/>
                <a:cs typeface="Arial" charset="0"/>
              </a:rPr>
              <a:t> CURRENT </a:t>
            </a:r>
            <a:r>
              <a:rPr kumimoji="0" lang="en-US" sz="800" b="1" i="1" u="none" strike="noStrike" cap="none" normalizeH="0" dirty="0" err="1" smtClean="0">
                <a:ln>
                  <a:noFill/>
                </a:ln>
                <a:solidFill>
                  <a:schemeClr val="tx1"/>
                </a:solidFill>
                <a:effectLst/>
                <a:latin typeface="Arial" charset="0"/>
                <a:cs typeface="Arial" charset="0"/>
              </a:rPr>
              <a:t>COMMAND,</a:t>
            </a:r>
            <a:r>
              <a:rPr kumimoji="0" lang="en-US" sz="600" b="1" u="none" strike="noStrike" cap="none" normalizeH="0" dirty="0" err="1" smtClean="0">
                <a:ln>
                  <a:noFill/>
                </a:ln>
                <a:solidFill>
                  <a:schemeClr val="tx1"/>
                </a:solidFill>
                <a:effectLst/>
                <a:latin typeface="Arial" charset="0"/>
                <a:cs typeface="Arial" charset="0"/>
              </a:rPr>
              <a:t>stop</a:t>
            </a:r>
            <a:r>
              <a:rPr kumimoji="0" lang="en-US" sz="600" b="1" u="none" strike="noStrike" cap="none" normalizeH="0" dirty="0" smtClean="0">
                <a:ln>
                  <a:noFill/>
                </a:ln>
                <a:solidFill>
                  <a:schemeClr val="tx1"/>
                </a:solidFill>
                <a:effectLst/>
                <a:latin typeface="Arial" charset="0"/>
                <a:cs typeface="Arial" charset="0"/>
              </a:rPr>
              <a:t> current scan/command and proceeds to next scan/command in </a:t>
            </a:r>
            <a:r>
              <a:rPr kumimoji="0" lang="en-US" sz="600" b="1" u="none" strike="noStrike" cap="none" normalizeH="0" dirty="0" smtClean="0">
                <a:ln>
                  <a:noFill/>
                </a:ln>
                <a:solidFill>
                  <a:schemeClr val="tx1"/>
                </a:solidFill>
                <a:effectLst/>
                <a:latin typeface="Arial" charset="0"/>
                <a:cs typeface="Arial" charset="0"/>
              </a:rPr>
              <a:t>sequence (stack)</a:t>
            </a:r>
            <a:endParaRPr kumimoji="0" lang="en-US" sz="800" b="1" i="0" u="none" strike="noStrike" cap="none" normalizeH="0" baseline="0" dirty="0" smtClean="0">
              <a:ln>
                <a:noFill/>
              </a:ln>
              <a:solidFill>
                <a:schemeClr val="tx1"/>
              </a:solidFill>
              <a:effectLst/>
              <a:latin typeface="Arial" charset="0"/>
              <a:cs typeface="Arial" charset="0"/>
            </a:endParaRPr>
          </a:p>
        </p:txBody>
      </p:sp>
      <p:sp>
        <p:nvSpPr>
          <p:cNvPr id="9" name="Line Callout 2 8"/>
          <p:cNvSpPr/>
          <p:nvPr/>
        </p:nvSpPr>
        <p:spPr bwMode="auto">
          <a:xfrm>
            <a:off x="2369127" y="728729"/>
            <a:ext cx="631767" cy="590214"/>
          </a:xfrm>
          <a:prstGeom prst="borderCallout2">
            <a:avLst>
              <a:gd name="adj1" fmla="val 58189"/>
              <a:gd name="adj2" fmla="val 99033"/>
              <a:gd name="adj3" fmla="val 57514"/>
              <a:gd name="adj4" fmla="val 125476"/>
              <a:gd name="adj5" fmla="val 196215"/>
              <a:gd name="adj6" fmla="val 12247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dirty="0" smtClean="0">
                <a:ln>
                  <a:noFill/>
                </a:ln>
                <a:solidFill>
                  <a:schemeClr val="tx1"/>
                </a:solidFill>
                <a:effectLst/>
                <a:latin typeface="Arial" charset="0"/>
                <a:cs typeface="Arial" charset="0"/>
              </a:rPr>
              <a:t>PAUSE</a:t>
            </a:r>
          </a:p>
          <a:p>
            <a:pPr marL="0" marR="0" indent="0" algn="l" defTabSz="914400" rtl="0" eaLnBrk="1" fontAlgn="base" latinLnBrk="0" hangingPunct="1">
              <a:lnSpc>
                <a:spcPct val="100000"/>
              </a:lnSpc>
              <a:spcBef>
                <a:spcPct val="0"/>
              </a:spcBef>
              <a:spcAft>
                <a:spcPct val="0"/>
              </a:spcAft>
              <a:buClrTx/>
              <a:buSzTx/>
              <a:buFontTx/>
              <a:buNone/>
              <a:tabLst/>
            </a:pPr>
            <a:r>
              <a:rPr kumimoji="0" lang="en-US" sz="800" b="1" u="none" strike="noStrike" cap="none" normalizeH="0" baseline="0" dirty="0" smtClean="0">
                <a:ln>
                  <a:noFill/>
                </a:ln>
                <a:solidFill>
                  <a:schemeClr val="tx1"/>
                </a:solidFill>
                <a:effectLst/>
                <a:latin typeface="Arial" charset="0"/>
                <a:cs typeface="Arial" charset="0"/>
              </a:rPr>
              <a:t>current scan</a:t>
            </a:r>
            <a:endParaRPr kumimoji="0" lang="en-US" sz="800" b="1" i="1" u="none" strike="noStrike" cap="none" normalizeH="0" baseline="0" dirty="0" smtClean="0">
              <a:ln>
                <a:noFill/>
              </a:ln>
              <a:solidFill>
                <a:schemeClr val="tx1"/>
              </a:solidFill>
              <a:effectLst/>
              <a:latin typeface="Arial" charset="0"/>
              <a:cs typeface="Arial" charset="0"/>
            </a:endParaRPr>
          </a:p>
        </p:txBody>
      </p:sp>
      <p:sp>
        <p:nvSpPr>
          <p:cNvPr id="10" name="TextBox 9"/>
          <p:cNvSpPr txBox="1"/>
          <p:nvPr/>
        </p:nvSpPr>
        <p:spPr>
          <a:xfrm>
            <a:off x="598517" y="3408219"/>
            <a:ext cx="2086494" cy="954107"/>
          </a:xfrm>
          <a:prstGeom prst="rect">
            <a:avLst/>
          </a:prstGeom>
          <a:effectLst>
            <a:glow rad="228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5">
                      <a:satMod val="175000"/>
                      <a:alpha val="40000"/>
                    </a:schemeClr>
                  </a:glow>
                  <a:outerShdw blurRad="50800" dist="39000" dir="5460000" algn="tl">
                    <a:srgbClr val="000000">
                      <a:alpha val="38000"/>
                    </a:srgbClr>
                  </a:outerShdw>
                </a:effectLst>
              </a:rPr>
              <a:t>Read-only </a:t>
            </a:r>
          </a:p>
          <a:p>
            <a:pPr algn="ctr"/>
            <a:r>
              <a:rPr lang="en-US" sz="2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5">
                      <a:satMod val="175000"/>
                      <a:alpha val="40000"/>
                    </a:schemeClr>
                  </a:glow>
                  <a:outerShdw blurRad="50800" dist="39000" dir="5460000" algn="tl">
                    <a:srgbClr val="000000">
                      <a:alpha val="38000"/>
                    </a:srgbClr>
                  </a:outerShdw>
                </a:effectLst>
              </a:rPr>
              <a:t>LOG FILE</a:t>
            </a:r>
            <a:endParaRPr lang="en-US"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5">
                    <a:satMod val="175000"/>
                    <a:alpha val="40000"/>
                  </a:schemeClr>
                </a:glow>
                <a:outerShdw blurRad="50800" dist="39000" dir="5460000" algn="tl">
                  <a:srgbClr val="000000">
                    <a:alpha val="38000"/>
                  </a:srgbClr>
                </a:outerShdw>
              </a:effectLst>
            </a:endParaRPr>
          </a:p>
        </p:txBody>
      </p:sp>
      <p:sp>
        <p:nvSpPr>
          <p:cNvPr id="11" name="Line Callout 2 10"/>
          <p:cNvSpPr/>
          <p:nvPr/>
        </p:nvSpPr>
        <p:spPr bwMode="auto">
          <a:xfrm>
            <a:off x="180109" y="6398020"/>
            <a:ext cx="2036618" cy="349136"/>
          </a:xfrm>
          <a:prstGeom prst="borderCallout2">
            <a:avLst>
              <a:gd name="adj1" fmla="val 60570"/>
              <a:gd name="adj2" fmla="val 101483"/>
              <a:gd name="adj3" fmla="val 59356"/>
              <a:gd name="adj4" fmla="val 112537"/>
              <a:gd name="adj5" fmla="val -34235"/>
              <a:gd name="adj6" fmla="val 112211"/>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cs typeface="Arial" charset="0"/>
              </a:rPr>
              <a:t>COMMAND LINE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Enter</a:t>
            </a:r>
            <a:r>
              <a:rPr kumimoji="0" lang="en-US" sz="900" b="1" i="0" u="none" strike="noStrike" cap="none" normalizeH="0" dirty="0" smtClean="0">
                <a:ln>
                  <a:noFill/>
                </a:ln>
                <a:solidFill>
                  <a:schemeClr val="tx1"/>
                </a:solidFill>
                <a:effectLst/>
                <a:latin typeface="Arial" charset="0"/>
                <a:cs typeface="Arial" charset="0"/>
              </a:rPr>
              <a:t> commands manually HERE</a:t>
            </a:r>
            <a:endParaRPr kumimoji="0" lang="en-US" sz="900" b="1" i="0" u="none" strike="noStrike" cap="none" normalizeH="0" baseline="0" dirty="0" smtClean="0">
              <a:ln>
                <a:noFill/>
              </a:ln>
              <a:solidFill>
                <a:schemeClr val="tx1"/>
              </a:solidFill>
              <a:effectLst/>
              <a:latin typeface="Arial" charset="0"/>
              <a:cs typeface="Arial" charset="0"/>
            </a:endParaRPr>
          </a:p>
        </p:txBody>
      </p:sp>
      <p:sp>
        <p:nvSpPr>
          <p:cNvPr id="12" name="Line Callout 2 11"/>
          <p:cNvSpPr/>
          <p:nvPr/>
        </p:nvSpPr>
        <p:spPr bwMode="auto">
          <a:xfrm>
            <a:off x="3300153" y="6400791"/>
            <a:ext cx="2036618" cy="349136"/>
          </a:xfrm>
          <a:prstGeom prst="borderCallout2">
            <a:avLst>
              <a:gd name="adj1" fmla="val 60570"/>
              <a:gd name="adj2" fmla="val 101483"/>
              <a:gd name="adj3" fmla="val 59356"/>
              <a:gd name="adj4" fmla="val 112537"/>
              <a:gd name="adj5" fmla="val -67568"/>
              <a:gd name="adj6" fmla="val 112211"/>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Chronological list of commands entered with time stamp</a:t>
            </a:r>
          </a:p>
        </p:txBody>
      </p:sp>
      <p:sp>
        <p:nvSpPr>
          <p:cNvPr id="13" name="TextBox 12"/>
          <p:cNvSpPr txBox="1"/>
          <p:nvPr/>
        </p:nvSpPr>
        <p:spPr>
          <a:xfrm>
            <a:off x="5936502" y="446108"/>
            <a:ext cx="2292615" cy="523220"/>
          </a:xfrm>
          <a:prstGeom prst="rect">
            <a:avLst/>
          </a:prstGeom>
          <a:gradFill>
            <a:gsLst>
              <a:gs pos="0">
                <a:srgbClr val="00FF99"/>
              </a:gs>
              <a:gs pos="35000">
                <a:schemeClr val="tx2">
                  <a:lumMod val="20000"/>
                  <a:lumOff val="80000"/>
                </a:schemeClr>
              </a:gs>
              <a:gs pos="100000">
                <a:schemeClr val="tx2">
                  <a:lumMod val="20000"/>
                  <a:lumOff val="80000"/>
                </a:schemeClr>
              </a:gs>
            </a:gsLst>
          </a:gradFill>
          <a:ln>
            <a:solidFill>
              <a:srgbClr val="00B05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dirty="0" smtClean="0"/>
              <a:t>POWDER DATA</a:t>
            </a:r>
          </a:p>
          <a:p>
            <a:pPr algn="ctr"/>
            <a:r>
              <a:rPr lang="en-US" sz="1100" dirty="0" smtClean="0"/>
              <a:t>DATA REDUCTION TAB</a:t>
            </a:r>
            <a:endParaRPr lang="en-US" sz="1100" dirty="0"/>
          </a:p>
        </p:txBody>
      </p:sp>
      <p:sp>
        <p:nvSpPr>
          <p:cNvPr id="14" name="Line Callout 2 13"/>
          <p:cNvSpPr/>
          <p:nvPr/>
        </p:nvSpPr>
        <p:spPr bwMode="auto">
          <a:xfrm>
            <a:off x="6051665" y="980892"/>
            <a:ext cx="2809701" cy="756468"/>
          </a:xfrm>
          <a:prstGeom prst="borderCallout2">
            <a:avLst>
              <a:gd name="adj1" fmla="val 51193"/>
              <a:gd name="adj2" fmla="val 258"/>
              <a:gd name="adj3" fmla="val 51930"/>
              <a:gd name="adj4" fmla="val -36301"/>
              <a:gd name="adj5" fmla="val 118856"/>
              <a:gd name="adj6" fmla="val -36108"/>
            </a:avLst>
          </a:prstGeom>
          <a:solidFill>
            <a:srgbClr val="D9FFEE"/>
          </a:solidFill>
          <a:ln>
            <a:solidFill>
              <a:schemeClr val="tx2">
                <a:lumMod val="7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000" dirty="0" smtClean="0">
                <a:solidFill>
                  <a:schemeClr val="tx1"/>
                </a:solidFill>
                <a:latin typeface="Arial" charset="0"/>
                <a:cs typeface="Arial" charset="0"/>
              </a:rPr>
              <a:t>Please follow the </a:t>
            </a:r>
            <a:r>
              <a:rPr lang="en-US" sz="1000" dirty="0" err="1" smtClean="0">
                <a:solidFill>
                  <a:schemeClr val="tx1"/>
                </a:solidFill>
                <a:latin typeface="Arial" charset="0"/>
                <a:cs typeface="Arial" charset="0"/>
              </a:rPr>
              <a:t>HB2a</a:t>
            </a:r>
            <a:r>
              <a:rPr lang="en-US" sz="1000" dirty="0" smtClean="0">
                <a:solidFill>
                  <a:schemeClr val="tx1"/>
                </a:solidFill>
                <a:latin typeface="Arial" charset="0"/>
                <a:cs typeface="Arial" charset="0"/>
              </a:rPr>
              <a:t> data access and reduction quick guide at:</a:t>
            </a:r>
          </a:p>
          <a:p>
            <a:r>
              <a:rPr lang="en-US" sz="1000" dirty="0" smtClean="0">
                <a:solidFill>
                  <a:schemeClr val="tx1"/>
                </a:solidFill>
                <a:latin typeface="Arial" charset="0"/>
                <a:cs typeface="Arial" charset="0"/>
                <a:hlinkClick r:id="rId4"/>
              </a:rPr>
              <a:t>http://</a:t>
            </a:r>
            <a:r>
              <a:rPr lang="en-US" sz="1000" dirty="0" err="1" smtClean="0">
                <a:solidFill>
                  <a:schemeClr val="tx1"/>
                </a:solidFill>
                <a:latin typeface="Arial" charset="0"/>
                <a:cs typeface="Arial" charset="0"/>
                <a:hlinkClick r:id="rId4"/>
              </a:rPr>
              <a:t>neutrons.ornl.gov</a:t>
            </a:r>
            <a:r>
              <a:rPr lang="en-US" sz="1000" dirty="0" smtClean="0">
                <a:solidFill>
                  <a:schemeClr val="tx1"/>
                </a:solidFill>
                <a:latin typeface="Arial" charset="0"/>
                <a:cs typeface="Arial" charset="0"/>
                <a:hlinkClick r:id="rId4"/>
              </a:rPr>
              <a:t>/sites/default/files/data-reduction-</a:t>
            </a:r>
            <a:r>
              <a:rPr lang="en-US" sz="1000" dirty="0" err="1" smtClean="0">
                <a:solidFill>
                  <a:schemeClr val="tx1"/>
                </a:solidFill>
                <a:latin typeface="Arial" charset="0"/>
                <a:cs typeface="Arial" charset="0"/>
                <a:hlinkClick r:id="rId4"/>
              </a:rPr>
              <a:t>guide.pdf</a:t>
            </a:r>
            <a:endParaRPr lang="en-US" sz="1000" dirty="0" smtClean="0">
              <a:solidFill>
                <a:schemeClr val="tx1"/>
              </a:solidFill>
              <a:latin typeface="Arial" charset="0"/>
              <a:cs typeface="Arial" charset="0"/>
            </a:endParaRPr>
          </a:p>
          <a:p>
            <a:endParaRPr lang="en-US" sz="1000" dirty="0" smtClean="0">
              <a:solidFill>
                <a:schemeClr val="tx1"/>
              </a:solidFill>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Arial" charset="0"/>
              <a:cs typeface="Arial" charset="0"/>
            </a:endParaRPr>
          </a:p>
        </p:txBody>
      </p:sp>
      <p:cxnSp>
        <p:nvCxnSpPr>
          <p:cNvPr id="19" name="Elbow Connector 18"/>
          <p:cNvCxnSpPr/>
          <p:nvPr/>
        </p:nvCxnSpPr>
        <p:spPr bwMode="auto">
          <a:xfrm rot="16200000" flipH="1">
            <a:off x="52298" y="2700246"/>
            <a:ext cx="4876980" cy="1438276"/>
          </a:xfrm>
          <a:prstGeom prst="bentConnector3">
            <a:avLst>
              <a:gd name="adj1" fmla="val 36719"/>
            </a:avLst>
          </a:prstGeom>
          <a:solidFill>
            <a:schemeClr val="accent1"/>
          </a:solidFill>
          <a:ln w="12700" cap="flat" cmpd="sng" algn="ctr">
            <a:solidFill>
              <a:schemeClr val="accent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3598"/>
          <a:stretch>
            <a:fillRect/>
          </a:stretch>
        </p:blipFill>
        <p:spPr bwMode="auto">
          <a:xfrm>
            <a:off x="5469774" y="1695797"/>
            <a:ext cx="3250277" cy="4563687"/>
          </a:xfrm>
          <a:prstGeom prst="rect">
            <a:avLst/>
          </a:prstGeom>
          <a:ln w="28575">
            <a:solidFill>
              <a:schemeClr val="accent5">
                <a:lumMod val="75000"/>
              </a:schemeClr>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The Command Console window </a:t>
            </a:r>
            <a:endParaRPr lang="en-US" dirty="0"/>
          </a:p>
        </p:txBody>
      </p:sp>
      <p:pic>
        <p:nvPicPr>
          <p:cNvPr id="5122" name="Picture 2"/>
          <p:cNvPicPr>
            <a:picLocks noChangeAspect="1" noChangeArrowheads="1"/>
          </p:cNvPicPr>
          <p:nvPr/>
        </p:nvPicPr>
        <p:blipFill>
          <a:blip r:embed="rId4" cstate="print"/>
          <a:srcRect l="42215"/>
          <a:stretch>
            <a:fillRect/>
          </a:stretch>
        </p:blipFill>
        <p:spPr bwMode="auto">
          <a:xfrm>
            <a:off x="1571105" y="1670858"/>
            <a:ext cx="3277016" cy="4572000"/>
          </a:xfrm>
          <a:prstGeom prst="rect">
            <a:avLst/>
          </a:prstGeom>
          <a:ln w="28575">
            <a:solidFill>
              <a:schemeClr val="tx2">
                <a:lumMod val="75000"/>
              </a:schemeClr>
            </a:solidFill>
          </a:ln>
          <a:effectLst>
            <a:outerShdw blurRad="292100" dist="139700" dir="2700000" algn="tl" rotWithShape="0">
              <a:srgbClr val="333333">
                <a:alpha val="65000"/>
              </a:srgbClr>
            </a:outerShdw>
          </a:effectLst>
        </p:spPr>
      </p:pic>
      <p:sp>
        <p:nvSpPr>
          <p:cNvPr id="5" name="TextBox 4"/>
          <p:cNvSpPr txBox="1"/>
          <p:nvPr/>
        </p:nvSpPr>
        <p:spPr>
          <a:xfrm>
            <a:off x="200721" y="512609"/>
            <a:ext cx="2292615" cy="661720"/>
          </a:xfrm>
          <a:prstGeom prst="rect">
            <a:avLst/>
          </a:prstGeom>
          <a:gradFill>
            <a:gsLst>
              <a:gs pos="0">
                <a:srgbClr val="00FF99"/>
              </a:gs>
              <a:gs pos="35000">
                <a:schemeClr val="tx2">
                  <a:lumMod val="20000"/>
                  <a:lumOff val="80000"/>
                </a:schemeClr>
              </a:gs>
              <a:gs pos="100000">
                <a:schemeClr val="tx2">
                  <a:lumMod val="20000"/>
                  <a:lumOff val="80000"/>
                </a:schemeClr>
              </a:gs>
            </a:gsLst>
          </a:gradFill>
          <a:ln>
            <a:solidFill>
              <a:srgbClr val="00B050"/>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dirty="0" smtClean="0"/>
              <a:t>MACRO/STACK TAB</a:t>
            </a:r>
          </a:p>
          <a:p>
            <a:pPr algn="ctr"/>
            <a:r>
              <a:rPr lang="en-US" sz="1050" dirty="0" smtClean="0"/>
              <a:t>EDIT MACRO SUB-TAB</a:t>
            </a:r>
          </a:p>
          <a:p>
            <a:pPr algn="ctr"/>
            <a:r>
              <a:rPr lang="en-US" sz="1050" dirty="0" smtClean="0"/>
              <a:t>Write/read/print/execute SEQUENCE</a:t>
            </a:r>
            <a:endParaRPr lang="en-US" sz="1050" dirty="0"/>
          </a:p>
        </p:txBody>
      </p:sp>
      <p:sp>
        <p:nvSpPr>
          <p:cNvPr id="6" name="TextBox 5"/>
          <p:cNvSpPr txBox="1"/>
          <p:nvPr/>
        </p:nvSpPr>
        <p:spPr>
          <a:xfrm>
            <a:off x="2676697" y="2892830"/>
            <a:ext cx="1471353" cy="830997"/>
          </a:xfrm>
          <a:prstGeom prst="rect">
            <a:avLst/>
          </a:prstGeom>
          <a:effectLst>
            <a:glow rad="228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5">
                      <a:satMod val="175000"/>
                      <a:alpha val="40000"/>
                    </a:schemeClr>
                  </a:glow>
                  <a:outerShdw blurRad="50800" dist="39000" dir="5460000" algn="tl">
                    <a:srgbClr val="000000">
                      <a:alpha val="38000"/>
                    </a:srgbClr>
                  </a:outerShdw>
                </a:effectLst>
              </a:rPr>
              <a:t>Write /edit macro (sequence of commands/scans) here</a:t>
            </a:r>
            <a:endParaRPr lang="en-US" sz="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5">
                    <a:satMod val="175000"/>
                    <a:alpha val="40000"/>
                  </a:schemeClr>
                </a:glow>
                <a:outerShdw blurRad="50800" dist="39000" dir="5460000" algn="tl">
                  <a:srgbClr val="000000">
                    <a:alpha val="38000"/>
                  </a:srgbClr>
                </a:outerShdw>
              </a:effectLst>
            </a:endParaRPr>
          </a:p>
        </p:txBody>
      </p:sp>
      <p:sp>
        <p:nvSpPr>
          <p:cNvPr id="7" name="Line Callout 2 6"/>
          <p:cNvSpPr/>
          <p:nvPr/>
        </p:nvSpPr>
        <p:spPr bwMode="auto">
          <a:xfrm>
            <a:off x="241070" y="4771497"/>
            <a:ext cx="2036618" cy="382394"/>
          </a:xfrm>
          <a:prstGeom prst="borderCallout2">
            <a:avLst>
              <a:gd name="adj1" fmla="val 55808"/>
              <a:gd name="adj2" fmla="val 101074"/>
              <a:gd name="adj3" fmla="val -615918"/>
              <a:gd name="adj4" fmla="val 99476"/>
              <a:gd name="adj5" fmla="val -615778"/>
              <a:gd name="adj6" fmla="val 110578"/>
            </a:avLst>
          </a:prstGeom>
          <a:solidFill>
            <a:srgbClr val="D9FFEE"/>
          </a:solidFill>
          <a:ln w="28575">
            <a:solidFill>
              <a:schemeClr val="tx2">
                <a:lumMod val="7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900" dirty="0" smtClean="0">
                <a:solidFill>
                  <a:schemeClr val="tx1"/>
                </a:solidFill>
                <a:latin typeface="Arial" charset="0"/>
                <a:cs typeface="Arial" charset="0"/>
              </a:rPr>
              <a:t>Read saved macro from folder: </a:t>
            </a:r>
          </a:p>
          <a:p>
            <a:pPr marL="0" marR="0" indent="0" algn="l" defTabSz="914400" rtl="0" eaLnBrk="1" fontAlgn="base" latinLnBrk="0" hangingPunct="1">
              <a:lnSpc>
                <a:spcPct val="100000"/>
              </a:lnSpc>
              <a:spcBef>
                <a:spcPct val="0"/>
              </a:spcBef>
              <a:spcAft>
                <a:spcPct val="0"/>
              </a:spcAft>
              <a:buClrTx/>
              <a:buSzTx/>
              <a:buFontTx/>
              <a:buNone/>
              <a:tabLst/>
            </a:pPr>
            <a:r>
              <a:rPr lang="en-US" sz="1000" dirty="0" err="1" smtClean="0">
                <a:solidFill>
                  <a:schemeClr val="tx1"/>
                </a:solidFill>
                <a:latin typeface="Arial" charset="0"/>
                <a:cs typeface="Arial" charset="0"/>
              </a:rPr>
              <a:t>C:\SPICE\User\exp#\Macros</a:t>
            </a:r>
            <a:endParaRPr lang="en-US" sz="1000" dirty="0" smtClean="0">
              <a:solidFill>
                <a:schemeClr val="tx1"/>
              </a:solidFill>
              <a:latin typeface="Arial" charset="0"/>
              <a:cs typeface="Arial" charset="0"/>
            </a:endParaRPr>
          </a:p>
        </p:txBody>
      </p:sp>
      <p:sp>
        <p:nvSpPr>
          <p:cNvPr id="8" name="Line Callout 2 7"/>
          <p:cNvSpPr/>
          <p:nvPr/>
        </p:nvSpPr>
        <p:spPr bwMode="auto">
          <a:xfrm>
            <a:off x="108067" y="4164667"/>
            <a:ext cx="2036618" cy="540328"/>
          </a:xfrm>
          <a:prstGeom prst="borderCallout2">
            <a:avLst>
              <a:gd name="adj1" fmla="val 55808"/>
              <a:gd name="adj2" fmla="val 101074"/>
              <a:gd name="adj3" fmla="val -334819"/>
              <a:gd name="adj4" fmla="val 99476"/>
              <a:gd name="adj5" fmla="val -333173"/>
              <a:gd name="adj6" fmla="val 134660"/>
            </a:avLst>
          </a:prstGeom>
          <a:solidFill>
            <a:srgbClr val="D9FFEE"/>
          </a:solidFill>
          <a:ln w="28575">
            <a:solidFill>
              <a:schemeClr val="tx2">
                <a:lumMod val="7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r>
              <a:rPr lang="en-US" sz="1000" dirty="0" smtClean="0">
                <a:solidFill>
                  <a:schemeClr val="tx1"/>
                </a:solidFill>
                <a:latin typeface="Arial" charset="0"/>
                <a:cs typeface="Arial" charset="0"/>
              </a:rPr>
              <a:t>Save macro as text file in folder: </a:t>
            </a:r>
          </a:p>
          <a:p>
            <a:r>
              <a:rPr lang="en-US" sz="1050" dirty="0" err="1" smtClean="0">
                <a:solidFill>
                  <a:schemeClr val="tx1"/>
                </a:solidFill>
                <a:latin typeface="Arial" charset="0"/>
                <a:cs typeface="Arial" charset="0"/>
              </a:rPr>
              <a:t>C:\SPICE\User\exp#\Macros</a:t>
            </a:r>
            <a:endParaRPr lang="en-US" sz="1050" dirty="0" smtClean="0">
              <a:solidFill>
                <a:schemeClr val="tx1"/>
              </a:solidFill>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10" name="Line Callout 2 9"/>
          <p:cNvSpPr/>
          <p:nvPr/>
        </p:nvSpPr>
        <p:spPr bwMode="auto">
          <a:xfrm>
            <a:off x="0" y="3477482"/>
            <a:ext cx="2036618" cy="362998"/>
          </a:xfrm>
          <a:prstGeom prst="borderCallout2">
            <a:avLst>
              <a:gd name="adj1" fmla="val 55808"/>
              <a:gd name="adj2" fmla="val 101074"/>
              <a:gd name="adj3" fmla="val -330894"/>
              <a:gd name="adj4" fmla="val 99885"/>
              <a:gd name="adj5" fmla="val -330787"/>
              <a:gd name="adj6" fmla="val 157517"/>
            </a:avLst>
          </a:prstGeom>
          <a:solidFill>
            <a:srgbClr val="D9FFEE"/>
          </a:solidFill>
          <a:ln w="28575">
            <a:solidFill>
              <a:schemeClr val="tx2">
                <a:lumMod val="7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r>
              <a:rPr lang="en-US" sz="1000" i="1" dirty="0" smtClean="0">
                <a:solidFill>
                  <a:schemeClr val="tx1"/>
                </a:solidFill>
                <a:latin typeface="Arial" charset="0"/>
                <a:cs typeface="Arial" charset="0"/>
              </a:rPr>
              <a:t>PRINT MACRO</a:t>
            </a:r>
            <a:r>
              <a:rPr lang="en-US" sz="1000" dirty="0" smtClean="0">
                <a:solidFill>
                  <a:schemeClr val="tx1"/>
                </a:solidFill>
                <a:latin typeface="Arial" charset="0"/>
                <a:cs typeface="Arial" charset="0"/>
              </a:rPr>
              <a:t> on user desktop printer</a:t>
            </a:r>
            <a:endParaRPr lang="en-US" sz="1050" dirty="0" smtClean="0">
              <a:solidFill>
                <a:schemeClr val="tx1"/>
              </a:solidFill>
              <a:latin typeface="Arial" charset="0"/>
              <a:cs typeface="Arial" charset="0"/>
            </a:endParaRPr>
          </a:p>
        </p:txBody>
      </p:sp>
      <p:sp>
        <p:nvSpPr>
          <p:cNvPr id="11" name="Line Callout 2 10"/>
          <p:cNvSpPr/>
          <p:nvPr/>
        </p:nvSpPr>
        <p:spPr bwMode="auto">
          <a:xfrm>
            <a:off x="119149" y="1277380"/>
            <a:ext cx="2036618" cy="362998"/>
          </a:xfrm>
          <a:prstGeom prst="borderCallout2">
            <a:avLst>
              <a:gd name="adj1" fmla="val 55808"/>
              <a:gd name="adj2" fmla="val 101074"/>
              <a:gd name="adj3" fmla="val 56119"/>
              <a:gd name="adj4" fmla="val 172130"/>
              <a:gd name="adj5" fmla="val 278359"/>
              <a:gd name="adj6" fmla="val 173027"/>
            </a:avLst>
          </a:prstGeom>
          <a:solidFill>
            <a:srgbClr val="D9FFEE"/>
          </a:solidFill>
          <a:ln w="28575">
            <a:solidFill>
              <a:schemeClr val="tx2">
                <a:lumMod val="7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r>
              <a:rPr lang="en-US" sz="1000" i="1" dirty="0" smtClean="0">
                <a:solidFill>
                  <a:schemeClr val="tx1"/>
                </a:solidFill>
                <a:latin typeface="Arial" charset="0"/>
                <a:cs typeface="Arial" charset="0"/>
              </a:rPr>
              <a:t>CLEAR</a:t>
            </a:r>
            <a:r>
              <a:rPr lang="en-US" sz="1000" dirty="0" smtClean="0">
                <a:solidFill>
                  <a:schemeClr val="tx1"/>
                </a:solidFill>
                <a:latin typeface="Arial" charset="0"/>
                <a:cs typeface="Arial" charset="0"/>
              </a:rPr>
              <a:t> work space to write/edit macro </a:t>
            </a:r>
            <a:endParaRPr lang="en-US" sz="1050" dirty="0" smtClean="0">
              <a:solidFill>
                <a:schemeClr val="tx1"/>
              </a:solidFill>
              <a:latin typeface="Arial" charset="0"/>
              <a:cs typeface="Arial" charset="0"/>
            </a:endParaRPr>
          </a:p>
        </p:txBody>
      </p:sp>
      <p:sp>
        <p:nvSpPr>
          <p:cNvPr id="12" name="TextBox 11"/>
          <p:cNvSpPr txBox="1"/>
          <p:nvPr/>
        </p:nvSpPr>
        <p:spPr>
          <a:xfrm>
            <a:off x="2654530" y="4350328"/>
            <a:ext cx="1471353" cy="461665"/>
          </a:xfrm>
          <a:prstGeom prst="rect">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5">
                      <a:satMod val="175000"/>
                      <a:alpha val="40000"/>
                    </a:schemeClr>
                  </a:glow>
                  <a:outerShdw blurRad="50800" dist="39000" dir="5460000" algn="tl">
                    <a:srgbClr val="000000">
                      <a:alpha val="38000"/>
                    </a:srgbClr>
                  </a:outerShdw>
                </a:effectLst>
              </a:rPr>
              <a:t>EXPANDED version of macro</a:t>
            </a:r>
            <a:endParaRPr lang="en-US" sz="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5">
                    <a:satMod val="175000"/>
                    <a:alpha val="40000"/>
                  </a:schemeClr>
                </a:glow>
                <a:outerShdw blurRad="50800" dist="39000" dir="5460000" algn="tl">
                  <a:srgbClr val="000000">
                    <a:alpha val="38000"/>
                  </a:srgbClr>
                </a:outerShdw>
              </a:effectLst>
            </a:endParaRPr>
          </a:p>
        </p:txBody>
      </p:sp>
      <p:sp>
        <p:nvSpPr>
          <p:cNvPr id="13" name="Line Callout 2 12"/>
          <p:cNvSpPr/>
          <p:nvPr/>
        </p:nvSpPr>
        <p:spPr bwMode="auto">
          <a:xfrm>
            <a:off x="2599113" y="656705"/>
            <a:ext cx="1174865" cy="689957"/>
          </a:xfrm>
          <a:prstGeom prst="borderCallout2">
            <a:avLst>
              <a:gd name="adj1" fmla="val 55808"/>
              <a:gd name="adj2" fmla="val 101074"/>
              <a:gd name="adj3" fmla="val 249933"/>
              <a:gd name="adj4" fmla="val 101739"/>
              <a:gd name="adj5" fmla="val 161791"/>
              <a:gd name="adj6" fmla="val 101820"/>
            </a:avLst>
          </a:prstGeom>
          <a:solidFill>
            <a:srgbClr val="D9FFEE"/>
          </a:solidFill>
          <a:ln w="28575">
            <a:solidFill>
              <a:schemeClr val="tx2">
                <a:lumMod val="7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r>
              <a:rPr lang="en-US" sz="1000" i="1" dirty="0" smtClean="0">
                <a:solidFill>
                  <a:schemeClr val="tx1"/>
                </a:solidFill>
                <a:latin typeface="Arial" charset="0"/>
                <a:cs typeface="Arial" charset="0"/>
              </a:rPr>
              <a:t>EXPAND</a:t>
            </a:r>
            <a:r>
              <a:rPr lang="en-US" sz="1000" dirty="0" smtClean="0">
                <a:solidFill>
                  <a:schemeClr val="tx1"/>
                </a:solidFill>
                <a:latin typeface="Arial" charset="0"/>
                <a:cs typeface="Arial" charset="0"/>
              </a:rPr>
              <a:t> sequence when using “loop” commands</a:t>
            </a:r>
            <a:endParaRPr lang="en-US" sz="1050" dirty="0" smtClean="0">
              <a:solidFill>
                <a:schemeClr val="tx1"/>
              </a:solidFill>
              <a:latin typeface="Arial" charset="0"/>
              <a:cs typeface="Arial" charset="0"/>
            </a:endParaRPr>
          </a:p>
        </p:txBody>
      </p:sp>
      <p:sp>
        <p:nvSpPr>
          <p:cNvPr id="14" name="Line Callout 2 13"/>
          <p:cNvSpPr/>
          <p:nvPr/>
        </p:nvSpPr>
        <p:spPr bwMode="auto">
          <a:xfrm>
            <a:off x="4663440" y="706571"/>
            <a:ext cx="1986742" cy="590214"/>
          </a:xfrm>
          <a:prstGeom prst="borderCallout2">
            <a:avLst>
              <a:gd name="adj1" fmla="val 61006"/>
              <a:gd name="adj2" fmla="val 100288"/>
              <a:gd name="adj3" fmla="val 61739"/>
              <a:gd name="adj4" fmla="val 108740"/>
              <a:gd name="adj5" fmla="val 239877"/>
              <a:gd name="adj6" fmla="val 108663"/>
            </a:avLst>
          </a:prstGeom>
          <a:ln w="28575">
            <a:headEnd type="none" w="med" len="med"/>
            <a:tailEnd type="arrow"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dirty="0" smtClean="0">
                <a:ln>
                  <a:noFill/>
                </a:ln>
                <a:solidFill>
                  <a:schemeClr val="tx1"/>
                </a:solidFill>
                <a:effectLst/>
                <a:latin typeface="Arial" charset="0"/>
                <a:cs typeface="Arial" charset="0"/>
              </a:rPr>
              <a:t>EXECUTE MACRO</a:t>
            </a:r>
          </a:p>
          <a:p>
            <a:pPr marL="0" marR="0" indent="0" algn="ctr" defTabSz="914400" rtl="0" eaLnBrk="1" fontAlgn="base" latinLnBrk="0" hangingPunct="1">
              <a:lnSpc>
                <a:spcPct val="100000"/>
              </a:lnSpc>
              <a:spcBef>
                <a:spcPct val="0"/>
              </a:spcBef>
              <a:spcAft>
                <a:spcPct val="0"/>
              </a:spcAft>
              <a:buClrTx/>
              <a:buSzTx/>
              <a:buFontTx/>
              <a:buNone/>
              <a:tabLst/>
            </a:pPr>
            <a:r>
              <a:rPr lang="en-US" sz="800" dirty="0" smtClean="0">
                <a:solidFill>
                  <a:schemeClr val="tx1"/>
                </a:solidFill>
                <a:latin typeface="Arial" charset="0"/>
                <a:cs typeface="Arial" charset="0"/>
              </a:rPr>
              <a:t>Transfers sequence of commands/scans to the </a:t>
            </a:r>
          </a:p>
          <a:p>
            <a:pPr marL="0" marR="0" indent="0" algn="ctr" defTabSz="914400" rtl="0" eaLnBrk="1" fontAlgn="base" latinLnBrk="0" hangingPunct="1">
              <a:lnSpc>
                <a:spcPct val="100000"/>
              </a:lnSpc>
              <a:spcBef>
                <a:spcPct val="0"/>
              </a:spcBef>
              <a:spcAft>
                <a:spcPct val="0"/>
              </a:spcAft>
              <a:buClrTx/>
              <a:buSzTx/>
              <a:buFontTx/>
              <a:buNone/>
              <a:tabLst/>
            </a:pPr>
            <a:r>
              <a:rPr lang="en-US" sz="800" i="1" dirty="0" smtClean="0">
                <a:solidFill>
                  <a:schemeClr val="tx1"/>
                </a:solidFill>
                <a:latin typeface="Arial" charset="0"/>
                <a:cs typeface="Arial" charset="0"/>
              </a:rPr>
              <a:t>COMMAND STACK </a:t>
            </a:r>
            <a:r>
              <a:rPr lang="en-US" sz="800" dirty="0" smtClean="0">
                <a:solidFill>
                  <a:schemeClr val="tx1"/>
                </a:solidFill>
                <a:latin typeface="Arial" charset="0"/>
                <a:cs typeface="Arial" charset="0"/>
              </a:rPr>
              <a:t>to be executed</a:t>
            </a:r>
            <a:endParaRPr kumimoji="0" lang="en-US" sz="800" b="1" u="none" strike="noStrike" cap="none" normalizeH="0" baseline="0" dirty="0" smtClean="0">
              <a:ln>
                <a:noFill/>
              </a:ln>
              <a:solidFill>
                <a:schemeClr val="tx1"/>
              </a:solidFill>
              <a:effectLst/>
              <a:latin typeface="Arial" charset="0"/>
              <a:cs typeface="Arial" charset="0"/>
            </a:endParaRPr>
          </a:p>
        </p:txBody>
      </p:sp>
      <p:cxnSp>
        <p:nvCxnSpPr>
          <p:cNvPr id="16" name="Elbow Connector 15"/>
          <p:cNvCxnSpPr>
            <a:stCxn id="14" idx="2"/>
          </p:cNvCxnSpPr>
          <p:nvPr/>
        </p:nvCxnSpPr>
        <p:spPr bwMode="auto">
          <a:xfrm rot="10800000" flipV="1">
            <a:off x="4347556" y="1001678"/>
            <a:ext cx="315884" cy="1334198"/>
          </a:xfrm>
          <a:prstGeom prst="bentConnector2">
            <a:avLst/>
          </a:prstGeom>
          <a:ln w="28575">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24" name="TextBox 23"/>
          <p:cNvSpPr txBox="1"/>
          <p:nvPr/>
        </p:nvSpPr>
        <p:spPr>
          <a:xfrm>
            <a:off x="6899562" y="498754"/>
            <a:ext cx="2186247" cy="82330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600" dirty="0" smtClean="0"/>
              <a:t>MACRO/STACK TAB</a:t>
            </a:r>
          </a:p>
          <a:p>
            <a:pPr algn="ctr"/>
            <a:r>
              <a:rPr lang="en-US" sz="1050" dirty="0" smtClean="0"/>
              <a:t>VIEW COMMAND STACK SUB-TAB</a:t>
            </a:r>
          </a:p>
          <a:p>
            <a:pPr algn="ctr"/>
            <a:r>
              <a:rPr lang="en-US" sz="1050" dirty="0" smtClean="0"/>
              <a:t>Shows the list of commands/scans to be executed in order</a:t>
            </a:r>
            <a:endParaRPr lang="en-US" sz="1050" dirty="0"/>
          </a:p>
        </p:txBody>
      </p:sp>
      <p:sp>
        <p:nvSpPr>
          <p:cNvPr id="32" name="TextBox 31"/>
          <p:cNvSpPr txBox="1"/>
          <p:nvPr/>
        </p:nvSpPr>
        <p:spPr>
          <a:xfrm>
            <a:off x="6578136" y="3494117"/>
            <a:ext cx="1471353" cy="646331"/>
          </a:xfrm>
          <a:prstGeom prst="rect">
            <a:avLst/>
          </a:prstGeom>
          <a:effectLst>
            <a:glow rad="228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5">
                      <a:satMod val="175000"/>
                      <a:alpha val="40000"/>
                    </a:schemeClr>
                  </a:glow>
                  <a:outerShdw blurRad="50800" dist="39000" dir="5460000" algn="tl">
                    <a:srgbClr val="000000">
                      <a:alpha val="38000"/>
                    </a:srgbClr>
                  </a:outerShdw>
                </a:effectLst>
              </a:rPr>
              <a:t>Displays sequence of commands/scans in order of execution</a:t>
            </a:r>
            <a:endParaRPr lang="en-US" sz="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5">
                    <a:satMod val="175000"/>
                    <a:alpha val="40000"/>
                  </a:schemeClr>
                </a:glow>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3598"/>
          <a:stretch>
            <a:fillRect/>
          </a:stretch>
        </p:blipFill>
        <p:spPr bwMode="auto">
          <a:xfrm>
            <a:off x="5469774" y="1695797"/>
            <a:ext cx="3250277" cy="4563687"/>
          </a:xfrm>
          <a:prstGeom prst="rect">
            <a:avLst/>
          </a:prstGeom>
          <a:ln w="28575">
            <a:solidFill>
              <a:schemeClr val="accent5">
                <a:lumMod val="50000"/>
              </a:schemeClr>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The Command Console window </a:t>
            </a:r>
            <a:endParaRPr lang="en-US" dirty="0"/>
          </a:p>
        </p:txBody>
      </p:sp>
      <p:sp>
        <p:nvSpPr>
          <p:cNvPr id="14" name="Line Callout 2 13"/>
          <p:cNvSpPr/>
          <p:nvPr/>
        </p:nvSpPr>
        <p:spPr bwMode="auto">
          <a:xfrm>
            <a:off x="5278582" y="3208713"/>
            <a:ext cx="1654231" cy="748145"/>
          </a:xfrm>
          <a:prstGeom prst="borderCallout2">
            <a:avLst>
              <a:gd name="adj1" fmla="val 61006"/>
              <a:gd name="adj2" fmla="val 100288"/>
              <a:gd name="adj3" fmla="val 61739"/>
              <a:gd name="adj4" fmla="val 108740"/>
              <a:gd name="adj5" fmla="val 269734"/>
              <a:gd name="adj6" fmla="val 109166"/>
            </a:avLst>
          </a:prstGeom>
          <a:ln w="28575">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dirty="0" smtClean="0">
                <a:ln>
                  <a:noFill/>
                </a:ln>
                <a:solidFill>
                  <a:schemeClr val="tx1"/>
                </a:solidFill>
                <a:effectLst/>
                <a:latin typeface="Arial" charset="0"/>
                <a:cs typeface="Arial" charset="0"/>
              </a:rPr>
              <a:t>EDIT COMMAND STACK</a:t>
            </a:r>
          </a:p>
          <a:p>
            <a:pPr marL="0" marR="0" indent="0" algn="ctr" defTabSz="914400" rtl="0" eaLnBrk="1" fontAlgn="base" latinLnBrk="0" hangingPunct="1">
              <a:lnSpc>
                <a:spcPct val="100000"/>
              </a:lnSpc>
              <a:spcBef>
                <a:spcPct val="0"/>
              </a:spcBef>
              <a:spcAft>
                <a:spcPct val="0"/>
              </a:spcAft>
              <a:buClrTx/>
              <a:buSzTx/>
              <a:buFontTx/>
              <a:buNone/>
              <a:tabLst/>
            </a:pPr>
            <a:r>
              <a:rPr lang="en-US" sz="800" dirty="0" smtClean="0">
                <a:solidFill>
                  <a:schemeClr val="tx1"/>
                </a:solidFill>
                <a:latin typeface="Arial" charset="0"/>
                <a:cs typeface="Arial" charset="0"/>
              </a:rPr>
              <a:t>Opens a window where you can edit the sequence in the stack of commands/scans to be executed</a:t>
            </a:r>
            <a:endParaRPr kumimoji="0" lang="en-US" sz="800" b="1" u="none" strike="noStrike" cap="none" normalizeH="0" baseline="0" dirty="0" smtClean="0">
              <a:ln>
                <a:noFill/>
              </a:ln>
              <a:solidFill>
                <a:schemeClr val="tx1"/>
              </a:solidFill>
              <a:effectLst/>
              <a:latin typeface="Arial" charset="0"/>
              <a:cs typeface="Arial" charset="0"/>
            </a:endParaRPr>
          </a:p>
        </p:txBody>
      </p:sp>
      <p:pic>
        <p:nvPicPr>
          <p:cNvPr id="2050" name="Picture 2"/>
          <p:cNvPicPr>
            <a:picLocks noChangeAspect="1" noChangeArrowheads="1"/>
          </p:cNvPicPr>
          <p:nvPr/>
        </p:nvPicPr>
        <p:blipFill>
          <a:blip r:embed="rId4" cstate="print"/>
          <a:srcRect t="1235"/>
          <a:stretch>
            <a:fillRect/>
          </a:stretch>
        </p:blipFill>
        <p:spPr bwMode="auto">
          <a:xfrm>
            <a:off x="332508" y="997527"/>
            <a:ext cx="4279806" cy="3582785"/>
          </a:xfrm>
          <a:prstGeom prst="rect">
            <a:avLst/>
          </a:prstGeom>
          <a:noFill/>
          <a:ln w="38100">
            <a:solidFill>
              <a:schemeClr val="accent1"/>
            </a:solidFill>
            <a:miter lim="800000"/>
            <a:headEnd/>
            <a:tailEnd/>
          </a:ln>
        </p:spPr>
      </p:pic>
      <p:sp>
        <p:nvSpPr>
          <p:cNvPr id="17" name="TextBox 16"/>
          <p:cNvSpPr txBox="1"/>
          <p:nvPr/>
        </p:nvSpPr>
        <p:spPr>
          <a:xfrm>
            <a:off x="1596043" y="2211186"/>
            <a:ext cx="1471353" cy="1015663"/>
          </a:xfrm>
          <a:prstGeom prst="rect">
            <a:avLst/>
          </a:prstGeom>
          <a:effectLst>
            <a:glow rad="228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5">
                      <a:satMod val="175000"/>
                      <a:alpha val="40000"/>
                    </a:schemeClr>
                  </a:glow>
                  <a:outerShdw blurRad="50800" dist="39000" dir="5460000" algn="tl">
                    <a:srgbClr val="000000">
                      <a:alpha val="38000"/>
                    </a:srgbClr>
                  </a:outerShdw>
                </a:effectLst>
              </a:rPr>
              <a:t>Edit sequence of commands/scans here</a:t>
            </a:r>
          </a:p>
          <a:p>
            <a:pPr algn="ctr"/>
            <a:r>
              <a:rPr lang="en-US" sz="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5">
                      <a:satMod val="175000"/>
                      <a:alpha val="40000"/>
                    </a:schemeClr>
                  </a:glow>
                  <a:outerShdw blurRad="50800" dist="39000" dir="5460000" algn="tl">
                    <a:srgbClr val="000000">
                      <a:alpha val="38000"/>
                    </a:srgbClr>
                  </a:outerShdw>
                </a:effectLst>
              </a:rPr>
              <a:t>NOTE THE WARNING 1 and 2 above.</a:t>
            </a:r>
            <a:endParaRPr lang="en-US" sz="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5">
                    <a:satMod val="175000"/>
                    <a:alpha val="40000"/>
                  </a:schemeClr>
                </a:glow>
                <a:outerShdw blurRad="50800" dist="39000" dir="5460000" algn="tl">
                  <a:srgbClr val="000000">
                    <a:alpha val="38000"/>
                  </a:srgbClr>
                </a:outerShdw>
              </a:effectLst>
            </a:endParaRPr>
          </a:p>
        </p:txBody>
      </p:sp>
      <p:sp>
        <p:nvSpPr>
          <p:cNvPr id="18" name="Rectangle 17"/>
          <p:cNvSpPr/>
          <p:nvPr/>
        </p:nvSpPr>
        <p:spPr bwMode="auto">
          <a:xfrm>
            <a:off x="581891" y="1271847"/>
            <a:ext cx="3383280" cy="315884"/>
          </a:xfrm>
          <a:prstGeom prst="rect">
            <a:avLst/>
          </a:prstGeom>
          <a:noFill/>
          <a:ln>
            <a:headEnd type="none" w="med" len="med"/>
            <a:tailEnd type="none" w="med" len="med"/>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cxnSp>
        <p:nvCxnSpPr>
          <p:cNvPr id="22" name="Straight Arrow Connector 21"/>
          <p:cNvCxnSpPr>
            <a:stCxn id="14" idx="2"/>
          </p:cNvCxnSpPr>
          <p:nvPr/>
        </p:nvCxnSpPr>
        <p:spPr bwMode="auto">
          <a:xfrm flipH="1" flipV="1">
            <a:off x="4605251" y="3582785"/>
            <a:ext cx="673331" cy="1"/>
          </a:xfrm>
          <a:prstGeom prst="straightConnector1">
            <a:avLst/>
          </a:prstGeom>
          <a:ln w="28575">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35" name="Line Callout 2 34"/>
          <p:cNvSpPr/>
          <p:nvPr/>
        </p:nvSpPr>
        <p:spPr bwMode="auto">
          <a:xfrm>
            <a:off x="116379" y="4713305"/>
            <a:ext cx="1055716" cy="914412"/>
          </a:xfrm>
          <a:prstGeom prst="borderCallout2">
            <a:avLst>
              <a:gd name="adj1" fmla="val 58189"/>
              <a:gd name="adj2" fmla="val 99033"/>
              <a:gd name="adj3" fmla="val 57514"/>
              <a:gd name="adj4" fmla="val 125476"/>
              <a:gd name="adj5" fmla="val -42846"/>
              <a:gd name="adj6" fmla="val 124055"/>
            </a:avLst>
          </a:prstGeom>
          <a:ln>
            <a:headEnd type="arrow"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800" i="1" dirty="0" smtClean="0">
                <a:solidFill>
                  <a:schemeClr val="tx1"/>
                </a:solidFill>
                <a:latin typeface="Arial" charset="0"/>
                <a:cs typeface="Arial" charset="0"/>
              </a:rPr>
              <a:t>SAVES</a:t>
            </a:r>
            <a:r>
              <a:rPr lang="en-US" sz="800" dirty="0" smtClean="0">
                <a:solidFill>
                  <a:schemeClr val="tx1"/>
                </a:solidFill>
                <a:latin typeface="Arial" charset="0"/>
                <a:cs typeface="Arial" charset="0"/>
              </a:rPr>
              <a:t> the changes made to the command stack, but NOT saved on MACRO on file</a:t>
            </a:r>
            <a:endParaRPr kumimoji="0" lang="en-US" sz="800" b="1" i="1" u="none" strike="noStrike" cap="none" normalizeH="0" baseline="0" dirty="0" smtClean="0">
              <a:ln>
                <a:noFill/>
              </a:ln>
              <a:solidFill>
                <a:schemeClr val="tx1"/>
              </a:solidFill>
              <a:effectLst/>
              <a:latin typeface="Arial" charset="0"/>
              <a:cs typeface="Arial" charset="0"/>
            </a:endParaRPr>
          </a:p>
        </p:txBody>
      </p:sp>
      <p:sp>
        <p:nvSpPr>
          <p:cNvPr id="36" name="Line Callout 2 35"/>
          <p:cNvSpPr/>
          <p:nvPr/>
        </p:nvSpPr>
        <p:spPr bwMode="auto">
          <a:xfrm>
            <a:off x="773083" y="5727458"/>
            <a:ext cx="1172095" cy="590214"/>
          </a:xfrm>
          <a:prstGeom prst="borderCallout2">
            <a:avLst>
              <a:gd name="adj1" fmla="val 51147"/>
              <a:gd name="adj2" fmla="val 100032"/>
              <a:gd name="adj3" fmla="val 50472"/>
              <a:gd name="adj4" fmla="val 134743"/>
              <a:gd name="adj5" fmla="val -231947"/>
              <a:gd name="adj6" fmla="val 132549"/>
            </a:avLst>
          </a:prstGeom>
          <a:ln>
            <a:headEnd type="arrow"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dirty="0" smtClean="0">
                <a:ln>
                  <a:noFill/>
                </a:ln>
                <a:solidFill>
                  <a:schemeClr val="tx1"/>
                </a:solidFill>
                <a:effectLst/>
                <a:latin typeface="Arial" charset="0"/>
                <a:cs typeface="Arial" charset="0"/>
              </a:rPr>
              <a:t>CANCELS </a:t>
            </a:r>
            <a:r>
              <a:rPr kumimoji="0" lang="en-US" sz="800" b="1" u="none" strike="noStrike" cap="none" normalizeH="0" baseline="0" dirty="0" smtClean="0">
                <a:ln>
                  <a:noFill/>
                </a:ln>
                <a:solidFill>
                  <a:schemeClr val="tx1"/>
                </a:solidFill>
                <a:effectLst/>
                <a:latin typeface="Arial" charset="0"/>
                <a:cs typeface="Arial" charset="0"/>
              </a:rPr>
              <a:t>changes made and reverts to the original stack</a:t>
            </a:r>
            <a:endParaRPr kumimoji="0" lang="en-US" sz="800" b="1" i="1" u="none" strike="noStrike" cap="none" normalizeH="0" baseline="0" dirty="0" smtClean="0">
              <a:ln>
                <a:noFill/>
              </a:ln>
              <a:solidFill>
                <a:schemeClr val="tx1"/>
              </a:solidFill>
              <a:effectLst/>
              <a:latin typeface="Arial" charset="0"/>
              <a:cs typeface="Arial" charset="0"/>
            </a:endParaRPr>
          </a:p>
        </p:txBody>
      </p:sp>
      <p:sp>
        <p:nvSpPr>
          <p:cNvPr id="37" name="Line Callout 2 36"/>
          <p:cNvSpPr/>
          <p:nvPr/>
        </p:nvSpPr>
        <p:spPr bwMode="auto">
          <a:xfrm>
            <a:off x="2959332" y="5345072"/>
            <a:ext cx="1903614" cy="872847"/>
          </a:xfrm>
          <a:prstGeom prst="borderCallout2">
            <a:avLst>
              <a:gd name="adj1" fmla="val 58189"/>
              <a:gd name="adj2" fmla="val 99033"/>
              <a:gd name="adj3" fmla="val 59419"/>
              <a:gd name="adj4" fmla="val 250367"/>
              <a:gd name="adj5" fmla="val -1878"/>
              <a:gd name="adj6" fmla="val 250418"/>
            </a:avLst>
          </a:prstGeom>
          <a:ln w="28575">
            <a:headEnd type="arrow"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dirty="0" smtClean="0">
                <a:ln>
                  <a:noFill/>
                </a:ln>
                <a:solidFill>
                  <a:schemeClr val="tx1"/>
                </a:solidFill>
                <a:effectLst/>
                <a:latin typeface="Arial" charset="0"/>
                <a:cs typeface="Arial" charset="0"/>
              </a:rPr>
              <a:t>CLEARS</a:t>
            </a:r>
            <a:r>
              <a:rPr kumimoji="0" lang="en-US" sz="800" b="1" u="none" strike="noStrike" cap="none" normalizeH="0" baseline="0" dirty="0" smtClean="0">
                <a:ln>
                  <a:noFill/>
                </a:ln>
                <a:solidFill>
                  <a:schemeClr val="tx1"/>
                </a:solidFill>
                <a:effectLst/>
                <a:latin typeface="Arial" charset="0"/>
                <a:cs typeface="Arial" charset="0"/>
              </a:rPr>
              <a:t> the</a:t>
            </a:r>
            <a:r>
              <a:rPr kumimoji="0" lang="en-US" sz="800" b="1" u="none" strike="noStrike" cap="none" normalizeH="0" dirty="0" smtClean="0">
                <a:ln>
                  <a:noFill/>
                </a:ln>
                <a:solidFill>
                  <a:schemeClr val="tx1"/>
                </a:solidFill>
                <a:effectLst/>
                <a:latin typeface="Arial" charset="0"/>
                <a:cs typeface="Arial" charset="0"/>
              </a:rPr>
              <a:t> entire command stack. A window will pop asking if you want to clear the contents of the command stack. You have to confirm your decision by pressing YES or NO.</a:t>
            </a:r>
            <a:endParaRPr kumimoji="0" lang="en-US" sz="800" b="1" i="1" u="none" strike="noStrike" cap="none" normalizeH="0" baseline="0" dirty="0" smtClean="0">
              <a:ln>
                <a:noFill/>
              </a:ln>
              <a:solidFill>
                <a:schemeClr val="tx1"/>
              </a:solidFill>
              <a:effectLst/>
              <a:latin typeface="Arial" charset="0"/>
              <a:cs typeface="Arial" charset="0"/>
            </a:endParaRPr>
          </a:p>
        </p:txBody>
      </p:sp>
      <p:sp>
        <p:nvSpPr>
          <p:cNvPr id="38" name="TextBox 37"/>
          <p:cNvSpPr txBox="1"/>
          <p:nvPr/>
        </p:nvSpPr>
        <p:spPr>
          <a:xfrm>
            <a:off x="6558740" y="631757"/>
            <a:ext cx="2186247" cy="82330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600" dirty="0" smtClean="0"/>
              <a:t>MACRO/STACK TAB</a:t>
            </a:r>
          </a:p>
          <a:p>
            <a:pPr algn="ctr"/>
            <a:r>
              <a:rPr lang="en-US" sz="1050" dirty="0" smtClean="0"/>
              <a:t>VIEW COMMAND STACK SUB-TAB</a:t>
            </a:r>
          </a:p>
          <a:p>
            <a:pPr algn="ctr"/>
            <a:r>
              <a:rPr lang="en-US" sz="1050" dirty="0" smtClean="0"/>
              <a:t>Shows the list of commands/scans to be executed in order</a:t>
            </a:r>
            <a:endParaRPr lang="en-US" sz="10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Command Console window </a:t>
            </a:r>
            <a:endParaRPr lang="en-US" dirty="0"/>
          </a:p>
        </p:txBody>
      </p:sp>
      <p:sp>
        <p:nvSpPr>
          <p:cNvPr id="13" name="TextBox 12"/>
          <p:cNvSpPr txBox="1"/>
          <p:nvPr/>
        </p:nvSpPr>
        <p:spPr>
          <a:xfrm>
            <a:off x="6332744" y="543089"/>
            <a:ext cx="2553561"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t>DATA TAB</a:t>
            </a:r>
          </a:p>
          <a:p>
            <a:pPr algn="ctr"/>
            <a:r>
              <a:rPr lang="en-US" sz="1100" dirty="0" smtClean="0"/>
              <a:t>BROWSE DATA SUB-TAB</a:t>
            </a:r>
          </a:p>
          <a:p>
            <a:pPr algn="ctr"/>
            <a:r>
              <a:rPr lang="en-US" sz="1100" dirty="0" smtClean="0"/>
              <a:t>Allows one to take a look at the raw data</a:t>
            </a:r>
            <a:endParaRPr lang="en-US" sz="1100" dirty="0"/>
          </a:p>
        </p:txBody>
      </p:sp>
      <p:pic>
        <p:nvPicPr>
          <p:cNvPr id="3074" name="Picture 2"/>
          <p:cNvPicPr>
            <a:picLocks noChangeAspect="1" noChangeArrowheads="1"/>
          </p:cNvPicPr>
          <p:nvPr/>
        </p:nvPicPr>
        <p:blipFill>
          <a:blip r:embed="rId2" cstate="print"/>
          <a:srcRect/>
          <a:stretch>
            <a:fillRect/>
          </a:stretch>
        </p:blipFill>
        <p:spPr bwMode="auto">
          <a:xfrm>
            <a:off x="2352501" y="1388226"/>
            <a:ext cx="3927889" cy="5045826"/>
          </a:xfrm>
          <a:prstGeom prst="rect">
            <a:avLst/>
          </a:prstGeom>
          <a:ln w="28575">
            <a:solidFill>
              <a:schemeClr val="accent2"/>
            </a:solidFill>
          </a:ln>
          <a:effectLst>
            <a:outerShdw blurRad="292100" dist="139700" dir="2700000" algn="tl" rotWithShape="0">
              <a:srgbClr val="333333">
                <a:alpha val="65000"/>
              </a:srgbClr>
            </a:outerShdw>
          </a:effectLst>
        </p:spPr>
      </p:pic>
      <p:sp>
        <p:nvSpPr>
          <p:cNvPr id="16" name="TextBox 15"/>
          <p:cNvSpPr txBox="1"/>
          <p:nvPr/>
        </p:nvSpPr>
        <p:spPr>
          <a:xfrm>
            <a:off x="3923607" y="4181301"/>
            <a:ext cx="1354975" cy="646331"/>
          </a:xfrm>
          <a:prstGeom prst="rect">
            <a:avLst/>
          </a:prstGeom>
          <a:effectLst>
            <a:glow rad="228600">
              <a:schemeClr val="accent2">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200" dirty="0" smtClean="0"/>
              <a:t>Displays the raw data for the scan entered</a:t>
            </a:r>
            <a:endParaRPr lang="en-US" sz="1200" dirty="0"/>
          </a:p>
        </p:txBody>
      </p:sp>
      <p:sp>
        <p:nvSpPr>
          <p:cNvPr id="19" name="TextBox 18"/>
          <p:cNvSpPr txBox="1"/>
          <p:nvPr/>
        </p:nvSpPr>
        <p:spPr>
          <a:xfrm>
            <a:off x="4001193" y="2455024"/>
            <a:ext cx="1734589" cy="900246"/>
          </a:xfrm>
          <a:prstGeom prst="rect">
            <a:avLst/>
          </a:prstGeom>
          <a:effectLst>
            <a:glow rad="228600">
              <a:schemeClr val="accent2">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050" dirty="0" smtClean="0"/>
              <a:t>Plots the data for the scan entered. These are helpful for order parameter scans, not for looking at diffraction pattern scans</a:t>
            </a:r>
            <a:endParaRPr lang="en-US" sz="1050" dirty="0"/>
          </a:p>
        </p:txBody>
      </p:sp>
      <p:sp>
        <p:nvSpPr>
          <p:cNvPr id="15" name="Line Callout 2 14"/>
          <p:cNvSpPr/>
          <p:nvPr/>
        </p:nvSpPr>
        <p:spPr bwMode="auto">
          <a:xfrm>
            <a:off x="205048" y="1127751"/>
            <a:ext cx="2036618" cy="349136"/>
          </a:xfrm>
          <a:prstGeom prst="borderCallout2">
            <a:avLst>
              <a:gd name="adj1" fmla="val 55808"/>
              <a:gd name="adj2" fmla="val 101074"/>
              <a:gd name="adj3" fmla="val 56975"/>
              <a:gd name="adj4" fmla="val 210088"/>
              <a:gd name="adj5" fmla="val 256240"/>
              <a:gd name="adj6" fmla="val 210986"/>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cs typeface="Arial" charset="0"/>
              </a:rPr>
              <a:t>Enter</a:t>
            </a:r>
            <a:r>
              <a:rPr kumimoji="0" lang="en-US" sz="1050" b="1" i="0" u="none" strike="noStrike" cap="none" normalizeH="0" dirty="0" smtClean="0">
                <a:ln>
                  <a:noFill/>
                </a:ln>
                <a:solidFill>
                  <a:schemeClr val="tx1"/>
                </a:solidFill>
                <a:effectLst/>
                <a:latin typeface="Arial" charset="0"/>
                <a:cs typeface="Arial" charset="0"/>
              </a:rPr>
              <a:t> </a:t>
            </a:r>
            <a:r>
              <a:rPr kumimoji="0" lang="en-US" sz="1050" b="1" i="1" u="none" strike="noStrike" cap="none" normalizeH="0" dirty="0" smtClean="0">
                <a:ln>
                  <a:noFill/>
                </a:ln>
                <a:solidFill>
                  <a:schemeClr val="tx1"/>
                </a:solidFill>
                <a:effectLst/>
                <a:latin typeface="Arial" charset="0"/>
                <a:cs typeface="Arial" charset="0"/>
              </a:rPr>
              <a:t>SCAN</a:t>
            </a:r>
            <a:r>
              <a:rPr kumimoji="0" lang="en-US" sz="1050" b="1" i="0" u="none" strike="noStrike" cap="none" normalizeH="0" dirty="0" smtClean="0">
                <a:ln>
                  <a:noFill/>
                </a:ln>
                <a:solidFill>
                  <a:schemeClr val="tx1"/>
                </a:solidFill>
                <a:effectLst/>
                <a:latin typeface="Arial" charset="0"/>
                <a:cs typeface="Arial" charset="0"/>
              </a:rPr>
              <a:t> number here</a:t>
            </a:r>
            <a:endParaRPr kumimoji="0" lang="en-US" sz="1050" b="1" i="0" u="none" strike="noStrike" cap="none" normalizeH="0" baseline="0" dirty="0" smtClean="0">
              <a:ln>
                <a:noFill/>
              </a:ln>
              <a:solidFill>
                <a:schemeClr val="tx1"/>
              </a:solidFill>
              <a:effectLst/>
              <a:latin typeface="Arial" charset="0"/>
              <a:cs typeface="Arial" charset="0"/>
            </a:endParaRPr>
          </a:p>
        </p:txBody>
      </p:sp>
      <p:sp>
        <p:nvSpPr>
          <p:cNvPr id="20" name="Line Callout 2 19"/>
          <p:cNvSpPr/>
          <p:nvPr/>
        </p:nvSpPr>
        <p:spPr bwMode="auto">
          <a:xfrm>
            <a:off x="507077" y="689948"/>
            <a:ext cx="2036618" cy="349136"/>
          </a:xfrm>
          <a:prstGeom prst="borderCallout2">
            <a:avLst>
              <a:gd name="adj1" fmla="val 55808"/>
              <a:gd name="adj2" fmla="val 101074"/>
              <a:gd name="adj3" fmla="val 54594"/>
              <a:gd name="adj4" fmla="val 223557"/>
              <a:gd name="adj5" fmla="val 358621"/>
              <a:gd name="adj6" fmla="val 22404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cs typeface="Arial" charset="0"/>
              </a:rPr>
              <a:t>Allows </a:t>
            </a:r>
            <a:r>
              <a:rPr kumimoji="0" lang="en-US" sz="1050" b="1" i="0" u="none" strike="noStrike" cap="none" normalizeH="0" baseline="0" dirty="0" err="1" smtClean="0">
                <a:ln>
                  <a:noFill/>
                </a:ln>
                <a:solidFill>
                  <a:schemeClr val="tx1"/>
                </a:solidFill>
                <a:effectLst/>
                <a:latin typeface="Arial" charset="0"/>
                <a:cs typeface="Arial" charset="0"/>
              </a:rPr>
              <a:t>overplotting</a:t>
            </a:r>
            <a:r>
              <a:rPr kumimoji="0" lang="en-US" sz="1050" b="1" i="0" u="none" strike="noStrike" cap="none" normalizeH="0" baseline="0" dirty="0" smtClean="0">
                <a:ln>
                  <a:noFill/>
                </a:ln>
                <a:solidFill>
                  <a:schemeClr val="tx1"/>
                </a:solidFill>
                <a:effectLst/>
                <a:latin typeface="Arial" charset="0"/>
                <a:cs typeface="Arial" charset="0"/>
              </a:rPr>
              <a:t> of scans entered</a:t>
            </a:r>
          </a:p>
        </p:txBody>
      </p:sp>
      <p:sp>
        <p:nvSpPr>
          <p:cNvPr id="21" name="Line Callout 2 20"/>
          <p:cNvSpPr/>
          <p:nvPr/>
        </p:nvSpPr>
        <p:spPr bwMode="auto">
          <a:xfrm>
            <a:off x="6458988" y="3624340"/>
            <a:ext cx="2036618" cy="423958"/>
          </a:xfrm>
          <a:prstGeom prst="borderCallout2">
            <a:avLst>
              <a:gd name="adj1" fmla="val 3427"/>
              <a:gd name="adj2" fmla="val 47604"/>
              <a:gd name="adj3" fmla="val -377617"/>
              <a:gd name="adj4" fmla="val 47231"/>
              <a:gd name="adj5" fmla="val -379472"/>
              <a:gd name="adj6" fmla="val -2166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1" i="1" u="none" strike="noStrike" cap="none" normalizeH="0" baseline="0" dirty="0" smtClean="0">
                <a:ln>
                  <a:noFill/>
                </a:ln>
                <a:solidFill>
                  <a:schemeClr val="tx1"/>
                </a:solidFill>
                <a:effectLst/>
                <a:latin typeface="Arial" charset="0"/>
                <a:cs typeface="Arial" charset="0"/>
              </a:rPr>
              <a:t>PRINTS </a:t>
            </a:r>
            <a:r>
              <a:rPr kumimoji="0" lang="en-US" sz="1050" b="1" u="none" strike="noStrike" cap="none" normalizeH="0" baseline="0" dirty="0" smtClean="0">
                <a:ln>
                  <a:noFill/>
                </a:ln>
                <a:solidFill>
                  <a:schemeClr val="tx1"/>
                </a:solidFill>
                <a:effectLst/>
                <a:latin typeface="Arial" charset="0"/>
                <a:cs typeface="Arial" charset="0"/>
              </a:rPr>
              <a:t>a copy of the graph on the user desktop printer</a:t>
            </a:r>
          </a:p>
        </p:txBody>
      </p:sp>
    </p:spTree>
  </p:cSld>
  <p:clrMapOvr>
    <a:masterClrMapping/>
  </p:clrMapOvr>
</p:sld>
</file>

<file path=ppt/theme/theme1.xml><?xml version="1.0" encoding="utf-8"?>
<a:theme xmlns:a="http://schemas.openxmlformats.org/drawingml/2006/main" name="1_ORNL default 0812">
  <a:themeElements>
    <a:clrScheme name="1_ORNL default 0812 1">
      <a:dk1>
        <a:srgbClr val="000000"/>
      </a:dk1>
      <a:lt1>
        <a:srgbClr val="FFFFFF"/>
      </a:lt1>
      <a:dk2>
        <a:srgbClr val="006C3A"/>
      </a:dk2>
      <a:lt2>
        <a:srgbClr val="FFFFFF"/>
      </a:lt2>
      <a:accent1>
        <a:srgbClr val="4F81BD"/>
      </a:accent1>
      <a:accent2>
        <a:srgbClr val="C0504D"/>
      </a:accent2>
      <a:accent3>
        <a:srgbClr val="FFFFFF"/>
      </a:accent3>
      <a:accent4>
        <a:srgbClr val="000000"/>
      </a:accent4>
      <a:accent5>
        <a:srgbClr val="B2C1DB"/>
      </a:accent5>
      <a:accent6>
        <a:srgbClr val="AE4845"/>
      </a:accent6>
      <a:hlink>
        <a:srgbClr val="1F497D"/>
      </a:hlink>
      <a:folHlink>
        <a:srgbClr val="006C3A"/>
      </a:folHlink>
    </a:clrScheme>
    <a:fontScheme name="1_ORNL default 0812">
      <a:majorFont>
        <a:latin typeface="Arial Black"/>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ORNL default 0812 1">
        <a:dk1>
          <a:srgbClr val="000000"/>
        </a:dk1>
        <a:lt1>
          <a:srgbClr val="FFFFFF"/>
        </a:lt1>
        <a:dk2>
          <a:srgbClr val="006C3A"/>
        </a:dk2>
        <a:lt2>
          <a:srgbClr val="FFFFFF"/>
        </a:lt2>
        <a:accent1>
          <a:srgbClr val="4F81BD"/>
        </a:accent1>
        <a:accent2>
          <a:srgbClr val="C0504D"/>
        </a:accent2>
        <a:accent3>
          <a:srgbClr val="FFFFFF"/>
        </a:accent3>
        <a:accent4>
          <a:srgbClr val="000000"/>
        </a:accent4>
        <a:accent5>
          <a:srgbClr val="B2C1DB"/>
        </a:accent5>
        <a:accent6>
          <a:srgbClr val="AE4845"/>
        </a:accent6>
        <a:hlink>
          <a:srgbClr val="1F497D"/>
        </a:hlink>
        <a:folHlink>
          <a:srgbClr val="006C3A"/>
        </a:folHlink>
      </a:clrScheme>
      <a:clrMap bg1="lt1" tx1="dk1" bg2="lt2" tx2="dk2" accent1="accent1" accent2="accent2" accent3="accent3" accent4="accent4" accent5="accent5" accent6="accent6" hlink="hlink" folHlink="folHlink"/>
    </a:extraClrScheme>
    <a:extraClrScheme>
      <a:clrScheme name="1_ORNL default 0812 2">
        <a:dk1>
          <a:srgbClr val="000000"/>
        </a:dk1>
        <a:lt1>
          <a:srgbClr val="FFFFFF"/>
        </a:lt1>
        <a:dk2>
          <a:srgbClr val="006C3A"/>
        </a:dk2>
        <a:lt2>
          <a:srgbClr val="FFFFFF"/>
        </a:lt2>
        <a:accent1>
          <a:srgbClr val="4F81BD"/>
        </a:accent1>
        <a:accent2>
          <a:srgbClr val="C0504D"/>
        </a:accent2>
        <a:accent3>
          <a:srgbClr val="FFFFFF"/>
        </a:accent3>
        <a:accent4>
          <a:srgbClr val="000000"/>
        </a:accent4>
        <a:accent5>
          <a:srgbClr val="B2C1DB"/>
        </a:accent5>
        <a:accent6>
          <a:srgbClr val="AE4845"/>
        </a:accent6>
        <a:hlink>
          <a:srgbClr val="00B274"/>
        </a:hlink>
        <a:folHlink>
          <a:srgbClr val="F7963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ORNL_template_2003</Template>
  <TotalTime>14050</TotalTime>
  <Words>2487</Words>
  <Application>Microsoft Office PowerPoint</Application>
  <PresentationFormat>On-screen Show (4:3)</PresentationFormat>
  <Paragraphs>454</Paragraphs>
  <Slides>30</Slides>
  <Notes>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1_ORNL default 0812</vt:lpstr>
      <vt:lpstr>Setting up measurements at the HB2a high resolution powder diffractometer using   </vt:lpstr>
      <vt:lpstr>OUTLINE</vt:lpstr>
      <vt:lpstr>DATA ACQUISITION SYSTEM :  </vt:lpstr>
      <vt:lpstr>PowerPoint Presentation</vt:lpstr>
      <vt:lpstr>The Status monitor window</vt:lpstr>
      <vt:lpstr>The Command Console window</vt:lpstr>
      <vt:lpstr>The Command Console window </vt:lpstr>
      <vt:lpstr>The Command Console window </vt:lpstr>
      <vt:lpstr>The Command Console window </vt:lpstr>
      <vt:lpstr>The Command Console window </vt:lpstr>
      <vt:lpstr>The Command Console window </vt:lpstr>
      <vt:lpstr>ALIGNING the SAMPLE in the BEAM</vt:lpstr>
      <vt:lpstr>ALIGNING THE SAMPLE</vt:lpstr>
      <vt:lpstr>ALIGNING THE SAMPLE</vt:lpstr>
      <vt:lpstr>RUNNING QUICK TEST SCANS</vt:lpstr>
      <vt:lpstr>SCAN COMMANDS to get a DIFFRACTION PATTERN</vt:lpstr>
      <vt:lpstr>COMMANDS FOR AN HB2a EXPERIMENT</vt:lpstr>
      <vt:lpstr>Instrument Configuration COMMANDS</vt:lpstr>
      <vt:lpstr>Instrument Configuration COMMANDS</vt:lpstr>
      <vt:lpstr>Instrument Configuration COMMANDS</vt:lpstr>
      <vt:lpstr>SAMPLE ENVIRONMENT COMMANDS</vt:lpstr>
      <vt:lpstr>SAMPLE ENVIRONMENT COMMANDS</vt:lpstr>
      <vt:lpstr>SAMPLE ENVIRONMENT COMMANDS</vt:lpstr>
      <vt:lpstr>SAMPLE ENVIRONMENT COMMANDS</vt:lpstr>
      <vt:lpstr>SAMPLE ENVIRONMENT COMMANDS</vt:lpstr>
      <vt:lpstr>Order parameter (OP) or  “sit-on-a-peak” scan</vt:lpstr>
      <vt:lpstr>Find the detector to use for the OP scan</vt:lpstr>
      <vt:lpstr>Find the detector to use for the OP scan</vt:lpstr>
      <vt:lpstr>Temperature Dependent OP</vt:lpstr>
      <vt:lpstr>Magnetic field Dependent OP</vt:lpstr>
    </vt:vector>
  </TitlesOfParts>
  <Company>ORNL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Powder Diffraction</dc:title>
  <dc:creator>3ah</dc:creator>
  <cp:lastModifiedBy>Cornwell, Paris A.</cp:lastModifiedBy>
  <cp:revision>381</cp:revision>
  <cp:lastPrinted>1601-01-01T00:00:00Z</cp:lastPrinted>
  <dcterms:created xsi:type="dcterms:W3CDTF">2009-05-20T15:33:40Z</dcterms:created>
  <dcterms:modified xsi:type="dcterms:W3CDTF">2016-02-02T16:51:48Z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y fmtid="{D5CDD505-2E9C-101B-9397-08002B2CF9AE}" pid="3" name="ContentType">
    <vt:lpwstr>Document</vt:lpwstr>
  </property>
</Properties>
</file>