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8"/>
  </p:notesMasterIdLst>
  <p:sldIdLst>
    <p:sldId id="258" r:id="rId2"/>
    <p:sldId id="355" r:id="rId3"/>
    <p:sldId id="356" r:id="rId4"/>
    <p:sldId id="357" r:id="rId5"/>
    <p:sldId id="39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3E"/>
    <a:srgbClr val="7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9" autoAdjust="0"/>
    <p:restoredTop sz="96417" autoAdjust="0"/>
  </p:normalViewPr>
  <p:slideViewPr>
    <p:cSldViewPr snapToGrid="0" showGuides="1">
      <p:cViewPr varScale="1">
        <p:scale>
          <a:sx n="190" d="100"/>
          <a:sy n="190" d="100"/>
        </p:scale>
        <p:origin x="21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E804-9B1C-4A04-BE38-DA464D55F304}" type="datetimeFigureOut">
              <a:rPr lang="en-US" smtClean="0"/>
              <a:t>7/28/18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5109-D045-4BDA-AD29-46E0604AC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5109-D045-4BDA-AD29-46E0604AC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xfrm>
            <a:off x="935634" y="4416099"/>
            <a:ext cx="5139134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02125" y="1344613"/>
            <a:ext cx="4038600" cy="20240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0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4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4192104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National School on</a:t>
            </a:r>
            <a:r>
              <a:rPr lang="en-US" sz="100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Neutron &amp; X-ray Scattering - </a:t>
            </a:r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 July 2018</a:t>
            </a: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ntidproject/scriptrepository/tree/master/indirect_inelastic/models" TargetMode="External"/><Relationship Id="rId2" Type="http://schemas.openxmlformats.org/officeDocument/2006/relationships/hyperlink" Target="http://www.ncnr.nist.gov/dav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4412633" cy="1281120"/>
          </a:xfrm>
        </p:spPr>
        <p:txBody>
          <a:bodyPr/>
          <a:lstStyle/>
          <a:p>
            <a:r>
              <a:rPr lang="en-US" dirty="0"/>
              <a:t>Introduction to Quasi-elastic Neutron Scattering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224" y="2315210"/>
            <a:ext cx="5213347" cy="379893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b="1" dirty="0"/>
              <a:t>Ken Herwig</a:t>
            </a:r>
            <a:br>
              <a:rPr lang="en-US" sz="2000" b="1" dirty="0"/>
            </a:br>
            <a:endParaRPr lang="en-US" sz="2000" b="1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Neutron Technologies Division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Neutron Sciences Directorate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Oak Ridge National Laboratory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July 29, 2018</a:t>
            </a:r>
          </a:p>
        </p:txBody>
      </p:sp>
    </p:spTree>
    <p:extLst>
      <p:ext uri="{BB962C8B-B14F-4D97-AF65-F5344CB8AC3E}">
        <p14:creationId xmlns:p14="http://schemas.microsoft.com/office/powerpoint/2010/main" val="34188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/>
          </p:cNvSpPr>
          <p:nvPr>
            <p:ph type="title" idx="4294967295"/>
          </p:nvPr>
        </p:nvSpPr>
        <p:spPr>
          <a:xfrm>
            <a:off x="0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/>
              <a:t>QENS Spectra</a:t>
            </a:r>
          </a:p>
        </p:txBody>
      </p:sp>
      <p:pic>
        <p:nvPicPr>
          <p:cNvPr id="174082" name="Picture 3" descr="dissect -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846138"/>
            <a:ext cx="76009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805238" y="1719263"/>
            <a:ext cx="1490662" cy="2995612"/>
          </a:xfrm>
          <a:custGeom>
            <a:avLst/>
            <a:gdLst>
              <a:gd name="connsiteX0" fmla="*/ 0 w 1490662"/>
              <a:gd name="connsiteY0" fmla="*/ 2990850 h 2995612"/>
              <a:gd name="connsiteX1" fmla="*/ 257175 w 1490662"/>
              <a:gd name="connsiteY1" fmla="*/ 2790825 h 2995612"/>
              <a:gd name="connsiteX2" fmla="*/ 447675 w 1490662"/>
              <a:gd name="connsiteY2" fmla="*/ 2438400 h 2995612"/>
              <a:gd name="connsiteX3" fmla="*/ 571500 w 1490662"/>
              <a:gd name="connsiteY3" fmla="*/ 1981200 h 2995612"/>
              <a:gd name="connsiteX4" fmla="*/ 657225 w 1490662"/>
              <a:gd name="connsiteY4" fmla="*/ 1100137 h 2995612"/>
              <a:gd name="connsiteX5" fmla="*/ 704850 w 1490662"/>
              <a:gd name="connsiteY5" fmla="*/ 323850 h 2995612"/>
              <a:gd name="connsiteX6" fmla="*/ 738187 w 1490662"/>
              <a:gd name="connsiteY6" fmla="*/ 76200 h 2995612"/>
              <a:gd name="connsiteX7" fmla="*/ 742950 w 1490662"/>
              <a:gd name="connsiteY7" fmla="*/ 0 h 2995612"/>
              <a:gd name="connsiteX8" fmla="*/ 762000 w 1490662"/>
              <a:gd name="connsiteY8" fmla="*/ 23812 h 2995612"/>
              <a:gd name="connsiteX9" fmla="*/ 800100 w 1490662"/>
              <a:gd name="connsiteY9" fmla="*/ 366712 h 2995612"/>
              <a:gd name="connsiteX10" fmla="*/ 838200 w 1490662"/>
              <a:gd name="connsiteY10" fmla="*/ 1309687 h 2995612"/>
              <a:gd name="connsiteX11" fmla="*/ 895350 w 1490662"/>
              <a:gd name="connsiteY11" fmla="*/ 2019300 h 2995612"/>
              <a:gd name="connsiteX12" fmla="*/ 1014412 w 1490662"/>
              <a:gd name="connsiteY12" fmla="*/ 2395537 h 2995612"/>
              <a:gd name="connsiteX13" fmla="*/ 1262062 w 1490662"/>
              <a:gd name="connsiteY13" fmla="*/ 2790825 h 2995612"/>
              <a:gd name="connsiteX14" fmla="*/ 1490662 w 1490662"/>
              <a:gd name="connsiteY14" fmla="*/ 2995612 h 2995612"/>
              <a:gd name="connsiteX15" fmla="*/ 1185862 w 1490662"/>
              <a:gd name="connsiteY15" fmla="*/ 2871787 h 2995612"/>
              <a:gd name="connsiteX16" fmla="*/ 985837 w 1490662"/>
              <a:gd name="connsiteY16" fmla="*/ 2824162 h 2995612"/>
              <a:gd name="connsiteX17" fmla="*/ 742950 w 1490662"/>
              <a:gd name="connsiteY17" fmla="*/ 2814637 h 2995612"/>
              <a:gd name="connsiteX18" fmla="*/ 533400 w 1490662"/>
              <a:gd name="connsiteY18" fmla="*/ 2828925 h 2995612"/>
              <a:gd name="connsiteX19" fmla="*/ 295275 w 1490662"/>
              <a:gd name="connsiteY19" fmla="*/ 2876550 h 2995612"/>
              <a:gd name="connsiteX20" fmla="*/ 114300 w 1490662"/>
              <a:gd name="connsiteY20" fmla="*/ 2943225 h 2995612"/>
              <a:gd name="connsiteX21" fmla="*/ 0 w 1490662"/>
              <a:gd name="connsiteY21" fmla="*/ 299085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0662" h="2995612">
                <a:moveTo>
                  <a:pt x="0" y="2990850"/>
                </a:moveTo>
                <a:lnTo>
                  <a:pt x="257175" y="2790825"/>
                </a:lnTo>
                <a:lnTo>
                  <a:pt x="447675" y="2438400"/>
                </a:lnTo>
                <a:lnTo>
                  <a:pt x="571500" y="1981200"/>
                </a:lnTo>
                <a:lnTo>
                  <a:pt x="657225" y="1100137"/>
                </a:lnTo>
                <a:lnTo>
                  <a:pt x="704850" y="323850"/>
                </a:lnTo>
                <a:lnTo>
                  <a:pt x="738187" y="76200"/>
                </a:lnTo>
                <a:lnTo>
                  <a:pt x="742950" y="0"/>
                </a:lnTo>
                <a:lnTo>
                  <a:pt x="762000" y="23812"/>
                </a:lnTo>
                <a:lnTo>
                  <a:pt x="800100" y="366712"/>
                </a:lnTo>
                <a:lnTo>
                  <a:pt x="838200" y="1309687"/>
                </a:lnTo>
                <a:lnTo>
                  <a:pt x="895350" y="2019300"/>
                </a:lnTo>
                <a:lnTo>
                  <a:pt x="1014412" y="2395537"/>
                </a:lnTo>
                <a:lnTo>
                  <a:pt x="1262062" y="2790825"/>
                </a:lnTo>
                <a:lnTo>
                  <a:pt x="1490662" y="2995612"/>
                </a:lnTo>
                <a:lnTo>
                  <a:pt x="1185862" y="2871787"/>
                </a:lnTo>
                <a:lnTo>
                  <a:pt x="985837" y="2824162"/>
                </a:lnTo>
                <a:lnTo>
                  <a:pt x="742950" y="2814637"/>
                </a:lnTo>
                <a:lnTo>
                  <a:pt x="533400" y="2828925"/>
                </a:lnTo>
                <a:lnTo>
                  <a:pt x="295275" y="2876550"/>
                </a:lnTo>
                <a:lnTo>
                  <a:pt x="114300" y="2943225"/>
                </a:lnTo>
                <a:lnTo>
                  <a:pt x="0" y="299085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Freeform 6"/>
          <p:cNvSpPr/>
          <p:nvPr/>
        </p:nvSpPr>
        <p:spPr>
          <a:xfrm>
            <a:off x="2009775" y="4533900"/>
            <a:ext cx="4638675" cy="542925"/>
          </a:xfrm>
          <a:custGeom>
            <a:avLst/>
            <a:gdLst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895475 w 4638675"/>
              <a:gd name="connsiteY10" fmla="*/ 14287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2205038 w 4638675"/>
              <a:gd name="connsiteY9" fmla="*/ 47625 h 542925"/>
              <a:gd name="connsiteX10" fmla="*/ 1914525 w 4638675"/>
              <a:gd name="connsiteY10" fmla="*/ 12382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675" h="542925">
                <a:moveTo>
                  <a:pt x="114300" y="514350"/>
                </a:moveTo>
                <a:lnTo>
                  <a:pt x="4638675" y="542925"/>
                </a:lnTo>
                <a:lnTo>
                  <a:pt x="3952875" y="390525"/>
                </a:lnTo>
                <a:lnTo>
                  <a:pt x="3543300" y="285750"/>
                </a:lnTo>
                <a:lnTo>
                  <a:pt x="3171825" y="161925"/>
                </a:lnTo>
                <a:lnTo>
                  <a:pt x="3019425" y="76200"/>
                </a:lnTo>
                <a:lnTo>
                  <a:pt x="2743200" y="9525"/>
                </a:lnTo>
                <a:lnTo>
                  <a:pt x="2466975" y="0"/>
                </a:lnTo>
                <a:cubicBezTo>
                  <a:pt x="2381250" y="15875"/>
                  <a:pt x="2290762" y="7937"/>
                  <a:pt x="2209800" y="47625"/>
                </a:cubicBezTo>
                <a:cubicBezTo>
                  <a:pt x="2166144" y="55562"/>
                  <a:pt x="2254250" y="34925"/>
                  <a:pt x="2205038" y="47625"/>
                </a:cubicBezTo>
                <a:cubicBezTo>
                  <a:pt x="2155826" y="60325"/>
                  <a:pt x="2001044" y="93663"/>
                  <a:pt x="1914525" y="123825"/>
                </a:cubicBezTo>
                <a:lnTo>
                  <a:pt x="1685925" y="228600"/>
                </a:lnTo>
                <a:lnTo>
                  <a:pt x="1304925" y="352425"/>
                </a:lnTo>
                <a:lnTo>
                  <a:pt x="771525" y="447675"/>
                </a:lnTo>
                <a:lnTo>
                  <a:pt x="409575" y="504825"/>
                </a:lnTo>
                <a:lnTo>
                  <a:pt x="371475" y="514350"/>
                </a:lnTo>
                <a:lnTo>
                  <a:pt x="371475" y="514350"/>
                </a:lnTo>
                <a:lnTo>
                  <a:pt x="0" y="504825"/>
                </a:lnTo>
                <a:lnTo>
                  <a:pt x="57150" y="523875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5271249" y="2115670"/>
            <a:ext cx="214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(broadened by instrument resolution)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07468" y="2901244"/>
            <a:ext cx="4301066" cy="584776"/>
            <a:chOff x="4707468" y="2901244"/>
            <a:chExt cx="4301066" cy="584776"/>
          </a:xfrm>
        </p:grpSpPr>
        <p:sp>
          <p:nvSpPr>
            <p:cNvPr id="3" name="TextBox 2"/>
            <p:cNvSpPr txBox="1"/>
            <p:nvPr/>
          </p:nvSpPr>
          <p:spPr>
            <a:xfrm>
              <a:off x="5892800" y="2901244"/>
              <a:ext cx="3115734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Slowest Time is set by the width of the instrument resolution</a:t>
              </a:r>
            </a:p>
          </p:txBody>
        </p: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 flipV="1">
              <a:off x="4707468" y="2935112"/>
              <a:ext cx="1185332" cy="25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28266" y="5322712"/>
            <a:ext cx="3115734" cy="1442955"/>
            <a:chOff x="6028266" y="5322712"/>
            <a:chExt cx="3115734" cy="1442955"/>
          </a:xfrm>
        </p:grpSpPr>
        <p:sp>
          <p:nvSpPr>
            <p:cNvPr id="9" name="TextBox 8"/>
            <p:cNvSpPr txBox="1"/>
            <p:nvPr/>
          </p:nvSpPr>
          <p:spPr>
            <a:xfrm>
              <a:off x="6028266" y="5934670"/>
              <a:ext cx="311573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Fastest Time is set by the dynamic range of the instrument (</a:t>
              </a:r>
              <a:r>
                <a:rPr lang="en-US" sz="1600" dirty="0" err="1">
                  <a:latin typeface="Symbol" panose="05050102010706020507" pitchFamily="18" charset="2"/>
                </a:rPr>
                <a:t>w</a:t>
              </a:r>
              <a:r>
                <a:rPr lang="en-US" sz="1600" baseline="-25000" dirty="0" err="1"/>
                <a:t>max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513689" y="5322712"/>
              <a:ext cx="750714" cy="6942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740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1270000"/>
          </a:xfrm>
        </p:spPr>
        <p:txBody>
          <a:bodyPr/>
          <a:lstStyle/>
          <a:p>
            <a:pPr eaLnBrk="1" hangingPunct="1"/>
            <a:r>
              <a:rPr lang="en-US" dirty="0"/>
              <a:t>Incoherent Intermediate Scattering Function, </a:t>
            </a:r>
            <a:r>
              <a:rPr lang="en-US" i="1" dirty="0"/>
              <a:t>S(</a:t>
            </a:r>
            <a:r>
              <a:rPr lang="en-US" i="1" dirty="0" err="1"/>
              <a:t>Q,</a:t>
            </a:r>
            <a:r>
              <a:rPr lang="en-US" i="1" dirty="0" err="1">
                <a:latin typeface="Symbol" pitchFamily="18" charset="2"/>
              </a:rPr>
              <a:t>w</a:t>
            </a:r>
            <a:r>
              <a:rPr lang="en-US" i="1" dirty="0"/>
              <a:t>), </a:t>
            </a:r>
            <a:r>
              <a:rPr lang="en-US" dirty="0"/>
              <a:t>and Molecular Dynamics Simulations</a:t>
            </a:r>
          </a:p>
        </p:txBody>
      </p:sp>
      <p:sp>
        <p:nvSpPr>
          <p:cNvPr id="175111" name="Rectangle 3"/>
          <p:cNvSpPr>
            <a:spLocks noGrp="1"/>
          </p:cNvSpPr>
          <p:nvPr>
            <p:ph type="body" sz="half" idx="1"/>
          </p:nvPr>
        </p:nvSpPr>
        <p:spPr>
          <a:xfrm>
            <a:off x="134938" y="1635125"/>
            <a:ext cx="8705850" cy="4724400"/>
          </a:xfrm>
        </p:spPr>
        <p:txBody>
          <a:bodyPr/>
          <a:lstStyle/>
          <a:p>
            <a:pPr eaLnBrk="1" hangingPunct="1"/>
            <a:r>
              <a:rPr lang="en-US" sz="2400" dirty="0"/>
              <a:t>Intermediate Scattering Function</a:t>
            </a:r>
          </a:p>
          <a:p>
            <a:pPr lvl="1" eaLnBrk="1" hangingPunct="1"/>
            <a:r>
              <a:rPr lang="en-US" sz="2000" dirty="0"/>
              <a:t>time dependent correlation function</a:t>
            </a:r>
          </a:p>
          <a:p>
            <a:pPr lvl="1" eaLnBrk="1" hangingPunct="1"/>
            <a:r>
              <a:rPr lang="en-US" sz="2000" dirty="0"/>
              <a:t>incoherent scattering –&gt; no pair correlations, self-correlation function</a:t>
            </a:r>
          </a:p>
          <a:p>
            <a:pPr lvl="1"/>
            <a:r>
              <a:rPr lang="en-US" sz="2000" dirty="0"/>
              <a:t>calculable from atomic coordinates in a Molecular Dynamics Simulation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marL="346075" lvl="1" indent="0" eaLnBrk="1" hangingPunct="1">
              <a:buNone/>
            </a:pPr>
            <a:endParaRPr lang="en-US" sz="2000" dirty="0"/>
          </a:p>
          <a:p>
            <a:r>
              <a:rPr lang="en-US" sz="2400" i="1" dirty="0" err="1"/>
              <a:t>S</a:t>
            </a:r>
            <a:r>
              <a:rPr lang="en-US" sz="2400" i="1" baseline="-25000" dirty="0" err="1"/>
              <a:t>inc</a:t>
            </a:r>
            <a:r>
              <a:rPr lang="en-US" sz="2400" i="1" dirty="0"/>
              <a:t>(</a:t>
            </a:r>
            <a:r>
              <a:rPr lang="en-US" sz="2400" i="1" dirty="0" err="1"/>
              <a:t>Q,</a:t>
            </a:r>
            <a:r>
              <a:rPr lang="en-US" sz="2400" i="1" dirty="0" err="1">
                <a:latin typeface="Symbol" pitchFamily="18" charset="2"/>
              </a:rPr>
              <a:t>w</a:t>
            </a:r>
            <a:r>
              <a:rPr lang="en-US" sz="2400" i="1" dirty="0"/>
              <a:t>)</a:t>
            </a:r>
            <a:r>
              <a:rPr lang="en-US" sz="2400" dirty="0"/>
              <a:t> – the Fourier transform of </a:t>
            </a:r>
            <a:r>
              <a:rPr lang="en-US" sz="2400" i="1" dirty="0" err="1"/>
              <a:t>I</a:t>
            </a:r>
            <a:r>
              <a:rPr lang="en-US" sz="2400" i="1" baseline="-25000" dirty="0" err="1"/>
              <a:t>inc</a:t>
            </a:r>
            <a:r>
              <a:rPr lang="en-US" sz="2400" i="1" dirty="0"/>
              <a:t>(</a:t>
            </a:r>
            <a:r>
              <a:rPr lang="en-US" sz="2400" i="1" dirty="0" err="1"/>
              <a:t>Q,t</a:t>
            </a:r>
            <a:r>
              <a:rPr lang="en-US" sz="2400" i="1" dirty="0"/>
              <a:t>)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4538" y="3441700"/>
          <a:ext cx="74660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3" imgW="3098520" imgH="419040" progId="Equation.3">
                  <p:embed/>
                </p:oleObj>
              </mc:Choice>
              <mc:Fallback>
                <p:oleObj name="Equation" r:id="rId3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441700"/>
                        <a:ext cx="74660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89100" y="5305425"/>
          <a:ext cx="55784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5" imgW="2539800" imgH="469800" progId="Equation.3">
                  <p:embed/>
                </p:oleObj>
              </mc:Choice>
              <mc:Fallback>
                <p:oleObj name="Equation" r:id="rId5" imgW="2539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305425"/>
                        <a:ext cx="55784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5439479" y="1000184"/>
            <a:ext cx="3547181" cy="1404752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TOOLS</a:t>
            </a:r>
          </a:p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tx1"/>
                </a:solidFill>
              </a:rPr>
              <a:t>nMOLDYN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http://dirac.cnrs-orleans.fr/plone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SASSENA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http://www.sassena.org</a:t>
            </a:r>
          </a:p>
        </p:txBody>
      </p:sp>
    </p:spTree>
    <p:extLst>
      <p:ext uri="{BB962C8B-B14F-4D97-AF65-F5344CB8AC3E}">
        <p14:creationId xmlns:p14="http://schemas.microsoft.com/office/powerpoint/2010/main" val="111408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/>
              <a:t>QENS and Molecular Dynamics Simulations</a:t>
            </a:r>
          </a:p>
        </p:txBody>
      </p:sp>
      <p:sp>
        <p:nvSpPr>
          <p:cNvPr id="1761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0213" y="1346200"/>
            <a:ext cx="878205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Same atomic coordinates used in classical MD are all that is needed to calculate </a:t>
            </a:r>
            <a:r>
              <a:rPr lang="en-US" sz="2400" i="1" dirty="0" err="1"/>
              <a:t>I</a:t>
            </a:r>
            <a:r>
              <a:rPr lang="en-US" sz="2400" i="1" baseline="-25000" dirty="0" err="1"/>
              <a:t>inc</a:t>
            </a:r>
            <a:r>
              <a:rPr lang="en-US" sz="2400" i="1" dirty="0"/>
              <a:t>(</a:t>
            </a:r>
            <a:r>
              <a:rPr lang="en-US" sz="2400" i="1" dirty="0" err="1"/>
              <a:t>Q,t</a:t>
            </a:r>
            <a:r>
              <a:rPr lang="en-US" sz="2400" i="1" dirty="0"/>
              <a:t>)</a:t>
            </a:r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5241925" y="5046134"/>
            <a:ext cx="353377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1,3 </a:t>
            </a:r>
            <a:r>
              <a:rPr lang="en-US" sz="2000" dirty="0" err="1">
                <a:latin typeface="Arial" charset="0"/>
              </a:rPr>
              <a:t>diphenylpropane</a:t>
            </a:r>
            <a:r>
              <a:rPr lang="en-US" sz="2000" dirty="0">
                <a:latin typeface="Arial" charset="0"/>
              </a:rPr>
              <a:t> tethered to the pore surface of MCM-41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DF70E-CB2C-B346-BFFB-D2F8515F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1" y="2714048"/>
            <a:ext cx="4715013" cy="37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5" name="Group 4"/>
          <p:cNvGrpSpPr>
            <a:grpSpLocks/>
          </p:cNvGrpSpPr>
          <p:nvPr/>
        </p:nvGrpSpPr>
        <p:grpSpPr bwMode="auto">
          <a:xfrm>
            <a:off x="5636145" y="633742"/>
            <a:ext cx="3365499" cy="3968421"/>
            <a:chOff x="3067" y="431"/>
            <a:chExt cx="2417" cy="2850"/>
          </a:xfrm>
        </p:grpSpPr>
        <p:pic>
          <p:nvPicPr>
            <p:cNvPr id="177156" name="Picture 5" descr="MCM(2"/>
            <p:cNvPicPr>
              <a:picLocks noChangeAspect="1" noChangeArrowheads="1"/>
            </p:cNvPicPr>
            <p:nvPr/>
          </p:nvPicPr>
          <p:blipFill>
            <a:blip r:embed="rId2" cstate="print"/>
            <a:srcRect l="22124" r="44247" b="45546"/>
            <a:stretch>
              <a:fillRect/>
            </a:stretch>
          </p:blipFill>
          <p:spPr bwMode="auto">
            <a:xfrm>
              <a:off x="3067" y="431"/>
              <a:ext cx="241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157" name="Rectangle 6"/>
            <p:cNvSpPr>
              <a:spLocks noChangeArrowheads="1"/>
            </p:cNvSpPr>
            <p:nvPr/>
          </p:nvSpPr>
          <p:spPr bwMode="auto">
            <a:xfrm>
              <a:off x="4662" y="2256"/>
              <a:ext cx="525" cy="486"/>
            </a:xfrm>
            <a:prstGeom prst="rect">
              <a:avLst/>
            </a:prstGeom>
            <a:noFill/>
            <a:ln w="381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77158" name="AutoShape 7"/>
            <p:cNvSpPr>
              <a:spLocks/>
            </p:cNvSpPr>
            <p:nvPr/>
          </p:nvSpPr>
          <p:spPr bwMode="auto">
            <a:xfrm rot="-5400000">
              <a:off x="4850" y="2626"/>
              <a:ext cx="152" cy="528"/>
            </a:xfrm>
            <a:prstGeom prst="leftBrace">
              <a:avLst>
                <a:gd name="adj1" fmla="val 28947"/>
                <a:gd name="adj2" fmla="val 50000"/>
              </a:avLst>
            </a:prstGeom>
            <a:noFill/>
            <a:ln w="28575">
              <a:solidFill>
                <a:srgbClr val="F8F8F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 b="0">
                <a:latin typeface="Helvetica" pitchFamily="34" charset="0"/>
              </a:endParaRPr>
            </a:p>
          </p:txBody>
        </p:sp>
        <p:sp>
          <p:nvSpPr>
            <p:cNvPr id="177159" name="Text Box 8"/>
            <p:cNvSpPr txBox="1">
              <a:spLocks noChangeArrowheads="1"/>
            </p:cNvSpPr>
            <p:nvPr/>
          </p:nvSpPr>
          <p:spPr bwMode="auto">
            <a:xfrm>
              <a:off x="4641" y="2976"/>
              <a:ext cx="558" cy="294"/>
            </a:xfrm>
            <a:prstGeom prst="rect">
              <a:avLst/>
            </a:prstGeom>
            <a:noFill/>
            <a:ln w="9525">
              <a:solidFill>
                <a:srgbClr val="F8F8F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2</a:t>
              </a:r>
              <a:r>
                <a:rPr lang="en-US" sz="2000" b="0" dirty="0">
                  <a:solidFill>
                    <a:srgbClr val="F8F8F8"/>
                  </a:solidFill>
                  <a:latin typeface="Symbol" pitchFamily="18" charset="2"/>
                </a:rPr>
                <a:t>p</a:t>
              </a: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/Q</a:t>
              </a:r>
            </a:p>
          </p:txBody>
        </p:sp>
      </p:grpSp>
      <p:sp>
        <p:nvSpPr>
          <p:cNvPr id="1771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/>
              <a:t>The Elastic Incoherent Structure Factor (EISF)</a:t>
            </a:r>
          </a:p>
        </p:txBody>
      </p:sp>
      <p:sp>
        <p:nvSpPr>
          <p:cNvPr id="177154" name="Rectangle 3"/>
          <p:cNvSpPr>
            <a:spLocks noChangeArrowheads="1"/>
          </p:cNvSpPr>
          <p:nvPr/>
        </p:nvSpPr>
        <p:spPr bwMode="auto">
          <a:xfrm>
            <a:off x="0" y="1101430"/>
            <a:ext cx="4879188" cy="34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A particle (H-atom) moves out of volume defined by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in a time shorter than set by the reciprocal of the instrument sensitivity, </a:t>
            </a:r>
            <a:r>
              <a:rPr lang="en-US" sz="2000" i="1" dirty="0" err="1"/>
              <a:t>d</a:t>
            </a:r>
            <a:r>
              <a:rPr lang="en-US" sz="2000" i="1" dirty="0" err="1">
                <a:latin typeface="Symbol" pitchFamily="18" charset="2"/>
              </a:rPr>
              <a:t>w</a:t>
            </a:r>
            <a:r>
              <a:rPr lang="en-US" sz="2000" i="1" dirty="0">
                <a:latin typeface="Symbol" pitchFamily="18" charset="2"/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meV</a:t>
            </a:r>
            <a:r>
              <a:rPr lang="en-US" sz="2000" dirty="0"/>
              <a:t>) – gives rise to </a:t>
            </a:r>
            <a:r>
              <a:rPr lang="en-US" sz="2000" dirty="0" err="1"/>
              <a:t>quasielastic</a:t>
            </a:r>
            <a:r>
              <a:rPr lang="en-US" sz="2000" dirty="0"/>
              <a:t> broadening. 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The EISF is essentially the probability that a particle can be found in the same volume of space at some </a:t>
            </a:r>
            <a:br>
              <a:rPr lang="en-US" sz="2000" dirty="0"/>
            </a:br>
            <a:r>
              <a:rPr lang="en-US" sz="2000" dirty="0"/>
              <a:t>subsequent time and so </a:t>
            </a:r>
            <a:br>
              <a:rPr lang="en-US" sz="2000" dirty="0"/>
            </a:br>
            <a:r>
              <a:rPr lang="en-US" sz="2000" dirty="0"/>
              <a:t>depends on the size </a:t>
            </a:r>
            <a:br>
              <a:rPr lang="en-US" sz="2000" dirty="0"/>
            </a:br>
            <a:r>
              <a:rPr lang="en-US" sz="2000" dirty="0"/>
              <a:t>of the box (2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33894" y="3742260"/>
            <a:ext cx="3943298" cy="3115740"/>
            <a:chOff x="2788939" y="3742261"/>
            <a:chExt cx="3943298" cy="3115740"/>
          </a:xfrm>
        </p:grpSpPr>
        <p:grpSp>
          <p:nvGrpSpPr>
            <p:cNvPr id="6" name="Group 5"/>
            <p:cNvGrpSpPr/>
            <p:nvPr/>
          </p:nvGrpSpPr>
          <p:grpSpPr>
            <a:xfrm>
              <a:off x="2788939" y="3742261"/>
              <a:ext cx="3943298" cy="3115740"/>
              <a:chOff x="3618826" y="4270447"/>
              <a:chExt cx="3259193" cy="2575204"/>
            </a:xfrm>
          </p:grpSpPr>
          <p:pic>
            <p:nvPicPr>
              <p:cNvPr id="9" name="Picture 3" descr="dissect -me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683" t="4352" r="7560"/>
              <a:stretch/>
            </p:blipFill>
            <p:spPr bwMode="auto">
              <a:xfrm>
                <a:off x="3618826" y="4270447"/>
                <a:ext cx="3259193" cy="2575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5002336" y="4589814"/>
                <a:ext cx="745331" cy="1497806"/>
              </a:xfrm>
              <a:custGeom>
                <a:avLst/>
                <a:gdLst>
                  <a:gd name="connsiteX0" fmla="*/ 0 w 1490662"/>
                  <a:gd name="connsiteY0" fmla="*/ 2990850 h 2995612"/>
                  <a:gd name="connsiteX1" fmla="*/ 257175 w 1490662"/>
                  <a:gd name="connsiteY1" fmla="*/ 2790825 h 2995612"/>
                  <a:gd name="connsiteX2" fmla="*/ 447675 w 1490662"/>
                  <a:gd name="connsiteY2" fmla="*/ 2438400 h 2995612"/>
                  <a:gd name="connsiteX3" fmla="*/ 571500 w 1490662"/>
                  <a:gd name="connsiteY3" fmla="*/ 1981200 h 2995612"/>
                  <a:gd name="connsiteX4" fmla="*/ 657225 w 1490662"/>
                  <a:gd name="connsiteY4" fmla="*/ 1100137 h 2995612"/>
                  <a:gd name="connsiteX5" fmla="*/ 704850 w 1490662"/>
                  <a:gd name="connsiteY5" fmla="*/ 323850 h 2995612"/>
                  <a:gd name="connsiteX6" fmla="*/ 738187 w 1490662"/>
                  <a:gd name="connsiteY6" fmla="*/ 76200 h 2995612"/>
                  <a:gd name="connsiteX7" fmla="*/ 742950 w 1490662"/>
                  <a:gd name="connsiteY7" fmla="*/ 0 h 2995612"/>
                  <a:gd name="connsiteX8" fmla="*/ 762000 w 1490662"/>
                  <a:gd name="connsiteY8" fmla="*/ 23812 h 2995612"/>
                  <a:gd name="connsiteX9" fmla="*/ 800100 w 1490662"/>
                  <a:gd name="connsiteY9" fmla="*/ 366712 h 2995612"/>
                  <a:gd name="connsiteX10" fmla="*/ 838200 w 1490662"/>
                  <a:gd name="connsiteY10" fmla="*/ 1309687 h 2995612"/>
                  <a:gd name="connsiteX11" fmla="*/ 895350 w 1490662"/>
                  <a:gd name="connsiteY11" fmla="*/ 2019300 h 2995612"/>
                  <a:gd name="connsiteX12" fmla="*/ 1014412 w 1490662"/>
                  <a:gd name="connsiteY12" fmla="*/ 2395537 h 2995612"/>
                  <a:gd name="connsiteX13" fmla="*/ 1262062 w 1490662"/>
                  <a:gd name="connsiteY13" fmla="*/ 2790825 h 2995612"/>
                  <a:gd name="connsiteX14" fmla="*/ 1490662 w 1490662"/>
                  <a:gd name="connsiteY14" fmla="*/ 2995612 h 2995612"/>
                  <a:gd name="connsiteX15" fmla="*/ 1185862 w 1490662"/>
                  <a:gd name="connsiteY15" fmla="*/ 2871787 h 2995612"/>
                  <a:gd name="connsiteX16" fmla="*/ 985837 w 1490662"/>
                  <a:gd name="connsiteY16" fmla="*/ 2824162 h 2995612"/>
                  <a:gd name="connsiteX17" fmla="*/ 742950 w 1490662"/>
                  <a:gd name="connsiteY17" fmla="*/ 2814637 h 2995612"/>
                  <a:gd name="connsiteX18" fmla="*/ 533400 w 1490662"/>
                  <a:gd name="connsiteY18" fmla="*/ 2828925 h 2995612"/>
                  <a:gd name="connsiteX19" fmla="*/ 295275 w 1490662"/>
                  <a:gd name="connsiteY19" fmla="*/ 2876550 h 2995612"/>
                  <a:gd name="connsiteX20" fmla="*/ 114300 w 1490662"/>
                  <a:gd name="connsiteY20" fmla="*/ 2943225 h 2995612"/>
                  <a:gd name="connsiteX21" fmla="*/ 0 w 1490662"/>
                  <a:gd name="connsiteY21" fmla="*/ 2990850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0662" h="2995612">
                    <a:moveTo>
                      <a:pt x="0" y="2990850"/>
                    </a:moveTo>
                    <a:lnTo>
                      <a:pt x="257175" y="2790825"/>
                    </a:lnTo>
                    <a:lnTo>
                      <a:pt x="447675" y="2438400"/>
                    </a:lnTo>
                    <a:lnTo>
                      <a:pt x="571500" y="1981200"/>
                    </a:lnTo>
                    <a:lnTo>
                      <a:pt x="657225" y="1100137"/>
                    </a:lnTo>
                    <a:lnTo>
                      <a:pt x="704850" y="323850"/>
                    </a:lnTo>
                    <a:lnTo>
                      <a:pt x="738187" y="76200"/>
                    </a:lnTo>
                    <a:lnTo>
                      <a:pt x="742950" y="0"/>
                    </a:lnTo>
                    <a:lnTo>
                      <a:pt x="762000" y="23812"/>
                    </a:lnTo>
                    <a:lnTo>
                      <a:pt x="800100" y="366712"/>
                    </a:lnTo>
                    <a:lnTo>
                      <a:pt x="838200" y="1309687"/>
                    </a:lnTo>
                    <a:lnTo>
                      <a:pt x="895350" y="2019300"/>
                    </a:lnTo>
                    <a:lnTo>
                      <a:pt x="1014412" y="2395537"/>
                    </a:lnTo>
                    <a:lnTo>
                      <a:pt x="1262062" y="2790825"/>
                    </a:lnTo>
                    <a:lnTo>
                      <a:pt x="1490662" y="2995612"/>
                    </a:lnTo>
                    <a:lnTo>
                      <a:pt x="1185862" y="2871787"/>
                    </a:lnTo>
                    <a:lnTo>
                      <a:pt x="985837" y="2824162"/>
                    </a:lnTo>
                    <a:lnTo>
                      <a:pt x="742950" y="2814637"/>
                    </a:lnTo>
                    <a:lnTo>
                      <a:pt x="533400" y="2828925"/>
                    </a:lnTo>
                    <a:lnTo>
                      <a:pt x="295275" y="2876550"/>
                    </a:lnTo>
                    <a:lnTo>
                      <a:pt x="114300" y="2943225"/>
                    </a:lnTo>
                    <a:lnTo>
                      <a:pt x="0" y="2990850"/>
                    </a:lnTo>
                    <a:close/>
                  </a:path>
                </a:pathLst>
              </a:custGeom>
              <a:solidFill>
                <a:schemeClr val="accent1">
                  <a:alpha val="6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04604" y="5997132"/>
                <a:ext cx="2319338" cy="271463"/>
              </a:xfrm>
              <a:custGeom>
                <a:avLst/>
                <a:gdLst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895475 w 4638675"/>
                  <a:gd name="connsiteY10" fmla="*/ 14287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2205038 w 4638675"/>
                  <a:gd name="connsiteY9" fmla="*/ 47625 h 542925"/>
                  <a:gd name="connsiteX10" fmla="*/ 1914525 w 4638675"/>
                  <a:gd name="connsiteY10" fmla="*/ 12382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38675" h="542925">
                    <a:moveTo>
                      <a:pt x="114300" y="514350"/>
                    </a:moveTo>
                    <a:lnTo>
                      <a:pt x="4638675" y="542925"/>
                    </a:lnTo>
                    <a:lnTo>
                      <a:pt x="3952875" y="390525"/>
                    </a:lnTo>
                    <a:lnTo>
                      <a:pt x="3543300" y="285750"/>
                    </a:lnTo>
                    <a:lnTo>
                      <a:pt x="3171825" y="161925"/>
                    </a:lnTo>
                    <a:lnTo>
                      <a:pt x="3019425" y="76200"/>
                    </a:lnTo>
                    <a:lnTo>
                      <a:pt x="2743200" y="9525"/>
                    </a:lnTo>
                    <a:lnTo>
                      <a:pt x="2466975" y="0"/>
                    </a:lnTo>
                    <a:cubicBezTo>
                      <a:pt x="2381250" y="15875"/>
                      <a:pt x="2290762" y="7937"/>
                      <a:pt x="2209800" y="47625"/>
                    </a:cubicBezTo>
                    <a:cubicBezTo>
                      <a:pt x="2166144" y="55562"/>
                      <a:pt x="2254250" y="34925"/>
                      <a:pt x="2205038" y="47625"/>
                    </a:cubicBezTo>
                    <a:cubicBezTo>
                      <a:pt x="2155826" y="60325"/>
                      <a:pt x="2001044" y="93663"/>
                      <a:pt x="1914525" y="123825"/>
                    </a:cubicBezTo>
                    <a:lnTo>
                      <a:pt x="1685925" y="228600"/>
                    </a:lnTo>
                    <a:lnTo>
                      <a:pt x="1304925" y="352425"/>
                    </a:lnTo>
                    <a:lnTo>
                      <a:pt x="771525" y="447675"/>
                    </a:lnTo>
                    <a:lnTo>
                      <a:pt x="409575" y="504825"/>
                    </a:lnTo>
                    <a:lnTo>
                      <a:pt x="371475" y="514350"/>
                    </a:lnTo>
                    <a:lnTo>
                      <a:pt x="371475" y="514350"/>
                    </a:lnTo>
                    <a:lnTo>
                      <a:pt x="0" y="504825"/>
                    </a:lnTo>
                    <a:lnTo>
                      <a:pt x="57150" y="523875"/>
                    </a:ln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71590" y="406675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E</a:t>
              </a: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074530" y="4436084"/>
              <a:ext cx="693587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99229" y="48086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Q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3408581" y="5177956"/>
              <a:ext cx="889962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 Same Side Corner Rectangle 20"/>
          <p:cNvSpPr/>
          <p:nvPr/>
        </p:nvSpPr>
        <p:spPr>
          <a:xfrm>
            <a:off x="438308" y="5843770"/>
            <a:ext cx="2607352" cy="595614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047582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451347" cy="835613"/>
          </a:xfrm>
        </p:spPr>
        <p:txBody>
          <a:bodyPr/>
          <a:lstStyle/>
          <a:p>
            <a:pPr eaLnBrk="1" hangingPunct="1"/>
            <a:r>
              <a:rPr lang="en-US" sz="2800" dirty="0"/>
              <a:t>QENS and Neutron Scattering Instruments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xfrm>
            <a:off x="134938" y="691256"/>
            <a:ext cx="9224963" cy="5511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000" dirty="0"/>
              <a:t>Probe Diffusive Motions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b="0" dirty="0">
                <a:solidFill>
                  <a:schemeClr val="accent5"/>
                </a:solidFill>
              </a:rPr>
              <a:t>Length scales set by </a:t>
            </a:r>
            <a:r>
              <a:rPr lang="en-US" sz="1800" b="0" i="1" dirty="0">
                <a:solidFill>
                  <a:schemeClr val="accent5"/>
                </a:solidFill>
              </a:rPr>
              <a:t>Q</a:t>
            </a:r>
            <a:r>
              <a:rPr lang="en-US" sz="1800" b="0" dirty="0">
                <a:solidFill>
                  <a:schemeClr val="accent5"/>
                </a:solidFill>
              </a:rPr>
              <a:t>, 0.1 </a:t>
            </a:r>
            <a:r>
              <a:rPr lang="en-US" sz="1800" b="0" dirty="0">
                <a:solidFill>
                  <a:schemeClr val="accent5"/>
                </a:solidFill>
                <a:cs typeface="Arial" charset="0"/>
              </a:rPr>
              <a:t>Å</a:t>
            </a:r>
            <a:r>
              <a:rPr lang="en-US" sz="1800" b="0" baseline="30000" dirty="0">
                <a:solidFill>
                  <a:schemeClr val="accent5"/>
                </a:solidFill>
                <a:cs typeface="Arial" charset="0"/>
              </a:rPr>
              <a:t>-1</a:t>
            </a:r>
            <a:r>
              <a:rPr lang="en-US" sz="1800" b="0" dirty="0">
                <a:solidFill>
                  <a:schemeClr val="accent5"/>
                </a:solidFill>
                <a:cs typeface="Arial" charset="0"/>
              </a:rPr>
              <a:t> &lt; </a:t>
            </a:r>
            <a:r>
              <a:rPr lang="en-US" sz="1800" b="0" i="1" dirty="0">
                <a:solidFill>
                  <a:schemeClr val="accent5"/>
                </a:solidFill>
                <a:cs typeface="Arial" charset="0"/>
              </a:rPr>
              <a:t>Q</a:t>
            </a:r>
            <a:r>
              <a:rPr lang="en-US" sz="1800" b="0" dirty="0">
                <a:solidFill>
                  <a:schemeClr val="accent5"/>
                </a:solidFill>
                <a:cs typeface="Arial" charset="0"/>
              </a:rPr>
              <a:t> &lt; 3.7 Å</a:t>
            </a:r>
            <a:r>
              <a:rPr lang="en-US" sz="1800" b="0" baseline="30000" dirty="0">
                <a:solidFill>
                  <a:schemeClr val="accent5"/>
                </a:solidFill>
                <a:cs typeface="Arial" charset="0"/>
              </a:rPr>
              <a:t>-1</a:t>
            </a:r>
            <a:r>
              <a:rPr lang="en-US" sz="1800" b="0" dirty="0">
                <a:solidFill>
                  <a:schemeClr val="accent5"/>
                </a:solidFill>
                <a:cs typeface="Arial" charset="0"/>
              </a:rPr>
              <a:t>, 60 Å &gt; </a:t>
            </a:r>
            <a:r>
              <a:rPr lang="en-US" sz="1800" b="0" i="1" dirty="0">
                <a:solidFill>
                  <a:schemeClr val="accent5"/>
                </a:solidFill>
                <a:cs typeface="Arial" charset="0"/>
              </a:rPr>
              <a:t>d</a:t>
            </a:r>
            <a:r>
              <a:rPr lang="en-US" sz="1800" b="0" dirty="0">
                <a:solidFill>
                  <a:schemeClr val="accent5"/>
                </a:solidFill>
                <a:cs typeface="Arial" charset="0"/>
              </a:rPr>
              <a:t> &gt; 1.7 </a:t>
            </a:r>
            <a:r>
              <a:rPr lang="en-US" sz="1800" b="0" dirty="0" err="1">
                <a:solidFill>
                  <a:schemeClr val="accent5"/>
                </a:solidFill>
                <a:cs typeface="Arial" charset="0"/>
              </a:rPr>
              <a:t>Å</a:t>
            </a:r>
            <a:r>
              <a:rPr lang="en-US" sz="1800" b="0" dirty="0">
                <a:cs typeface="Arial" charset="0"/>
              </a:rPr>
              <a:t> – </a:t>
            </a:r>
            <a:r>
              <a:rPr lang="en-US" sz="1800" dirty="0">
                <a:cs typeface="Arial" charset="0"/>
              </a:rPr>
              <a:t>depends on </a:t>
            </a:r>
            <a:r>
              <a:rPr lang="en-US" sz="1800" i="1" dirty="0">
                <a:latin typeface="Symbol" charset="2"/>
                <a:cs typeface="Symbol" charset="2"/>
              </a:rPr>
              <a:t>l</a:t>
            </a:r>
            <a:r>
              <a:rPr lang="en-US" sz="1800" dirty="0">
                <a:cs typeface="Arial" charset="0"/>
              </a:rPr>
              <a:t>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solidFill>
                  <a:schemeClr val="accent5"/>
                </a:solidFill>
                <a:cs typeface="Arial" charset="0"/>
              </a:rPr>
              <a:t>Time scales set by the width of instrument energy resolution</a:t>
            </a:r>
            <a:r>
              <a:rPr lang="en-US" sz="1800" b="0" dirty="0">
                <a:cs typeface="Arial" charset="0"/>
              </a:rPr>
              <a:t>, typically at least 0.1 </a:t>
            </a:r>
            <a:r>
              <a:rPr lang="en-US" sz="1800" b="0" dirty="0" err="1">
                <a:cs typeface="Arial" charset="0"/>
              </a:rPr>
              <a:t>meV</a:t>
            </a:r>
            <a:r>
              <a:rPr lang="en-US" sz="1800" b="0" dirty="0">
                <a:cs typeface="Arial" charset="0"/>
              </a:rPr>
              <a:t> (</a:t>
            </a:r>
            <a:r>
              <a:rPr lang="en-US" sz="1800" b="0" dirty="0" err="1">
                <a:cs typeface="Arial" charset="0"/>
              </a:rPr>
              <a:t>fwhm</a:t>
            </a:r>
            <a:r>
              <a:rPr lang="en-US" sz="1800" b="0" dirty="0">
                <a:cs typeface="Arial" charset="0"/>
              </a:rPr>
              <a:t>)  but higher resolution -&gt; longer times/slower motion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/>
              <a:t>Energy transfers </a:t>
            </a:r>
            <a:r>
              <a:rPr lang="en-US" sz="2000" dirty="0">
                <a:cs typeface="Arial" charset="0"/>
              </a:rPr>
              <a:t>~ ± 2 </a:t>
            </a:r>
            <a:r>
              <a:rPr lang="en-US" sz="2000" dirty="0" err="1">
                <a:cs typeface="Arial" charset="0"/>
              </a:rPr>
              <a:t>meV</a:t>
            </a:r>
            <a:r>
              <a:rPr lang="en-US" sz="2000" dirty="0">
                <a:cs typeface="Arial" charset="0"/>
              </a:rPr>
              <a:t> (or less)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High resolution requirements emphasizes use of cold neutrons (but long </a:t>
            </a:r>
            <a:r>
              <a:rPr lang="en-US" sz="1800" dirty="0">
                <a:latin typeface="Symbol" pitchFamily="18" charset="2"/>
                <a:cs typeface="Arial" charset="0"/>
              </a:rPr>
              <a:t>l</a:t>
            </a:r>
            <a:r>
              <a:rPr lang="en-US" sz="1800" dirty="0">
                <a:cs typeface="Arial" charset="0"/>
              </a:rPr>
              <a:t> limits Q)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Incident neutron wavelengths typically 4 Å to 12 Å (5.1 </a:t>
            </a:r>
            <a:r>
              <a:rPr lang="en-US" sz="1800" dirty="0" err="1">
                <a:cs typeface="Arial" charset="0"/>
              </a:rPr>
              <a:t>meV</a:t>
            </a:r>
            <a:r>
              <a:rPr lang="en-US" sz="1800" dirty="0">
                <a:cs typeface="Arial" charset="0"/>
              </a:rPr>
              <a:t> to 0.6 </a:t>
            </a:r>
            <a:r>
              <a:rPr lang="en-US" sz="1800" dirty="0" err="1">
                <a:cs typeface="Arial" charset="0"/>
              </a:rPr>
              <a:t>meV</a:t>
            </a:r>
            <a:r>
              <a:rPr lang="en-US" sz="1800" dirty="0">
                <a:cs typeface="Arial" charset="0"/>
              </a:rPr>
              <a:t>)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>
                <a:cs typeface="Arial" charset="0"/>
              </a:rPr>
              <a:t>Why a variety of instruments? (Resolutions vary from 1 </a:t>
            </a:r>
            <a:r>
              <a:rPr lang="en-US" sz="2000" dirty="0" err="1">
                <a:latin typeface="Symbol" pitchFamily="18" charset="2"/>
                <a:cs typeface="Arial" charset="0"/>
              </a:rPr>
              <a:t>m</a:t>
            </a:r>
            <a:r>
              <a:rPr lang="en-US" sz="2000" dirty="0" err="1">
                <a:cs typeface="Arial" charset="0"/>
              </a:rPr>
              <a:t>eV</a:t>
            </a:r>
            <a:r>
              <a:rPr lang="en-US" sz="2000" dirty="0">
                <a:cs typeface="Arial" charset="0"/>
              </a:rPr>
              <a:t> to 100 </a:t>
            </a:r>
            <a:r>
              <a:rPr lang="en-US" sz="2000" dirty="0" err="1">
                <a:latin typeface="Symbol" pitchFamily="18" charset="2"/>
                <a:cs typeface="Arial" charset="0"/>
              </a:rPr>
              <a:t>m</a:t>
            </a:r>
            <a:r>
              <a:rPr lang="en-US" sz="2000" dirty="0" err="1">
                <a:cs typeface="Arial" charset="0"/>
              </a:rPr>
              <a:t>eV</a:t>
            </a:r>
            <a:r>
              <a:rPr lang="en-US" sz="2000" dirty="0">
                <a:cs typeface="Arial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Energy resolution depends on knowing both the incident and scattered neutron energies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Terms in the resolution add in quadrature – typically primary spectrometer (before sample), secondary spectrometer (after the sample)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Improvement in each resolution term cost linearly in neutron flux (ideally)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Optimized instrument has primary and secondary spectrometer contributions approximately equal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solidFill>
                  <a:schemeClr val="accent5"/>
                </a:solidFill>
                <a:cs typeface="Arial" charset="0"/>
              </a:rPr>
              <a:t>Factor of 2 gain in resolution costs at a minimum a factor of 4 in flux</a:t>
            </a:r>
          </a:p>
        </p:txBody>
      </p:sp>
    </p:spTree>
    <p:extLst>
      <p:ext uri="{BB962C8B-B14F-4D97-AF65-F5344CB8AC3E}">
        <p14:creationId xmlns:p14="http://schemas.microsoft.com/office/powerpoint/2010/main" val="368361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 of Instrumentation</a:t>
            </a:r>
            <a:br>
              <a:rPr lang="en-US" dirty="0"/>
            </a:br>
            <a:endParaRPr lang="en-US" dirty="0"/>
          </a:p>
        </p:txBody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>
          <a:xfrm>
            <a:off x="134938" y="781050"/>
            <a:ext cx="8610600" cy="53347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Currently about 25 neutron scattering instruments in the world useful for QNS (6 in the U.S., including NSE)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U.S. instruments – </a:t>
            </a:r>
            <a:r>
              <a:rPr lang="en-US" sz="1800" u="sng" dirty="0"/>
              <a:t>Opportunity is Good- Competition is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NIST Center for Neutron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High Flux Backscattering Spectrometer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Disc Chopper Spectrometer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Neutron Spin Echo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Spallation</a:t>
            </a:r>
            <a:r>
              <a:rPr lang="en-US" sz="1600" dirty="0"/>
              <a:t> Neutron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err="1"/>
              <a:t>BaSiS</a:t>
            </a:r>
            <a:r>
              <a:rPr lang="en-US" sz="1400" dirty="0"/>
              <a:t> – near backscattering spectrometer (3.5 </a:t>
            </a:r>
            <a:r>
              <a:rPr lang="en-US" sz="1400" dirty="0" err="1">
                <a:latin typeface="Symbol" pitchFamily="18" charset="2"/>
              </a:rPr>
              <a:t>m</a:t>
            </a:r>
            <a:r>
              <a:rPr lang="en-US" sz="1400" dirty="0" err="1"/>
              <a:t>eV</a:t>
            </a:r>
            <a:r>
              <a:rPr lang="en-US" sz="1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Cold Neutron Chopper Spectrometer (CNCS) (10 – 100 </a:t>
            </a:r>
            <a:r>
              <a:rPr lang="en-US" sz="1400" dirty="0" err="1">
                <a:latin typeface="Symbol" pitchFamily="18" charset="2"/>
              </a:rPr>
              <a:t>m</a:t>
            </a:r>
            <a:r>
              <a:rPr lang="en-US" sz="1400" dirty="0" err="1"/>
              <a:t>eV</a:t>
            </a:r>
            <a:r>
              <a:rPr lang="en-US" sz="1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Neutron Spin Echo (</a:t>
            </a:r>
            <a:r>
              <a:rPr lang="en-US" sz="1400" i="1" dirty="0"/>
              <a:t>t</a:t>
            </a:r>
            <a:r>
              <a:rPr lang="en-US" sz="1400" dirty="0"/>
              <a:t> up to 200-400 </a:t>
            </a:r>
            <a:r>
              <a:rPr lang="en-US" sz="1400" dirty="0" err="1"/>
              <a:t>nsec</a:t>
            </a:r>
            <a:r>
              <a:rPr lang="en-US" sz="1400" dirty="0"/>
              <a:t>)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090378" y="4033987"/>
            <a:ext cx="4956219" cy="2646209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tx1"/>
                </a:solidFill>
              </a:rPr>
              <a:t>Trade-offs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>
              <a:solidFill>
                <a:schemeClr val="tx1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Resolution/count rate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Flexibility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Dynamic range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Neutron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 vs Q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arge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high resolution -&gt; long times/slow motions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large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l -&gt; </a:t>
            </a:r>
            <a:r>
              <a:rPr lang="en-US" dirty="0">
                <a:solidFill>
                  <a:srgbClr val="000000"/>
                </a:solidFill>
              </a:rPr>
              <a:t>limited Q-range, limited length scales</a:t>
            </a:r>
          </a:p>
        </p:txBody>
      </p:sp>
    </p:spTree>
    <p:extLst>
      <p:ext uri="{BB962C8B-B14F-4D97-AF65-F5344CB8AC3E}">
        <p14:creationId xmlns:p14="http://schemas.microsoft.com/office/powerpoint/2010/main" val="56800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9" descr="Q_Omega_soft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049338"/>
            <a:ext cx="65595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938" y="2487613"/>
            <a:ext cx="5427662" cy="2698750"/>
            <a:chOff x="5" y="1609"/>
            <a:chExt cx="3419" cy="1700"/>
          </a:xfrm>
        </p:grpSpPr>
        <p:sp>
          <p:nvSpPr>
            <p:cNvPr id="180252" name="Oval 25"/>
            <p:cNvSpPr>
              <a:spLocks noChangeArrowheads="1"/>
            </p:cNvSpPr>
            <p:nvPr/>
          </p:nvSpPr>
          <p:spPr bwMode="auto">
            <a:xfrm rot="-1044888">
              <a:off x="5" y="1609"/>
              <a:ext cx="3419" cy="1700"/>
            </a:xfrm>
            <a:prstGeom prst="ellipse">
              <a:avLst/>
            </a:prstGeom>
            <a:solidFill>
              <a:srgbClr val="A4B9FE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180253" name="Text Box 26"/>
            <p:cNvSpPr txBox="1">
              <a:spLocks noChangeArrowheads="1"/>
            </p:cNvSpPr>
            <p:nvPr/>
          </p:nvSpPr>
          <p:spPr bwMode="auto">
            <a:xfrm rot="19996098">
              <a:off x="1444" y="2774"/>
              <a:ext cx="16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Polymers and Proteins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38238" y="2217738"/>
            <a:ext cx="4132262" cy="1660525"/>
            <a:chOff x="1138059" y="2218387"/>
            <a:chExt cx="4132730" cy="1659549"/>
          </a:xfrm>
        </p:grpSpPr>
        <p:sp>
          <p:nvSpPr>
            <p:cNvPr id="28" name="Oval 27"/>
            <p:cNvSpPr/>
            <p:nvPr/>
          </p:nvSpPr>
          <p:spPr>
            <a:xfrm>
              <a:off x="1138059" y="2218387"/>
              <a:ext cx="4132730" cy="1659549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180251" name="Text Box 17"/>
            <p:cNvSpPr txBox="1">
              <a:spLocks noChangeArrowheads="1"/>
            </p:cNvSpPr>
            <p:nvPr/>
          </p:nvSpPr>
          <p:spPr bwMode="auto">
            <a:xfrm>
              <a:off x="1837943" y="3324531"/>
              <a:ext cx="2916513" cy="3691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Small Molecule Diffusion</a:t>
              </a:r>
            </a:p>
          </p:txBody>
        </p:sp>
      </p:grpSp>
      <p:sp>
        <p:nvSpPr>
          <p:cNvPr id="175148" name="Freeform 44"/>
          <p:cNvSpPr>
            <a:spLocks/>
          </p:cNvSpPr>
          <p:nvPr/>
        </p:nvSpPr>
        <p:spPr bwMode="auto">
          <a:xfrm>
            <a:off x="1400175" y="2184400"/>
            <a:ext cx="3600450" cy="2743200"/>
          </a:xfrm>
          <a:custGeom>
            <a:avLst/>
            <a:gdLst>
              <a:gd name="T0" fmla="*/ 0 w 2268"/>
              <a:gd name="T1" fmla="*/ 2147483647 h 1728"/>
              <a:gd name="T2" fmla="*/ 2147483647 w 2268"/>
              <a:gd name="T3" fmla="*/ 2147483647 h 1728"/>
              <a:gd name="T4" fmla="*/ 2147483647 w 2268"/>
              <a:gd name="T5" fmla="*/ 2147483647 h 1728"/>
              <a:gd name="T6" fmla="*/ 2147483647 w 2268"/>
              <a:gd name="T7" fmla="*/ 15120939 h 1728"/>
              <a:gd name="T8" fmla="*/ 2147483647 w 2268"/>
              <a:gd name="T9" fmla="*/ 0 h 1728"/>
              <a:gd name="T10" fmla="*/ 15120937 w 2268"/>
              <a:gd name="T11" fmla="*/ 1587698386 h 1728"/>
              <a:gd name="T12" fmla="*/ 0 w 2268"/>
              <a:gd name="T13" fmla="*/ 1655743379 h 1728"/>
              <a:gd name="T14" fmla="*/ 0 w 2268"/>
              <a:gd name="T15" fmla="*/ 2147483647 h 1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8"/>
              <a:gd name="T25" fmla="*/ 0 h 1728"/>
              <a:gd name="T26" fmla="*/ 2268 w 2268"/>
              <a:gd name="T27" fmla="*/ 1728 h 1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8" h="1728">
                <a:moveTo>
                  <a:pt x="0" y="1728"/>
                </a:moveTo>
                <a:lnTo>
                  <a:pt x="1233" y="1728"/>
                </a:lnTo>
                <a:lnTo>
                  <a:pt x="2268" y="1074"/>
                </a:lnTo>
                <a:lnTo>
                  <a:pt x="2268" y="6"/>
                </a:lnTo>
                <a:lnTo>
                  <a:pt x="879" y="0"/>
                </a:lnTo>
                <a:lnTo>
                  <a:pt x="6" y="630"/>
                </a:lnTo>
                <a:lnTo>
                  <a:pt x="0" y="657"/>
                </a:lnTo>
                <a:lnTo>
                  <a:pt x="0" y="1728"/>
                </a:lnTo>
                <a:close/>
              </a:path>
            </a:pathLst>
          </a:custGeom>
          <a:solidFill>
            <a:srgbClr val="808080">
              <a:alpha val="25098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pPr eaLnBrk="1" hangingPunct="1"/>
            <a:r>
              <a:rPr lang="en-US" dirty="0"/>
              <a:t>The High-Resolution Neutron Spectrometer Landscape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71638" y="2254250"/>
            <a:ext cx="3529012" cy="1166813"/>
            <a:chOff x="1671638" y="2254250"/>
            <a:chExt cx="3529012" cy="1166813"/>
          </a:xfrm>
        </p:grpSpPr>
        <p:sp>
          <p:nvSpPr>
            <p:cNvPr id="180248" name="Oval 21"/>
            <p:cNvSpPr>
              <a:spLocks noChangeArrowheads="1"/>
            </p:cNvSpPr>
            <p:nvPr/>
          </p:nvSpPr>
          <p:spPr bwMode="auto">
            <a:xfrm rot="-1040048">
              <a:off x="1671638" y="2254250"/>
              <a:ext cx="3529012" cy="1166813"/>
            </a:xfrm>
            <a:prstGeom prst="ellipse">
              <a:avLst/>
            </a:prstGeom>
            <a:solidFill>
              <a:srgbClr val="EEC5B4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9" name="Text Box 19"/>
            <p:cNvSpPr txBox="1">
              <a:spLocks noChangeArrowheads="1"/>
            </p:cNvSpPr>
            <p:nvPr/>
          </p:nvSpPr>
          <p:spPr bwMode="auto">
            <a:xfrm rot="20467657">
              <a:off x="1952827" y="2662516"/>
              <a:ext cx="304442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charset="0"/>
                </a:rPr>
                <a:t>Molecules in Confinement</a:t>
              </a:r>
            </a:p>
          </p:txBody>
        </p:sp>
      </p:grpSp>
      <p:pic>
        <p:nvPicPr>
          <p:cNvPr id="175139" name="Picture 35" descr="P102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940300"/>
            <a:ext cx="2871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37363" y="4541838"/>
            <a:ext cx="2373312" cy="336550"/>
            <a:chOff x="4263" y="1836"/>
            <a:chExt cx="1495" cy="212"/>
          </a:xfrm>
        </p:grpSpPr>
        <p:sp>
          <p:nvSpPr>
            <p:cNvPr id="180246" name="Oval 10"/>
            <p:cNvSpPr>
              <a:spLocks noChangeAspect="1" noChangeArrowheads="1"/>
            </p:cNvSpPr>
            <p:nvPr/>
          </p:nvSpPr>
          <p:spPr bwMode="auto">
            <a:xfrm>
              <a:off x="4263" y="1889"/>
              <a:ext cx="98" cy="98"/>
            </a:xfrm>
            <a:prstGeom prst="ellipse">
              <a:avLst/>
            </a:prstGeom>
            <a:solidFill>
              <a:srgbClr val="00FF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7" name="Text Box 14"/>
            <p:cNvSpPr txBox="1">
              <a:spLocks noChangeArrowheads="1"/>
            </p:cNvSpPr>
            <p:nvPr/>
          </p:nvSpPr>
          <p:spPr bwMode="auto">
            <a:xfrm>
              <a:off x="4363" y="1836"/>
              <a:ext cx="139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Cold Neutron Chopper</a:t>
              </a:r>
              <a:endParaRPr lang="en-US" b="0"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194175" y="6354763"/>
            <a:ext cx="2046288" cy="336550"/>
            <a:chOff x="4263" y="2150"/>
            <a:chExt cx="1289" cy="212"/>
          </a:xfrm>
        </p:grpSpPr>
        <p:sp>
          <p:nvSpPr>
            <p:cNvPr id="180244" name="Oval 11"/>
            <p:cNvSpPr>
              <a:spLocks noChangeAspect="1" noChangeArrowheads="1"/>
            </p:cNvSpPr>
            <p:nvPr/>
          </p:nvSpPr>
          <p:spPr bwMode="auto">
            <a:xfrm>
              <a:off x="4263" y="2206"/>
              <a:ext cx="98" cy="98"/>
            </a:xfrm>
            <a:prstGeom prst="ellipse">
              <a:avLst/>
            </a:prstGeom>
            <a:solidFill>
              <a:srgbClr val="969696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5" name="Text Box 15"/>
            <p:cNvSpPr txBox="1">
              <a:spLocks noChangeArrowheads="1"/>
            </p:cNvSpPr>
            <p:nvPr/>
          </p:nvSpPr>
          <p:spPr bwMode="auto">
            <a:xfrm>
              <a:off x="4363" y="2150"/>
              <a:ext cx="118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Neutron Spin Echo</a:t>
              </a:r>
            </a:p>
          </p:txBody>
        </p:sp>
      </p:grpSp>
      <p:pic>
        <p:nvPicPr>
          <p:cNvPr id="175142" name="Picture 38" descr="dcs_jcraneview1"/>
          <p:cNvPicPr>
            <a:picLocks noChangeAspect="1" noChangeArrowheads="1"/>
          </p:cNvPicPr>
          <p:nvPr/>
        </p:nvPicPr>
        <p:blipFill>
          <a:blip r:embed="rId4" cstate="print"/>
          <a:srcRect l="20409" t="15190" r="1701" b="2531"/>
          <a:stretch>
            <a:fillRect/>
          </a:stretch>
        </p:blipFill>
        <p:spPr bwMode="auto">
          <a:xfrm>
            <a:off x="6602413" y="2776538"/>
            <a:ext cx="2541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37363" y="2416175"/>
            <a:ext cx="1674812" cy="336550"/>
            <a:chOff x="4263" y="1524"/>
            <a:chExt cx="1055" cy="212"/>
          </a:xfrm>
        </p:grpSpPr>
        <p:sp>
          <p:nvSpPr>
            <p:cNvPr id="180242" name="Oval 9"/>
            <p:cNvSpPr>
              <a:spLocks noChangeAspect="1" noChangeArrowheads="1"/>
            </p:cNvSpPr>
            <p:nvPr/>
          </p:nvSpPr>
          <p:spPr bwMode="auto">
            <a:xfrm>
              <a:off x="4263" y="1585"/>
              <a:ext cx="98" cy="98"/>
            </a:xfrm>
            <a:prstGeom prst="ellipse">
              <a:avLst/>
            </a:prstGeom>
            <a:solidFill>
              <a:srgbClr val="0000FF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3" name="Text Box 12"/>
            <p:cNvSpPr txBox="1">
              <a:spLocks noChangeArrowheads="1"/>
            </p:cNvSpPr>
            <p:nvPr/>
          </p:nvSpPr>
          <p:spPr bwMode="auto">
            <a:xfrm>
              <a:off x="4363" y="1524"/>
              <a:ext cx="955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Backscattering</a:t>
              </a:r>
            </a:p>
          </p:txBody>
        </p:sp>
      </p:grpSp>
      <p:pic>
        <p:nvPicPr>
          <p:cNvPr id="175138" name="Picture 34" descr="P1010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38" y="598488"/>
            <a:ext cx="24939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44" name="Freeform 40"/>
          <p:cNvSpPr>
            <a:spLocks/>
          </p:cNvSpPr>
          <p:nvPr/>
        </p:nvSpPr>
        <p:spPr bwMode="auto">
          <a:xfrm>
            <a:off x="2686050" y="1690688"/>
            <a:ext cx="2414588" cy="1857375"/>
          </a:xfrm>
          <a:custGeom>
            <a:avLst/>
            <a:gdLst>
              <a:gd name="T0" fmla="*/ 22682204 w 1521"/>
              <a:gd name="T1" fmla="*/ 2147483647 h 1170"/>
              <a:gd name="T2" fmla="*/ 0 w 1521"/>
              <a:gd name="T3" fmla="*/ 1088707443 h 1170"/>
              <a:gd name="T4" fmla="*/ 2147483647 w 1521"/>
              <a:gd name="T5" fmla="*/ 0 h 1170"/>
              <a:gd name="T6" fmla="*/ 2147483647 w 1521"/>
              <a:gd name="T7" fmla="*/ 0 h 1170"/>
              <a:gd name="T8" fmla="*/ 2147483647 w 1521"/>
              <a:gd name="T9" fmla="*/ 105846568 h 1170"/>
              <a:gd name="T10" fmla="*/ 2147483647 w 1521"/>
              <a:gd name="T11" fmla="*/ 309978395 h 1170"/>
              <a:gd name="T12" fmla="*/ 2147483647 w 1521"/>
              <a:gd name="T13" fmla="*/ 559474652 h 1170"/>
              <a:gd name="T14" fmla="*/ 2147483647 w 1521"/>
              <a:gd name="T15" fmla="*/ 733366155 h 1170"/>
              <a:gd name="T16" fmla="*/ 2147483647 w 1521"/>
              <a:gd name="T17" fmla="*/ 960178734 h 1170"/>
              <a:gd name="T18" fmla="*/ 2147483647 w 1521"/>
              <a:gd name="T19" fmla="*/ 1141629908 h 1170"/>
              <a:gd name="T20" fmla="*/ 2147483647 w 1521"/>
              <a:gd name="T21" fmla="*/ 1360884204 h 1170"/>
              <a:gd name="T22" fmla="*/ 2147483647 w 1521"/>
              <a:gd name="T23" fmla="*/ 1761588484 h 1170"/>
              <a:gd name="T24" fmla="*/ 2147483647 w 1521"/>
              <a:gd name="T25" fmla="*/ 2147483647 h 1170"/>
              <a:gd name="T26" fmla="*/ 2147483647 w 1521"/>
              <a:gd name="T27" fmla="*/ 2147483647 h 1170"/>
              <a:gd name="T28" fmla="*/ 22682204 w 1521"/>
              <a:gd name="T29" fmla="*/ 2147483647 h 1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1"/>
              <a:gd name="T46" fmla="*/ 0 h 1170"/>
              <a:gd name="T47" fmla="*/ 1521 w 1521"/>
              <a:gd name="T48" fmla="*/ 1170 h 1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1" h="1170">
                <a:moveTo>
                  <a:pt x="9" y="1170"/>
                </a:moveTo>
                <a:lnTo>
                  <a:pt x="0" y="432"/>
                </a:lnTo>
                <a:lnTo>
                  <a:pt x="1233" y="0"/>
                </a:lnTo>
                <a:lnTo>
                  <a:pt x="1521" y="0"/>
                </a:lnTo>
                <a:lnTo>
                  <a:pt x="1473" y="42"/>
                </a:lnTo>
                <a:lnTo>
                  <a:pt x="1383" y="123"/>
                </a:lnTo>
                <a:lnTo>
                  <a:pt x="1299" y="222"/>
                </a:lnTo>
                <a:lnTo>
                  <a:pt x="1254" y="291"/>
                </a:lnTo>
                <a:lnTo>
                  <a:pt x="1224" y="381"/>
                </a:lnTo>
                <a:lnTo>
                  <a:pt x="1209" y="453"/>
                </a:lnTo>
                <a:lnTo>
                  <a:pt x="1194" y="540"/>
                </a:lnTo>
                <a:lnTo>
                  <a:pt x="1191" y="699"/>
                </a:lnTo>
                <a:lnTo>
                  <a:pt x="1191" y="1128"/>
                </a:lnTo>
                <a:lnTo>
                  <a:pt x="1188" y="1164"/>
                </a:lnTo>
                <a:lnTo>
                  <a:pt x="9" y="1170"/>
                </a:lnTo>
                <a:close/>
              </a:path>
            </a:pathLst>
          </a:custGeom>
          <a:solidFill>
            <a:srgbClr val="0066FF">
              <a:alpha val="2196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47" name="Freeform 43"/>
          <p:cNvSpPr>
            <a:spLocks/>
          </p:cNvSpPr>
          <p:nvPr/>
        </p:nvSpPr>
        <p:spPr bwMode="auto">
          <a:xfrm>
            <a:off x="1644650" y="1671638"/>
            <a:ext cx="3743325" cy="1454150"/>
          </a:xfrm>
          <a:custGeom>
            <a:avLst/>
            <a:gdLst>
              <a:gd name="T0" fmla="*/ 15120937 w 2358"/>
              <a:gd name="T1" fmla="*/ 2147483647 h 916"/>
              <a:gd name="T2" fmla="*/ 0 w 2358"/>
              <a:gd name="T3" fmla="*/ 1897678738 h 916"/>
              <a:gd name="T4" fmla="*/ 98285284 w 2358"/>
              <a:gd name="T5" fmla="*/ 1761590337 h 916"/>
              <a:gd name="T6" fmla="*/ 173891553 w 2358"/>
              <a:gd name="T7" fmla="*/ 1655743406 h 916"/>
              <a:gd name="T8" fmla="*/ 317539655 w 2358"/>
              <a:gd name="T9" fmla="*/ 1542335611 h 916"/>
              <a:gd name="T10" fmla="*/ 582155257 w 2358"/>
              <a:gd name="T11" fmla="*/ 1428929404 h 916"/>
              <a:gd name="T12" fmla="*/ 763606432 w 2358"/>
              <a:gd name="T13" fmla="*/ 1345763476 h 916"/>
              <a:gd name="T14" fmla="*/ 816530485 w 2358"/>
              <a:gd name="T15" fmla="*/ 1338203803 h 916"/>
              <a:gd name="T16" fmla="*/ 997981859 w 2358"/>
              <a:gd name="T17" fmla="*/ 1186992881 h 916"/>
              <a:gd name="T18" fmla="*/ 1232355499 w 2358"/>
              <a:gd name="T19" fmla="*/ 1081147934 h 916"/>
              <a:gd name="T20" fmla="*/ 1595257849 w 2358"/>
              <a:gd name="T21" fmla="*/ 877014538 h 916"/>
              <a:gd name="T22" fmla="*/ 2041326511 w 2358"/>
              <a:gd name="T23" fmla="*/ 650200338 h 916"/>
              <a:gd name="T24" fmla="*/ 2147483647 w 2358"/>
              <a:gd name="T25" fmla="*/ 400705630 h 916"/>
              <a:gd name="T26" fmla="*/ 2147483647 w 2358"/>
              <a:gd name="T27" fmla="*/ 196572185 h 916"/>
              <a:gd name="T28" fmla="*/ 2147483647 w 2358"/>
              <a:gd name="T29" fmla="*/ 30241879 h 916"/>
              <a:gd name="T30" fmla="*/ 2147483647 w 2358"/>
              <a:gd name="T31" fmla="*/ 0 h 916"/>
              <a:gd name="T32" fmla="*/ 2147483647 w 2358"/>
              <a:gd name="T33" fmla="*/ 0 h 916"/>
              <a:gd name="T34" fmla="*/ 2147483647 w 2358"/>
              <a:gd name="T35" fmla="*/ 143649711 h 916"/>
              <a:gd name="T36" fmla="*/ 2147483647 w 2358"/>
              <a:gd name="T37" fmla="*/ 332660636 h 916"/>
              <a:gd name="T38" fmla="*/ 2147483647 w 2358"/>
              <a:gd name="T39" fmla="*/ 718245332 h 916"/>
              <a:gd name="T40" fmla="*/ 2147483647 w 2358"/>
              <a:gd name="T41" fmla="*/ 1232355681 h 916"/>
              <a:gd name="T42" fmla="*/ 2147483647 w 2358"/>
              <a:gd name="T43" fmla="*/ 2147483647 h 916"/>
              <a:gd name="T44" fmla="*/ 2147483647 w 2358"/>
              <a:gd name="T45" fmla="*/ 2147483647 h 916"/>
              <a:gd name="T46" fmla="*/ 2147483647 w 2358"/>
              <a:gd name="T47" fmla="*/ 2147483647 h 916"/>
              <a:gd name="T48" fmla="*/ 2147483647 w 2358"/>
              <a:gd name="T49" fmla="*/ 2147483647 h 916"/>
              <a:gd name="T50" fmla="*/ 2147483647 w 2358"/>
              <a:gd name="T51" fmla="*/ 2147483647 h 916"/>
              <a:gd name="T52" fmla="*/ 2147483647 w 2358"/>
              <a:gd name="T53" fmla="*/ 2147483647 h 916"/>
              <a:gd name="T54" fmla="*/ 90725612 w 2358"/>
              <a:gd name="T55" fmla="*/ 2147483647 h 916"/>
              <a:gd name="T56" fmla="*/ 105846568 w 2358"/>
              <a:gd name="T57" fmla="*/ 2147483647 h 916"/>
              <a:gd name="T58" fmla="*/ 15120937 w 2358"/>
              <a:gd name="T59" fmla="*/ 2147483647 h 9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58"/>
              <a:gd name="T91" fmla="*/ 0 h 916"/>
              <a:gd name="T92" fmla="*/ 2358 w 2358"/>
              <a:gd name="T93" fmla="*/ 916 h 9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58" h="916">
                <a:moveTo>
                  <a:pt x="6" y="906"/>
                </a:moveTo>
                <a:lnTo>
                  <a:pt x="0" y="753"/>
                </a:lnTo>
                <a:lnTo>
                  <a:pt x="39" y="699"/>
                </a:lnTo>
                <a:lnTo>
                  <a:pt x="69" y="657"/>
                </a:lnTo>
                <a:lnTo>
                  <a:pt x="126" y="612"/>
                </a:lnTo>
                <a:lnTo>
                  <a:pt x="231" y="567"/>
                </a:lnTo>
                <a:lnTo>
                  <a:pt x="303" y="534"/>
                </a:lnTo>
                <a:lnTo>
                  <a:pt x="324" y="531"/>
                </a:lnTo>
                <a:lnTo>
                  <a:pt x="396" y="471"/>
                </a:lnTo>
                <a:lnTo>
                  <a:pt x="489" y="429"/>
                </a:lnTo>
                <a:lnTo>
                  <a:pt x="633" y="348"/>
                </a:lnTo>
                <a:lnTo>
                  <a:pt x="810" y="258"/>
                </a:lnTo>
                <a:lnTo>
                  <a:pt x="1188" y="159"/>
                </a:lnTo>
                <a:lnTo>
                  <a:pt x="1551" y="78"/>
                </a:lnTo>
                <a:lnTo>
                  <a:pt x="1854" y="12"/>
                </a:lnTo>
                <a:lnTo>
                  <a:pt x="1998" y="0"/>
                </a:lnTo>
                <a:lnTo>
                  <a:pt x="2166" y="0"/>
                </a:lnTo>
                <a:lnTo>
                  <a:pt x="2253" y="57"/>
                </a:lnTo>
                <a:lnTo>
                  <a:pt x="2316" y="132"/>
                </a:lnTo>
                <a:lnTo>
                  <a:pt x="2340" y="285"/>
                </a:lnTo>
                <a:lnTo>
                  <a:pt x="2358" y="489"/>
                </a:lnTo>
                <a:lnTo>
                  <a:pt x="1821" y="864"/>
                </a:lnTo>
                <a:cubicBezTo>
                  <a:pt x="1779" y="903"/>
                  <a:pt x="1798" y="902"/>
                  <a:pt x="1743" y="909"/>
                </a:cubicBezTo>
                <a:cubicBezTo>
                  <a:pt x="1688" y="916"/>
                  <a:pt x="1557" y="906"/>
                  <a:pt x="1488" y="906"/>
                </a:cubicBezTo>
                <a:cubicBezTo>
                  <a:pt x="1419" y="906"/>
                  <a:pt x="1393" y="906"/>
                  <a:pt x="1329" y="906"/>
                </a:cubicBezTo>
                <a:cubicBezTo>
                  <a:pt x="1265" y="906"/>
                  <a:pt x="1176" y="906"/>
                  <a:pt x="1101" y="906"/>
                </a:cubicBezTo>
                <a:cubicBezTo>
                  <a:pt x="1026" y="906"/>
                  <a:pt x="1056" y="906"/>
                  <a:pt x="879" y="906"/>
                </a:cubicBezTo>
                <a:cubicBezTo>
                  <a:pt x="702" y="906"/>
                  <a:pt x="175" y="906"/>
                  <a:pt x="36" y="906"/>
                </a:cubicBezTo>
                <a:cubicBezTo>
                  <a:pt x="38" y="907"/>
                  <a:pt x="40" y="908"/>
                  <a:pt x="42" y="909"/>
                </a:cubicBezTo>
                <a:lnTo>
                  <a:pt x="6" y="906"/>
                </a:lnTo>
                <a:close/>
              </a:path>
            </a:pathLst>
          </a:custGeom>
          <a:solidFill>
            <a:srgbClr val="00FF00">
              <a:alpha val="23921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2113" y="3771900"/>
            <a:ext cx="3924300" cy="1460500"/>
            <a:chOff x="392113" y="3771900"/>
            <a:chExt cx="3924300" cy="1460500"/>
          </a:xfrm>
        </p:grpSpPr>
        <p:sp>
          <p:nvSpPr>
            <p:cNvPr id="180240" name="Oval 20"/>
            <p:cNvSpPr>
              <a:spLocks noChangeArrowheads="1"/>
            </p:cNvSpPr>
            <p:nvPr/>
          </p:nvSpPr>
          <p:spPr bwMode="auto">
            <a:xfrm rot="-1998638">
              <a:off x="392113" y="3771900"/>
              <a:ext cx="3924300" cy="1460500"/>
            </a:xfrm>
            <a:prstGeom prst="ellipse">
              <a:avLst/>
            </a:prstGeom>
            <a:solidFill>
              <a:srgbClr val="B8FDA5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 rot="19500085">
              <a:off x="943983" y="4337329"/>
              <a:ext cx="287771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charset="0"/>
                </a:rPr>
                <a:t>Colloids/Complex Fluids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486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8" grpId="0" animBg="1"/>
      <p:bldP spid="175148" grpId="1" animBg="1"/>
      <p:bldP spid="175144" grpId="0" animBg="1"/>
      <p:bldP spid="175144" grpId="1" animBg="1"/>
      <p:bldP spid="175147" grpId="0" animBg="1"/>
      <p:bldP spid="175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 idx="4294967295"/>
          </p:nvPr>
        </p:nvSpPr>
        <p:spPr>
          <a:xfrm>
            <a:off x="157163" y="153988"/>
            <a:ext cx="8986837" cy="481012"/>
          </a:xfrm>
        </p:spPr>
        <p:txBody>
          <a:bodyPr/>
          <a:lstStyle/>
          <a:p>
            <a:pPr eaLnBrk="1" hangingPunct="1"/>
            <a:r>
              <a:rPr lang="en-US"/>
              <a:t>Restricted Diffusion – Tethered Molecules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737859"/>
              </p:ext>
            </p:extLst>
          </p:nvPr>
        </p:nvGraphicFramePr>
        <p:xfrm>
          <a:off x="5007428" y="2569664"/>
          <a:ext cx="3810000" cy="2241805"/>
        </p:xfrm>
        <a:graphic>
          <a:graphicData uri="http://schemas.openxmlformats.org/drawingml/2006/table">
            <a:tbl>
              <a:tblPr/>
              <a:tblGrid>
                <a:gridCol w="164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Pore Diameter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Coverage (molecules/nm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0.85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1.04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1.61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292" name="Text Box 23"/>
          <p:cNvSpPr txBox="1">
            <a:spLocks noChangeArrowheads="1"/>
          </p:cNvSpPr>
          <p:nvPr/>
        </p:nvSpPr>
        <p:spPr bwMode="auto">
          <a:xfrm>
            <a:off x="4806950" y="873125"/>
            <a:ext cx="3962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Samples – typical 0.7 g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240 K &lt; T &lt; 340 K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Simple Fit – Lorentzian + </a:t>
            </a:r>
            <a:r>
              <a:rPr lang="en-US">
                <a:latin typeface="Symbol" pitchFamily="18" charset="2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09" y="4456790"/>
            <a:ext cx="322876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740" y="65141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MCM-41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743999" y="6209390"/>
            <a:ext cx="430741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25936" y="5872324"/>
            <a:ext cx="430740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291" name="Group 20"/>
          <p:cNvGrpSpPr>
            <a:grpSpLocks/>
          </p:cNvGrpSpPr>
          <p:nvPr/>
        </p:nvGrpSpPr>
        <p:grpSpPr bwMode="auto">
          <a:xfrm>
            <a:off x="165100" y="704738"/>
            <a:ext cx="4371975" cy="4124325"/>
            <a:chOff x="97" y="610"/>
            <a:chExt cx="2754" cy="2598"/>
          </a:xfrm>
        </p:grpSpPr>
        <p:pic>
          <p:nvPicPr>
            <p:cNvPr id="182294" name="Picture 21" descr="MCM(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" y="610"/>
              <a:ext cx="2754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295" name="Text Box 22"/>
            <p:cNvSpPr txBox="1">
              <a:spLocks noChangeArrowheads="1"/>
            </p:cNvSpPr>
            <p:nvPr/>
          </p:nvSpPr>
          <p:spPr bwMode="auto">
            <a:xfrm>
              <a:off x="274" y="2804"/>
              <a:ext cx="2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MCM-41 (2.9 nm pore diameter) high DPP coverage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68478" y="63256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DPP</a:t>
            </a:r>
          </a:p>
        </p:txBody>
      </p:sp>
    </p:spTree>
    <p:extLst>
      <p:ext uri="{BB962C8B-B14F-4D97-AF65-F5344CB8AC3E}">
        <p14:creationId xmlns:p14="http://schemas.microsoft.com/office/powerpoint/2010/main" val="292543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813" y="1148861"/>
            <a:ext cx="2878648" cy="5486400"/>
          </a:xfrm>
          <a:prstGeom prst="rect">
            <a:avLst/>
          </a:prstGeom>
        </p:spPr>
      </p:pic>
      <p:pic>
        <p:nvPicPr>
          <p:cNvPr id="12" name="Picture 11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33" y="1148861"/>
            <a:ext cx="282951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8628063" cy="484188"/>
          </a:xfrm>
        </p:spPr>
        <p:txBody>
          <a:bodyPr/>
          <a:lstStyle/>
          <a:p>
            <a:r>
              <a:rPr lang="en-US" dirty="0"/>
              <a:t>Elastic Scans – Fixed Window Scans</a:t>
            </a:r>
          </a:p>
        </p:txBody>
      </p:sp>
      <p:pic>
        <p:nvPicPr>
          <p:cNvPr id="13" name="Picture 12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32" y="1147360"/>
            <a:ext cx="2829519" cy="548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1739" y="1084384"/>
            <a:ext cx="229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Coverage Dependence</a:t>
            </a: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2314222" y="2009422"/>
            <a:ext cx="1299254" cy="630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3476" y="2101529"/>
            <a:ext cx="1921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Onset of diffusive motion giving rise to QENS signal (typically)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42D186-B47D-2645-B73E-2F37447A1348}"/>
              </a:ext>
            </a:extLst>
          </p:cNvPr>
          <p:cNvGrpSpPr/>
          <p:nvPr/>
        </p:nvGrpSpPr>
        <p:grpSpPr>
          <a:xfrm>
            <a:off x="5398813" y="1147360"/>
            <a:ext cx="2878648" cy="5486400"/>
            <a:chOff x="5398813" y="1147360"/>
            <a:chExt cx="2878648" cy="5486400"/>
          </a:xfrm>
        </p:grpSpPr>
        <p:pic>
          <p:nvPicPr>
            <p:cNvPr id="14" name="Picture 13" descr="Figure2_FIN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813" y="1147360"/>
              <a:ext cx="2878648" cy="5486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2F11E4-CC35-A54E-B513-435F91CC9D45}"/>
                </a:ext>
              </a:extLst>
            </p:cNvPr>
            <p:cNvSpPr txBox="1"/>
            <p:nvPr/>
          </p:nvSpPr>
          <p:spPr>
            <a:xfrm>
              <a:off x="7549752" y="1502758"/>
              <a:ext cx="505267" cy="5383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3.0 nm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2.1 nm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 nm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1812-E56F-EC44-9DFC-B1779BF1CA11}"/>
                </a:ext>
              </a:extLst>
            </p:cNvPr>
            <p:cNvSpPr txBox="1"/>
            <p:nvPr/>
          </p:nvSpPr>
          <p:spPr>
            <a:xfrm>
              <a:off x="6107241" y="4332851"/>
              <a:ext cx="505267" cy="5383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3.0 nm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2.1 nm</a:t>
              </a:r>
            </a:p>
            <a:p>
              <a:pPr algn="ctr">
                <a:lnSpc>
                  <a:spcPts val="1200"/>
                </a:lnSpc>
              </a:pP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 nm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92122"/>
              </p:ext>
            </p:extLst>
          </p:nvPr>
        </p:nvGraphicFramePr>
        <p:xfrm>
          <a:off x="3460116" y="3290277"/>
          <a:ext cx="2188086" cy="3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5" imgW="1714320" imgH="279360" progId="Equation.3">
                  <p:embed/>
                </p:oleObj>
              </mc:Choice>
              <mc:Fallback>
                <p:oleObj name="Equation" r:id="rId5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116" y="3290277"/>
                        <a:ext cx="2188086" cy="35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444318" y="3709655"/>
            <a:ext cx="3048274" cy="1083094"/>
            <a:chOff x="2341550" y="3777930"/>
            <a:chExt cx="2905251" cy="1016258"/>
          </a:xfrm>
        </p:grpSpPr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341550" y="4193429"/>
              <a:ext cx="984060" cy="60075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25610" y="3777930"/>
              <a:ext cx="192119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/>
                <a:t>Onset of diffusive and </a:t>
              </a:r>
              <a:r>
                <a:rPr lang="en-US" sz="1600" b="0" dirty="0" err="1"/>
                <a:t>anharmonic</a:t>
              </a:r>
              <a:r>
                <a:rPr lang="en-US" sz="1600" b="0" dirty="0"/>
                <a:t> motion (</a:t>
              </a:r>
              <a:r>
                <a:rPr lang="en-US" sz="1600" b="0" i="1" dirty="0"/>
                <a:t>T</a:t>
              </a:r>
              <a:r>
                <a:rPr lang="en-US" sz="1600" b="0" i="1" baseline="-25000" dirty="0"/>
                <a:t>T</a:t>
              </a:r>
              <a:r>
                <a:rPr lang="en-US" sz="1600" b="0" dirty="0"/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23060" y="1084384"/>
            <a:ext cx="229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Pore Size Dependence</a:t>
            </a:r>
          </a:p>
        </p:txBody>
      </p:sp>
    </p:spTree>
    <p:extLst>
      <p:ext uri="{BB962C8B-B14F-4D97-AF65-F5344CB8AC3E}">
        <p14:creationId xmlns:p14="http://schemas.microsoft.com/office/powerpoint/2010/main" val="36307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/>
              <a:t>Elastic Scans</a:t>
            </a:r>
            <a:br>
              <a:rPr lang="en-US" dirty="0"/>
            </a:br>
            <a:r>
              <a:rPr lang="en-US" dirty="0"/>
              <a:t>(Fixed Window Scans)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730"/>
            <a:ext cx="5698402" cy="47247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i="1" dirty="0"/>
              <a:t>T</a:t>
            </a:r>
            <a:r>
              <a:rPr lang="en-US" i="1" baseline="-25000" dirty="0"/>
              <a:t>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dependence on DPP surface coverage at 3.0 nm pore diameter (≈ 130 K)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196 K for 2.1 nm pore (maximum DPP surface coverage) – Deeper potential</a:t>
            </a:r>
          </a:p>
          <a:p>
            <a:pPr>
              <a:lnSpc>
                <a:spcPct val="110000"/>
              </a:lnSpc>
            </a:pPr>
            <a:r>
              <a:rPr lang="en-US" dirty="0"/>
              <a:t>Simulations indicate that at 2.1 nm (2.2 nm) DPP molecules adopt a conformation that has a more uniform density throughout the pore volume </a:t>
            </a:r>
          </a:p>
          <a:p>
            <a:pPr>
              <a:lnSpc>
                <a:spcPct val="110000"/>
              </a:lnSpc>
            </a:pPr>
            <a:r>
              <a:rPr lang="en-US" dirty="0"/>
              <a:t>Large pores have enough surface area for DPP to orient near the MCM-41 surface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33A_3OH_7BDM-01,03,05,09,11,13,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4406633"/>
            <a:ext cx="292576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25_3OH-5BDM_01,02,06,08,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88" y="2172781"/>
            <a:ext cx="290671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 descr="19_3OH_3BDM-01,05,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111"/>
          <a:stretch>
            <a:fillRect/>
          </a:stretch>
        </p:blipFill>
        <p:spPr bwMode="auto">
          <a:xfrm>
            <a:off x="6193994" y="6299"/>
            <a:ext cx="29083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2203" y="1672517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1.7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2203" y="3926093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2.2 nm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203" y="6131996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2.9 nm</a:t>
            </a:r>
          </a:p>
        </p:txBody>
      </p:sp>
    </p:spTree>
    <p:extLst>
      <p:ext uri="{BB962C8B-B14F-4D97-AF65-F5344CB8AC3E}">
        <p14:creationId xmlns:p14="http://schemas.microsoft.com/office/powerpoint/2010/main" val="9417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  <a:br>
              <a:rPr lang="en-US"/>
            </a:br>
            <a:endParaRPr lang="en-US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215900" y="1230313"/>
            <a:ext cx="8705850" cy="385541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/>
              <a:t>Background – the incoherent scattering cross section of H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Neutrons and QENS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Experiment Design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Connection to Molecular Dynamics Simulations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The Elastic Incoherent Structure Factor (EISF)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The Role of Instrumentation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Restricted Diffusion Example – Tethered Molecules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References and Summary</a:t>
            </a:r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60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81062"/>
          </a:xfrm>
        </p:spPr>
        <p:txBody>
          <a:bodyPr/>
          <a:lstStyle/>
          <a:p>
            <a:pPr eaLnBrk="1" hangingPunct="1"/>
            <a:r>
              <a:rPr lang="en-US" dirty="0"/>
              <a:t>Simple Fit to data (HFBS – NCNR) 30 Å diameter pore, 320 K, Q = 1 Å</a:t>
            </a:r>
            <a:r>
              <a:rPr lang="en-US" baseline="30000" dirty="0"/>
              <a:t>-1</a:t>
            </a:r>
          </a:p>
        </p:txBody>
      </p:sp>
      <p:pic>
        <p:nvPicPr>
          <p:cNvPr id="189442" name="Picture 3" descr="mkk7-62_q1Ang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00125"/>
            <a:ext cx="6973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083" y="166940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-1</a:t>
            </a:r>
          </a:p>
        </p:txBody>
      </p:sp>
      <p:sp>
        <p:nvSpPr>
          <p:cNvPr id="5" name="Freeform 4"/>
          <p:cNvSpPr/>
          <p:nvPr/>
        </p:nvSpPr>
        <p:spPr>
          <a:xfrm>
            <a:off x="3739243" y="1744438"/>
            <a:ext cx="1706336" cy="2638426"/>
          </a:xfrm>
          <a:custGeom>
            <a:avLst/>
            <a:gdLst>
              <a:gd name="connsiteX0" fmla="*/ 186418 w 1653268"/>
              <a:gd name="connsiteY0" fmla="*/ 2631622 h 2635704"/>
              <a:gd name="connsiteX1" fmla="*/ 374197 w 1653268"/>
              <a:gd name="connsiteY1" fmla="*/ 2607129 h 2635704"/>
              <a:gd name="connsiteX2" fmla="*/ 496661 w 1653268"/>
              <a:gd name="connsiteY2" fmla="*/ 2517322 h 2635704"/>
              <a:gd name="connsiteX3" fmla="*/ 570140 w 1653268"/>
              <a:gd name="connsiteY3" fmla="*/ 1945822 h 2635704"/>
              <a:gd name="connsiteX4" fmla="*/ 643618 w 1653268"/>
              <a:gd name="connsiteY4" fmla="*/ 1072243 h 2635704"/>
              <a:gd name="connsiteX5" fmla="*/ 684440 w 1653268"/>
              <a:gd name="connsiteY5" fmla="*/ 468086 h 2635704"/>
              <a:gd name="connsiteX6" fmla="*/ 708933 w 1653268"/>
              <a:gd name="connsiteY6" fmla="*/ 247651 h 2635704"/>
              <a:gd name="connsiteX7" fmla="*/ 757918 w 1653268"/>
              <a:gd name="connsiteY7" fmla="*/ 35379 h 2635704"/>
              <a:gd name="connsiteX8" fmla="*/ 782411 w 1653268"/>
              <a:gd name="connsiteY8" fmla="*/ 35379 h 2635704"/>
              <a:gd name="connsiteX9" fmla="*/ 815068 w 1653268"/>
              <a:gd name="connsiteY9" fmla="*/ 76201 h 2635704"/>
              <a:gd name="connsiteX10" fmla="*/ 855890 w 1653268"/>
              <a:gd name="connsiteY10" fmla="*/ 378279 h 2635704"/>
              <a:gd name="connsiteX11" fmla="*/ 872218 w 1653268"/>
              <a:gd name="connsiteY11" fmla="*/ 925286 h 2635704"/>
              <a:gd name="connsiteX12" fmla="*/ 913040 w 1653268"/>
              <a:gd name="connsiteY12" fmla="*/ 1472293 h 2635704"/>
              <a:gd name="connsiteX13" fmla="*/ 929368 w 1653268"/>
              <a:gd name="connsiteY13" fmla="*/ 1945822 h 2635704"/>
              <a:gd name="connsiteX14" fmla="*/ 1027340 w 1653268"/>
              <a:gd name="connsiteY14" fmla="*/ 2354036 h 2635704"/>
              <a:gd name="connsiteX15" fmla="*/ 1157968 w 1653268"/>
              <a:gd name="connsiteY15" fmla="*/ 2566308 h 2635704"/>
              <a:gd name="connsiteX16" fmla="*/ 1492704 w 1653268"/>
              <a:gd name="connsiteY16" fmla="*/ 2623458 h 2635704"/>
              <a:gd name="connsiteX17" fmla="*/ 186418 w 1653268"/>
              <a:gd name="connsiteY17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607129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582636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32040 w 1704975"/>
              <a:gd name="connsiteY3" fmla="*/ 2492829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6336" h="2638426">
                <a:moveTo>
                  <a:pt x="238125" y="2631622"/>
                </a:moveTo>
                <a:cubicBezTo>
                  <a:pt x="0" y="2630261"/>
                  <a:pt x="85725" y="2627540"/>
                  <a:pt x="115661" y="2615293"/>
                </a:cubicBezTo>
                <a:cubicBezTo>
                  <a:pt x="145597" y="2603047"/>
                  <a:pt x="348342" y="2578554"/>
                  <a:pt x="417739" y="2558143"/>
                </a:cubicBezTo>
                <a:cubicBezTo>
                  <a:pt x="487136" y="2537732"/>
                  <a:pt x="498022" y="2594883"/>
                  <a:pt x="532040" y="2492829"/>
                </a:cubicBezTo>
                <a:cubicBezTo>
                  <a:pt x="566058" y="2390775"/>
                  <a:pt x="594633" y="2182586"/>
                  <a:pt x="621847" y="1945822"/>
                </a:cubicBezTo>
                <a:cubicBezTo>
                  <a:pt x="649061" y="1709058"/>
                  <a:pt x="676275" y="1318532"/>
                  <a:pt x="695325" y="1072243"/>
                </a:cubicBezTo>
                <a:cubicBezTo>
                  <a:pt x="714375" y="825954"/>
                  <a:pt x="725261" y="605518"/>
                  <a:pt x="736147" y="468086"/>
                </a:cubicBezTo>
                <a:cubicBezTo>
                  <a:pt x="747033" y="330654"/>
                  <a:pt x="748394" y="319769"/>
                  <a:pt x="760640" y="247651"/>
                </a:cubicBezTo>
                <a:cubicBezTo>
                  <a:pt x="772886" y="175533"/>
                  <a:pt x="797379" y="70758"/>
                  <a:pt x="809625" y="35379"/>
                </a:cubicBezTo>
                <a:cubicBezTo>
                  <a:pt x="821871" y="0"/>
                  <a:pt x="824593" y="28575"/>
                  <a:pt x="834118" y="35379"/>
                </a:cubicBezTo>
                <a:cubicBezTo>
                  <a:pt x="843643" y="42183"/>
                  <a:pt x="854529" y="19051"/>
                  <a:pt x="866775" y="76201"/>
                </a:cubicBezTo>
                <a:cubicBezTo>
                  <a:pt x="879022" y="133351"/>
                  <a:pt x="898072" y="236765"/>
                  <a:pt x="907597" y="378279"/>
                </a:cubicBezTo>
                <a:cubicBezTo>
                  <a:pt x="917122" y="519793"/>
                  <a:pt x="914400" y="742950"/>
                  <a:pt x="923925" y="925286"/>
                </a:cubicBezTo>
                <a:cubicBezTo>
                  <a:pt x="933450" y="1107622"/>
                  <a:pt x="955222" y="1302204"/>
                  <a:pt x="964747" y="1472293"/>
                </a:cubicBezTo>
                <a:cubicBezTo>
                  <a:pt x="974272" y="1642382"/>
                  <a:pt x="962025" y="1798865"/>
                  <a:pt x="981075" y="1945822"/>
                </a:cubicBezTo>
                <a:cubicBezTo>
                  <a:pt x="1000125" y="2092779"/>
                  <a:pt x="1040947" y="2254704"/>
                  <a:pt x="1079047" y="2354036"/>
                </a:cubicBezTo>
                <a:cubicBezTo>
                  <a:pt x="1117147" y="2453368"/>
                  <a:pt x="1181100" y="2464254"/>
                  <a:pt x="1209675" y="2541815"/>
                </a:cubicBezTo>
                <a:cubicBezTo>
                  <a:pt x="1352551" y="2578555"/>
                  <a:pt x="1706336" y="2608490"/>
                  <a:pt x="1544411" y="2623458"/>
                </a:cubicBezTo>
                <a:cubicBezTo>
                  <a:pt x="1382486" y="2638426"/>
                  <a:pt x="476250" y="2632983"/>
                  <a:pt x="238125" y="2631622"/>
                </a:cubicBezTo>
                <a:close/>
              </a:path>
            </a:pathLst>
          </a:custGeom>
          <a:solidFill>
            <a:srgbClr val="3D4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19969" y="3008541"/>
            <a:ext cx="5192485" cy="1336221"/>
          </a:xfrm>
          <a:custGeom>
            <a:avLst/>
            <a:gdLst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14600 w 5192485"/>
              <a:gd name="connsiteY7" fmla="*/ 46264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22764 w 5192485"/>
              <a:gd name="connsiteY7" fmla="*/ 111578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25335 h 1343024"/>
              <a:gd name="connsiteX1" fmla="*/ 449035 w 5192485"/>
              <a:gd name="connsiteY1" fmla="*/ 1317171 h 1343024"/>
              <a:gd name="connsiteX2" fmla="*/ 906235 w 5192485"/>
              <a:gd name="connsiteY2" fmla="*/ 1251857 h 1343024"/>
              <a:gd name="connsiteX3" fmla="*/ 1510393 w 5192485"/>
              <a:gd name="connsiteY3" fmla="*/ 1104899 h 1343024"/>
              <a:gd name="connsiteX4" fmla="*/ 2008414 w 5192485"/>
              <a:gd name="connsiteY4" fmla="*/ 753835 h 1343024"/>
              <a:gd name="connsiteX5" fmla="*/ 2286000 w 5192485"/>
              <a:gd name="connsiteY5" fmla="*/ 427264 h 1343024"/>
              <a:gd name="connsiteX6" fmla="*/ 2441121 w 5192485"/>
              <a:gd name="connsiteY6" fmla="*/ 182335 h 1343024"/>
              <a:gd name="connsiteX7" fmla="*/ 2522764 w 5192485"/>
              <a:gd name="connsiteY7" fmla="*/ 84363 h 1343024"/>
              <a:gd name="connsiteX8" fmla="*/ 2661557 w 5192485"/>
              <a:gd name="connsiteY8" fmla="*/ 10885 h 1343024"/>
              <a:gd name="connsiteX9" fmla="*/ 2775857 w 5192485"/>
              <a:gd name="connsiteY9" fmla="*/ 51707 h 1343024"/>
              <a:gd name="connsiteX10" fmla="*/ 2906485 w 5192485"/>
              <a:gd name="connsiteY10" fmla="*/ 321128 h 1343024"/>
              <a:gd name="connsiteX11" fmla="*/ 3159578 w 5192485"/>
              <a:gd name="connsiteY11" fmla="*/ 655864 h 1343024"/>
              <a:gd name="connsiteX12" fmla="*/ 3494314 w 5192485"/>
              <a:gd name="connsiteY12" fmla="*/ 966107 h 1343024"/>
              <a:gd name="connsiteX13" fmla="*/ 4024993 w 5192485"/>
              <a:gd name="connsiteY13" fmla="*/ 1178378 h 1343024"/>
              <a:gd name="connsiteX14" fmla="*/ 4498521 w 5192485"/>
              <a:gd name="connsiteY14" fmla="*/ 1276349 h 1343024"/>
              <a:gd name="connsiteX15" fmla="*/ 5078185 w 5192485"/>
              <a:gd name="connsiteY15" fmla="*/ 1333499 h 1343024"/>
              <a:gd name="connsiteX16" fmla="*/ 5184321 w 5192485"/>
              <a:gd name="connsiteY16" fmla="*/ 1333499 h 1343024"/>
              <a:gd name="connsiteX17" fmla="*/ 0 w 5192485"/>
              <a:gd name="connsiteY17" fmla="*/ 1325335 h 1343024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06485 w 5192485"/>
              <a:gd name="connsiteY10" fmla="*/ 314325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526972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2485" h="1336221">
                <a:moveTo>
                  <a:pt x="0" y="1318532"/>
                </a:moveTo>
                <a:lnTo>
                  <a:pt x="449035" y="1310368"/>
                </a:lnTo>
                <a:cubicBezTo>
                  <a:pt x="600074" y="1298122"/>
                  <a:pt x="729342" y="1280433"/>
                  <a:pt x="906235" y="1245054"/>
                </a:cubicBezTo>
                <a:cubicBezTo>
                  <a:pt x="1083128" y="1209675"/>
                  <a:pt x="1326697" y="1181100"/>
                  <a:pt x="1510393" y="1098096"/>
                </a:cubicBezTo>
                <a:cubicBezTo>
                  <a:pt x="1694090" y="1015092"/>
                  <a:pt x="1879146" y="859971"/>
                  <a:pt x="2008414" y="747032"/>
                </a:cubicBezTo>
                <a:cubicBezTo>
                  <a:pt x="2137682" y="634093"/>
                  <a:pt x="2213882" y="515711"/>
                  <a:pt x="2286000" y="420461"/>
                </a:cubicBezTo>
                <a:cubicBezTo>
                  <a:pt x="2358118" y="325211"/>
                  <a:pt x="2401660" y="232682"/>
                  <a:pt x="2441121" y="175532"/>
                </a:cubicBezTo>
                <a:cubicBezTo>
                  <a:pt x="2480582" y="118382"/>
                  <a:pt x="2486025" y="106135"/>
                  <a:pt x="2522764" y="77560"/>
                </a:cubicBezTo>
                <a:cubicBezTo>
                  <a:pt x="2559503" y="48985"/>
                  <a:pt x="2616653" y="0"/>
                  <a:pt x="2661557" y="4082"/>
                </a:cubicBezTo>
                <a:cubicBezTo>
                  <a:pt x="2706461" y="8164"/>
                  <a:pt x="2745922" y="48986"/>
                  <a:pt x="2792186" y="102054"/>
                </a:cubicBezTo>
                <a:cubicBezTo>
                  <a:pt x="2838450" y="155122"/>
                  <a:pt x="2873828" y="234044"/>
                  <a:pt x="2939142" y="322490"/>
                </a:cubicBezTo>
                <a:cubicBezTo>
                  <a:pt x="3004456" y="410936"/>
                  <a:pt x="3086099" y="526596"/>
                  <a:pt x="3184071" y="632732"/>
                </a:cubicBezTo>
                <a:cubicBezTo>
                  <a:pt x="3282043" y="738868"/>
                  <a:pt x="3386818" y="869497"/>
                  <a:pt x="3526972" y="959304"/>
                </a:cubicBezTo>
                <a:cubicBezTo>
                  <a:pt x="3667126" y="1049111"/>
                  <a:pt x="3863068" y="1119868"/>
                  <a:pt x="4024993" y="1171575"/>
                </a:cubicBezTo>
                <a:cubicBezTo>
                  <a:pt x="4186918" y="1223282"/>
                  <a:pt x="4322989" y="1243693"/>
                  <a:pt x="4498521" y="1269546"/>
                </a:cubicBezTo>
                <a:cubicBezTo>
                  <a:pt x="4674053" y="1295400"/>
                  <a:pt x="4963885" y="1317171"/>
                  <a:pt x="5078185" y="1326696"/>
                </a:cubicBezTo>
                <a:cubicBezTo>
                  <a:pt x="5192485" y="1336221"/>
                  <a:pt x="5184321" y="1326696"/>
                  <a:pt x="5184321" y="1326696"/>
                </a:cubicBezTo>
                <a:lnTo>
                  <a:pt x="0" y="1318532"/>
                </a:lnTo>
                <a:close/>
              </a:path>
            </a:pathLst>
          </a:custGeom>
          <a:solidFill>
            <a:srgbClr val="F1581B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7665" y="194640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baseline="-25000" dirty="0"/>
              <a:t>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16211" y="2241494"/>
            <a:ext cx="929368" cy="3641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1743" y="282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baseline="-25000" dirty="0"/>
              <a:t>Q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87394" y="3123526"/>
            <a:ext cx="929368" cy="7782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8653" y="2618458"/>
            <a:ext cx="22370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/>
              <a:t>EISF – 30 Å DPP sample, saturation</a:t>
            </a:r>
          </a:p>
        </p:txBody>
      </p:sp>
      <p:pic>
        <p:nvPicPr>
          <p:cNvPr id="190466" name="Picture 3" descr="mkk7_62_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4" y="1079719"/>
            <a:ext cx="65722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6249800" y="2399251"/>
            <a:ext cx="69628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4052" y="1739054"/>
            <a:ext cx="196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Non-zero asymptote implies immobile H-atoms </a:t>
            </a:r>
            <a:r>
              <a:rPr lang="en-US" sz="1600" i="1" dirty="0"/>
              <a:t>(on the time scale of this instrument)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29442" y="1996580"/>
            <a:ext cx="738231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490174" y="1828800"/>
            <a:ext cx="373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i="1" baseline="-25000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352911" y="3977780"/>
            <a:ext cx="600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1-f</a:t>
            </a:r>
            <a:r>
              <a:rPr lang="en-US" sz="1600" i="1" baseline="-25000" dirty="0"/>
              <a:t>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60940" y="3822283"/>
            <a:ext cx="2875234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105328" y="1359017"/>
            <a:ext cx="871055" cy="7480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7446" y="1142301"/>
            <a:ext cx="27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Curvature determines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max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4379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Lorentzian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/>
              <a:t>(Q)</a:t>
            </a:r>
          </a:p>
        </p:txBody>
      </p:sp>
      <p:pic>
        <p:nvPicPr>
          <p:cNvPr id="193538" name="Picture 3" descr="LHWHM_Run198_DPP_37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369" y="701675"/>
            <a:ext cx="5486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651" y="5335398"/>
            <a:ext cx="11073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286" y="4852160"/>
            <a:ext cx="197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Non-zero intercept</a:t>
            </a:r>
          </a:p>
          <a:p>
            <a:r>
              <a:rPr lang="en-US" sz="1600" i="1" dirty="0"/>
              <a:t>Implies restricted/confined diffusion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2354" y="3527571"/>
            <a:ext cx="2416029" cy="123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68097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9" name="Rectangle 2"/>
          <p:cNvSpPr>
            <a:spLocks noGrp="1"/>
          </p:cNvSpPr>
          <p:nvPr>
            <p:ph type="title"/>
          </p:nvPr>
        </p:nvSpPr>
        <p:spPr>
          <a:xfrm>
            <a:off x="20638" y="39688"/>
            <a:ext cx="7062787" cy="877163"/>
          </a:xfrm>
        </p:spPr>
        <p:txBody>
          <a:bodyPr/>
          <a:lstStyle/>
          <a:p>
            <a:pPr eaLnBrk="1" hangingPunct="1"/>
            <a:r>
              <a:rPr lang="en-US" dirty="0"/>
              <a:t>Simple Analytical Model – e.g. Diffusion in a Sphere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24050" y="5917141"/>
            <a:ext cx="542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 err="1">
                <a:latin typeface="Arial" charset="0"/>
              </a:rPr>
              <a:t>Volino</a:t>
            </a:r>
            <a:r>
              <a:rPr lang="en-US" b="0" dirty="0">
                <a:latin typeface="Arial" charset="0"/>
              </a:rPr>
              <a:t> and </a:t>
            </a:r>
            <a:r>
              <a:rPr lang="en-US" b="0" dirty="0" err="1">
                <a:latin typeface="Arial" charset="0"/>
              </a:rPr>
              <a:t>Dianoux</a:t>
            </a:r>
            <a:r>
              <a:rPr lang="en-US" b="0" dirty="0">
                <a:latin typeface="Arial" charset="0"/>
              </a:rPr>
              <a:t>, Mol. Phys. </a:t>
            </a:r>
            <a:r>
              <a:rPr lang="en-US" dirty="0">
                <a:latin typeface="Arial" charset="0"/>
              </a:rPr>
              <a:t>41</a:t>
            </a:r>
            <a:r>
              <a:rPr lang="en-US" b="0" dirty="0">
                <a:latin typeface="Arial" charset="0"/>
              </a:rPr>
              <a:t>, 271-279 (1980).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8010"/>
              </p:ext>
            </p:extLst>
          </p:nvPr>
        </p:nvGraphicFramePr>
        <p:xfrm>
          <a:off x="428625" y="3011488"/>
          <a:ext cx="844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quation" r:id="rId3" imgW="4368800" imgH="800100" progId="Equation.3">
                  <p:embed/>
                </p:oleObj>
              </mc:Choice>
              <mc:Fallback>
                <p:oleObj name="Equation" r:id="rId3" imgW="4368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11488"/>
                        <a:ext cx="84486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5" name="Oval 7"/>
          <p:cNvSpPr>
            <a:spLocks noChangeArrowheads="1"/>
          </p:cNvSpPr>
          <p:nvPr/>
        </p:nvSpPr>
        <p:spPr bwMode="auto">
          <a:xfrm>
            <a:off x="7077075" y="688975"/>
            <a:ext cx="1908175" cy="19081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187416" name="Group 8"/>
          <p:cNvGrpSpPr>
            <a:grpSpLocks/>
          </p:cNvGrpSpPr>
          <p:nvPr/>
        </p:nvGrpSpPr>
        <p:grpSpPr bwMode="auto">
          <a:xfrm>
            <a:off x="7661275" y="1295400"/>
            <a:ext cx="587375" cy="277813"/>
            <a:chOff x="4019" y="808"/>
            <a:chExt cx="370" cy="175"/>
          </a:xfrm>
        </p:grpSpPr>
        <p:sp>
          <p:nvSpPr>
            <p:cNvPr id="187421" name="Line 9"/>
            <p:cNvSpPr>
              <a:spLocks noChangeShapeType="1"/>
            </p:cNvSpPr>
            <p:nvPr/>
          </p:nvSpPr>
          <p:spPr bwMode="auto">
            <a:xfrm flipV="1">
              <a:off x="4076" y="808"/>
              <a:ext cx="313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2" name="Oval 10"/>
            <p:cNvSpPr>
              <a:spLocks noChangeArrowheads="1"/>
            </p:cNvSpPr>
            <p:nvPr/>
          </p:nvSpPr>
          <p:spPr bwMode="auto">
            <a:xfrm>
              <a:off x="4019" y="864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7077075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8985250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7075488" y="609600"/>
            <a:ext cx="190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7856538" y="301625"/>
            <a:ext cx="387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2</a:t>
            </a:r>
            <a:r>
              <a:rPr lang="en-US" b="0" i="1">
                <a:latin typeface="Arial" charset="0"/>
              </a:rPr>
              <a:t>r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3551238" y="4478338"/>
          <a:ext cx="24606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5" imgW="1244600" imgH="508000" progId="Equation.3">
                  <p:embed/>
                </p:oleObj>
              </mc:Choice>
              <mc:Fallback>
                <p:oleObj name="Equation" r:id="rId5" imgW="1244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478338"/>
                        <a:ext cx="24606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82850" y="4746625"/>
            <a:ext cx="944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latin typeface="Arial" charset="0"/>
              </a:rPr>
              <a:t>EISF:</a:t>
            </a:r>
          </a:p>
        </p:txBody>
      </p:sp>
    </p:spTree>
    <p:extLst>
      <p:ext uri="{BB962C8B-B14F-4D97-AF65-F5344CB8AC3E}">
        <p14:creationId xmlns:p14="http://schemas.microsoft.com/office/powerpoint/2010/main" val="421338594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DPPand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058"/>
            <a:ext cx="4881138" cy="3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73" name="Rectangle 2"/>
          <p:cNvSpPr>
            <a:spLocks noGrp="1"/>
          </p:cNvSpPr>
          <p:nvPr>
            <p:ph type="title"/>
          </p:nvPr>
        </p:nvSpPr>
        <p:spPr>
          <a:xfrm>
            <a:off x="111125" y="88349"/>
            <a:ext cx="8229600" cy="880369"/>
          </a:xfrm>
        </p:spPr>
        <p:txBody>
          <a:bodyPr/>
          <a:lstStyle/>
          <a:p>
            <a:pPr eaLnBrk="1" hangingPunct="1"/>
            <a:r>
              <a:rPr lang="en-US" dirty="0"/>
              <a:t>Extend to a Sum over Spheres of Varying Size (15 H-atoms)</a:t>
            </a:r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792399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846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05560"/>
              </p:ext>
            </p:extLst>
          </p:nvPr>
        </p:nvGraphicFramePr>
        <p:xfrm>
          <a:off x="4299720" y="2208558"/>
          <a:ext cx="47180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" name="Equation" r:id="rId4" imgW="1930320" imgH="431640" progId="Equation.3">
                  <p:embed/>
                </p:oleObj>
              </mc:Choice>
              <mc:Fallback>
                <p:oleObj name="Equation" r:id="rId4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20" y="2208558"/>
                        <a:ext cx="47180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14647"/>
              </p:ext>
            </p:extLst>
          </p:nvPr>
        </p:nvGraphicFramePr>
        <p:xfrm>
          <a:off x="6395086" y="3227429"/>
          <a:ext cx="26209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" name="Equation" r:id="rId6" imgW="1079280" imgH="431640" progId="Equation.3">
                  <p:embed/>
                </p:oleObj>
              </mc:Choice>
              <mc:Fallback>
                <p:oleObj name="Equation" r:id="rId6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86" y="3227429"/>
                        <a:ext cx="26209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79474"/>
              </p:ext>
            </p:extLst>
          </p:nvPr>
        </p:nvGraphicFramePr>
        <p:xfrm>
          <a:off x="441325" y="4375150"/>
          <a:ext cx="84185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" name="Equation" r:id="rId8" imgW="4330700" imgH="457200" progId="Equation.3">
                  <p:embed/>
                </p:oleObj>
              </mc:Choice>
              <mc:Fallback>
                <p:oleObj name="Equation" r:id="rId8" imgW="433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75150"/>
                        <a:ext cx="84185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57"/>
          <p:cNvSpPr>
            <a:spLocks noChangeArrowheads="1"/>
          </p:cNvSpPr>
          <p:nvPr/>
        </p:nvSpPr>
        <p:spPr bwMode="auto">
          <a:xfrm>
            <a:off x="225868" y="4253955"/>
            <a:ext cx="8849118" cy="1114701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sp>
        <p:nvSpPr>
          <p:cNvPr id="188478" name="Text Box 58"/>
          <p:cNvSpPr txBox="1">
            <a:spLocks noChangeArrowheads="1"/>
          </p:cNvSpPr>
          <p:nvPr/>
        </p:nvSpPr>
        <p:spPr bwMode="auto">
          <a:xfrm rot="-2532437">
            <a:off x="-233118" y="4267830"/>
            <a:ext cx="1352550" cy="366713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A50021"/>
                </a:solidFill>
                <a:latin typeface="Arial" charset="0"/>
              </a:rPr>
              <a:t>Fits to Data</a:t>
            </a:r>
          </a:p>
        </p:txBody>
      </p:sp>
      <p:sp>
        <p:nvSpPr>
          <p:cNvPr id="59" name="Oval 58"/>
          <p:cNvSpPr/>
          <p:nvPr/>
        </p:nvSpPr>
        <p:spPr>
          <a:xfrm>
            <a:off x="7161378" y="3385241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7747" y="2388705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54222"/>
              </p:ext>
            </p:extLst>
          </p:nvPr>
        </p:nvGraphicFramePr>
        <p:xfrm>
          <a:off x="3646488" y="5414963"/>
          <a:ext cx="2005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5" name="Equation" r:id="rId10" imgW="825480" imgH="431640" progId="Equation.3">
                  <p:embed/>
                </p:oleObj>
              </mc:Choice>
              <mc:Fallback>
                <p:oleObj name="Equation" r:id="rId1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414963"/>
                        <a:ext cx="20050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7735" y="5456582"/>
            <a:ext cx="325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DPP H-atoms moving on time scale of instrument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438" y="5572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MCM-41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16962" y="5041334"/>
            <a:ext cx="267481" cy="715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151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1269578"/>
          </a:xfrm>
        </p:spPr>
        <p:txBody>
          <a:bodyPr/>
          <a:lstStyle/>
          <a:p>
            <a:pPr eaLnBrk="1" hangingPunct="1"/>
            <a:r>
              <a:rPr lang="en-US" dirty="0"/>
              <a:t>DPP – 29 Å diameter pores – 370 K (</a:t>
            </a:r>
            <a:r>
              <a:rPr lang="en-US" dirty="0" err="1"/>
              <a:t>BaSiS</a:t>
            </a:r>
            <a:r>
              <a:rPr lang="en-US" dirty="0"/>
              <a:t> - SNS) – Beyond the EISF – Fitting the Model to the Full Data Set</a:t>
            </a:r>
          </a:p>
        </p:txBody>
      </p:sp>
      <p:pic>
        <p:nvPicPr>
          <p:cNvPr id="192514" name="Picture 3" descr="Run198_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51" y="1365395"/>
            <a:ext cx="5476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801514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en-US" baseline="-25000"/>
              <a:t>M</a:t>
            </a:r>
            <a:r>
              <a:rPr lang="en-US"/>
              <a:t> </a:t>
            </a:r>
            <a:r>
              <a:rPr lang="en-US" dirty="0"/>
              <a:t>– How extended is the motion?</a:t>
            </a:r>
            <a:endParaRPr lang="en-US" baseline="-25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46" y="893004"/>
            <a:ext cx="3934684" cy="30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7135" y="3091617"/>
            <a:ext cx="139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-</a:t>
            </a:r>
            <a:r>
              <a:rPr lang="en-US" sz="1600" dirty="0" err="1"/>
              <a:t>cristobailite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5856" y="714984"/>
            <a:ext cx="187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Extended DPP</a:t>
            </a:r>
          </a:p>
          <a:p>
            <a:r>
              <a:rPr lang="en-US" sz="1600" dirty="0">
                <a:latin typeface="+mn-lt"/>
              </a:rPr>
              <a:t>O – terminal H distance 12 Å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802114" y="1130483"/>
            <a:ext cx="463742" cy="138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6686" y="714984"/>
            <a:ext cx="199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Partially folded DPP</a:t>
            </a:r>
          </a:p>
          <a:p>
            <a:r>
              <a:rPr lang="en-US" sz="1600" dirty="0">
                <a:latin typeface="+mn-lt"/>
              </a:rPr>
              <a:t>O – terminal H distance 5.9 Å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99376" y="1049494"/>
            <a:ext cx="725557" cy="588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FigureRM_comb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4" y="894947"/>
            <a:ext cx="33600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3014" y="3978611"/>
            <a:ext cx="81194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3.0 nm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98318" y="1342737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Maximal DPP coverage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5986" y="3836916"/>
            <a:ext cx="4492172" cy="2444166"/>
          </a:xfrm>
        </p:spPr>
        <p:txBody>
          <a:bodyPr>
            <a:noAutofit/>
          </a:bodyPr>
          <a:lstStyle/>
          <a:p>
            <a:r>
              <a:rPr lang="en-US" sz="1800" i="1" dirty="0"/>
              <a:t>R</a:t>
            </a:r>
            <a:r>
              <a:rPr lang="en-US" sz="1800" i="1" baseline="-25000" dirty="0"/>
              <a:t>M</a:t>
            </a:r>
            <a:r>
              <a:rPr lang="en-US" sz="1800" dirty="0"/>
              <a:t> </a:t>
            </a:r>
            <a:r>
              <a:rPr lang="en-US" sz="1800" u="sng" dirty="0"/>
              <a:t>decreases</a:t>
            </a:r>
            <a:r>
              <a:rPr lang="en-US" sz="1800" dirty="0"/>
              <a:t> with increasing pore diameter! (Molecules can interact with surface) </a:t>
            </a:r>
          </a:p>
          <a:p>
            <a:r>
              <a:rPr lang="en-US" sz="1800" i="1" dirty="0"/>
              <a:t>R</a:t>
            </a:r>
            <a:r>
              <a:rPr lang="en-US" sz="1800" i="1" baseline="-25000" dirty="0"/>
              <a:t>M</a:t>
            </a:r>
            <a:r>
              <a:rPr lang="en-US" sz="1800" dirty="0"/>
              <a:t> generally is larger at higher DPP surface coverage (Molecules are excluded from surface)</a:t>
            </a:r>
          </a:p>
          <a:p>
            <a:r>
              <a:rPr lang="en-US" sz="1800" dirty="0"/>
              <a:t>Small pores and high coverage tend to drive DPP into the pore center where there is more volume available for motion</a:t>
            </a:r>
          </a:p>
        </p:txBody>
      </p:sp>
    </p:spTree>
    <p:extLst>
      <p:ext uri="{BB962C8B-B14F-4D97-AF65-F5344CB8AC3E}">
        <p14:creationId xmlns:p14="http://schemas.microsoft.com/office/powerpoint/2010/main" val="105948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– How fast is the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29" y="1967649"/>
            <a:ext cx="4239253" cy="31231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increases with pore diameter while </a:t>
            </a:r>
            <a:r>
              <a:rPr lang="en-US" i="1" dirty="0"/>
              <a:t>R</a:t>
            </a:r>
            <a:r>
              <a:rPr lang="en-US" i="1" baseline="-25000" dirty="0"/>
              <a:t>M</a:t>
            </a:r>
            <a:r>
              <a:rPr lang="en-US" dirty="0"/>
              <a:t> decreases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Diffusion in the pore volume depends on how crowded it is</a:t>
            </a:r>
          </a:p>
          <a:p>
            <a:pPr>
              <a:lnSpc>
                <a:spcPct val="120000"/>
              </a:lnSpc>
            </a:pPr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increases with surface coverage in large pores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molecules are forced into the more open volume of the pore and away from the pore surface</a:t>
            </a:r>
          </a:p>
        </p:txBody>
      </p:sp>
      <p:pic>
        <p:nvPicPr>
          <p:cNvPr id="12290" name="Picture 2" descr="DM_comb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875491"/>
            <a:ext cx="34387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2732" y="535962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3.0 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641" y="1333329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Maximal DPP coverage</a:t>
            </a:r>
          </a:p>
        </p:txBody>
      </p:sp>
    </p:spTree>
    <p:extLst>
      <p:ext uri="{BB962C8B-B14F-4D97-AF65-F5344CB8AC3E}">
        <p14:creationId xmlns:p14="http://schemas.microsoft.com/office/powerpoint/2010/main" val="199282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l="1056" t="4851" r="4817" b="47902"/>
          <a:stretch/>
        </p:blipFill>
        <p:spPr bwMode="auto">
          <a:xfrm>
            <a:off x="363599" y="1595799"/>
            <a:ext cx="3671056" cy="36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t="53065" r="2690"/>
          <a:stretch/>
        </p:blipFill>
        <p:spPr bwMode="auto">
          <a:xfrm>
            <a:off x="4566257" y="1595799"/>
            <a:ext cx="3840209" cy="37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/>
              <a:t>Two Instruments – Two Resolutions – Two Dynamic Ranges – 3.0 nm 320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1804" y="1227200"/>
            <a:ext cx="2499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HFBS (1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, ±17.5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219" y="1227200"/>
            <a:ext cx="304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BaSiS</a:t>
            </a:r>
            <a:r>
              <a:rPr lang="en-US" sz="1600" dirty="0"/>
              <a:t> (3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, -100 to 300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6260" y="5870961"/>
            <a:ext cx="543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E.J. Kintzel, et al., J. Phys. Chem. C </a:t>
            </a:r>
            <a:r>
              <a:rPr lang="en-US" sz="1600" dirty="0"/>
              <a:t>116</a:t>
            </a:r>
            <a:r>
              <a:rPr lang="en-US" sz="1600" b="0" dirty="0"/>
              <a:t>, 923-932 (2012).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6380" y="514550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QENS</a:t>
            </a: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4838052" y="3978258"/>
            <a:ext cx="961062" cy="1351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2742217" y="4068162"/>
            <a:ext cx="1374163" cy="12620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andF_tdependence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038" y="488399"/>
            <a:ext cx="4111953" cy="6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/>
              <a:t>Two Instruments</a:t>
            </a:r>
          </a:p>
        </p:txBody>
      </p:sp>
      <p:pic>
        <p:nvPicPr>
          <p:cNvPr id="237571" name="Picture 3" descr="Dm_Arrhen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2" y="1136591"/>
            <a:ext cx="4392538" cy="39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92675" y="5153114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Dynamics</a:t>
            </a:r>
          </a:p>
          <a:p>
            <a:pPr algn="ctr"/>
            <a:r>
              <a:rPr lang="en-US" sz="1600" b="0" dirty="0"/>
              <a:t>Similar activation energies</a:t>
            </a:r>
          </a:p>
          <a:p>
            <a:pPr algn="ctr"/>
            <a:r>
              <a:rPr lang="en-US" sz="1600" b="0" dirty="0"/>
              <a:t>Different magnitudes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6334" y="165462"/>
            <a:ext cx="36912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Geometry – nearly identical – determined by intensity measurements</a:t>
            </a:r>
          </a:p>
        </p:txBody>
      </p:sp>
    </p:spTree>
    <p:extLst>
      <p:ext uri="{BB962C8B-B14F-4D97-AF65-F5344CB8AC3E}">
        <p14:creationId xmlns:p14="http://schemas.microsoft.com/office/powerpoint/2010/main" val="82420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Incoherent and Coherent Scattering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54453" y="865326"/>
            <a:ext cx="8229600" cy="59926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000" dirty="0"/>
              <a:t>Origin – incoherent scattering arises when there is a random variability in the scattering lengths of atoms in your sample – can arise from the presence of different isotopes or from isotopes with non-zero nuclear spin combined with variation in the relative orientation of the neutron spin with the nuclear spin of the scattering center</a:t>
            </a:r>
          </a:p>
          <a:p>
            <a:pPr eaLnBrk="1" hangingPunct="1"/>
            <a:r>
              <a:rPr lang="en-US" sz="2000" u="sng" dirty="0"/>
              <a:t>Coherent scattering</a:t>
            </a:r>
            <a:r>
              <a:rPr lang="en-US" sz="2000" dirty="0"/>
              <a:t> – gives information on </a:t>
            </a:r>
            <a:r>
              <a:rPr lang="en-US" sz="2000" u="sng" dirty="0"/>
              <a:t>spatial correlations and collective</a:t>
            </a:r>
            <a:r>
              <a:rPr lang="en-US" sz="2000" dirty="0"/>
              <a:t> motion.</a:t>
            </a:r>
          </a:p>
          <a:p>
            <a:pPr lvl="1" eaLnBrk="1" hangingPunct="1"/>
            <a:r>
              <a:rPr lang="en-US" sz="1800" dirty="0"/>
              <a:t>Elastic: Where are the atoms? What are the shape of objects? </a:t>
            </a:r>
          </a:p>
          <a:p>
            <a:pPr lvl="1" eaLnBrk="1" hangingPunct="1"/>
            <a:r>
              <a:rPr lang="en-US" sz="1800" dirty="0"/>
              <a:t>Inelastic: What is the excitation spectrum in crystalline materials – e.g. phonons? </a:t>
            </a:r>
          </a:p>
          <a:p>
            <a:pPr eaLnBrk="1" hangingPunct="1"/>
            <a:r>
              <a:rPr lang="en-US" sz="2000" u="sng" dirty="0"/>
              <a:t>Incoherent scattering</a:t>
            </a:r>
            <a:r>
              <a:rPr lang="en-US" sz="2000" dirty="0"/>
              <a:t> – gives information on </a:t>
            </a:r>
            <a:r>
              <a:rPr lang="en-US" sz="2000" u="sng" dirty="0"/>
              <a:t>single-particles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en-US" sz="1800" dirty="0"/>
              <a:t>Elastic: Debye-Waller factor, # H-atoms in sample, Elastic Incoherent Structure Factor – geometry of diffusive motion (continuous, jump, rotations) </a:t>
            </a:r>
          </a:p>
          <a:p>
            <a:pPr lvl="1" eaLnBrk="1" hangingPunct="1"/>
            <a:r>
              <a:rPr lang="en-US" sz="1800" dirty="0"/>
              <a:t>Inelastic:  diffusive dynamics, diffusion coefficients, molecular vibrational spectra (chemical spectroscopy).</a:t>
            </a:r>
          </a:p>
          <a:p>
            <a:pPr eaLnBrk="1" hangingPunct="1"/>
            <a:r>
              <a:rPr lang="en-US" sz="2000" dirty="0"/>
              <a:t>Good basic discussion: </a:t>
            </a:r>
          </a:p>
          <a:p>
            <a:pPr lvl="1" eaLnBrk="1" hangingPunct="1"/>
            <a:r>
              <a:rPr lang="en-US" sz="1800" dirty="0"/>
              <a:t>“Methods of x-ray and neutron scattering in polymer science”, R.-J. Roe, Oxford University Press. (available)</a:t>
            </a:r>
          </a:p>
          <a:p>
            <a:pPr lvl="1" eaLnBrk="1" hangingPunct="1"/>
            <a:r>
              <a:rPr lang="en-US" sz="1800" dirty="0"/>
              <a:t>“Theory of Thermal Neutron Scattering”, W. Marshall and S. W. </a:t>
            </a:r>
            <a:r>
              <a:rPr lang="en-US" sz="1800" dirty="0" err="1"/>
              <a:t>Lovesey</a:t>
            </a:r>
            <a:r>
              <a:rPr lang="en-US" sz="1800" dirty="0"/>
              <a:t>, Oxford University Press (1971). (out of print)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003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80369"/>
          </a:xfrm>
        </p:spPr>
        <p:txBody>
          <a:bodyPr/>
          <a:lstStyle/>
          <a:p>
            <a:r>
              <a:rPr lang="en-US" dirty="0"/>
              <a:t>Example 2: </a:t>
            </a:r>
            <a:r>
              <a:rPr lang="en-US" dirty="0" err="1"/>
              <a:t>Dendrimers</a:t>
            </a:r>
            <a:r>
              <a:rPr lang="en-US" dirty="0"/>
              <a:t> – Colloidal Polymer – pH responsive</a:t>
            </a:r>
          </a:p>
        </p:txBody>
      </p:sp>
      <p:pic>
        <p:nvPicPr>
          <p:cNvPr id="155652" name="Picture 4" descr="PAMAM_dendrimer_binding_to_orange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204913"/>
            <a:ext cx="4044950" cy="2543175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3538" y="3836988"/>
            <a:ext cx="36909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Dendrimers bind to receptors on HIV virus preventing infection of T cells. Sharpharpm</a:t>
            </a:r>
          </a:p>
          <a:p>
            <a:r>
              <a:rPr lang="en-US" sz="1600"/>
              <a:t>C &amp; E News 83, 30 (2005)</a:t>
            </a:r>
          </a:p>
        </p:txBody>
      </p:sp>
      <p:pic>
        <p:nvPicPr>
          <p:cNvPr id="155655" name="Picture 7" descr="nanocancerdendrimer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11550"/>
            <a:ext cx="3657600" cy="3200400"/>
          </a:xfrm>
          <a:prstGeom prst="rect">
            <a:avLst/>
          </a:prstGeo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47638" y="5315307"/>
            <a:ext cx="3690937" cy="1314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“Trojan horse” – folic acid adsorbed by cancer cell delivering the anti-cancer drug as well </a:t>
            </a:r>
          </a:p>
          <a:p>
            <a:r>
              <a:rPr lang="en-US" sz="1600" dirty="0"/>
              <a:t>James R. Baker Jr., Univ. of Michigan Health Sciences Press Release</a:t>
            </a:r>
          </a:p>
        </p:txBody>
      </p:sp>
      <p:pic>
        <p:nvPicPr>
          <p:cNvPr id="155654" name="Picture 6" descr="dendrimermedicine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612775"/>
            <a:ext cx="2232025" cy="33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320186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 l="-410" t="-266" r="-517" b="-4066"/>
          <a:stretch>
            <a:fillRect/>
          </a:stretch>
        </p:blipFill>
        <p:spPr bwMode="auto">
          <a:xfrm>
            <a:off x="0" y="3983421"/>
            <a:ext cx="6938639" cy="28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956" y="4329641"/>
            <a:ext cx="2100044" cy="22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3186" y="333177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C3A"/>
                </a:solidFill>
              </a:rPr>
              <a:t>Molecular Dynamics Simulations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704" y="3574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Acidic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739" y="3574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</a:t>
            </a:r>
          </a:p>
        </p:txBody>
      </p:sp>
      <p:pic>
        <p:nvPicPr>
          <p:cNvPr id="9" name="Picture 5" descr="SN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2" y="489771"/>
            <a:ext cx="5423338" cy="2822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1245"/>
          </a:xfrm>
        </p:spPr>
        <p:txBody>
          <a:bodyPr/>
          <a:lstStyle/>
          <a:p>
            <a:r>
              <a:rPr lang="en-US" dirty="0"/>
              <a:t>SANS Results – </a:t>
            </a:r>
            <a:r>
              <a:rPr lang="en-US" sz="2400" dirty="0"/>
              <a:t>Global Size Constant, Redistribution of Mass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862" y="1354846"/>
            <a:ext cx="353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Samples: 0.05 gm </a:t>
            </a:r>
            <a:r>
              <a:rPr lang="en-US" b="0" dirty="0" err="1"/>
              <a:t>protonated</a:t>
            </a:r>
            <a:r>
              <a:rPr lang="en-US" b="0" dirty="0"/>
              <a:t> </a:t>
            </a:r>
            <a:r>
              <a:rPr lang="en-US" b="0" dirty="0" err="1"/>
              <a:t>dendrimer</a:t>
            </a:r>
            <a:r>
              <a:rPr lang="en-US" b="0" dirty="0"/>
              <a:t> in 1 ml </a:t>
            </a:r>
            <a:r>
              <a:rPr lang="en-US" b="0" dirty="0" err="1"/>
              <a:t>deuterated</a:t>
            </a:r>
            <a:r>
              <a:rPr lang="en-US" b="0" dirty="0"/>
              <a:t> solvent</a:t>
            </a:r>
          </a:p>
        </p:txBody>
      </p:sp>
    </p:spTree>
    <p:extLst>
      <p:ext uri="{BB962C8B-B14F-4D97-AF65-F5344CB8AC3E}">
        <p14:creationId xmlns:p14="http://schemas.microsoft.com/office/powerpoint/2010/main" val="2169199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77"/>
            <a:ext cx="8229600" cy="48418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0" y="756784"/>
            <a:ext cx="8229600" cy="3171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Determine center-of-mass translational motion with pulsed field-gradient spin echo NMR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Could have been determined directly from QENS measurement but this tied down parameter set</a:t>
            </a:r>
          </a:p>
          <a:p>
            <a:pPr>
              <a:lnSpc>
                <a:spcPct val="110000"/>
              </a:lnSpc>
            </a:pPr>
            <a:r>
              <a:rPr lang="en-US" dirty="0"/>
              <a:t>Measure (</a:t>
            </a:r>
            <a:r>
              <a:rPr lang="en-US" dirty="0" err="1"/>
              <a:t>dendrimer</a:t>
            </a:r>
            <a:r>
              <a:rPr lang="en-US" dirty="0"/>
              <a:t> + </a:t>
            </a:r>
            <a:r>
              <a:rPr lang="en-US" dirty="0" err="1"/>
              <a:t>deuterated</a:t>
            </a:r>
            <a:r>
              <a:rPr lang="en-US" dirty="0"/>
              <a:t> solvent) – (</a:t>
            </a:r>
            <a:r>
              <a:rPr lang="en-US" dirty="0" err="1"/>
              <a:t>deuterated</a:t>
            </a:r>
            <a:r>
              <a:rPr lang="en-US" dirty="0"/>
              <a:t> solvent) -&gt; </a:t>
            </a:r>
            <a:r>
              <a:rPr lang="en-US" dirty="0" err="1"/>
              <a:t>dendrimer</a:t>
            </a:r>
            <a:r>
              <a:rPr lang="en-US" dirty="0"/>
              <a:t> signal</a:t>
            </a:r>
          </a:p>
          <a:p>
            <a:pPr>
              <a:lnSpc>
                <a:spcPct val="110000"/>
              </a:lnSpc>
            </a:pPr>
            <a:r>
              <a:rPr lang="en-US" dirty="0"/>
              <a:t>Vary pH to charge </a:t>
            </a:r>
            <a:r>
              <a:rPr lang="en-US" dirty="0" err="1"/>
              <a:t>dendrimer</a:t>
            </a:r>
            <a:r>
              <a:rPr lang="en-US" dirty="0"/>
              <a:t> amines (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0 (uncharged),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1 (primary amines charged),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2 (fully charged))</a:t>
            </a:r>
          </a:p>
          <a:p>
            <a:pPr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35213"/>
              </p:ext>
            </p:extLst>
          </p:nvPr>
        </p:nvGraphicFramePr>
        <p:xfrm>
          <a:off x="742950" y="4081714"/>
          <a:ext cx="6907213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3" imgW="4140200" imgH="1524000" progId="Equation.3">
                  <p:embed/>
                </p:oleObj>
              </mc:Choice>
              <mc:Fallback>
                <p:oleObj name="Equation" r:id="rId3" imgW="41402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081714"/>
                        <a:ext cx="6907213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02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Localized Motion of </a:t>
            </a:r>
            <a:r>
              <a:rPr lang="en-US" dirty="0" err="1"/>
              <a:t>Dendrimer</a:t>
            </a:r>
            <a:r>
              <a:rPr lang="en-US" dirty="0"/>
              <a:t> Arms</a:t>
            </a:r>
          </a:p>
        </p:txBody>
      </p:sp>
      <p:pic>
        <p:nvPicPr>
          <p:cNvPr id="1026" name="Picture 2" descr="Figure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2" y="849704"/>
            <a:ext cx="6734147" cy="33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27358" y="1062272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Q = 0.5 Å</a:t>
            </a:r>
            <a:r>
              <a:rPr lang="en-US" sz="1600" baseline="30000" dirty="0"/>
              <a:t>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358" y="2500264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Q = 1.3 Å</a:t>
            </a:r>
            <a:r>
              <a:rPr lang="en-US" sz="1600" baseline="30000" dirty="0"/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40" y="4230814"/>
            <a:ext cx="482375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Localized motion modeled as Diffusion in a Sphere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	R ~ 2.8 Å,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independent</a:t>
            </a:r>
          </a:p>
          <a:p>
            <a:endParaRPr lang="en-US" dirty="0">
              <a:latin typeface="Arial Narrow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  <a:cs typeface="Arial" pitchFamily="34" charset="0"/>
              </a:rPr>
              <a:t>	      1.60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</a:t>
            </a:r>
            <a:r>
              <a:rPr lang="en-US" dirty="0">
                <a:cs typeface="Arial" pitchFamily="34" charset="0"/>
              </a:rPr>
              <a:t>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0</a:t>
            </a: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</a:rPr>
              <a:t>	D   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2.58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1</a:t>
            </a:r>
            <a:endParaRPr lang="en-US" dirty="0">
              <a:latin typeface="Arial Narrow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</a:rPr>
              <a:t>	      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3.11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2</a:t>
            </a: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  <a:cs typeface="Arial" pitchFamily="34" charset="0"/>
              </a:rPr>
              <a:t>Localized motion increases as amines are charged!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3773" y="4239721"/>
            <a:ext cx="1807779" cy="180777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70557" y="4266002"/>
            <a:ext cx="1744718" cy="1786758"/>
          </a:xfrm>
          <a:custGeom>
            <a:avLst/>
            <a:gdLst>
              <a:gd name="connsiteX0" fmla="*/ 478221 w 1744718"/>
              <a:gd name="connsiteY0" fmla="*/ 635876 h 1786758"/>
              <a:gd name="connsiteX1" fmla="*/ 846084 w 1744718"/>
              <a:gd name="connsiteY1" fmla="*/ 709448 h 1786758"/>
              <a:gd name="connsiteX2" fmla="*/ 1045780 w 1744718"/>
              <a:gd name="connsiteY2" fmla="*/ 572813 h 1786758"/>
              <a:gd name="connsiteX3" fmla="*/ 1277008 w 1744718"/>
              <a:gd name="connsiteY3" fmla="*/ 1077310 h 1786758"/>
              <a:gd name="connsiteX4" fmla="*/ 898635 w 1744718"/>
              <a:gd name="connsiteY4" fmla="*/ 930165 h 1786758"/>
              <a:gd name="connsiteX5" fmla="*/ 1203435 w 1744718"/>
              <a:gd name="connsiteY5" fmla="*/ 499241 h 1786758"/>
              <a:gd name="connsiteX6" fmla="*/ 1434663 w 1744718"/>
              <a:gd name="connsiteY6" fmla="*/ 835572 h 1786758"/>
              <a:gd name="connsiteX7" fmla="*/ 1424152 w 1744718"/>
              <a:gd name="connsiteY7" fmla="*/ 352096 h 1786758"/>
              <a:gd name="connsiteX8" fmla="*/ 1171904 w 1744718"/>
              <a:gd name="connsiteY8" fmla="*/ 26276 h 1786758"/>
              <a:gd name="connsiteX9" fmla="*/ 730470 w 1744718"/>
              <a:gd name="connsiteY9" fmla="*/ 194441 h 1786758"/>
              <a:gd name="connsiteX10" fmla="*/ 772511 w 1744718"/>
              <a:gd name="connsiteY10" fmla="*/ 509751 h 1786758"/>
              <a:gd name="connsiteX11" fmla="*/ 509752 w 1744718"/>
              <a:gd name="connsiteY11" fmla="*/ 961696 h 1786758"/>
              <a:gd name="connsiteX12" fmla="*/ 15766 w 1744718"/>
              <a:gd name="connsiteY12" fmla="*/ 593834 h 1786758"/>
              <a:gd name="connsiteX13" fmla="*/ 415159 w 1744718"/>
              <a:gd name="connsiteY13" fmla="*/ 1340069 h 1786758"/>
              <a:gd name="connsiteX14" fmla="*/ 804042 w 1744718"/>
              <a:gd name="connsiteY14" fmla="*/ 1287517 h 1786758"/>
              <a:gd name="connsiteX15" fmla="*/ 1161394 w 1744718"/>
              <a:gd name="connsiteY15" fmla="*/ 1382110 h 1786758"/>
              <a:gd name="connsiteX16" fmla="*/ 1287518 w 1744718"/>
              <a:gd name="connsiteY16" fmla="*/ 1655379 h 1786758"/>
              <a:gd name="connsiteX17" fmla="*/ 1350580 w 1744718"/>
              <a:gd name="connsiteY17" fmla="*/ 1077310 h 1786758"/>
              <a:gd name="connsiteX18" fmla="*/ 1718442 w 1744718"/>
              <a:gd name="connsiteY18" fmla="*/ 762000 h 1786758"/>
              <a:gd name="connsiteX19" fmla="*/ 1192925 w 1744718"/>
              <a:gd name="connsiteY19" fmla="*/ 320565 h 1786758"/>
              <a:gd name="connsiteX20" fmla="*/ 667408 w 1744718"/>
              <a:gd name="connsiteY20" fmla="*/ 404648 h 1786758"/>
              <a:gd name="connsiteX21" fmla="*/ 278525 w 1744718"/>
              <a:gd name="connsiteY21" fmla="*/ 152400 h 1786758"/>
              <a:gd name="connsiteX22" fmla="*/ 341587 w 1744718"/>
              <a:gd name="connsiteY22" fmla="*/ 709448 h 1786758"/>
              <a:gd name="connsiteX23" fmla="*/ 488732 w 1744718"/>
              <a:gd name="connsiteY23" fmla="*/ 1665889 h 1786758"/>
              <a:gd name="connsiteX24" fmla="*/ 772511 w 1744718"/>
              <a:gd name="connsiteY24" fmla="*/ 1434662 h 17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4718" h="1786758">
                <a:moveTo>
                  <a:pt x="478221" y="635876"/>
                </a:moveTo>
                <a:cubicBezTo>
                  <a:pt x="614856" y="677917"/>
                  <a:pt x="751491" y="719958"/>
                  <a:pt x="846084" y="709448"/>
                </a:cubicBezTo>
                <a:cubicBezTo>
                  <a:pt x="940677" y="698938"/>
                  <a:pt x="973959" y="511503"/>
                  <a:pt x="1045780" y="572813"/>
                </a:cubicBezTo>
                <a:cubicBezTo>
                  <a:pt x="1117601" y="634123"/>
                  <a:pt x="1301532" y="1017751"/>
                  <a:pt x="1277008" y="1077310"/>
                </a:cubicBezTo>
                <a:cubicBezTo>
                  <a:pt x="1252484" y="1136869"/>
                  <a:pt x="910897" y="1026510"/>
                  <a:pt x="898635" y="930165"/>
                </a:cubicBezTo>
                <a:cubicBezTo>
                  <a:pt x="886373" y="833820"/>
                  <a:pt x="1114097" y="515007"/>
                  <a:pt x="1203435" y="499241"/>
                </a:cubicBezTo>
                <a:cubicBezTo>
                  <a:pt x="1292773" y="483476"/>
                  <a:pt x="1397877" y="860096"/>
                  <a:pt x="1434663" y="835572"/>
                </a:cubicBezTo>
                <a:cubicBezTo>
                  <a:pt x="1471449" y="811048"/>
                  <a:pt x="1467945" y="486979"/>
                  <a:pt x="1424152" y="352096"/>
                </a:cubicBezTo>
                <a:cubicBezTo>
                  <a:pt x="1380359" y="217213"/>
                  <a:pt x="1287518" y="52552"/>
                  <a:pt x="1171904" y="26276"/>
                </a:cubicBezTo>
                <a:cubicBezTo>
                  <a:pt x="1056290" y="0"/>
                  <a:pt x="797035" y="113862"/>
                  <a:pt x="730470" y="194441"/>
                </a:cubicBezTo>
                <a:cubicBezTo>
                  <a:pt x="663905" y="275020"/>
                  <a:pt x="809297" y="381875"/>
                  <a:pt x="772511" y="509751"/>
                </a:cubicBezTo>
                <a:cubicBezTo>
                  <a:pt x="735725" y="637627"/>
                  <a:pt x="635876" y="947682"/>
                  <a:pt x="509752" y="961696"/>
                </a:cubicBezTo>
                <a:cubicBezTo>
                  <a:pt x="383628" y="975710"/>
                  <a:pt x="31532" y="530772"/>
                  <a:pt x="15766" y="593834"/>
                </a:cubicBezTo>
                <a:cubicBezTo>
                  <a:pt x="0" y="656896"/>
                  <a:pt x="283780" y="1224455"/>
                  <a:pt x="415159" y="1340069"/>
                </a:cubicBezTo>
                <a:cubicBezTo>
                  <a:pt x="546538" y="1455683"/>
                  <a:pt x="679670" y="1280510"/>
                  <a:pt x="804042" y="1287517"/>
                </a:cubicBezTo>
                <a:cubicBezTo>
                  <a:pt x="928415" y="1294524"/>
                  <a:pt x="1080815" y="1320800"/>
                  <a:pt x="1161394" y="1382110"/>
                </a:cubicBezTo>
                <a:cubicBezTo>
                  <a:pt x="1241973" y="1443420"/>
                  <a:pt x="1255987" y="1706179"/>
                  <a:pt x="1287518" y="1655379"/>
                </a:cubicBezTo>
                <a:cubicBezTo>
                  <a:pt x="1319049" y="1604579"/>
                  <a:pt x="1278759" y="1226206"/>
                  <a:pt x="1350580" y="1077310"/>
                </a:cubicBezTo>
                <a:cubicBezTo>
                  <a:pt x="1422401" y="928414"/>
                  <a:pt x="1744718" y="888124"/>
                  <a:pt x="1718442" y="762000"/>
                </a:cubicBezTo>
                <a:cubicBezTo>
                  <a:pt x="1692166" y="635876"/>
                  <a:pt x="1368097" y="380124"/>
                  <a:pt x="1192925" y="320565"/>
                </a:cubicBezTo>
                <a:cubicBezTo>
                  <a:pt x="1017753" y="261006"/>
                  <a:pt x="819808" y="432676"/>
                  <a:pt x="667408" y="404648"/>
                </a:cubicBezTo>
                <a:cubicBezTo>
                  <a:pt x="515008" y="376621"/>
                  <a:pt x="332828" y="101600"/>
                  <a:pt x="278525" y="152400"/>
                </a:cubicBezTo>
                <a:cubicBezTo>
                  <a:pt x="224222" y="203200"/>
                  <a:pt x="306553" y="457200"/>
                  <a:pt x="341587" y="709448"/>
                </a:cubicBezTo>
                <a:cubicBezTo>
                  <a:pt x="376621" y="961696"/>
                  <a:pt x="416911" y="1545020"/>
                  <a:pt x="488732" y="1665889"/>
                </a:cubicBezTo>
                <a:cubicBezTo>
                  <a:pt x="560553" y="1786758"/>
                  <a:pt x="666532" y="1610710"/>
                  <a:pt x="772511" y="14346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983866" y="5435123"/>
            <a:ext cx="130629" cy="765111"/>
          </a:xfrm>
          <a:prstGeom prst="lef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4863"/>
            <a:ext cx="241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X. Li, et al, Soft Matter </a:t>
            </a:r>
            <a:r>
              <a:rPr lang="en-US" sz="1600" dirty="0"/>
              <a:t>7</a:t>
            </a:r>
            <a:r>
              <a:rPr lang="en-US" sz="1600" b="0" dirty="0"/>
              <a:t>, 618-622 (2011)</a:t>
            </a:r>
          </a:p>
        </p:txBody>
      </p:sp>
    </p:spTree>
    <p:extLst>
      <p:ext uri="{BB962C8B-B14F-4D97-AF65-F5344CB8AC3E}">
        <p14:creationId xmlns:p14="http://schemas.microsoft.com/office/powerpoint/2010/main" val="93949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77163"/>
          </a:xfrm>
        </p:spPr>
        <p:txBody>
          <a:bodyPr/>
          <a:lstStyle/>
          <a:p>
            <a:pPr eaLnBrk="1" hangingPunct="1"/>
            <a:r>
              <a:rPr lang="en-US" dirty="0"/>
              <a:t>Reference Materials - 1</a:t>
            </a:r>
            <a:br>
              <a:rPr lang="en-US" dirty="0"/>
            </a:br>
            <a:endParaRPr lang="en-US" dirty="0"/>
          </a:p>
        </p:txBody>
      </p:sp>
      <p:sp>
        <p:nvSpPr>
          <p:cNvPr id="202754" name="Rectangle 3"/>
          <p:cNvSpPr>
            <a:spLocks noGrp="1"/>
          </p:cNvSpPr>
          <p:nvPr>
            <p:ph type="body" idx="1"/>
          </p:nvPr>
        </p:nvSpPr>
        <p:spPr>
          <a:xfrm>
            <a:off x="0" y="1216025"/>
            <a:ext cx="8901113" cy="38084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z="2400"/>
              <a:t>Reference Books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</a:t>
            </a:r>
            <a:r>
              <a:rPr lang="en-US" b="0"/>
              <a:t>, M. Bee (Bristol, Adam Hilger, 1988).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Methods of X-Ray and Neutron Scattering in Polymer Science</a:t>
            </a:r>
            <a:r>
              <a:rPr lang="en-US" b="0"/>
              <a:t>,    R. –J. Roe (New York, Oxford University Press, 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 and Solid State Diffusion</a:t>
            </a:r>
            <a:r>
              <a:rPr lang="en-US" b="0"/>
              <a:t>, R. Hempelmann (2000).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 for the Investigation of Diffusive Motions in Solids and Liquids, Springer Tracts in Modern Physics</a:t>
            </a:r>
            <a:r>
              <a:rPr lang="en-US" b="0"/>
              <a:t>, T. Springer (Berlin, Springer 1972).</a:t>
            </a:r>
          </a:p>
        </p:txBody>
      </p:sp>
    </p:spTree>
    <p:extLst>
      <p:ext uri="{BB962C8B-B14F-4D97-AF65-F5344CB8AC3E}">
        <p14:creationId xmlns:p14="http://schemas.microsoft.com/office/powerpoint/2010/main" val="3912657722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 Materials - 2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131763" y="685275"/>
            <a:ext cx="8648700" cy="60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 dirty="0"/>
              <a:t>Classic Papers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/>
              <a:t>L. Van Hove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Phys. Rev. </a:t>
            </a:r>
            <a:r>
              <a:rPr lang="en-US" dirty="0"/>
              <a:t>95</a:t>
            </a:r>
            <a:r>
              <a:rPr lang="en-US" b="0" dirty="0"/>
              <a:t>, 249 (1954)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Phys. Rev. </a:t>
            </a:r>
            <a:r>
              <a:rPr lang="en-US" dirty="0"/>
              <a:t>95</a:t>
            </a:r>
            <a:r>
              <a:rPr lang="en-US" b="0" dirty="0"/>
              <a:t>, 1374 (1954)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/>
              <a:t>V. F. Sears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Canadian J. Phys. </a:t>
            </a:r>
            <a:r>
              <a:rPr lang="en-US" dirty="0"/>
              <a:t>44</a:t>
            </a:r>
            <a:r>
              <a:rPr lang="en-US" b="0" dirty="0"/>
              <a:t>, 867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Canadian J. Phys. </a:t>
            </a:r>
            <a:r>
              <a:rPr lang="en-US" dirty="0"/>
              <a:t>44</a:t>
            </a:r>
            <a:r>
              <a:rPr lang="en-US" b="0" dirty="0"/>
              <a:t>, 1279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Canadian J. Phys. </a:t>
            </a:r>
            <a:r>
              <a:rPr lang="en-US" dirty="0"/>
              <a:t>44</a:t>
            </a:r>
            <a:r>
              <a:rPr lang="en-US" b="0" dirty="0"/>
              <a:t>, 1299 (1966)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/>
              <a:t>G. H. Vineyard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Phys. Rev. </a:t>
            </a:r>
            <a:r>
              <a:rPr lang="en-US" dirty="0"/>
              <a:t>110</a:t>
            </a:r>
            <a:r>
              <a:rPr lang="en-US" b="0" dirty="0"/>
              <a:t>, 999 (1958)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 dirty="0"/>
              <a:t>S. Chandrasekhar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 dirty="0"/>
              <a:t>“Stochastic Problems in Physics and Astronomy”, Rev. Mod. Phys. </a:t>
            </a:r>
            <a:r>
              <a:rPr lang="en-US" dirty="0"/>
              <a:t>15</a:t>
            </a:r>
            <a:r>
              <a:rPr lang="en-US" b="0" dirty="0"/>
              <a:t>, 1 (1943) (not really QNS but great reference on diffusion models)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 dirty="0"/>
              <a:t>Data Analysis</a:t>
            </a: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dirty="0"/>
              <a:t>DAVE – NIST Center for Neutron Research</a:t>
            </a:r>
            <a:r>
              <a:rPr lang="en-US" sz="2400" b="0" dirty="0"/>
              <a:t> </a:t>
            </a:r>
            <a:r>
              <a:rPr lang="en-US" sz="2400" b="0" dirty="0">
                <a:hlinkClick r:id="rId2"/>
              </a:rPr>
              <a:t>http://www.ncnr.nist.gov/dave/</a:t>
            </a:r>
            <a:endParaRPr lang="en-US" sz="2400" b="0" dirty="0"/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dirty="0" err="1"/>
              <a:t>Mantid</a:t>
            </a:r>
            <a:r>
              <a:rPr lang="en-US" sz="2400" dirty="0"/>
              <a:t> scripts for QENS sequential and global fitting </a:t>
            </a:r>
            <a:r>
              <a:rPr lang="en-US" sz="2400" dirty="0">
                <a:solidFill>
                  <a:srgbClr val="0070C0"/>
                </a:solidFill>
                <a:latin typeface="+mn-lt"/>
                <a:hlinkClick r:id="rId3"/>
              </a:rPr>
              <a:t>https://github.com/mantidproject/scriptrepository/tree/master/indirect_inelastic/models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765977803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>
          <a:xfrm>
            <a:off x="160867" y="1062038"/>
            <a:ext cx="8990013" cy="524562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QENS is an excellent technique to measure diffusive dynamics</a:t>
            </a:r>
          </a:p>
          <a:p>
            <a:pPr lvl="1" eaLnBrk="1" hangingPunct="1"/>
            <a:r>
              <a:rPr lang="en-US" sz="1800" dirty="0"/>
              <a:t>Length scales/geometry accessible through Q-dependence</a:t>
            </a:r>
          </a:p>
          <a:p>
            <a:pPr lvl="1" eaLnBrk="1" hangingPunct="1"/>
            <a:r>
              <a:rPr lang="en-US" sz="1800" dirty="0"/>
              <a:t>Many analytic models form a framework for comparison and parametric studies</a:t>
            </a:r>
          </a:p>
          <a:p>
            <a:pPr lvl="1" eaLnBrk="1" hangingPunct="1"/>
            <a:r>
              <a:rPr lang="en-US" sz="1800" dirty="0"/>
              <a:t>Large range of time scales: sub-picosecond &lt; t &lt; nanosecond (100’s </a:t>
            </a:r>
            <a:r>
              <a:rPr lang="en-US" sz="1800" dirty="0" err="1"/>
              <a:t>nsec</a:t>
            </a:r>
            <a:r>
              <a:rPr lang="en-US" sz="1800" dirty="0"/>
              <a:t> for NSE)</a:t>
            </a:r>
          </a:p>
          <a:p>
            <a:pPr lvl="1" eaLnBrk="1" hangingPunct="1"/>
            <a:r>
              <a:rPr lang="en-US" sz="1800" dirty="0"/>
              <a:t>H-atom sensitivity </a:t>
            </a:r>
          </a:p>
          <a:p>
            <a:pPr eaLnBrk="1" hangingPunct="1"/>
            <a:r>
              <a:rPr lang="en-US" sz="2000" dirty="0"/>
              <a:t>Instrument selection is a critical decision – the resolution must match the time scale of the expected motion (temperature can often be used to tune the dynamics to a range where instrument is sensitive)</a:t>
            </a:r>
          </a:p>
          <a:p>
            <a:pPr eaLnBrk="1" hangingPunct="1"/>
            <a:r>
              <a:rPr lang="en-US" sz="2000" dirty="0"/>
              <a:t>World-class instrumentation is currently available in the U.S.</a:t>
            </a:r>
          </a:p>
          <a:p>
            <a:pPr eaLnBrk="1" hangingPunct="1"/>
            <a:r>
              <a:rPr lang="en-US" sz="2000" dirty="0"/>
              <a:t>Natural connection to theory (Molecular Dynamics Simulations)</a:t>
            </a:r>
          </a:p>
          <a:p>
            <a:pPr eaLnBrk="1" hangingPunct="1"/>
            <a:r>
              <a:rPr lang="en-US" sz="2000" dirty="0"/>
              <a:t>Analysis Software</a:t>
            </a:r>
          </a:p>
          <a:p>
            <a:pPr lvl="1"/>
            <a:r>
              <a:rPr lang="en-US" sz="1600" dirty="0"/>
              <a:t>DAVE at the NCNR at NIST – available from the NCNR Web site</a:t>
            </a:r>
          </a:p>
          <a:p>
            <a:pPr lvl="1"/>
            <a:r>
              <a:rPr lang="en-US" sz="1600" dirty="0" err="1"/>
              <a:t>Mantid</a:t>
            </a:r>
            <a:r>
              <a:rPr lang="en-US" sz="1600" dirty="0"/>
              <a:t> – some scripts for common models – others can be added – a user GUI is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360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100013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/>
              <a:t>Neutron Properties – H is our friend!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690" y="4190539"/>
            <a:ext cx="8651875" cy="2550919"/>
          </a:xfrm>
        </p:spPr>
        <p:txBody>
          <a:bodyPr>
            <a:normAutofit fontScale="55000" lnSpcReduction="20000"/>
          </a:bodyPr>
          <a:lstStyle/>
          <a:p>
            <a:pPr marL="230188" lvl="1" indent="-230188" eaLnBrk="1" hangingPunct="1">
              <a:lnSpc>
                <a:spcPct val="110000"/>
              </a:lnSpc>
              <a:spcBef>
                <a:spcPts val="1400"/>
              </a:spcBef>
              <a:buFont typeface="Arial" charset="0"/>
              <a:buChar char="•"/>
            </a:pPr>
            <a:r>
              <a:rPr lang="en-US" sz="3200" dirty="0"/>
              <a:t>Isotopic sensitivity of 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H (nuclear spin ½) has a large </a:t>
            </a:r>
            <a:r>
              <a:rPr lang="en-US" dirty="0">
                <a:solidFill>
                  <a:srgbClr val="0000FF"/>
                </a:solidFill>
              </a:rPr>
              <a:t>incoherent </a:t>
            </a:r>
            <a:r>
              <a:rPr lang="en-US" dirty="0"/>
              <a:t>neutron scattering cross-section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H and D have opposite signed scattering lengths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D has a much smaller total scattering cross section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The signal from samples with H are often dominated by the </a:t>
            </a:r>
            <a:r>
              <a:rPr lang="en-US" dirty="0">
                <a:solidFill>
                  <a:srgbClr val="0000FF"/>
                </a:solidFill>
              </a:rPr>
              <a:t>incoheren</a:t>
            </a:r>
            <a:r>
              <a:rPr lang="en-US" dirty="0"/>
              <a:t>t scattering from H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The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>
                <a:latin typeface="Symbol" pitchFamily="18" charset="2"/>
              </a:rPr>
              <a:t>w</a:t>
            </a:r>
            <a:r>
              <a:rPr lang="en-US" dirty="0"/>
              <a:t> ranges probed in QENS experiments measure the “self” part of the dynamic structure factor</a:t>
            </a:r>
          </a:p>
        </p:txBody>
      </p:sp>
      <p:pic>
        <p:nvPicPr>
          <p:cNvPr id="20483" name="Picture 4" descr="Neutron and x-ray scattering cross-sections compared. Note that neutrons penetrate through Al much better than x-rays do, yet are strongly scatered by hydrogen"/>
          <p:cNvPicPr>
            <a:picLocks noChangeAspect="1" noChangeArrowheads="1"/>
          </p:cNvPicPr>
          <p:nvPr/>
        </p:nvPicPr>
        <p:blipFill>
          <a:blip r:embed="rId2" cstate="print"/>
          <a:srcRect b="19063"/>
          <a:stretch>
            <a:fillRect/>
          </a:stretch>
        </p:blipFill>
        <p:spPr bwMode="auto">
          <a:xfrm>
            <a:off x="1746199" y="587457"/>
            <a:ext cx="55149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64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467" y="255588"/>
            <a:ext cx="8636000" cy="808037"/>
          </a:xfrm>
        </p:spPr>
        <p:txBody>
          <a:bodyPr/>
          <a:lstStyle/>
          <a:p>
            <a:r>
              <a:rPr lang="en-US" dirty="0"/>
              <a:t>Quasi-elastic Neutron Scattering</a:t>
            </a:r>
            <a:br>
              <a:rPr lang="en-US" dirty="0"/>
            </a:br>
            <a:r>
              <a:rPr lang="en-US" sz="2400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467" y="1157288"/>
            <a:ext cx="8643938" cy="54387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</a:t>
            </a:r>
            <a:r>
              <a:rPr lang="en-US" sz="2400" dirty="0"/>
              <a:t>pplicable to wide range of science areas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Biology – water-solvent mediated dynamics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Chemistry – complex fluids, ionic liquids, porous media, surface interactions, water at interfaces, clays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Materials science – hydrogen storage, fuel cells, polymers, proton conductors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Probes true “diffusive” motions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Analytic models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Useful for systematic comparisons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Close ties to theory – particularly </a:t>
            </a:r>
            <a:br>
              <a:rPr lang="en-US" sz="2400" dirty="0"/>
            </a:br>
            <a:r>
              <a:rPr lang="en-US" sz="2400" dirty="0"/>
              <a:t>Molecular Dynamics simulations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Complementary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spectroscopy, NMR, </a:t>
            </a:r>
            <a:br>
              <a:rPr lang="en-US" dirty="0"/>
            </a:br>
            <a:r>
              <a:rPr lang="en-US" dirty="0"/>
              <a:t>dielectric relaxation</a:t>
            </a:r>
          </a:p>
          <a:p>
            <a:pPr>
              <a:lnSpc>
                <a:spcPct val="100000"/>
              </a:lnSpc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/>
              <a:t>Unique – Answers questions you </a:t>
            </a:r>
            <a:br>
              <a:rPr lang="en-US" sz="2400" dirty="0"/>
            </a:br>
            <a:r>
              <a:rPr lang="en-US" sz="2400" dirty="0"/>
              <a:t>cannot address with other methods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253A4-46F3-064E-9A8B-2C3FCC813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142" r="6149"/>
          <a:stretch/>
        </p:blipFill>
        <p:spPr>
          <a:xfrm>
            <a:off x="4913893" y="2659938"/>
            <a:ext cx="4130844" cy="41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Neutron Experiment</a:t>
            </a:r>
            <a:br>
              <a:rPr lang="en-US"/>
            </a:br>
            <a:endParaRPr lang="en-US"/>
          </a:p>
        </p:txBody>
      </p:sp>
      <p:sp>
        <p:nvSpPr>
          <p:cNvPr id="173074" name="Text Box 3"/>
          <p:cNvSpPr txBox="1">
            <a:spLocks noChangeArrowheads="1"/>
          </p:cNvSpPr>
          <p:nvPr/>
        </p:nvSpPr>
        <p:spPr bwMode="auto">
          <a:xfrm>
            <a:off x="237309" y="3894229"/>
            <a:ext cx="3184525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Arial" charset="0"/>
              </a:rPr>
              <a:t>Measure scattered neutrons as a function of </a:t>
            </a:r>
            <a:r>
              <a:rPr lang="en-US" sz="2000" b="0" i="1" dirty="0">
                <a:latin typeface="Arial" charset="0"/>
              </a:rPr>
              <a:t>Q</a:t>
            </a:r>
            <a:r>
              <a:rPr lang="en-US" sz="2000" b="0" dirty="0">
                <a:latin typeface="Arial" charset="0"/>
              </a:rPr>
              <a:t> and </a:t>
            </a:r>
            <a:r>
              <a:rPr lang="en-US" sz="2000" b="0" i="1" dirty="0">
                <a:latin typeface="Symbol" pitchFamily="18" charset="2"/>
              </a:rPr>
              <a:t>w 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 S(</a:t>
            </a:r>
            <a:r>
              <a:rPr lang="en-US" sz="2000" b="0" i="1" dirty="0" err="1">
                <a:latin typeface="Arial" charset="0"/>
                <a:sym typeface="Symbol" pitchFamily="18" charset="2"/>
              </a:rPr>
              <a:t>Q,</a:t>
            </a:r>
            <a:r>
              <a:rPr lang="en-US" sz="2000" b="0" i="1" dirty="0" err="1">
                <a:latin typeface="Symbol" pitchFamily="18" charset="2"/>
                <a:sym typeface="Symbol" pitchFamily="18" charset="2"/>
              </a:rPr>
              <a:t>w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)</a:t>
            </a:r>
            <a:r>
              <a:rPr lang="en-US" sz="2000" b="0" i="1" dirty="0">
                <a:latin typeface="Arial" charset="0"/>
              </a:rPr>
              <a:t>.</a:t>
            </a:r>
            <a:r>
              <a:rPr lang="en-US" sz="2000" b="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=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elastic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≠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inelastic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>
                <a:latin typeface="Arial" charset="0"/>
              </a:rPr>
              <a:t> near 0 </a:t>
            </a:r>
            <a:r>
              <a:rPr lang="en-US" sz="240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quasielastic</a:t>
            </a:r>
            <a:endParaRPr lang="en-US" sz="2000" dirty="0">
              <a:latin typeface="Arial" charset="0"/>
            </a:endParaRPr>
          </a:p>
        </p:txBody>
      </p:sp>
      <p:sp>
        <p:nvSpPr>
          <p:cNvPr id="173075" name="Line 5"/>
          <p:cNvSpPr>
            <a:spLocks noChangeShapeType="1"/>
          </p:cNvSpPr>
          <p:nvPr/>
        </p:nvSpPr>
        <p:spPr bwMode="auto">
          <a:xfrm rot="3301306">
            <a:off x="2668588" y="4135438"/>
            <a:ext cx="259556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6" name="Line 6"/>
          <p:cNvSpPr>
            <a:spLocks noChangeShapeType="1"/>
          </p:cNvSpPr>
          <p:nvPr/>
        </p:nvSpPr>
        <p:spPr bwMode="auto">
          <a:xfrm rot="-2702416">
            <a:off x="2813844" y="2012156"/>
            <a:ext cx="31940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3063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56851"/>
              </p:ext>
            </p:extLst>
          </p:nvPr>
        </p:nvGraphicFramePr>
        <p:xfrm>
          <a:off x="5293607" y="1588134"/>
          <a:ext cx="372745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" name="Equation" r:id="rId3" imgW="1866600" imgH="1320480" progId="Equation.3">
                  <p:embed/>
                </p:oleObj>
              </mc:Choice>
              <mc:Fallback>
                <p:oleObj name="Equation" r:id="rId3" imgW="18666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7" y="1588134"/>
                        <a:ext cx="3727450" cy="2636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4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47863" y="2984500"/>
          <a:ext cx="147637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" name="Equation" r:id="rId5" imgW="152280" imgH="317160" progId="Equation.3">
                  <p:embed/>
                </p:oleObj>
              </mc:Choice>
              <mc:Fallback>
                <p:oleObj name="Equation" r:id="rId5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984500"/>
                        <a:ext cx="147637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7" name="Line 9"/>
          <p:cNvSpPr>
            <a:spLocks noChangeShapeType="1"/>
          </p:cNvSpPr>
          <p:nvPr/>
        </p:nvSpPr>
        <p:spPr bwMode="auto">
          <a:xfrm>
            <a:off x="533400" y="3113088"/>
            <a:ext cx="2371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8" name="AutoShape 10"/>
          <p:cNvSpPr>
            <a:spLocks noChangeArrowheads="1"/>
          </p:cNvSpPr>
          <p:nvPr/>
        </p:nvSpPr>
        <p:spPr bwMode="auto">
          <a:xfrm>
            <a:off x="2720975" y="2446338"/>
            <a:ext cx="1295400" cy="12954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aphicFrame>
        <p:nvGraphicFramePr>
          <p:cNvPr id="173067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03363" y="2184400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" name="Equation" r:id="rId7" imgW="164880" imgH="266400" progId="Equation.3">
                  <p:embed/>
                </p:oleObj>
              </mc:Choice>
              <mc:Fallback>
                <p:oleObj name="Equation" r:id="rId7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184400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12"/>
          <p:cNvGraphicFramePr>
            <a:graphicFrameLocks noChangeAspect="1"/>
          </p:cNvGraphicFramePr>
          <p:nvPr/>
        </p:nvGraphicFramePr>
        <p:xfrm>
          <a:off x="3981450" y="1331913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9" imgW="203040" imgH="279360" progId="Equation.3">
                  <p:embed/>
                </p:oleObj>
              </mc:Choice>
              <mc:Fallback>
                <p:oleObj name="Equation" r:id="rId9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331913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9" name="Text Box 13"/>
          <p:cNvSpPr txBox="1">
            <a:spLocks noChangeArrowheads="1"/>
          </p:cNvSpPr>
          <p:nvPr/>
        </p:nvSpPr>
        <p:spPr bwMode="auto">
          <a:xfrm>
            <a:off x="801688" y="27273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incident neutron</a:t>
            </a:r>
          </a:p>
        </p:txBody>
      </p:sp>
      <p:sp>
        <p:nvSpPr>
          <p:cNvPr id="173080" name="Text Box 14"/>
          <p:cNvSpPr txBox="1">
            <a:spLocks noChangeArrowheads="1"/>
          </p:cNvSpPr>
          <p:nvPr/>
        </p:nvSpPr>
        <p:spPr bwMode="auto">
          <a:xfrm>
            <a:off x="3187700" y="7889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scattered neutron</a:t>
            </a:r>
          </a:p>
        </p:txBody>
      </p:sp>
      <p:sp>
        <p:nvSpPr>
          <p:cNvPr id="173081" name="Text Box 15"/>
          <p:cNvSpPr txBox="1">
            <a:spLocks noChangeArrowheads="1"/>
          </p:cNvSpPr>
          <p:nvPr/>
        </p:nvSpPr>
        <p:spPr bwMode="auto">
          <a:xfrm>
            <a:off x="2882900" y="29098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sample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760913" y="5276850"/>
          <a:ext cx="320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Equation" r:id="rId11" imgW="228600" imgH="355320" progId="Equation.3">
                  <p:embed/>
                </p:oleObj>
              </mc:Choice>
              <mc:Fallback>
                <p:oleObj name="Equation" r:id="rId11" imgW="228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5276850"/>
                        <a:ext cx="320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2" name="Oval 17"/>
          <p:cNvSpPr>
            <a:spLocks noChangeArrowheads="1"/>
          </p:cNvSpPr>
          <p:nvPr/>
        </p:nvSpPr>
        <p:spPr bwMode="auto">
          <a:xfrm>
            <a:off x="5543550" y="496888"/>
            <a:ext cx="163513" cy="1428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Right">
              <a:rot lat="18000000" lon="3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73083" name="Text Box 18"/>
          <p:cNvSpPr txBox="1">
            <a:spLocks noChangeArrowheads="1"/>
          </p:cNvSpPr>
          <p:nvPr/>
        </p:nvSpPr>
        <p:spPr bwMode="auto">
          <a:xfrm>
            <a:off x="5761038" y="71913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Arial" charset="0"/>
              </a:rPr>
              <a:t>detector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5664230" y="4337873"/>
            <a:ext cx="2079139" cy="1955415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7713851"/>
              </p:ext>
            </p:extLst>
          </p:nvPr>
        </p:nvGraphicFramePr>
        <p:xfrm>
          <a:off x="5981487" y="4502780"/>
          <a:ext cx="1444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Equation" r:id="rId13" imgW="723600" imgH="812520" progId="Equation.3">
                  <p:embed/>
                </p:oleObj>
              </mc:Choice>
              <mc:Fallback>
                <p:oleObj name="Equation" r:id="rId13" imgW="723600" imgH="8125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487" y="4502780"/>
                        <a:ext cx="14446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2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496887"/>
          </a:xfrm>
        </p:spPr>
        <p:txBody>
          <a:bodyPr/>
          <a:lstStyle/>
          <a:p>
            <a:pPr eaLnBrk="1" hangingPunct="1"/>
            <a:r>
              <a:rPr lang="en-US" dirty="0"/>
              <a:t>Quasi-Elastic Neutron Scattering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110038" y="708025"/>
            <a:ext cx="5033962" cy="29606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Neutron exchanges small amount of energy with atoms in the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Harmonic motions look like flat background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Vibrations are often treated as Inelastic Debye-Waller Factor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Maximum of intensity is always at </a:t>
            </a:r>
            <a:r>
              <a:rPr lang="en-US" sz="2000" dirty="0">
                <a:latin typeface="Symbol" pitchFamily="18" charset="2"/>
              </a:rPr>
              <a:t>w </a:t>
            </a:r>
            <a:r>
              <a:rPr lang="en-US" sz="2000" dirty="0"/>
              <a:t>= 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Samples the component of motion along Q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Low-Q – typically less than 5 Å</a:t>
            </a:r>
            <a:r>
              <a:rPr lang="en-US" sz="2000" baseline="30000" dirty="0"/>
              <a:t>-1</a:t>
            </a:r>
          </a:p>
        </p:txBody>
      </p:sp>
      <p:pic>
        <p:nvPicPr>
          <p:cNvPr id="19462" name="Picture 7" descr="MCj02416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952500"/>
            <a:ext cx="29305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4446588" y="4310063"/>
            <a:ext cx="4537075" cy="2366962"/>
            <a:chOff x="2738" y="2594"/>
            <a:chExt cx="2858" cy="1491"/>
          </a:xfrm>
        </p:grpSpPr>
        <p:sp>
          <p:nvSpPr>
            <p:cNvPr id="19516" name="Rectangle 9"/>
            <p:cNvSpPr>
              <a:spLocks noChangeArrowheads="1"/>
            </p:cNvSpPr>
            <p:nvPr/>
          </p:nvSpPr>
          <p:spPr bwMode="auto">
            <a:xfrm>
              <a:off x="2738" y="2594"/>
              <a:ext cx="2858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9517" name="Group 10"/>
            <p:cNvGrpSpPr>
              <a:grpSpLocks/>
            </p:cNvGrpSpPr>
            <p:nvPr/>
          </p:nvGrpSpPr>
          <p:grpSpPr bwMode="auto">
            <a:xfrm>
              <a:off x="2767" y="2653"/>
              <a:ext cx="2544" cy="1367"/>
              <a:chOff x="2767" y="2653"/>
              <a:chExt cx="2544" cy="1367"/>
            </a:xfrm>
          </p:grpSpPr>
          <p:grpSp>
            <p:nvGrpSpPr>
              <p:cNvPr id="19518" name="Group 11"/>
              <p:cNvGrpSpPr>
                <a:grpSpLocks/>
              </p:cNvGrpSpPr>
              <p:nvPr/>
            </p:nvGrpSpPr>
            <p:grpSpPr bwMode="auto">
              <a:xfrm>
                <a:off x="3109" y="2685"/>
                <a:ext cx="122" cy="241"/>
                <a:chOff x="3109" y="2685"/>
                <a:chExt cx="122" cy="241"/>
              </a:xfrm>
            </p:grpSpPr>
            <p:sp>
              <p:nvSpPr>
                <p:cNvPr id="19594" name="Line 12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069" y="2725"/>
                  <a:ext cx="20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5" name="Oval 13"/>
                <p:cNvSpPr>
                  <a:spLocks noChangeArrowheads="1"/>
                </p:cNvSpPr>
                <p:nvPr/>
              </p:nvSpPr>
              <p:spPr bwMode="auto">
                <a:xfrm rot="-4382366">
                  <a:off x="3165" y="286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19" name="Group 14"/>
              <p:cNvGrpSpPr>
                <a:grpSpLocks/>
              </p:cNvGrpSpPr>
              <p:nvPr/>
            </p:nvGrpSpPr>
            <p:grpSpPr bwMode="auto">
              <a:xfrm rot="8930442">
                <a:off x="3102" y="3390"/>
                <a:ext cx="156" cy="102"/>
                <a:chOff x="3294" y="2721"/>
                <a:chExt cx="156" cy="102"/>
              </a:xfrm>
            </p:grpSpPr>
            <p:sp>
              <p:nvSpPr>
                <p:cNvPr id="1959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3" name="Oval 16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0" name="Group 17"/>
              <p:cNvGrpSpPr>
                <a:grpSpLocks/>
              </p:cNvGrpSpPr>
              <p:nvPr/>
            </p:nvGrpSpPr>
            <p:grpSpPr bwMode="auto">
              <a:xfrm>
                <a:off x="3517" y="2932"/>
                <a:ext cx="129" cy="79"/>
                <a:chOff x="3517" y="2932"/>
                <a:chExt cx="129" cy="79"/>
              </a:xfrm>
            </p:grpSpPr>
            <p:sp>
              <p:nvSpPr>
                <p:cNvPr id="19590" name="Line 18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517" y="2936"/>
                  <a:ext cx="92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1" name="Oval 19"/>
                <p:cNvSpPr>
                  <a:spLocks noChangeArrowheads="1"/>
                </p:cNvSpPr>
                <p:nvPr/>
              </p:nvSpPr>
              <p:spPr bwMode="auto">
                <a:xfrm rot="-9479323">
                  <a:off x="3586" y="293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1" name="Group 20"/>
              <p:cNvGrpSpPr>
                <a:grpSpLocks/>
              </p:cNvGrpSpPr>
              <p:nvPr/>
            </p:nvGrpSpPr>
            <p:grpSpPr bwMode="auto">
              <a:xfrm>
                <a:off x="3586" y="2961"/>
                <a:ext cx="218" cy="158"/>
                <a:chOff x="3586" y="2961"/>
                <a:chExt cx="218" cy="158"/>
              </a:xfrm>
            </p:grpSpPr>
            <p:sp>
              <p:nvSpPr>
                <p:cNvPr id="19588" name="Line 21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3601" y="2961"/>
                  <a:ext cx="203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9" name="Oval 22"/>
                <p:cNvSpPr>
                  <a:spLocks noChangeArrowheads="1"/>
                </p:cNvSpPr>
                <p:nvPr/>
              </p:nvSpPr>
              <p:spPr bwMode="auto">
                <a:xfrm rot="-665623">
                  <a:off x="3586" y="305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2" name="Group 23"/>
              <p:cNvGrpSpPr>
                <a:grpSpLocks/>
              </p:cNvGrpSpPr>
              <p:nvPr/>
            </p:nvGrpSpPr>
            <p:grpSpPr bwMode="auto">
              <a:xfrm rot="7762159">
                <a:off x="4236" y="2910"/>
                <a:ext cx="156" cy="102"/>
                <a:chOff x="3294" y="2721"/>
                <a:chExt cx="156" cy="102"/>
              </a:xfrm>
            </p:grpSpPr>
            <p:sp>
              <p:nvSpPr>
                <p:cNvPr id="1958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7" name="Oval 2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3" name="Group 26"/>
              <p:cNvGrpSpPr>
                <a:grpSpLocks/>
              </p:cNvGrpSpPr>
              <p:nvPr/>
            </p:nvGrpSpPr>
            <p:grpSpPr bwMode="auto">
              <a:xfrm>
                <a:off x="4000" y="3212"/>
                <a:ext cx="185" cy="198"/>
                <a:chOff x="4000" y="3212"/>
                <a:chExt cx="185" cy="198"/>
              </a:xfrm>
            </p:grpSpPr>
            <p:sp>
              <p:nvSpPr>
                <p:cNvPr id="19584" name="Line 27"/>
                <p:cNvSpPr>
                  <a:spLocks noChangeShapeType="1"/>
                </p:cNvSpPr>
                <p:nvPr/>
              </p:nvSpPr>
              <p:spPr bwMode="auto">
                <a:xfrm rot="4079323" flipV="1">
                  <a:off x="4021" y="3246"/>
                  <a:ext cx="198" cy="1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5" name="Oval 28"/>
                <p:cNvSpPr>
                  <a:spLocks noChangeArrowheads="1"/>
                </p:cNvSpPr>
                <p:nvPr/>
              </p:nvSpPr>
              <p:spPr bwMode="auto">
                <a:xfrm rot="4079323">
                  <a:off x="4000" y="321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4" name="Group 29"/>
              <p:cNvGrpSpPr>
                <a:grpSpLocks/>
              </p:cNvGrpSpPr>
              <p:nvPr/>
            </p:nvGrpSpPr>
            <p:grpSpPr bwMode="auto">
              <a:xfrm>
                <a:off x="3906" y="3552"/>
                <a:ext cx="104" cy="229"/>
                <a:chOff x="3906" y="3552"/>
                <a:chExt cx="104" cy="229"/>
              </a:xfrm>
            </p:grpSpPr>
            <p:sp>
              <p:nvSpPr>
                <p:cNvPr id="19582" name="Line 30"/>
                <p:cNvSpPr>
                  <a:spLocks noChangeShapeType="1"/>
                </p:cNvSpPr>
                <p:nvPr/>
              </p:nvSpPr>
              <p:spPr bwMode="auto">
                <a:xfrm rot="16469076" flipV="1">
                  <a:off x="3851" y="3607"/>
                  <a:ext cx="198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3" name="Oval 31"/>
                <p:cNvSpPr>
                  <a:spLocks noChangeArrowheads="1"/>
                </p:cNvSpPr>
                <p:nvPr/>
              </p:nvSpPr>
              <p:spPr bwMode="auto">
                <a:xfrm rot="-5130924">
                  <a:off x="3950" y="372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5" name="Group 32"/>
              <p:cNvGrpSpPr>
                <a:grpSpLocks/>
              </p:cNvGrpSpPr>
              <p:nvPr/>
            </p:nvGrpSpPr>
            <p:grpSpPr bwMode="auto">
              <a:xfrm>
                <a:off x="3030" y="3705"/>
                <a:ext cx="219" cy="150"/>
                <a:chOff x="3030" y="3705"/>
                <a:chExt cx="219" cy="150"/>
              </a:xfrm>
            </p:grpSpPr>
            <p:sp>
              <p:nvSpPr>
                <p:cNvPr id="1958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57" y="3705"/>
                  <a:ext cx="192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1" name="Oval 34"/>
                <p:cNvSpPr>
                  <a:spLocks noChangeArrowheads="1"/>
                </p:cNvSpPr>
                <p:nvPr/>
              </p:nvSpPr>
              <p:spPr bwMode="auto">
                <a:xfrm>
                  <a:off x="3030" y="379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6" name="Group 35"/>
              <p:cNvGrpSpPr>
                <a:grpSpLocks/>
              </p:cNvGrpSpPr>
              <p:nvPr/>
            </p:nvGrpSpPr>
            <p:grpSpPr bwMode="auto">
              <a:xfrm>
                <a:off x="4346" y="3280"/>
                <a:ext cx="99" cy="133"/>
                <a:chOff x="4346" y="3280"/>
                <a:chExt cx="99" cy="133"/>
              </a:xfrm>
            </p:grpSpPr>
            <p:sp>
              <p:nvSpPr>
                <p:cNvPr id="19578" name="Line 36"/>
                <p:cNvSpPr>
                  <a:spLocks noChangeShapeType="1"/>
                </p:cNvSpPr>
                <p:nvPr/>
              </p:nvSpPr>
              <p:spPr bwMode="auto">
                <a:xfrm rot="16668918" flipV="1">
                  <a:off x="4337" y="3289"/>
                  <a:ext cx="99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9" name="Oval 37"/>
                <p:cNvSpPr>
                  <a:spLocks noChangeArrowheads="1"/>
                </p:cNvSpPr>
                <p:nvPr/>
              </p:nvSpPr>
              <p:spPr bwMode="auto">
                <a:xfrm rot="-4931082">
                  <a:off x="4385" y="335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7" name="Group 38"/>
              <p:cNvGrpSpPr>
                <a:grpSpLocks/>
              </p:cNvGrpSpPr>
              <p:nvPr/>
            </p:nvGrpSpPr>
            <p:grpSpPr bwMode="auto">
              <a:xfrm>
                <a:off x="4121" y="3568"/>
                <a:ext cx="181" cy="141"/>
                <a:chOff x="4121" y="3568"/>
                <a:chExt cx="181" cy="141"/>
              </a:xfrm>
            </p:grpSpPr>
            <p:sp>
              <p:nvSpPr>
                <p:cNvPr id="19576" name="Line 39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121" y="3620"/>
                  <a:ext cx="173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7" name="Oval 40"/>
                <p:cNvSpPr>
                  <a:spLocks noChangeArrowheads="1"/>
                </p:cNvSpPr>
                <p:nvPr/>
              </p:nvSpPr>
              <p:spPr bwMode="auto">
                <a:xfrm rot="9479323">
                  <a:off x="4242" y="356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8" name="Group 41"/>
              <p:cNvGrpSpPr>
                <a:grpSpLocks/>
              </p:cNvGrpSpPr>
              <p:nvPr/>
            </p:nvGrpSpPr>
            <p:grpSpPr bwMode="auto">
              <a:xfrm>
                <a:off x="3744" y="3754"/>
                <a:ext cx="163" cy="235"/>
                <a:chOff x="4077" y="3835"/>
                <a:chExt cx="163" cy="235"/>
              </a:xfrm>
            </p:grpSpPr>
            <p:sp>
              <p:nvSpPr>
                <p:cNvPr id="19574" name="Line 42"/>
                <p:cNvSpPr>
                  <a:spLocks noChangeShapeType="1"/>
                </p:cNvSpPr>
                <p:nvPr/>
              </p:nvSpPr>
              <p:spPr bwMode="auto">
                <a:xfrm rot="4787761" flipV="1">
                  <a:off x="4068" y="3899"/>
                  <a:ext cx="22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5" name="Oval 43"/>
                <p:cNvSpPr>
                  <a:spLocks noChangeArrowheads="1"/>
                </p:cNvSpPr>
                <p:nvPr/>
              </p:nvSpPr>
              <p:spPr bwMode="auto">
                <a:xfrm rot="4787761">
                  <a:off x="4077" y="383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9" name="Group 44"/>
              <p:cNvGrpSpPr>
                <a:grpSpLocks/>
              </p:cNvGrpSpPr>
              <p:nvPr/>
            </p:nvGrpSpPr>
            <p:grpSpPr bwMode="auto">
              <a:xfrm>
                <a:off x="4477" y="3717"/>
                <a:ext cx="240" cy="116"/>
                <a:chOff x="4477" y="3717"/>
                <a:chExt cx="240" cy="116"/>
              </a:xfrm>
            </p:grpSpPr>
            <p:sp>
              <p:nvSpPr>
                <p:cNvPr id="19572" name="Line 45"/>
                <p:cNvSpPr>
                  <a:spLocks noChangeShapeType="1"/>
                </p:cNvSpPr>
                <p:nvPr/>
              </p:nvSpPr>
              <p:spPr bwMode="auto">
                <a:xfrm rot="1148018" flipV="1">
                  <a:off x="4516" y="3717"/>
                  <a:ext cx="2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3" name="Oval 46"/>
                <p:cNvSpPr>
                  <a:spLocks noChangeArrowheads="1"/>
                </p:cNvSpPr>
                <p:nvPr/>
              </p:nvSpPr>
              <p:spPr bwMode="auto">
                <a:xfrm rot="1148018">
                  <a:off x="4477" y="3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0" name="Group 47"/>
              <p:cNvGrpSpPr>
                <a:grpSpLocks/>
              </p:cNvGrpSpPr>
              <p:nvPr/>
            </p:nvGrpSpPr>
            <p:grpSpPr bwMode="auto">
              <a:xfrm>
                <a:off x="5122" y="3817"/>
                <a:ext cx="140" cy="104"/>
                <a:chOff x="5122" y="3817"/>
                <a:chExt cx="140" cy="104"/>
              </a:xfrm>
            </p:grpSpPr>
            <p:sp>
              <p:nvSpPr>
                <p:cNvPr id="19570" name="Line 48"/>
                <p:cNvSpPr>
                  <a:spLocks noChangeShapeType="1"/>
                </p:cNvSpPr>
                <p:nvPr/>
              </p:nvSpPr>
              <p:spPr bwMode="auto">
                <a:xfrm rot="10040847" flipV="1">
                  <a:off x="5122" y="3853"/>
                  <a:ext cx="118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1" name="Oval 49"/>
                <p:cNvSpPr>
                  <a:spLocks noChangeArrowheads="1"/>
                </p:cNvSpPr>
                <p:nvPr/>
              </p:nvSpPr>
              <p:spPr bwMode="auto">
                <a:xfrm rot="10040847">
                  <a:off x="5202" y="3817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1" name="Group 50"/>
              <p:cNvGrpSpPr>
                <a:grpSpLocks/>
              </p:cNvGrpSpPr>
              <p:nvPr/>
            </p:nvGrpSpPr>
            <p:grpSpPr bwMode="auto">
              <a:xfrm rot="-7292087">
                <a:off x="5046" y="2718"/>
                <a:ext cx="156" cy="102"/>
                <a:chOff x="3294" y="2721"/>
                <a:chExt cx="156" cy="102"/>
              </a:xfrm>
            </p:grpSpPr>
            <p:sp>
              <p:nvSpPr>
                <p:cNvPr id="195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9" name="Oval 52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2" name="Group 53"/>
              <p:cNvGrpSpPr>
                <a:grpSpLocks/>
              </p:cNvGrpSpPr>
              <p:nvPr/>
            </p:nvGrpSpPr>
            <p:grpSpPr bwMode="auto">
              <a:xfrm>
                <a:off x="4787" y="3729"/>
                <a:ext cx="146" cy="291"/>
                <a:chOff x="4787" y="3729"/>
                <a:chExt cx="146" cy="291"/>
              </a:xfrm>
            </p:grpSpPr>
            <p:sp>
              <p:nvSpPr>
                <p:cNvPr id="19566" name="Line 54"/>
                <p:cNvSpPr>
                  <a:spLocks noChangeShapeType="1"/>
                </p:cNvSpPr>
                <p:nvPr/>
              </p:nvSpPr>
              <p:spPr bwMode="auto">
                <a:xfrm rot="7762159" flipV="1">
                  <a:off x="4735" y="3822"/>
                  <a:ext cx="250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7" name="Oval 55"/>
                <p:cNvSpPr>
                  <a:spLocks noChangeArrowheads="1"/>
                </p:cNvSpPr>
                <p:nvPr/>
              </p:nvSpPr>
              <p:spPr bwMode="auto">
                <a:xfrm rot="7762159">
                  <a:off x="4856" y="372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3" name="Group 56"/>
              <p:cNvGrpSpPr>
                <a:grpSpLocks/>
              </p:cNvGrpSpPr>
              <p:nvPr/>
            </p:nvGrpSpPr>
            <p:grpSpPr bwMode="auto">
              <a:xfrm rot="-7292087">
                <a:off x="5172" y="3180"/>
                <a:ext cx="156" cy="102"/>
                <a:chOff x="3294" y="2721"/>
                <a:chExt cx="156" cy="102"/>
              </a:xfrm>
            </p:grpSpPr>
            <p:sp>
              <p:nvSpPr>
                <p:cNvPr id="1956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5" name="Oval 5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4" name="Group 59"/>
              <p:cNvGrpSpPr>
                <a:grpSpLocks/>
              </p:cNvGrpSpPr>
              <p:nvPr/>
            </p:nvGrpSpPr>
            <p:grpSpPr bwMode="auto">
              <a:xfrm>
                <a:off x="4845" y="3208"/>
                <a:ext cx="201" cy="152"/>
                <a:chOff x="4845" y="3208"/>
                <a:chExt cx="201" cy="152"/>
              </a:xfrm>
            </p:grpSpPr>
            <p:sp>
              <p:nvSpPr>
                <p:cNvPr id="19562" name="Line 60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845" y="3264"/>
                  <a:ext cx="19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" name="Oval 61"/>
                <p:cNvSpPr>
                  <a:spLocks noChangeArrowheads="1"/>
                </p:cNvSpPr>
                <p:nvPr/>
              </p:nvSpPr>
              <p:spPr bwMode="auto">
                <a:xfrm rot="9479323">
                  <a:off x="4986" y="32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5" name="Group 62"/>
              <p:cNvGrpSpPr>
                <a:grpSpLocks/>
              </p:cNvGrpSpPr>
              <p:nvPr/>
            </p:nvGrpSpPr>
            <p:grpSpPr bwMode="auto">
              <a:xfrm>
                <a:off x="2767" y="2800"/>
                <a:ext cx="164" cy="165"/>
                <a:chOff x="2767" y="2800"/>
                <a:chExt cx="164" cy="165"/>
              </a:xfrm>
            </p:grpSpPr>
            <p:sp>
              <p:nvSpPr>
                <p:cNvPr id="19560" name="Line 63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2767" y="2849"/>
                  <a:ext cx="16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1" name="Oval 64"/>
                <p:cNvSpPr>
                  <a:spLocks noChangeArrowheads="1"/>
                </p:cNvSpPr>
                <p:nvPr/>
              </p:nvSpPr>
              <p:spPr bwMode="auto">
                <a:xfrm rot="9479323">
                  <a:off x="2871" y="2800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6" name="Group 65"/>
              <p:cNvGrpSpPr>
                <a:grpSpLocks/>
              </p:cNvGrpSpPr>
              <p:nvPr/>
            </p:nvGrpSpPr>
            <p:grpSpPr bwMode="auto">
              <a:xfrm>
                <a:off x="4439" y="2919"/>
                <a:ext cx="281" cy="140"/>
                <a:chOff x="4439" y="2919"/>
                <a:chExt cx="281" cy="140"/>
              </a:xfrm>
            </p:grpSpPr>
            <p:sp>
              <p:nvSpPr>
                <p:cNvPr id="19558" name="Line 66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4439" y="2919"/>
                  <a:ext cx="237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9" name="Oval 67"/>
                <p:cNvSpPr>
                  <a:spLocks noChangeArrowheads="1"/>
                </p:cNvSpPr>
                <p:nvPr/>
              </p:nvSpPr>
              <p:spPr bwMode="auto">
                <a:xfrm rot="-9479323">
                  <a:off x="4660" y="29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7" name="Group 68"/>
              <p:cNvGrpSpPr>
                <a:grpSpLocks/>
              </p:cNvGrpSpPr>
              <p:nvPr/>
            </p:nvGrpSpPr>
            <p:grpSpPr bwMode="auto">
              <a:xfrm>
                <a:off x="3398" y="3795"/>
                <a:ext cx="158" cy="71"/>
                <a:chOff x="3398" y="3795"/>
                <a:chExt cx="158" cy="71"/>
              </a:xfrm>
            </p:grpSpPr>
            <p:sp>
              <p:nvSpPr>
                <p:cNvPr id="19556" name="Line 69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398" y="3795"/>
                  <a:ext cx="122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7" name="Oval 70"/>
                <p:cNvSpPr>
                  <a:spLocks noChangeArrowheads="1"/>
                </p:cNvSpPr>
                <p:nvPr/>
              </p:nvSpPr>
              <p:spPr bwMode="auto">
                <a:xfrm rot="-9479323">
                  <a:off x="3496" y="379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8" name="Group 71"/>
              <p:cNvGrpSpPr>
                <a:grpSpLocks/>
              </p:cNvGrpSpPr>
              <p:nvPr/>
            </p:nvGrpSpPr>
            <p:grpSpPr bwMode="auto">
              <a:xfrm>
                <a:off x="2851" y="3239"/>
                <a:ext cx="213" cy="165"/>
                <a:chOff x="2851" y="3239"/>
                <a:chExt cx="213" cy="165"/>
              </a:xfrm>
            </p:grpSpPr>
            <p:sp>
              <p:nvSpPr>
                <p:cNvPr id="19554" name="Line 72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2866" y="3239"/>
                  <a:ext cx="198" cy="1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Oval 73"/>
                <p:cNvSpPr>
                  <a:spLocks noChangeArrowheads="1"/>
                </p:cNvSpPr>
                <p:nvPr/>
              </p:nvSpPr>
              <p:spPr bwMode="auto">
                <a:xfrm rot="-665623">
                  <a:off x="2851" y="33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9" name="Group 74"/>
              <p:cNvGrpSpPr>
                <a:grpSpLocks/>
              </p:cNvGrpSpPr>
              <p:nvPr/>
            </p:nvGrpSpPr>
            <p:grpSpPr bwMode="auto">
              <a:xfrm>
                <a:off x="5104" y="2907"/>
                <a:ext cx="207" cy="161"/>
                <a:chOff x="5104" y="2907"/>
                <a:chExt cx="207" cy="161"/>
              </a:xfrm>
            </p:grpSpPr>
            <p:sp>
              <p:nvSpPr>
                <p:cNvPr id="19552" name="Line 75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5110" y="2907"/>
                  <a:ext cx="201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3" name="Oval 76"/>
                <p:cNvSpPr>
                  <a:spLocks noChangeArrowheads="1"/>
                </p:cNvSpPr>
                <p:nvPr/>
              </p:nvSpPr>
              <p:spPr bwMode="auto">
                <a:xfrm rot="-665623">
                  <a:off x="5104" y="30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0" name="Group 77"/>
              <p:cNvGrpSpPr>
                <a:grpSpLocks/>
              </p:cNvGrpSpPr>
              <p:nvPr/>
            </p:nvGrpSpPr>
            <p:grpSpPr bwMode="auto">
              <a:xfrm>
                <a:off x="3839" y="2653"/>
                <a:ext cx="125" cy="249"/>
                <a:chOff x="3839" y="2653"/>
                <a:chExt cx="125" cy="249"/>
              </a:xfrm>
            </p:grpSpPr>
            <p:sp>
              <p:nvSpPr>
                <p:cNvPr id="19550" name="Line 78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797" y="2695"/>
                  <a:ext cx="209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1" name="Oval 79"/>
                <p:cNvSpPr>
                  <a:spLocks noChangeArrowheads="1"/>
                </p:cNvSpPr>
                <p:nvPr/>
              </p:nvSpPr>
              <p:spPr bwMode="auto">
                <a:xfrm rot="-4382366">
                  <a:off x="3897" y="284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1" name="Group 80"/>
              <p:cNvGrpSpPr>
                <a:grpSpLocks/>
              </p:cNvGrpSpPr>
              <p:nvPr/>
            </p:nvGrpSpPr>
            <p:grpSpPr bwMode="auto">
              <a:xfrm>
                <a:off x="3423" y="3223"/>
                <a:ext cx="157" cy="288"/>
                <a:chOff x="3423" y="3223"/>
                <a:chExt cx="157" cy="288"/>
              </a:xfrm>
            </p:grpSpPr>
            <p:sp>
              <p:nvSpPr>
                <p:cNvPr id="19548" name="Line 81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380" y="3266"/>
                  <a:ext cx="24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9" name="Oval 82"/>
                <p:cNvSpPr>
                  <a:spLocks noChangeArrowheads="1"/>
                </p:cNvSpPr>
                <p:nvPr/>
              </p:nvSpPr>
              <p:spPr bwMode="auto">
                <a:xfrm rot="-4382366">
                  <a:off x="3507" y="345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2" name="Group 83"/>
              <p:cNvGrpSpPr>
                <a:grpSpLocks/>
              </p:cNvGrpSpPr>
              <p:nvPr/>
            </p:nvGrpSpPr>
            <p:grpSpPr bwMode="auto">
              <a:xfrm rot="9479323">
                <a:off x="2817" y="3663"/>
                <a:ext cx="156" cy="102"/>
                <a:chOff x="3294" y="2721"/>
                <a:chExt cx="156" cy="102"/>
              </a:xfrm>
            </p:grpSpPr>
            <p:sp>
              <p:nvSpPr>
                <p:cNvPr id="1954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7" name="Oval 8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3" name="Group 86"/>
              <p:cNvGrpSpPr>
                <a:grpSpLocks/>
              </p:cNvGrpSpPr>
              <p:nvPr/>
            </p:nvGrpSpPr>
            <p:grpSpPr bwMode="auto">
              <a:xfrm rot="1148018">
                <a:off x="3234" y="3090"/>
                <a:ext cx="156" cy="102"/>
                <a:chOff x="3294" y="2721"/>
                <a:chExt cx="156" cy="102"/>
              </a:xfrm>
            </p:grpSpPr>
            <p:sp>
              <p:nvSpPr>
                <p:cNvPr id="1954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5" name="Oval 8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9464" name="Group 152"/>
          <p:cNvGrpSpPr>
            <a:grpSpLocks/>
          </p:cNvGrpSpPr>
          <p:nvPr/>
        </p:nvGrpSpPr>
        <p:grpSpPr bwMode="auto">
          <a:xfrm>
            <a:off x="7972425" y="6692900"/>
            <a:ext cx="369888" cy="150813"/>
            <a:chOff x="7971742" y="6693091"/>
            <a:chExt cx="370263" cy="150812"/>
          </a:xfrm>
        </p:grpSpPr>
        <p:sp>
          <p:nvSpPr>
            <p:cNvPr id="19514" name="Line 90"/>
            <p:cNvSpPr>
              <a:spLocks noChangeShapeType="1"/>
            </p:cNvSpPr>
            <p:nvPr/>
          </p:nvSpPr>
          <p:spPr bwMode="auto">
            <a:xfrm rot="440431">
              <a:off x="8070542" y="6788196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91"/>
            <p:cNvSpPr>
              <a:spLocks noChangeArrowheads="1"/>
            </p:cNvSpPr>
            <p:nvPr/>
          </p:nvSpPr>
          <p:spPr bwMode="auto">
            <a:xfrm rot="440431">
              <a:off x="7971742" y="6693091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5" name="Group 148"/>
          <p:cNvGrpSpPr>
            <a:grpSpLocks/>
          </p:cNvGrpSpPr>
          <p:nvPr/>
        </p:nvGrpSpPr>
        <p:grpSpPr bwMode="auto">
          <a:xfrm>
            <a:off x="220663" y="5418138"/>
            <a:ext cx="3859212" cy="152400"/>
            <a:chOff x="220663" y="5418138"/>
            <a:chExt cx="3859213" cy="152401"/>
          </a:xfrm>
        </p:grpSpPr>
        <p:grpSp>
          <p:nvGrpSpPr>
            <p:cNvPr id="19490" name="Group 140"/>
            <p:cNvGrpSpPr>
              <a:grpSpLocks/>
            </p:cNvGrpSpPr>
            <p:nvPr/>
          </p:nvGrpSpPr>
          <p:grpSpPr bwMode="auto">
            <a:xfrm>
              <a:off x="1216025" y="5418138"/>
              <a:ext cx="371476" cy="150813"/>
              <a:chOff x="1216025" y="5418138"/>
              <a:chExt cx="371476" cy="150813"/>
            </a:xfrm>
          </p:grpSpPr>
          <p:sp>
            <p:nvSpPr>
              <p:cNvPr id="19512" name="Line 94"/>
              <p:cNvSpPr>
                <a:spLocks noChangeShapeType="1"/>
              </p:cNvSpPr>
              <p:nvPr/>
            </p:nvSpPr>
            <p:spPr bwMode="auto">
              <a:xfrm>
                <a:off x="13160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95"/>
              <p:cNvSpPr>
                <a:spLocks noChangeArrowheads="1"/>
              </p:cNvSpPr>
              <p:nvPr/>
            </p:nvSpPr>
            <p:spPr bwMode="auto">
              <a:xfrm>
                <a:off x="12160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1" name="Group 141"/>
            <p:cNvGrpSpPr>
              <a:grpSpLocks/>
            </p:cNvGrpSpPr>
            <p:nvPr/>
          </p:nvGrpSpPr>
          <p:grpSpPr bwMode="auto">
            <a:xfrm>
              <a:off x="1714500" y="5418138"/>
              <a:ext cx="371476" cy="150813"/>
              <a:chOff x="1714500" y="5418138"/>
              <a:chExt cx="371476" cy="150813"/>
            </a:xfrm>
          </p:grpSpPr>
          <p:sp>
            <p:nvSpPr>
              <p:cNvPr id="19510" name="Line 97"/>
              <p:cNvSpPr>
                <a:spLocks noChangeShapeType="1"/>
              </p:cNvSpPr>
              <p:nvPr/>
            </p:nvSpPr>
            <p:spPr bwMode="auto">
              <a:xfrm>
                <a:off x="18145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98"/>
              <p:cNvSpPr>
                <a:spLocks noChangeArrowheads="1"/>
              </p:cNvSpPr>
              <p:nvPr/>
            </p:nvSpPr>
            <p:spPr bwMode="auto">
              <a:xfrm>
                <a:off x="17145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2" name="Group 142"/>
            <p:cNvGrpSpPr>
              <a:grpSpLocks/>
            </p:cNvGrpSpPr>
            <p:nvPr/>
          </p:nvGrpSpPr>
          <p:grpSpPr bwMode="auto">
            <a:xfrm>
              <a:off x="2212975" y="5418138"/>
              <a:ext cx="371476" cy="150813"/>
              <a:chOff x="2212975" y="5418138"/>
              <a:chExt cx="371476" cy="150813"/>
            </a:xfrm>
          </p:grpSpPr>
          <p:sp>
            <p:nvSpPr>
              <p:cNvPr id="19508" name="Line 100"/>
              <p:cNvSpPr>
                <a:spLocks noChangeShapeType="1"/>
              </p:cNvSpPr>
              <p:nvPr/>
            </p:nvSpPr>
            <p:spPr bwMode="auto">
              <a:xfrm>
                <a:off x="231298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Oval 101"/>
              <p:cNvSpPr>
                <a:spLocks noChangeArrowheads="1"/>
              </p:cNvSpPr>
              <p:nvPr/>
            </p:nvSpPr>
            <p:spPr bwMode="auto">
              <a:xfrm>
                <a:off x="221297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3" name="Group 143"/>
            <p:cNvGrpSpPr>
              <a:grpSpLocks/>
            </p:cNvGrpSpPr>
            <p:nvPr/>
          </p:nvGrpSpPr>
          <p:grpSpPr bwMode="auto">
            <a:xfrm>
              <a:off x="2711450" y="5418138"/>
              <a:ext cx="371476" cy="150813"/>
              <a:chOff x="2711450" y="5418138"/>
              <a:chExt cx="371476" cy="150813"/>
            </a:xfrm>
          </p:grpSpPr>
          <p:sp>
            <p:nvSpPr>
              <p:cNvPr id="19506" name="Line 103"/>
              <p:cNvSpPr>
                <a:spLocks noChangeShapeType="1"/>
              </p:cNvSpPr>
              <p:nvPr/>
            </p:nvSpPr>
            <p:spPr bwMode="auto">
              <a:xfrm>
                <a:off x="28114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Oval 104"/>
              <p:cNvSpPr>
                <a:spLocks noChangeArrowheads="1"/>
              </p:cNvSpPr>
              <p:nvPr/>
            </p:nvSpPr>
            <p:spPr bwMode="auto">
              <a:xfrm>
                <a:off x="27114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4" name="Group 144"/>
            <p:cNvGrpSpPr>
              <a:grpSpLocks/>
            </p:cNvGrpSpPr>
            <p:nvPr/>
          </p:nvGrpSpPr>
          <p:grpSpPr bwMode="auto">
            <a:xfrm>
              <a:off x="717550" y="5418138"/>
              <a:ext cx="371476" cy="150813"/>
              <a:chOff x="717550" y="5418138"/>
              <a:chExt cx="371476" cy="150813"/>
            </a:xfrm>
          </p:grpSpPr>
          <p:sp>
            <p:nvSpPr>
              <p:cNvPr id="19504" name="Line 106"/>
              <p:cNvSpPr>
                <a:spLocks noChangeShapeType="1"/>
              </p:cNvSpPr>
              <p:nvPr/>
            </p:nvSpPr>
            <p:spPr bwMode="auto">
              <a:xfrm>
                <a:off x="8175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Oval 107"/>
              <p:cNvSpPr>
                <a:spLocks noChangeArrowheads="1"/>
              </p:cNvSpPr>
              <p:nvPr/>
            </p:nvSpPr>
            <p:spPr bwMode="auto">
              <a:xfrm>
                <a:off x="7175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5" name="Group 145"/>
            <p:cNvGrpSpPr>
              <a:grpSpLocks/>
            </p:cNvGrpSpPr>
            <p:nvPr/>
          </p:nvGrpSpPr>
          <p:grpSpPr bwMode="auto">
            <a:xfrm>
              <a:off x="3209925" y="5418138"/>
              <a:ext cx="371476" cy="150813"/>
              <a:chOff x="3209925" y="5418138"/>
              <a:chExt cx="371476" cy="150813"/>
            </a:xfrm>
          </p:grpSpPr>
          <p:sp>
            <p:nvSpPr>
              <p:cNvPr id="19502" name="Line 109"/>
              <p:cNvSpPr>
                <a:spLocks noChangeShapeType="1"/>
              </p:cNvSpPr>
              <p:nvPr/>
            </p:nvSpPr>
            <p:spPr bwMode="auto">
              <a:xfrm>
                <a:off x="33099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110"/>
              <p:cNvSpPr>
                <a:spLocks noChangeArrowheads="1"/>
              </p:cNvSpPr>
              <p:nvPr/>
            </p:nvSpPr>
            <p:spPr bwMode="auto">
              <a:xfrm>
                <a:off x="32099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6" name="Group 146"/>
            <p:cNvGrpSpPr>
              <a:grpSpLocks/>
            </p:cNvGrpSpPr>
            <p:nvPr/>
          </p:nvGrpSpPr>
          <p:grpSpPr bwMode="auto">
            <a:xfrm>
              <a:off x="3708400" y="5418138"/>
              <a:ext cx="371476" cy="150813"/>
              <a:chOff x="3708400" y="5418138"/>
              <a:chExt cx="371476" cy="150813"/>
            </a:xfrm>
          </p:grpSpPr>
          <p:sp>
            <p:nvSpPr>
              <p:cNvPr id="19500" name="Line 112"/>
              <p:cNvSpPr>
                <a:spLocks noChangeShapeType="1"/>
              </p:cNvSpPr>
              <p:nvPr/>
            </p:nvSpPr>
            <p:spPr bwMode="auto">
              <a:xfrm>
                <a:off x="38084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113"/>
              <p:cNvSpPr>
                <a:spLocks noChangeArrowheads="1"/>
              </p:cNvSpPr>
              <p:nvPr/>
            </p:nvSpPr>
            <p:spPr bwMode="auto">
              <a:xfrm>
                <a:off x="37084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7" name="Group 147"/>
            <p:cNvGrpSpPr>
              <a:grpSpLocks/>
            </p:cNvGrpSpPr>
            <p:nvPr/>
          </p:nvGrpSpPr>
          <p:grpSpPr bwMode="auto">
            <a:xfrm>
              <a:off x="220663" y="5419726"/>
              <a:ext cx="371476" cy="150813"/>
              <a:chOff x="220663" y="5419726"/>
              <a:chExt cx="371476" cy="150813"/>
            </a:xfrm>
          </p:grpSpPr>
          <p:sp>
            <p:nvSpPr>
              <p:cNvPr id="19498" name="Line 115"/>
              <p:cNvSpPr>
                <a:spLocks noChangeShapeType="1"/>
              </p:cNvSpPr>
              <p:nvPr/>
            </p:nvSpPr>
            <p:spPr bwMode="auto">
              <a:xfrm>
                <a:off x="320676" y="5494339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116"/>
              <p:cNvSpPr>
                <a:spLocks noChangeArrowheads="1"/>
              </p:cNvSpPr>
              <p:nvPr/>
            </p:nvSpPr>
            <p:spPr bwMode="auto">
              <a:xfrm>
                <a:off x="220663" y="5419726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19466" name="Group 117"/>
          <p:cNvGrpSpPr>
            <a:grpSpLocks/>
          </p:cNvGrpSpPr>
          <p:nvPr/>
        </p:nvGrpSpPr>
        <p:grpSpPr bwMode="auto">
          <a:xfrm>
            <a:off x="6370638" y="3767138"/>
            <a:ext cx="193675" cy="647700"/>
            <a:chOff x="4013" y="2373"/>
            <a:chExt cx="122" cy="408"/>
          </a:xfrm>
        </p:grpSpPr>
        <p:sp>
          <p:nvSpPr>
            <p:cNvPr id="19488" name="Line 118"/>
            <p:cNvSpPr>
              <a:spLocks noChangeShapeType="1"/>
            </p:cNvSpPr>
            <p:nvPr/>
          </p:nvSpPr>
          <p:spPr bwMode="auto">
            <a:xfrm rot="17567694" flipH="1">
              <a:off x="3948" y="2543"/>
              <a:ext cx="35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119"/>
            <p:cNvSpPr>
              <a:spLocks noChangeArrowheads="1"/>
            </p:cNvSpPr>
            <p:nvPr/>
          </p:nvSpPr>
          <p:spPr bwMode="auto">
            <a:xfrm rot="-4032306">
              <a:off x="4013" y="268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7" name="Group 120"/>
          <p:cNvGrpSpPr>
            <a:grpSpLocks/>
          </p:cNvGrpSpPr>
          <p:nvPr/>
        </p:nvGrpSpPr>
        <p:grpSpPr bwMode="auto">
          <a:xfrm>
            <a:off x="5170488" y="3883025"/>
            <a:ext cx="604837" cy="179388"/>
            <a:chOff x="3257" y="2446"/>
            <a:chExt cx="381" cy="113"/>
          </a:xfrm>
        </p:grpSpPr>
        <p:sp>
          <p:nvSpPr>
            <p:cNvPr id="19486" name="Line 121"/>
            <p:cNvSpPr>
              <a:spLocks noChangeShapeType="1"/>
            </p:cNvSpPr>
            <p:nvPr/>
          </p:nvSpPr>
          <p:spPr bwMode="auto">
            <a:xfrm rot="-9682345">
              <a:off x="3257" y="2446"/>
              <a:ext cx="3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122"/>
            <p:cNvSpPr>
              <a:spLocks noChangeArrowheads="1"/>
            </p:cNvSpPr>
            <p:nvPr/>
          </p:nvSpPr>
          <p:spPr bwMode="auto">
            <a:xfrm rot="-9682345">
              <a:off x="3543" y="2464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8" name="Group 123"/>
          <p:cNvGrpSpPr>
            <a:grpSpLocks/>
          </p:cNvGrpSpPr>
          <p:nvPr/>
        </p:nvGrpSpPr>
        <p:grpSpPr bwMode="auto">
          <a:xfrm>
            <a:off x="6683375" y="6494463"/>
            <a:ext cx="150813" cy="369887"/>
            <a:chOff x="4210" y="4091"/>
            <a:chExt cx="95" cy="233"/>
          </a:xfrm>
        </p:grpSpPr>
        <p:sp>
          <p:nvSpPr>
            <p:cNvPr id="19484" name="Line 124"/>
            <p:cNvSpPr>
              <a:spLocks noChangeShapeType="1"/>
            </p:cNvSpPr>
            <p:nvPr/>
          </p:nvSpPr>
          <p:spPr bwMode="auto">
            <a:xfrm rot="4077056">
              <a:off x="4197" y="4224"/>
              <a:ext cx="174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25"/>
            <p:cNvSpPr>
              <a:spLocks noChangeArrowheads="1"/>
            </p:cNvSpPr>
            <p:nvPr/>
          </p:nvSpPr>
          <p:spPr bwMode="auto">
            <a:xfrm rot="4077056">
              <a:off x="4210" y="409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9" name="Group 149"/>
          <p:cNvGrpSpPr>
            <a:grpSpLocks/>
          </p:cNvGrpSpPr>
          <p:nvPr/>
        </p:nvGrpSpPr>
        <p:grpSpPr bwMode="auto">
          <a:xfrm>
            <a:off x="6978650" y="3724275"/>
            <a:ext cx="150813" cy="363538"/>
            <a:chOff x="6978650" y="3725068"/>
            <a:chExt cx="150813" cy="362745"/>
          </a:xfrm>
        </p:grpSpPr>
        <p:sp>
          <p:nvSpPr>
            <p:cNvPr id="19482" name="Line 127"/>
            <p:cNvSpPr>
              <a:spLocks noChangeShapeType="1"/>
            </p:cNvSpPr>
            <p:nvPr/>
          </p:nvSpPr>
          <p:spPr bwMode="auto">
            <a:xfrm rot="-6466297">
              <a:off x="6867525" y="386080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28"/>
            <p:cNvSpPr>
              <a:spLocks noChangeArrowheads="1"/>
            </p:cNvSpPr>
            <p:nvPr/>
          </p:nvSpPr>
          <p:spPr bwMode="auto">
            <a:xfrm rot="-6466297">
              <a:off x="6978650" y="3937000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0" name="Group 153"/>
          <p:cNvGrpSpPr>
            <a:grpSpLocks/>
          </p:cNvGrpSpPr>
          <p:nvPr/>
        </p:nvGrpSpPr>
        <p:grpSpPr bwMode="auto">
          <a:xfrm>
            <a:off x="5097463" y="6502400"/>
            <a:ext cx="160337" cy="349250"/>
            <a:chOff x="5097957" y="6503118"/>
            <a:chExt cx="159298" cy="347780"/>
          </a:xfrm>
        </p:grpSpPr>
        <p:sp>
          <p:nvSpPr>
            <p:cNvPr id="19480" name="Line 130"/>
            <p:cNvSpPr>
              <a:spLocks noChangeShapeType="1"/>
            </p:cNvSpPr>
            <p:nvPr/>
          </p:nvSpPr>
          <p:spPr bwMode="auto">
            <a:xfrm rot="7309895">
              <a:off x="4962225" y="6715167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131"/>
            <p:cNvSpPr>
              <a:spLocks noChangeArrowheads="1"/>
            </p:cNvSpPr>
            <p:nvPr/>
          </p:nvSpPr>
          <p:spPr bwMode="auto">
            <a:xfrm rot="7309895">
              <a:off x="5106442" y="6503118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1" name="Group 151"/>
          <p:cNvGrpSpPr>
            <a:grpSpLocks/>
          </p:cNvGrpSpPr>
          <p:nvPr/>
        </p:nvGrpSpPr>
        <p:grpSpPr bwMode="auto">
          <a:xfrm>
            <a:off x="8789988" y="6046788"/>
            <a:ext cx="187325" cy="327025"/>
            <a:chOff x="8789822" y="6047325"/>
            <a:chExt cx="186957" cy="326311"/>
          </a:xfrm>
        </p:grpSpPr>
        <p:sp>
          <p:nvSpPr>
            <p:cNvPr id="19478" name="Line 133"/>
            <p:cNvSpPr>
              <a:spLocks noChangeShapeType="1"/>
            </p:cNvSpPr>
            <p:nvPr/>
          </p:nvSpPr>
          <p:spPr bwMode="auto">
            <a:xfrm rot="2771927">
              <a:off x="8841047" y="6237905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134"/>
            <p:cNvSpPr>
              <a:spLocks noChangeArrowheads="1"/>
            </p:cNvSpPr>
            <p:nvPr/>
          </p:nvSpPr>
          <p:spPr bwMode="auto">
            <a:xfrm rot="2771927">
              <a:off x="8789821" y="6047326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2" name="Group 135"/>
          <p:cNvGrpSpPr>
            <a:grpSpLocks/>
          </p:cNvGrpSpPr>
          <p:nvPr/>
        </p:nvGrpSpPr>
        <p:grpSpPr bwMode="auto">
          <a:xfrm>
            <a:off x="7842250" y="3863975"/>
            <a:ext cx="150813" cy="582613"/>
            <a:chOff x="4940" y="2434"/>
            <a:chExt cx="95" cy="367"/>
          </a:xfrm>
        </p:grpSpPr>
        <p:sp>
          <p:nvSpPr>
            <p:cNvPr id="19476" name="Line 136"/>
            <p:cNvSpPr>
              <a:spLocks noChangeShapeType="1"/>
            </p:cNvSpPr>
            <p:nvPr/>
          </p:nvSpPr>
          <p:spPr bwMode="auto">
            <a:xfrm rot="-5400000">
              <a:off x="4839" y="2582"/>
              <a:ext cx="30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37"/>
            <p:cNvSpPr>
              <a:spLocks noChangeArrowheads="1"/>
            </p:cNvSpPr>
            <p:nvPr/>
          </p:nvSpPr>
          <p:spPr bwMode="auto">
            <a:xfrm rot="-5400000">
              <a:off x="4940" y="270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3" name="Group 150"/>
          <p:cNvGrpSpPr>
            <a:grpSpLocks/>
          </p:cNvGrpSpPr>
          <p:nvPr/>
        </p:nvGrpSpPr>
        <p:grpSpPr bwMode="auto">
          <a:xfrm>
            <a:off x="8364538" y="4225925"/>
            <a:ext cx="366712" cy="150813"/>
            <a:chOff x="8364175" y="4225276"/>
            <a:chExt cx="367211" cy="150813"/>
          </a:xfrm>
        </p:grpSpPr>
        <p:sp>
          <p:nvSpPr>
            <p:cNvPr id="19474" name="Line 139"/>
            <p:cNvSpPr>
              <a:spLocks noChangeShapeType="1"/>
            </p:cNvSpPr>
            <p:nvPr/>
          </p:nvSpPr>
          <p:spPr bwMode="auto">
            <a:xfrm rot="-777821">
              <a:off x="8459923" y="426394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40"/>
            <p:cNvSpPr>
              <a:spLocks noChangeArrowheads="1"/>
            </p:cNvSpPr>
            <p:nvPr/>
          </p:nvSpPr>
          <p:spPr bwMode="auto">
            <a:xfrm rot="-777821">
              <a:off x="8364175" y="4225276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aphicFrame>
        <p:nvGraphicFramePr>
          <p:cNvPr id="197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0573"/>
              </p:ext>
            </p:extLst>
          </p:nvPr>
        </p:nvGraphicFramePr>
        <p:xfrm>
          <a:off x="740569" y="5610225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4" imgW="164880" imgH="266400" progId="Equation.3">
                  <p:embed/>
                </p:oleObj>
              </mc:Choice>
              <mc:Fallback>
                <p:oleObj name="Equation" r:id="rId4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9" y="5610225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182828" y="5965915"/>
            <a:ext cx="19745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42018"/>
              </p:ext>
            </p:extLst>
          </p:nvPr>
        </p:nvGraphicFramePr>
        <p:xfrm>
          <a:off x="6108599" y="3527244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6" imgW="203040" imgH="279360" progId="Equation.3">
                  <p:embed/>
                </p:oleObj>
              </mc:Choice>
              <mc:Fallback>
                <p:oleObj name="Equation" r:id="rId6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599" y="3527244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8686866" y="2787337"/>
            <a:ext cx="256374" cy="158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001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 Design</a:t>
            </a:r>
            <a:br>
              <a:rPr lang="en-US" dirty="0"/>
            </a:br>
            <a:endParaRPr lang="en-US" dirty="0"/>
          </a:p>
        </p:txBody>
      </p:sp>
      <p:sp>
        <p:nvSpPr>
          <p:cNvPr id="195591" name="Rectangle 3"/>
          <p:cNvSpPr>
            <a:spLocks noGrp="1"/>
          </p:cNvSpPr>
          <p:nvPr>
            <p:ph type="body" sz="half" idx="1"/>
          </p:nvPr>
        </p:nvSpPr>
        <p:spPr>
          <a:xfrm>
            <a:off x="354013" y="1346200"/>
            <a:ext cx="8439150" cy="37446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dirty="0"/>
              <a:t> is the microscopic cross section (</a:t>
            </a:r>
            <a:r>
              <a:rPr lang="en-US" sz="2000" dirty="0" err="1"/>
              <a:t>bn</a:t>
            </a:r>
            <a:r>
              <a:rPr lang="en-US" sz="2000" dirty="0"/>
              <a:t>/atom) 10</a:t>
            </a:r>
            <a:r>
              <a:rPr lang="en-US" sz="2000" baseline="30000" dirty="0"/>
              <a:t>-24</a:t>
            </a:r>
            <a:r>
              <a:rPr lang="en-US" sz="2000" dirty="0"/>
              <a:t> cm</a:t>
            </a:r>
            <a:r>
              <a:rPr lang="en-US" sz="2000" baseline="30000" dirty="0"/>
              <a:t>2</a:t>
            </a:r>
            <a:r>
              <a:rPr lang="en-US" sz="2000" dirty="0"/>
              <a:t>/atom</a:t>
            </a:r>
            <a:endParaRPr lang="en-US" sz="2000" baseline="30000" dirty="0"/>
          </a:p>
          <a:p>
            <a:pPr eaLnBrk="1" hangingPunct="1">
              <a:lnSpc>
                <a:spcPct val="80000"/>
              </a:lnSpc>
            </a:pPr>
            <a:r>
              <a:rPr lang="en-US" sz="2000" i="1" dirty="0"/>
              <a:t> n</a:t>
            </a:r>
            <a:r>
              <a:rPr lang="en-US" sz="2000" dirty="0"/>
              <a:t> is the number density (atom/cm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dirty="0"/>
              <a:t>  is the macroscopic cross-section (cm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/>
              <a:t>The transmission, </a:t>
            </a:r>
            <a:r>
              <a:rPr lang="en-US" sz="2000" i="1" dirty="0"/>
              <a:t>T</a:t>
            </a:r>
            <a:r>
              <a:rPr lang="en-US" sz="2000" dirty="0"/>
              <a:t>, depends on sample thickness, </a:t>
            </a:r>
            <a:r>
              <a:rPr lang="en-US" sz="2000" i="1" dirty="0"/>
              <a:t>t</a:t>
            </a:r>
            <a:r>
              <a:rPr lang="en-US" sz="2000" dirty="0"/>
              <a:t>, as: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Good rule of thumb is </a:t>
            </a:r>
            <a:r>
              <a:rPr lang="en-US" sz="2000" i="1" dirty="0"/>
              <a:t>T</a:t>
            </a:r>
            <a:r>
              <a:rPr lang="en-US" sz="2000" dirty="0"/>
              <a:t> = 0.9 (minimizes multiple scattering)</a:t>
            </a: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9008" y="2686274"/>
          <a:ext cx="1921782" cy="5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3" imgW="482400" imgH="164880" progId="Equation.3">
                  <p:embed/>
                </p:oleObj>
              </mc:Choice>
              <mc:Fallback>
                <p:oleObj name="Equation" r:id="rId3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008" y="2686274"/>
                        <a:ext cx="1921782" cy="59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9675" y="3921803"/>
          <a:ext cx="2631168" cy="66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5" imgW="850680" imgH="215640" progId="Equation.3">
                  <p:embed/>
                </p:oleObj>
              </mc:Choice>
              <mc:Fallback>
                <p:oleObj name="Equation" r:id="rId5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921803"/>
                        <a:ext cx="2631168" cy="668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07" y="5092397"/>
            <a:ext cx="8041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5 – 15 </a:t>
            </a:r>
            <a:r>
              <a:rPr lang="en-US" sz="3200" i="1" dirty="0" err="1">
                <a:solidFill>
                  <a:schemeClr val="tx2">
                    <a:lumMod val="50000"/>
                  </a:schemeClr>
                </a:solidFill>
              </a:rPr>
              <a:t>mmole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 H-atoms for ≈10 cm</a:t>
            </a:r>
            <a:r>
              <a:rPr lang="en-US" sz="3200" i="1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 beam </a:t>
            </a:r>
          </a:p>
          <a:p>
            <a:pPr marL="0" lvl="1"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3200" i="1" dirty="0" err="1">
                <a:solidFill>
                  <a:schemeClr val="tx2">
                    <a:lumMod val="50000"/>
                  </a:schemeClr>
                </a:solidFill>
              </a:rPr>
              <a:t>BaSiS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, HFBS, CNCS, DCS)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7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Example – Water</a:t>
            </a:r>
            <a:br>
              <a:rPr lang="en-US"/>
            </a:br>
            <a:endParaRPr lang="en-US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690323" y="1500188"/>
          <a:ext cx="5003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Equation" r:id="rId3" imgW="2705040" imgH="444240" progId="Equation.3">
                  <p:embed/>
                </p:oleObj>
              </mc:Choice>
              <mc:Fallback>
                <p:oleObj name="Equation" r:id="rId3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23" y="1500188"/>
                        <a:ext cx="50038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2414588" y="2589213"/>
          <a:ext cx="31226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589213"/>
                        <a:ext cx="31226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2907936" y="3222625"/>
          <a:ext cx="1989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36" y="3222625"/>
                        <a:ext cx="19891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1379173" y="4427538"/>
          <a:ext cx="5486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" name="Equation" r:id="rId9" imgW="2590560" imgH="393480" progId="Equation.3">
                  <p:embed/>
                </p:oleObj>
              </mc:Choice>
              <mc:Fallback>
                <p:oleObj name="Equation" r:id="rId9" imgW="259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73" y="4427538"/>
                        <a:ext cx="54864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6222" y="2551029"/>
            <a:ext cx="208097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Ignore the oxygen contribution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348845" y="5565629"/>
            <a:ext cx="4641559" cy="806328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Samples with a lot of hydrogen must be thin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9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21863</TotalTime>
  <Words>2296</Words>
  <Application>Microsoft Macintosh PowerPoint</Application>
  <PresentationFormat>On-screen Show (4:3)</PresentationFormat>
  <Paragraphs>298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Helvetica</vt:lpstr>
      <vt:lpstr>Symbol</vt:lpstr>
      <vt:lpstr>Times New Roman</vt:lpstr>
      <vt:lpstr>Default Theme</vt:lpstr>
      <vt:lpstr>Equation</vt:lpstr>
      <vt:lpstr>Introduction to Quasi-elastic Neutron Scattering</vt:lpstr>
      <vt:lpstr>OUTLINE </vt:lpstr>
      <vt:lpstr>Incoherent and Coherent Scattering</vt:lpstr>
      <vt:lpstr>Neutron Properties – H is our friend!</vt:lpstr>
      <vt:lpstr>Quasi-elastic Neutron Scattering Why Should I Care?</vt:lpstr>
      <vt:lpstr>A Neutron Experiment </vt:lpstr>
      <vt:lpstr>Quasi-Elastic Neutron Scattering</vt:lpstr>
      <vt:lpstr>Experiment Design </vt:lpstr>
      <vt:lpstr>An Example – Water </vt:lpstr>
      <vt:lpstr>QENS Spectra</vt:lpstr>
      <vt:lpstr>Incoherent Intermediate Scattering Function, S(Q,w), and Molecular Dynamics Simulations</vt:lpstr>
      <vt:lpstr>QENS and Molecular Dynamics Simulations</vt:lpstr>
      <vt:lpstr>The Elastic Incoherent Structure Factor (EISF)</vt:lpstr>
      <vt:lpstr>QENS and Neutron Scattering Instruments </vt:lpstr>
      <vt:lpstr>Role of Instrumentation </vt:lpstr>
      <vt:lpstr>The High-Resolution Neutron Spectrometer Landscape</vt:lpstr>
      <vt:lpstr>Restricted Diffusion – Tethered Molecules</vt:lpstr>
      <vt:lpstr>Elastic Scans – Fixed Window Scans</vt:lpstr>
      <vt:lpstr>Elastic Scans (Fixed Window Scans)</vt:lpstr>
      <vt:lpstr>Simple Fit to data (HFBS – NCNR) 30 Å diameter pore, 320 K, Q = 1 Å-1</vt:lpstr>
      <vt:lpstr>EISF – 30 Å DPP sample, saturation</vt:lpstr>
      <vt:lpstr>Lorentzian G(Q)</vt:lpstr>
      <vt:lpstr>Simple Analytical Model – e.g. Diffusion in a Sphere</vt:lpstr>
      <vt:lpstr>Extend to a Sum over Spheres of Varying Size (15 H-atoms)</vt:lpstr>
      <vt:lpstr>DPP – 29 Å diameter pores – 370 K (BaSiS - SNS) – Beyond the EISF – Fitting the Model to the Full Data Set</vt:lpstr>
      <vt:lpstr>RM – How extended is the motion?</vt:lpstr>
      <vt:lpstr>DM – How fast is the motion?</vt:lpstr>
      <vt:lpstr>Two Instruments – Two Resolutions – Two Dynamic Ranges – 3.0 nm 320 K</vt:lpstr>
      <vt:lpstr>Two Instruments</vt:lpstr>
      <vt:lpstr>Example 2: Dendrimers – Colloidal Polymer – pH responsive</vt:lpstr>
      <vt:lpstr>SANS Results – Global Size Constant, Redistribution of Mass</vt:lpstr>
      <vt:lpstr>Methodology</vt:lpstr>
      <vt:lpstr>Localized Motion of Dendrimer Arms</vt:lpstr>
      <vt:lpstr>Reference Materials - 1 </vt:lpstr>
      <vt:lpstr>Reference Materials - 2</vt:lpstr>
      <vt:lpstr>SUMMARY </vt:lpstr>
    </vt:vector>
  </TitlesOfParts>
  <Company>ORNL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Target Station: A Next- Generation Neutron Source at ORNL</dc:title>
  <dc:creator>Nestor, Margaret Boone {Bonnie}</dc:creator>
  <cp:lastModifiedBy>Herwig, Kenneth W.</cp:lastModifiedBy>
  <cp:revision>423</cp:revision>
  <cp:lastPrinted>2015-05-14T17:03:36Z</cp:lastPrinted>
  <dcterms:created xsi:type="dcterms:W3CDTF">2014-10-27T16:42:04Z</dcterms:created>
  <dcterms:modified xsi:type="dcterms:W3CDTF">2018-07-28T14:52:25Z</dcterms:modified>
</cp:coreProperties>
</file>