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189855"/>
    <a:srgbClr val="2BA537"/>
    <a:srgbClr val="D02E2E"/>
    <a:srgbClr val="0000FF"/>
    <a:srgbClr val="00CC66"/>
    <a:srgbClr val="339966"/>
    <a:srgbClr val="006600"/>
    <a:srgbClr val="339933"/>
    <a:srgbClr val="0CA8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-1168" y="-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38FE9-7912-428B-A4D0-7726E806697A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0CC3C-4348-4845-A307-A9357FCDF3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94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0CC3C-4348-4845-A307-A9357FCDF3C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1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png"/><Relationship Id="rId5" Type="http://schemas.openxmlformats.org/officeDocument/2006/relationships/image" Target="../media/image3.tif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3850" y="610172"/>
            <a:ext cx="24801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89855"/>
                </a:solidFill>
                <a:latin typeface="Arial Narrow"/>
                <a:cs typeface="Arial Narrow"/>
              </a:rPr>
              <a:t>Scientific Achievement</a:t>
            </a:r>
            <a:endParaRPr lang="en-US" sz="2000" b="1" dirty="0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3850" y="2206955"/>
            <a:ext cx="26859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189855"/>
                </a:solidFill>
                <a:latin typeface="Arial Narrow"/>
                <a:cs typeface="Arial Narrow"/>
              </a:rPr>
              <a:t>Significance and Impact</a:t>
            </a:r>
            <a:endParaRPr lang="en-US" sz="2000" b="1" dirty="0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3850" y="3445322"/>
            <a:ext cx="19346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189855"/>
                </a:solidFill>
                <a:latin typeface="Arial Narrow"/>
                <a:cs typeface="Arial Narrow"/>
              </a:rPr>
              <a:t>Research Details</a:t>
            </a:r>
            <a:endParaRPr lang="en-US" sz="2000" b="1" dirty="0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53848" y="5825200"/>
            <a:ext cx="504413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000" dirty="0">
                <a:latin typeface="Arial Narrow"/>
                <a:ea typeface="Tahoma" panose="020B0604030504040204" pitchFamily="34" charset="0"/>
                <a:cs typeface="Arial Narrow"/>
              </a:rPr>
              <a:t>The </a:t>
            </a:r>
            <a:r>
              <a:rPr lang="en-US" sz="1000" dirty="0" smtClean="0">
                <a:latin typeface="Arial Narrow"/>
                <a:ea typeface="Tahoma" panose="020B0604030504040204" pitchFamily="34" charset="0"/>
                <a:cs typeface="Arial Narrow"/>
              </a:rPr>
              <a:t>work performed at High Flux Isotope Reactor’s </a:t>
            </a:r>
            <a:r>
              <a:rPr lang="en-US" sz="1000" dirty="0" smtClean="0">
                <a:latin typeface="Arial Narrow"/>
                <a:ea typeface="Tahoma" panose="020B0604030504040204" pitchFamily="34" charset="0"/>
                <a:cs typeface="Arial Narrow"/>
              </a:rPr>
              <a:t>HB-3A instrument, </a:t>
            </a:r>
            <a:r>
              <a:rPr lang="en-US" sz="1000" dirty="0" smtClean="0">
                <a:latin typeface="Arial Narrow"/>
                <a:ea typeface="Tahoma" panose="020B0604030504040204" pitchFamily="34" charset="0"/>
                <a:cs typeface="Arial Narrow"/>
              </a:rPr>
              <a:t>Oak </a:t>
            </a:r>
            <a:r>
              <a:rPr lang="en-US" sz="1000" dirty="0">
                <a:latin typeface="Arial Narrow"/>
                <a:ea typeface="Tahoma" panose="020B0604030504040204" pitchFamily="34" charset="0"/>
                <a:cs typeface="Arial Narrow"/>
              </a:rPr>
              <a:t>Ridge National Laboratory was sponsored by the Scientific User Facilities Division, Office of Basic Energy Sciences, U.S. Department of Energy (DOE)</a:t>
            </a:r>
          </a:p>
        </p:txBody>
      </p:sp>
      <p:sp>
        <p:nvSpPr>
          <p:cNvPr id="11" name="AutoShape 2" descr="Image result for US. department of energ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sp>
        <p:nvSpPr>
          <p:cNvPr id="12" name="AutoShape 4" descr="Image result for US. department of energ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 Narrow"/>
              <a:cs typeface="Arial Narrow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0" y="6401593"/>
            <a:ext cx="1825625" cy="456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/>
          <p:cNvCxnSpPr/>
          <p:nvPr/>
        </p:nvCxnSpPr>
        <p:spPr>
          <a:xfrm>
            <a:off x="0" y="6349508"/>
            <a:ext cx="9144000" cy="0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86" y="6409662"/>
            <a:ext cx="1828800" cy="440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0" y="563881"/>
            <a:ext cx="9144000" cy="45719"/>
          </a:xfrm>
          <a:prstGeom prst="rect">
            <a:avLst/>
          </a:prstGeom>
          <a:solidFill>
            <a:schemeClr val="bg1"/>
          </a:solidFill>
          <a:ln w="19050">
            <a:solidFill>
              <a:srgbClr val="0CA8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89855"/>
              </a:solidFill>
              <a:latin typeface="Arial Narrow"/>
              <a:cs typeface="Arial Narrow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0" y="57090"/>
            <a:ext cx="914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 Narrow"/>
                <a:cs typeface="Arial Narrow"/>
              </a:rPr>
              <a:t>Spin Reorientation and Magnetism in Yb</a:t>
            </a:r>
            <a:r>
              <a:rPr lang="en-US" sz="2400" b="1" baseline="-25000" dirty="0" smtClean="0">
                <a:latin typeface="Arial Narrow"/>
                <a:cs typeface="Arial Narrow"/>
              </a:rPr>
              <a:t>14-</a:t>
            </a:r>
            <a:r>
              <a:rPr lang="en-US" sz="2400" b="1" i="1" baseline="-25000" dirty="0" smtClean="0">
                <a:latin typeface="Arial Narrow"/>
                <a:cs typeface="Arial Narrow"/>
              </a:rPr>
              <a:t>x</a:t>
            </a:r>
            <a:r>
              <a:rPr lang="en-US" sz="2400" b="1" dirty="0" smtClean="0">
                <a:latin typeface="Arial Narrow"/>
                <a:cs typeface="Arial Narrow"/>
              </a:rPr>
              <a:t>Pr</a:t>
            </a:r>
            <a:r>
              <a:rPr lang="en-US" sz="2400" b="1" i="1" baseline="-25000" dirty="0" smtClean="0">
                <a:latin typeface="Arial Narrow"/>
                <a:cs typeface="Arial Narrow"/>
              </a:rPr>
              <a:t>x</a:t>
            </a:r>
            <a:r>
              <a:rPr lang="en-US" sz="2400" b="1" dirty="0" smtClean="0">
                <a:latin typeface="Arial Narrow"/>
                <a:cs typeface="Arial Narrow"/>
              </a:rPr>
              <a:t>MnSb</a:t>
            </a:r>
            <a:r>
              <a:rPr lang="en-US" sz="2400" b="1" baseline="-25000" dirty="0" smtClean="0">
                <a:latin typeface="Arial Narrow"/>
                <a:cs typeface="Arial Narrow"/>
              </a:rPr>
              <a:t>11</a:t>
            </a:r>
            <a:endParaRPr lang="en-US" sz="2400" b="1" baseline="-25000" dirty="0">
              <a:latin typeface="Arial Narrow"/>
              <a:cs typeface="Arial Narrow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58073" y="873021"/>
            <a:ext cx="50399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Arial Narrow"/>
                <a:cs typeface="Arial Narrow"/>
              </a:rPr>
              <a:t>An abnormal peak is observed in the dc magnetic susceptibility of Yb</a:t>
            </a:r>
            <a:r>
              <a:rPr lang="en-US" sz="1400" baseline="-25000" dirty="0" smtClean="0">
                <a:latin typeface="Arial Narrow"/>
                <a:cs typeface="Arial Narrow"/>
              </a:rPr>
              <a:t>13.47</a:t>
            </a:r>
            <a:r>
              <a:rPr lang="en-US" sz="1400" dirty="0" smtClean="0">
                <a:latin typeface="Arial Narrow"/>
                <a:cs typeface="Arial Narrow"/>
              </a:rPr>
              <a:t>Pr</a:t>
            </a:r>
            <a:r>
              <a:rPr lang="en-US" sz="1400" baseline="-25000" dirty="0" smtClean="0">
                <a:latin typeface="Arial Narrow"/>
                <a:cs typeface="Arial Narrow"/>
              </a:rPr>
              <a:t>0.53</a:t>
            </a:r>
            <a:r>
              <a:rPr lang="en-US" sz="1400" dirty="0" smtClean="0">
                <a:latin typeface="Arial Narrow"/>
                <a:cs typeface="Arial Narrow"/>
              </a:rPr>
              <a:t>MnSb</a:t>
            </a:r>
            <a:r>
              <a:rPr lang="en-US" sz="1400" baseline="-25000" dirty="0" smtClean="0">
                <a:latin typeface="Arial Narrow"/>
                <a:cs typeface="Arial Narrow"/>
              </a:rPr>
              <a:t>11</a:t>
            </a:r>
            <a:r>
              <a:rPr lang="en-US" sz="1400" dirty="0" smtClean="0">
                <a:latin typeface="Arial Narrow"/>
                <a:cs typeface="Arial Narrow"/>
              </a:rPr>
              <a:t>. Neutron diffraction clearly indicates that this peak is caused by a spin re-orientation of </a:t>
            </a:r>
            <a:r>
              <a:rPr lang="en-US" sz="1400" dirty="0" err="1" smtClean="0">
                <a:latin typeface="Arial Narrow"/>
                <a:cs typeface="Arial Narrow"/>
              </a:rPr>
              <a:t>Mn</a:t>
            </a:r>
            <a:r>
              <a:rPr lang="en-US" sz="1400" dirty="0" smtClean="0">
                <a:latin typeface="Arial Narrow"/>
                <a:cs typeface="Arial Narrow"/>
              </a:rPr>
              <a:t> moments, which is consistent with results of magnetization </a:t>
            </a:r>
            <a:r>
              <a:rPr lang="en-US" sz="1400" dirty="0">
                <a:latin typeface="Arial Narrow"/>
                <a:cs typeface="Arial Narrow"/>
              </a:rPr>
              <a:t>measurements. Refinement on the data collection also shows that </a:t>
            </a:r>
            <a:r>
              <a:rPr lang="en-US" sz="1400" dirty="0" smtClean="0">
                <a:latin typeface="Arial Narrow"/>
                <a:cs typeface="Arial Narrow"/>
              </a:rPr>
              <a:t>moments on </a:t>
            </a:r>
            <a:r>
              <a:rPr lang="en-US" sz="1400" dirty="0" err="1" smtClean="0">
                <a:latin typeface="Arial Narrow"/>
                <a:cs typeface="Arial Narrow"/>
              </a:rPr>
              <a:t>Mn</a:t>
            </a:r>
            <a:r>
              <a:rPr lang="en-US" sz="1400" dirty="0" smtClean="0">
                <a:latin typeface="Arial Narrow"/>
                <a:cs typeface="Arial Narrow"/>
              </a:rPr>
              <a:t> are ordered and that moments on </a:t>
            </a:r>
            <a:r>
              <a:rPr lang="en-US" sz="1400" dirty="0" err="1" smtClean="0">
                <a:latin typeface="Arial Narrow"/>
                <a:cs typeface="Arial Narrow"/>
              </a:rPr>
              <a:t>Pr</a:t>
            </a:r>
            <a:r>
              <a:rPr lang="en-US" sz="1400" dirty="0" smtClean="0">
                <a:latin typeface="Arial Narrow"/>
                <a:cs typeface="Arial Narrow"/>
              </a:rPr>
              <a:t> are not.</a:t>
            </a:r>
            <a:endParaRPr lang="en-US" sz="1400" dirty="0">
              <a:latin typeface="Arial Narrow"/>
              <a:cs typeface="Arial Narrow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53850" y="2525158"/>
            <a:ext cx="49838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Arial Narrow"/>
                <a:ea typeface="Times New Roman"/>
                <a:cs typeface="Arial Narrow"/>
              </a:rPr>
              <a:t>This </a:t>
            </a:r>
            <a:r>
              <a:rPr lang="en-US" sz="1400" dirty="0">
                <a:latin typeface="Arial Narrow"/>
                <a:ea typeface="Times New Roman"/>
                <a:cs typeface="Arial Narrow"/>
              </a:rPr>
              <a:t>work demonstrates </a:t>
            </a:r>
            <a:r>
              <a:rPr lang="en-US" sz="1400" dirty="0" smtClean="0">
                <a:latin typeface="Arial Narrow"/>
                <a:ea typeface="Times New Roman"/>
                <a:cs typeface="Arial Narrow"/>
              </a:rPr>
              <a:t>the effect of trivalent rare earth substitutions on the magnetism of Yb</a:t>
            </a:r>
            <a:r>
              <a:rPr lang="en-US" sz="1400" baseline="-25000" dirty="0" smtClean="0">
                <a:latin typeface="Arial Narrow"/>
                <a:ea typeface="Times New Roman"/>
                <a:cs typeface="Arial Narrow"/>
              </a:rPr>
              <a:t>14</a:t>
            </a:r>
            <a:r>
              <a:rPr lang="en-US" sz="1400" dirty="0" smtClean="0">
                <a:latin typeface="Arial Narrow"/>
                <a:ea typeface="Times New Roman"/>
                <a:cs typeface="Arial Narrow"/>
              </a:rPr>
              <a:t>MnSb</a:t>
            </a:r>
            <a:r>
              <a:rPr lang="en-US" sz="1400" baseline="-25000" dirty="0" smtClean="0">
                <a:latin typeface="Arial Narrow"/>
                <a:ea typeface="Times New Roman"/>
                <a:cs typeface="Arial Narrow"/>
              </a:rPr>
              <a:t>11</a:t>
            </a:r>
            <a:r>
              <a:rPr lang="en-US" sz="1400" dirty="0" smtClean="0">
                <a:latin typeface="Arial Narrow"/>
                <a:ea typeface="Times New Roman"/>
                <a:cs typeface="Arial Narrow"/>
              </a:rPr>
              <a:t> system. Comparing all the results of Yb</a:t>
            </a:r>
            <a:r>
              <a:rPr lang="en-US" sz="1400" baseline="-25000" dirty="0" smtClean="0">
                <a:latin typeface="Arial Narrow"/>
                <a:ea typeface="Times New Roman"/>
                <a:cs typeface="Arial Narrow"/>
              </a:rPr>
              <a:t>14-x</a:t>
            </a:r>
            <a:r>
              <a:rPr lang="en-US" sz="1400" i="1" dirty="0" smtClean="0">
                <a:latin typeface="Arial Narrow"/>
                <a:ea typeface="Times New Roman"/>
                <a:cs typeface="Arial Narrow"/>
              </a:rPr>
              <a:t>RE</a:t>
            </a:r>
            <a:r>
              <a:rPr lang="en-US" sz="1400" baseline="-25000" dirty="0" smtClean="0">
                <a:latin typeface="Arial Narrow"/>
                <a:ea typeface="Times New Roman"/>
                <a:cs typeface="Arial Narrow"/>
              </a:rPr>
              <a:t>x</a:t>
            </a:r>
            <a:r>
              <a:rPr lang="en-US" sz="1400" dirty="0" smtClean="0">
                <a:latin typeface="Arial Narrow"/>
                <a:ea typeface="Times New Roman"/>
                <a:cs typeface="Arial Narrow"/>
              </a:rPr>
              <a:t>MnSb</a:t>
            </a:r>
            <a:r>
              <a:rPr lang="en-US" sz="1400" baseline="-25000" dirty="0" smtClean="0">
                <a:latin typeface="Arial Narrow"/>
                <a:ea typeface="Times New Roman"/>
                <a:cs typeface="Arial Narrow"/>
              </a:rPr>
              <a:t>11</a:t>
            </a:r>
            <a:r>
              <a:rPr lang="en-US" sz="1400" dirty="0" smtClean="0">
                <a:latin typeface="Arial Narrow"/>
                <a:ea typeface="Times New Roman"/>
                <a:cs typeface="Arial Narrow"/>
              </a:rPr>
              <a:t>, light rare earth substitutions and heavy rare earth substitutions lead to distinguished magnetic properties.</a:t>
            </a:r>
            <a:endParaRPr lang="en-US" sz="1400" dirty="0">
              <a:latin typeface="Arial Narrow"/>
              <a:cs typeface="Arial Narrow"/>
            </a:endParaRPr>
          </a:p>
        </p:txBody>
      </p:sp>
      <p:sp>
        <p:nvSpPr>
          <p:cNvPr id="1024" name="TextBox 1023"/>
          <p:cNvSpPr txBox="1"/>
          <p:nvPr/>
        </p:nvSpPr>
        <p:spPr>
          <a:xfrm>
            <a:off x="3953850" y="3775687"/>
            <a:ext cx="49554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>
                <a:latin typeface="Arial Narrow"/>
                <a:cs typeface="Arial Narrow"/>
              </a:rPr>
              <a:t>N</a:t>
            </a:r>
            <a:r>
              <a:rPr lang="en-US" sz="1400" dirty="0" smtClean="0">
                <a:latin typeface="Arial Narrow"/>
                <a:cs typeface="Arial Narrow"/>
              </a:rPr>
              <a:t>eutron diffraction intensity of different indexes on different compositions shows no spin reorientation in Yb</a:t>
            </a:r>
            <a:r>
              <a:rPr lang="en-US" sz="1400" baseline="-25000" dirty="0" smtClean="0">
                <a:latin typeface="Arial Narrow"/>
                <a:cs typeface="Arial Narrow"/>
              </a:rPr>
              <a:t>14-</a:t>
            </a:r>
            <a:r>
              <a:rPr lang="en-US" sz="1400" i="1" baseline="-25000" dirty="0" smtClean="0">
                <a:latin typeface="Arial Narrow"/>
                <a:cs typeface="Arial Narrow"/>
              </a:rPr>
              <a:t>x</a:t>
            </a:r>
            <a:r>
              <a:rPr lang="en-US" sz="1400" dirty="0" smtClean="0">
                <a:latin typeface="Arial Narrow"/>
                <a:cs typeface="Arial Narrow"/>
              </a:rPr>
              <a:t>Pr</a:t>
            </a:r>
            <a:r>
              <a:rPr lang="en-US" sz="1400" i="1" baseline="-25000" dirty="0" smtClean="0">
                <a:latin typeface="Arial Narrow"/>
                <a:cs typeface="Arial Narrow"/>
              </a:rPr>
              <a:t>x</a:t>
            </a:r>
            <a:r>
              <a:rPr lang="en-US" sz="1400" dirty="0" smtClean="0">
                <a:latin typeface="Arial Narrow"/>
                <a:cs typeface="Arial Narrow"/>
              </a:rPr>
              <a:t>MnSb</a:t>
            </a:r>
            <a:r>
              <a:rPr lang="en-US" sz="1400" baseline="-25000" dirty="0" smtClean="0">
                <a:latin typeface="Arial Narrow"/>
                <a:cs typeface="Arial Narrow"/>
              </a:rPr>
              <a:t>11</a:t>
            </a:r>
            <a:r>
              <a:rPr lang="en-US" sz="1400" dirty="0" smtClean="0">
                <a:latin typeface="Arial Narrow"/>
                <a:cs typeface="Arial Narrow"/>
              </a:rPr>
              <a:t> when </a:t>
            </a:r>
            <a:r>
              <a:rPr lang="en-US" sz="1400" dirty="0" smtClean="0">
                <a:latin typeface="Arial Narrow"/>
                <a:cs typeface="Arial Narrow"/>
              </a:rPr>
              <a:t>the </a:t>
            </a:r>
            <a:r>
              <a:rPr lang="en-US" sz="1400" dirty="0" err="1" smtClean="0">
                <a:latin typeface="Arial Narrow"/>
                <a:cs typeface="Arial Narrow"/>
              </a:rPr>
              <a:t>Pr</a:t>
            </a:r>
            <a:r>
              <a:rPr lang="en-US" sz="1400" dirty="0" smtClean="0">
                <a:latin typeface="Arial Narrow"/>
                <a:cs typeface="Arial Narrow"/>
              </a:rPr>
              <a:t> </a:t>
            </a:r>
            <a:r>
              <a:rPr lang="en-US" sz="1400" dirty="0" smtClean="0">
                <a:latin typeface="Arial Narrow"/>
                <a:cs typeface="Arial Narrow"/>
              </a:rPr>
              <a:t>amount is low and a spin reorientation when </a:t>
            </a:r>
            <a:r>
              <a:rPr lang="en-US" sz="1400" dirty="0" smtClean="0">
                <a:latin typeface="Arial Narrow"/>
                <a:cs typeface="Arial Narrow"/>
              </a:rPr>
              <a:t>the </a:t>
            </a:r>
            <a:r>
              <a:rPr lang="en-US" sz="1400" dirty="0" err="1" smtClean="0">
                <a:latin typeface="Arial Narrow"/>
                <a:cs typeface="Arial Narrow"/>
              </a:rPr>
              <a:t>Pr</a:t>
            </a:r>
            <a:r>
              <a:rPr lang="en-US" sz="1400" dirty="0" smtClean="0">
                <a:latin typeface="Arial Narrow"/>
                <a:cs typeface="Arial Narrow"/>
              </a:rPr>
              <a:t> </a:t>
            </a:r>
            <a:r>
              <a:rPr lang="en-US" sz="1400" dirty="0" smtClean="0">
                <a:latin typeface="Arial Narrow"/>
                <a:cs typeface="Arial Narrow"/>
              </a:rPr>
              <a:t>amount is high. Refinement on the data collection also shows that </a:t>
            </a:r>
            <a:r>
              <a:rPr lang="en-US" sz="1400" dirty="0" err="1" smtClean="0">
                <a:latin typeface="Arial Narrow"/>
                <a:cs typeface="Arial Narrow"/>
              </a:rPr>
              <a:t>Mn</a:t>
            </a:r>
            <a:r>
              <a:rPr lang="en-US" sz="1400" dirty="0" smtClean="0">
                <a:latin typeface="Arial Narrow"/>
                <a:cs typeface="Arial Narrow"/>
              </a:rPr>
              <a:t> has an ordered moment of 4 </a:t>
            </a:r>
            <a:r>
              <a:rPr lang="el-GR" sz="1400" dirty="0" smtClean="0">
                <a:latin typeface="Arial Narrow"/>
                <a:cs typeface="Arial Narrow"/>
              </a:rPr>
              <a:t>μ</a:t>
            </a:r>
            <a:r>
              <a:rPr lang="en-US" sz="1400" baseline="-25000" dirty="0" smtClean="0">
                <a:latin typeface="Arial Narrow"/>
                <a:cs typeface="Arial Narrow"/>
              </a:rPr>
              <a:t>B</a:t>
            </a:r>
            <a:r>
              <a:rPr lang="en-US" sz="1400" dirty="0" smtClean="0">
                <a:latin typeface="Arial Narrow"/>
                <a:cs typeface="Arial Narrow"/>
              </a:rPr>
              <a:t> and that </a:t>
            </a:r>
            <a:r>
              <a:rPr lang="en-US" sz="1400" dirty="0" err="1" smtClean="0">
                <a:latin typeface="Arial Narrow"/>
                <a:cs typeface="Arial Narrow"/>
              </a:rPr>
              <a:t>Pr</a:t>
            </a:r>
            <a:r>
              <a:rPr lang="en-US" sz="1400" dirty="0" smtClean="0">
                <a:latin typeface="Arial Narrow"/>
                <a:cs typeface="Arial Narrow"/>
              </a:rPr>
              <a:t> has no ordered moments.</a:t>
            </a:r>
            <a:endParaRPr lang="en-US" sz="1400" dirty="0">
              <a:latin typeface="Arial Narrow"/>
              <a:cs typeface="Arial Narro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3848" y="4945238"/>
            <a:ext cx="5044133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Yufei Hu,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Chih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-Wei Chen,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Huibo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Cao,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Farkhod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Makhmudov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, Jason </a:t>
            </a:r>
            <a:r>
              <a:rPr lang="en-US" sz="11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H.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Grebenkemper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,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Makhsuda</a:t>
            </a:r>
            <a:r>
              <a:rPr lang="en-US" sz="110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1100" smtClean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N.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Abdusalyamova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, Emilia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Morosan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, Susan </a:t>
            </a:r>
            <a:r>
              <a:rPr lang="en-US" sz="11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M.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Kauzlarich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, Tuning Magnetism of [MnSb</a:t>
            </a:r>
            <a:r>
              <a:rPr lang="en-US" sz="1100" baseline="-250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4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]</a:t>
            </a:r>
            <a:r>
              <a:rPr lang="en-US" sz="1100" baseline="300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9-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Cluster in Yb</a:t>
            </a:r>
            <a:r>
              <a:rPr lang="en-US" sz="1100" baseline="-250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14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MnSb</a:t>
            </a:r>
            <a:r>
              <a:rPr lang="en-US" sz="1100" baseline="-250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11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through Chemical Substitutions on </a:t>
            </a:r>
            <a:r>
              <a:rPr lang="en-US" sz="1100" dirty="0" err="1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Yb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sites: the Appearance and Disappearance of Spin Reorientation. </a:t>
            </a:r>
            <a:r>
              <a:rPr lang="en-US" sz="1100" i="1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Journal of the American Chemical Society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1100" b="1" u="sng" dirty="0"/>
              <a:t>doi:10.1021/jacs.6b05636</a:t>
            </a:r>
            <a:r>
              <a:rPr lang="en-US" sz="1100" b="1" u="sng" dirty="0" smtClean="0"/>
              <a:t>.</a:t>
            </a:r>
            <a:r>
              <a:rPr lang="en-US" sz="11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1100" dirty="0">
                <a:solidFill>
                  <a:prstClr val="black"/>
                </a:solidFill>
                <a:latin typeface="Arial Narrow" panose="020B0606020202030204" pitchFamily="34" charset="0"/>
                <a:cs typeface="Arial" charset="0"/>
              </a:rPr>
              <a:t>(2016).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2192" y="4953000"/>
            <a:ext cx="438661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506" y="650150"/>
            <a:ext cx="3491253" cy="48518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92" y="5363542"/>
            <a:ext cx="37982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 smtClean="0">
                <a:latin typeface="Arial Narrow"/>
                <a:ea typeface="Times New Roman"/>
                <a:cs typeface="Arial Narrow"/>
              </a:rPr>
              <a:t>a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) Neutron 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diffraction intensities of the (004) and (400) of Yb</a:t>
            </a:r>
            <a:r>
              <a:rPr lang="en-US" sz="1200" baseline="-25000" dirty="0">
                <a:latin typeface="Arial Narrow"/>
                <a:ea typeface="Times New Roman"/>
                <a:cs typeface="Arial Narrow"/>
              </a:rPr>
              <a:t>14-</a:t>
            </a:r>
            <a:r>
              <a:rPr lang="en-US" sz="1200" i="1" baseline="-25000" dirty="0">
                <a:latin typeface="Arial Narrow"/>
                <a:ea typeface="Times New Roman"/>
                <a:cs typeface="Arial Narrow"/>
              </a:rPr>
              <a:t>x</a:t>
            </a:r>
            <a:r>
              <a:rPr lang="en-US" sz="1200" i="1" dirty="0">
                <a:latin typeface="Arial Narrow"/>
                <a:ea typeface="Times New Roman"/>
                <a:cs typeface="Arial Narrow"/>
              </a:rPr>
              <a:t>RE</a:t>
            </a:r>
            <a:r>
              <a:rPr lang="en-US" sz="1200" i="1" baseline="-25000" dirty="0">
                <a:latin typeface="Arial Narrow"/>
                <a:ea typeface="Times New Roman"/>
                <a:cs typeface="Arial Narrow"/>
              </a:rPr>
              <a:t>x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MnSb</a:t>
            </a:r>
            <a:r>
              <a:rPr lang="en-US" sz="1200" baseline="-25000" dirty="0">
                <a:latin typeface="Arial Narrow"/>
                <a:ea typeface="Times New Roman"/>
                <a:cs typeface="Arial Narrow"/>
              </a:rPr>
              <a:t>11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 scanned over 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temperature.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 </a:t>
            </a:r>
            <a:r>
              <a:rPr lang="en-US" sz="1200" b="1" dirty="0" smtClean="0">
                <a:latin typeface="Arial Narrow"/>
                <a:ea typeface="Times New Roman"/>
                <a:cs typeface="Arial Narrow"/>
              </a:rPr>
              <a:t>b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) 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Temperature-dependent 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magnetic susceptibility 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and </a:t>
            </a:r>
            <a:r>
              <a:rPr lang="en-US" sz="1200" b="1" dirty="0" smtClean="0">
                <a:latin typeface="Arial Narrow"/>
                <a:ea typeface="Times New Roman"/>
                <a:cs typeface="Arial Narrow"/>
              </a:rPr>
              <a:t>c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) field-dependent 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magnetization 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at 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5 K 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of 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Yb</a:t>
            </a:r>
            <a:r>
              <a:rPr lang="en-US" sz="1200" baseline="-25000" dirty="0">
                <a:latin typeface="Arial Narrow"/>
                <a:ea typeface="Times New Roman"/>
                <a:cs typeface="Arial Narrow"/>
              </a:rPr>
              <a:t>13.47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Pr</a:t>
            </a:r>
            <a:r>
              <a:rPr lang="en-US" sz="1200" baseline="-25000" dirty="0">
                <a:latin typeface="Arial Narrow"/>
                <a:ea typeface="Times New Roman"/>
                <a:cs typeface="Arial Narrow"/>
              </a:rPr>
              <a:t>0.53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MnSb</a:t>
            </a:r>
            <a:r>
              <a:rPr lang="en-US" sz="1200" baseline="-25000" dirty="0">
                <a:latin typeface="Arial Narrow"/>
                <a:ea typeface="Times New Roman"/>
                <a:cs typeface="Arial Narrow"/>
              </a:rPr>
              <a:t>11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. </a:t>
            </a:r>
            <a:r>
              <a:rPr lang="en-US" sz="1200" b="1" dirty="0" smtClean="0">
                <a:latin typeface="Arial Narrow"/>
                <a:ea typeface="Times New Roman"/>
                <a:cs typeface="Arial Narrow"/>
              </a:rPr>
              <a:t>d</a:t>
            </a:r>
            <a:r>
              <a:rPr lang="en-US" sz="1200" dirty="0" smtClean="0">
                <a:latin typeface="Arial Narrow"/>
                <a:ea typeface="Times New Roman"/>
                <a:cs typeface="Arial Narrow"/>
              </a:rPr>
              <a:t>) Plot </a:t>
            </a:r>
            <a:r>
              <a:rPr lang="en-US" sz="1200" dirty="0">
                <a:latin typeface="Arial Narrow"/>
                <a:ea typeface="Times New Roman"/>
                <a:cs typeface="Arial Narrow"/>
              </a:rPr>
              <a:t>showing the spin reorientation. </a:t>
            </a:r>
          </a:p>
        </p:txBody>
      </p:sp>
    </p:spTree>
    <p:extLst>
      <p:ext uri="{BB962C8B-B14F-4D97-AF65-F5344CB8AC3E}">
        <p14:creationId xmlns:p14="http://schemas.microsoft.com/office/powerpoint/2010/main" val="3073253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343</Words>
  <Application>Microsoft Macintosh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Xiaoyan Tan</dc:creator>
  <cp:lastModifiedBy>Chakoumakos, Bryan C.</cp:lastModifiedBy>
  <cp:revision>45</cp:revision>
  <dcterms:created xsi:type="dcterms:W3CDTF">2006-08-16T00:00:00Z</dcterms:created>
  <dcterms:modified xsi:type="dcterms:W3CDTF">2016-09-12T12:50:44Z</dcterms:modified>
</cp:coreProperties>
</file>