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notesSlides/notesSlide24.xml" ContentType="application/vnd.openxmlformats-officedocument.presentationml.notes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892"/>
    <a:srgbClr val="FDFF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02" d="100"/>
          <a:sy n="102" d="100"/>
        </p:scale>
        <p:origin x="-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9900C-5C79-EB43-93FD-D9B96D04AEE3}" type="datetimeFigureOut">
              <a:rPr lang="en-US" smtClean="0"/>
              <a:pPr/>
              <a:t>7/30/16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DD333-9175-5D4E-8396-701828E45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47D21-9262-EC48-A56D-1681738089A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33F27-48D1-D948-B793-651CE65230FD}" type="slidenum">
              <a:rPr lang="en-CA"/>
              <a:pPr/>
              <a:t>11</a:t>
            </a:fld>
            <a:endParaRPr lang="en-CA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F6CA23-C5A4-3446-9C3C-536E0FCC247F}" type="slidenum">
              <a:rPr lang="en-CA"/>
              <a:pPr/>
              <a:t>12</a:t>
            </a:fld>
            <a:endParaRPr lang="en-CA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C3E2F5-C6AA-4A40-92EB-5EDA048C9A0D}" type="slidenum">
              <a:rPr lang="en-CA"/>
              <a:pPr/>
              <a:t>13</a:t>
            </a:fld>
            <a:endParaRPr lang="en-CA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1EC16B-B059-304F-9AA4-C38A007751E6}" type="slidenum">
              <a:rPr lang="en-CA"/>
              <a:pPr/>
              <a:t>14</a:t>
            </a:fld>
            <a:endParaRPr lang="en-CA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065F0-5AA7-E041-AB70-1B901C9162B5}" type="slidenum">
              <a:rPr lang="en-CA"/>
              <a:pPr/>
              <a:t>15</a:t>
            </a:fld>
            <a:endParaRPr lang="en-CA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0DCCD-428C-A94A-9A4E-1ABA243943E7}" type="slidenum">
              <a:rPr lang="en-CA"/>
              <a:pPr/>
              <a:t>16</a:t>
            </a:fld>
            <a:endParaRPr lang="en-CA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DFD20D-174C-6D4C-B2D7-BADD2F2C91AC}" type="slidenum">
              <a:rPr lang="en-CA"/>
              <a:pPr/>
              <a:t>17</a:t>
            </a:fld>
            <a:endParaRPr lang="en-CA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524965-4624-1347-9001-680D195FD83A}" type="slidenum">
              <a:rPr lang="en-CA"/>
              <a:pPr/>
              <a:t>18</a:t>
            </a:fld>
            <a:endParaRPr lang="en-CA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53EE12-DE01-4440-BA74-4D01A69B8E58}" type="slidenum">
              <a:rPr lang="en-CA"/>
              <a:pPr/>
              <a:t>19</a:t>
            </a:fld>
            <a:endParaRPr lang="en-CA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7924CB-D4C3-CE46-9ED1-023BAC4C489F}" type="slidenum">
              <a:rPr lang="en-CA"/>
              <a:pPr/>
              <a:t>20</a:t>
            </a:fld>
            <a:endParaRPr lang="en-CA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E1894C-5115-9D45-A162-1DAD4C3E4D45}" type="slidenum">
              <a:rPr lang="en-CA"/>
              <a:pPr/>
              <a:t>3</a:t>
            </a:fld>
            <a:endParaRPr lang="en-CA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7A4903-162A-564C-8749-62D31230A8D0}" type="slidenum">
              <a:rPr lang="en-CA"/>
              <a:pPr/>
              <a:t>21</a:t>
            </a:fld>
            <a:endParaRPr lang="en-CA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84F263-6BDD-3C49-9D12-EB7C41B53980}" type="slidenum">
              <a:rPr lang="en-CA"/>
              <a:pPr/>
              <a:t>22</a:t>
            </a:fld>
            <a:endParaRPr lang="en-CA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C7722-D676-AE4C-9720-6EDCC3E277A3}" type="slidenum">
              <a:rPr lang="en-CA"/>
              <a:pPr/>
              <a:t>23</a:t>
            </a:fld>
            <a:endParaRPr lang="en-CA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920DDA-9A94-CB45-82A5-A609671DA84D}" type="slidenum">
              <a:rPr lang="en-CA"/>
              <a:pPr/>
              <a:t>24</a:t>
            </a:fld>
            <a:endParaRPr lang="en-CA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E1BA2B-4DB8-FB4F-A506-347AE07DF876}" type="slidenum">
              <a:rPr lang="en-CA"/>
              <a:pPr/>
              <a:t>25</a:t>
            </a:fld>
            <a:endParaRPr lang="en-CA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CACD4A-D5FB-CD4D-AEFD-29C7CB2C9773}" type="slidenum">
              <a:rPr lang="en-CA"/>
              <a:pPr/>
              <a:t>26</a:t>
            </a:fld>
            <a:endParaRPr lang="en-CA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7F592F-B30D-0745-B503-F7C4D29C0BA0}" type="slidenum">
              <a:rPr lang="en-US"/>
              <a:pPr/>
              <a:t>27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C1381F-0DA0-A04D-AF8C-309EEE030205}" type="slidenum">
              <a:rPr lang="en-CA"/>
              <a:pPr/>
              <a:t>30</a:t>
            </a:fld>
            <a:endParaRPr lang="en-CA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8E71C-AB30-DC4E-B4A3-F9A1012A4F1C}" type="slidenum">
              <a:rPr lang="en-CA"/>
              <a:pPr/>
              <a:t>4</a:t>
            </a:fld>
            <a:endParaRPr lang="en-CA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38522-E915-EA45-9FD8-E1FBB629BFAC}" type="slidenum">
              <a:rPr lang="en-CA"/>
              <a:pPr/>
              <a:t>5</a:t>
            </a:fld>
            <a:endParaRPr lang="en-CA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DCCD4F-FDED-3746-95A6-CEB51EDBECF4}" type="slidenum">
              <a:rPr lang="en-CA"/>
              <a:pPr/>
              <a:t>6</a:t>
            </a:fld>
            <a:endParaRPr lang="en-CA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DD9830-E085-9244-B74C-D49775F93BC5}" type="slidenum">
              <a:rPr lang="en-CA"/>
              <a:pPr/>
              <a:t>7</a:t>
            </a:fld>
            <a:endParaRPr lang="en-CA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D2A7B-AFB4-1D46-B92E-B807E3FA413A}" type="slidenum">
              <a:rPr lang="en-CA"/>
              <a:pPr/>
              <a:t>8</a:t>
            </a:fld>
            <a:endParaRPr lang="en-CA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CAF5F-9CE7-A144-AE47-BC18DB7A080D}" type="slidenum">
              <a:rPr lang="en-CA"/>
              <a:pPr/>
              <a:t>9</a:t>
            </a:fld>
            <a:endParaRPr lang="en-CA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D7117-ED93-6A40-8D49-987C95A7A4B0}" type="slidenum">
              <a:rPr lang="en-CA"/>
              <a:pPr/>
              <a:t>10</a:t>
            </a:fld>
            <a:endParaRPr lang="en-CA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31F6-8561-D24C-B478-CFBAE5C1BD7F}" type="datetimeFigureOut">
              <a:rPr lang="en-US" smtClean="0"/>
              <a:pPr/>
              <a:t>7/30/16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2BB1-5FB3-EB4B-9069-5B8D4B3BB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31F6-8561-D24C-B478-CFBAE5C1BD7F}" type="datetimeFigureOut">
              <a:rPr lang="en-US" smtClean="0"/>
              <a:pPr/>
              <a:t>7/30/16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2BB1-5FB3-EB4B-9069-5B8D4B3BB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31F6-8561-D24C-B478-CFBAE5C1BD7F}" type="datetimeFigureOut">
              <a:rPr lang="en-US" smtClean="0"/>
              <a:pPr/>
              <a:t>7/30/16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2BB1-5FB3-EB4B-9069-5B8D4B3BB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pPr lvl="0">
              <a:defRPr sz="1800"/>
            </a:pPr>
            <a:r>
              <a:rPr sz="8000" dirty="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3200" dirty="0"/>
              <a:t>Body Level One</a:t>
            </a:r>
          </a:p>
          <a:p>
            <a:pPr lvl="1">
              <a:defRPr sz="1800"/>
            </a:pPr>
            <a:r>
              <a:rPr sz="3200" dirty="0"/>
              <a:t>Body Level Two</a:t>
            </a:r>
          </a:p>
          <a:p>
            <a:pPr lvl="2">
              <a:defRPr sz="1800"/>
            </a:pPr>
            <a:r>
              <a:rPr sz="3200" dirty="0"/>
              <a:t>Body Level Three</a:t>
            </a:r>
          </a:p>
          <a:p>
            <a:pPr lvl="3">
              <a:defRPr sz="1800"/>
            </a:pPr>
            <a:r>
              <a:rPr sz="3200" dirty="0"/>
              <a:t>Body Level Four</a:t>
            </a:r>
          </a:p>
          <a:p>
            <a:pPr lvl="4">
              <a:defRPr sz="1800"/>
            </a:pPr>
            <a:r>
              <a:rPr sz="3200" dirty="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31F6-8561-D24C-B478-CFBAE5C1BD7F}" type="datetimeFigureOut">
              <a:rPr lang="en-US" smtClean="0"/>
              <a:pPr/>
              <a:t>7/30/16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2BB1-5FB3-EB4B-9069-5B8D4B3BB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31F6-8561-D24C-B478-CFBAE5C1BD7F}" type="datetimeFigureOut">
              <a:rPr lang="en-US" smtClean="0"/>
              <a:pPr/>
              <a:t>7/30/16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2BB1-5FB3-EB4B-9069-5B8D4B3BB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31F6-8561-D24C-B478-CFBAE5C1BD7F}" type="datetimeFigureOut">
              <a:rPr lang="en-US" smtClean="0"/>
              <a:pPr/>
              <a:t>7/30/16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2BB1-5FB3-EB4B-9069-5B8D4B3BB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31F6-8561-D24C-B478-CFBAE5C1BD7F}" type="datetimeFigureOut">
              <a:rPr lang="en-US" smtClean="0"/>
              <a:pPr/>
              <a:t>7/30/16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2BB1-5FB3-EB4B-9069-5B8D4B3BB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31F6-8561-D24C-B478-CFBAE5C1BD7F}" type="datetimeFigureOut">
              <a:rPr lang="en-US" smtClean="0"/>
              <a:pPr/>
              <a:t>7/30/16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2BB1-5FB3-EB4B-9069-5B8D4B3BB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31F6-8561-D24C-B478-CFBAE5C1BD7F}" type="datetimeFigureOut">
              <a:rPr lang="en-US" smtClean="0"/>
              <a:pPr/>
              <a:t>7/30/16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2BB1-5FB3-EB4B-9069-5B8D4B3BB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31F6-8561-D24C-B478-CFBAE5C1BD7F}" type="datetimeFigureOut">
              <a:rPr lang="en-US" smtClean="0"/>
              <a:pPr/>
              <a:t>7/30/16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2BB1-5FB3-EB4B-9069-5B8D4B3BB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31F6-8561-D24C-B478-CFBAE5C1BD7F}" type="datetimeFigureOut">
              <a:rPr lang="en-US" smtClean="0"/>
              <a:pPr/>
              <a:t>7/30/16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2BB1-5FB3-EB4B-9069-5B8D4B3BB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E31F6-8561-D24C-B478-CFBAE5C1BD7F}" type="datetimeFigureOut">
              <a:rPr lang="en-US" smtClean="0"/>
              <a:pPr/>
              <a:t>7/30/16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B2BB1-5FB3-EB4B-9069-5B8D4B3BB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2916" y="2398236"/>
            <a:ext cx="4205884" cy="1030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image1.png"/>
          <p:cNvPicPr/>
          <p:nvPr/>
        </p:nvPicPr>
        <p:blipFill>
          <a:blip r:embed="rId4">
            <a:extLst/>
          </a:blip>
          <a:srcRect l="78256" t="529"/>
          <a:stretch>
            <a:fillRect/>
          </a:stretch>
        </p:blipFill>
        <p:spPr>
          <a:xfrm>
            <a:off x="6322322" y="-125015"/>
            <a:ext cx="2819462" cy="5407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figure_1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10200" y="4419600"/>
            <a:ext cx="3770145" cy="2420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4763" y="1312664"/>
            <a:ext cx="1071563" cy="554533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63500" dist="114299" dir="3119991" algn="ctr" rotWithShape="0">
              <a:schemeClr val="bg2">
                <a:alpha val="50000"/>
              </a:scheme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143000" y="3810000"/>
            <a:ext cx="4267200" cy="2862322"/>
          </a:xfrm>
          <a:prstGeom prst="rect">
            <a:avLst/>
          </a:prstGeom>
          <a:solidFill>
            <a:srgbClr val="FCFF74">
              <a:alpha val="44000"/>
            </a:srgbClr>
          </a:solidFill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1800" b="1" i="1" dirty="0">
                <a:solidFill>
                  <a:srgbClr val="3366FF"/>
                </a:solidFill>
              </a:rPr>
              <a:t> </a:t>
            </a:r>
            <a:r>
              <a:rPr lang="en-US" sz="2000" b="1" i="1" dirty="0" smtClean="0">
                <a:solidFill>
                  <a:srgbClr val="3366FF"/>
                </a:solidFill>
              </a:rPr>
              <a:t>Magnetism and Neutron Scattering: </a:t>
            </a:r>
          </a:p>
          <a:p>
            <a:r>
              <a:rPr lang="en-US" sz="2000" b="1" i="1" dirty="0" smtClean="0">
                <a:solidFill>
                  <a:srgbClr val="3366FF"/>
                </a:solidFill>
              </a:rPr>
              <a:t>    A Killer Application</a:t>
            </a:r>
          </a:p>
          <a:p>
            <a:r>
              <a:rPr lang="en-US" sz="2000" b="1" i="1" dirty="0" smtClean="0">
                <a:solidFill>
                  <a:srgbClr val="3366FF"/>
                </a:solidFill>
              </a:rPr>
              <a:t>         </a:t>
            </a:r>
          </a:p>
          <a:p>
            <a:pPr>
              <a:buFont typeface="Wingdings" charset="2"/>
              <a:buChar char="Ø"/>
            </a:pPr>
            <a:r>
              <a:rPr lang="en-US" sz="2000" b="1" i="1" dirty="0" smtClean="0">
                <a:solidFill>
                  <a:srgbClr val="3366FF"/>
                </a:solidFill>
              </a:rPr>
              <a:t> Magnetism in solids</a:t>
            </a:r>
          </a:p>
          <a:p>
            <a:pPr>
              <a:buFont typeface="Wingdings" charset="2"/>
              <a:buChar char="Ø"/>
            </a:pPr>
            <a:endParaRPr lang="en-US" sz="2000" b="1" i="1" dirty="0" smtClean="0">
              <a:solidFill>
                <a:srgbClr val="3366FF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2000" b="1" i="1" dirty="0" smtClean="0">
                <a:solidFill>
                  <a:srgbClr val="3366FF"/>
                </a:solidFill>
              </a:rPr>
              <a:t> Bottom Lines on </a:t>
            </a:r>
          </a:p>
          <a:p>
            <a:r>
              <a:rPr lang="en-US" sz="2000" b="1" i="1" dirty="0" smtClean="0">
                <a:solidFill>
                  <a:srgbClr val="3366FF"/>
                </a:solidFill>
              </a:rPr>
              <a:t>   Magnetic Neutron Scattering</a:t>
            </a:r>
          </a:p>
          <a:p>
            <a:pPr>
              <a:buFont typeface="Wingdings" charset="2"/>
              <a:buChar char="Ø"/>
            </a:pPr>
            <a:endParaRPr lang="en-US" sz="2000" b="1" i="1" dirty="0" smtClean="0">
              <a:solidFill>
                <a:srgbClr val="3366FF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2000" b="1" i="1" dirty="0" smtClean="0">
                <a:solidFill>
                  <a:srgbClr val="3366FF"/>
                </a:solidFill>
              </a:rPr>
              <a:t> Examples</a:t>
            </a:r>
            <a:endParaRPr lang="en-US" sz="2000" b="1" i="1" dirty="0">
              <a:solidFill>
                <a:srgbClr val="3366FF"/>
              </a:solidFill>
            </a:endParaRPr>
          </a:p>
        </p:txBody>
      </p:sp>
      <p:sp>
        <p:nvSpPr>
          <p:cNvPr id="12" name="Rectangle 2"/>
          <p:cNvSpPr>
            <a:spLocks/>
          </p:cNvSpPr>
          <p:nvPr/>
        </p:nvSpPr>
        <p:spPr bwMode="auto">
          <a:xfrm>
            <a:off x="76200" y="76200"/>
            <a:ext cx="6052050" cy="1138833"/>
          </a:xfrm>
          <a:prstGeom prst="rect">
            <a:avLst/>
          </a:prstGeom>
          <a:gradFill rotWithShape="0">
            <a:gsLst>
              <a:gs pos="0">
                <a:srgbClr val="FFFFFF">
                  <a:alpha val="98999"/>
                </a:srgbClr>
              </a:gs>
              <a:gs pos="100000">
                <a:srgbClr val="FFFF66"/>
              </a:gs>
            </a:gsLst>
            <a:lin ang="5280000" scaled="1"/>
          </a:gra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3600" b="1" i="1" dirty="0" smtClean="0">
                <a:solidFill>
                  <a:srgbClr val="5840FF"/>
                </a:solidFill>
                <a:ea typeface="Gill Sans" charset="0"/>
                <a:cs typeface="Gill Sans" charset="0"/>
              </a:rPr>
              <a:t>  Magnetic Neutron Scattering </a:t>
            </a:r>
            <a:endParaRPr lang="en-US" sz="3600" b="1" i="1" dirty="0">
              <a:solidFill>
                <a:srgbClr val="5840FF"/>
              </a:solidFill>
              <a:ea typeface="Gill Sans" charset="0"/>
              <a:cs typeface="Gill Sans" charset="0"/>
            </a:endParaRPr>
          </a:p>
        </p:txBody>
      </p:sp>
      <p:sp>
        <p:nvSpPr>
          <p:cNvPr id="13" name="Rectangle 3"/>
          <p:cNvSpPr>
            <a:spLocks/>
          </p:cNvSpPr>
          <p:nvPr/>
        </p:nvSpPr>
        <p:spPr bwMode="auto">
          <a:xfrm>
            <a:off x="560189" y="1401366"/>
            <a:ext cx="5688211" cy="73223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800" b="1" i="1" dirty="0">
                <a:solidFill>
                  <a:srgbClr val="0000FF"/>
                </a:solidFill>
                <a:ea typeface="Gill Sans" charset="0"/>
                <a:cs typeface="Gill Sans" charset="0"/>
              </a:rPr>
              <a:t>Bruce D Gaulin              </a:t>
            </a:r>
          </a:p>
          <a:p>
            <a:pPr algn="ctr"/>
            <a:r>
              <a:rPr lang="en-US" sz="2800" b="1" i="1" dirty="0">
                <a:solidFill>
                  <a:srgbClr val="0000FF"/>
                </a:solidFill>
                <a:ea typeface="Gill Sans" charset="0"/>
                <a:cs typeface="Gill Sans" charset="0"/>
              </a:rPr>
              <a:t>McMaster University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pin_conf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-76200"/>
            <a:ext cx="2676525" cy="698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000375" y="609600"/>
            <a:ext cx="1519238" cy="701675"/>
          </a:xfrm>
          <a:prstGeom prst="rect">
            <a:avLst/>
          </a:prstGeom>
          <a:noFill/>
          <a:ln w="1143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T = 0.9 T</a:t>
            </a:r>
            <a:r>
              <a:rPr lang="en-US" b="1" baseline="-25000"/>
              <a:t>C</a:t>
            </a:r>
          </a:p>
          <a:p>
            <a:endParaRPr lang="en-US" b="1" baseline="-25000"/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2643188" y="2941638"/>
            <a:ext cx="1062037" cy="701675"/>
          </a:xfrm>
          <a:prstGeom prst="rect">
            <a:avLst/>
          </a:prstGeom>
          <a:noFill/>
          <a:ln w="1143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T = T</a:t>
            </a:r>
            <a:r>
              <a:rPr lang="en-US" b="1" baseline="-25000"/>
              <a:t>C</a:t>
            </a:r>
          </a:p>
          <a:p>
            <a:endParaRPr lang="en-US" b="1" baseline="-25000"/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4535488" y="3394075"/>
            <a:ext cx="184150" cy="457200"/>
          </a:xfrm>
          <a:prstGeom prst="rect">
            <a:avLst/>
          </a:prstGeom>
          <a:noFill/>
          <a:ln w="1143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3000375" y="5257800"/>
            <a:ext cx="1519238" cy="701675"/>
          </a:xfrm>
          <a:prstGeom prst="rect">
            <a:avLst/>
          </a:prstGeom>
          <a:noFill/>
          <a:ln w="1143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T = 1.1 T</a:t>
            </a:r>
            <a:r>
              <a:rPr lang="en-US" b="1" baseline="-25000"/>
              <a:t>C</a:t>
            </a:r>
          </a:p>
          <a:p>
            <a:endParaRPr lang="en-US" b="1" baseline="-25000"/>
          </a:p>
        </p:txBody>
      </p:sp>
      <p:pic>
        <p:nvPicPr>
          <p:cNvPr id="30727" name="Picture 2" descr="triple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2022475"/>
            <a:ext cx="5716587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438400" y="533400"/>
            <a:ext cx="3975100" cy="4572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Magnetic Neutron Scattering</a:t>
            </a:r>
            <a:endParaRPr lang="en-CA" b="1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7799388" cy="1187450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Neutrons carry no charge; carry s=1/2 magnetic moment</a:t>
            </a:r>
          </a:p>
          <a:p>
            <a:endParaRPr lang="en-US" b="1">
              <a:solidFill>
                <a:srgbClr val="0000FF"/>
              </a:solidFill>
            </a:endParaRPr>
          </a:p>
          <a:p>
            <a:r>
              <a:rPr lang="en-US" b="1">
                <a:solidFill>
                  <a:srgbClr val="0000FF"/>
                </a:solidFill>
              </a:rPr>
              <a:t>Only couple to electrons in solids via magnetic interactions</a:t>
            </a:r>
            <a:endParaRPr lang="en-CA" b="1">
              <a:solidFill>
                <a:srgbClr val="0000FF"/>
              </a:solidFill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895600" y="3048000"/>
            <a:ext cx="2379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9900"/>
                </a:solidFill>
                <a:latin typeface="Symbol" charset="2"/>
              </a:rPr>
              <a:t>m</a:t>
            </a:r>
            <a:r>
              <a:rPr lang="en-US" sz="3200" b="1" baseline="-25000">
                <a:solidFill>
                  <a:srgbClr val="009900"/>
                </a:solidFill>
              </a:rPr>
              <a:t>n</a:t>
            </a:r>
            <a:r>
              <a:rPr lang="en-US" sz="3200">
                <a:solidFill>
                  <a:srgbClr val="009900"/>
                </a:solidFill>
              </a:rPr>
              <a:t> = - </a:t>
            </a:r>
            <a:r>
              <a:rPr lang="en-US" sz="3200">
                <a:solidFill>
                  <a:srgbClr val="009900"/>
                </a:solidFill>
                <a:latin typeface="Symbol" charset="2"/>
              </a:rPr>
              <a:t>g</a:t>
            </a:r>
            <a:r>
              <a:rPr lang="en-US" sz="3200">
                <a:solidFill>
                  <a:srgbClr val="009900"/>
                </a:solidFill>
              </a:rPr>
              <a:t> </a:t>
            </a:r>
            <a:r>
              <a:rPr lang="en-US" sz="3200">
                <a:solidFill>
                  <a:srgbClr val="009900"/>
                </a:solidFill>
                <a:latin typeface="Symbol" charset="2"/>
              </a:rPr>
              <a:t>m</a:t>
            </a:r>
            <a:r>
              <a:rPr lang="en-US" sz="3200">
                <a:solidFill>
                  <a:srgbClr val="009900"/>
                </a:solidFill>
              </a:rPr>
              <a:t> </a:t>
            </a:r>
            <a:r>
              <a:rPr lang="en-US" sz="3200" baseline="-25000">
                <a:solidFill>
                  <a:srgbClr val="009900"/>
                </a:solidFill>
              </a:rPr>
              <a:t>N</a:t>
            </a:r>
            <a:r>
              <a:rPr lang="en-US" sz="3200">
                <a:solidFill>
                  <a:srgbClr val="009900"/>
                </a:solidFill>
              </a:rPr>
              <a:t> </a:t>
            </a:r>
            <a:r>
              <a:rPr lang="en-US" sz="3200" b="1">
                <a:solidFill>
                  <a:srgbClr val="009900"/>
                </a:solidFill>
                <a:latin typeface="Symbol" charset="2"/>
              </a:rPr>
              <a:t>s</a:t>
            </a:r>
            <a:endParaRPr lang="en-CA" sz="3200" b="1">
              <a:solidFill>
                <a:srgbClr val="009900"/>
              </a:solidFill>
              <a:latin typeface="Symbol" charset="2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987550" y="4327525"/>
            <a:ext cx="7150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9900"/>
                </a:solidFill>
                <a:latin typeface="Symbol" charset="2"/>
              </a:rPr>
              <a:t>g </a:t>
            </a:r>
            <a:r>
              <a:rPr lang="en-US" sz="2000" b="1">
                <a:solidFill>
                  <a:srgbClr val="009900"/>
                </a:solidFill>
              </a:rPr>
              <a:t>= 1.913       nuclear magneton=e </a:t>
            </a:r>
            <a:r>
              <a:rPr lang="en-US" sz="2000" b="1">
                <a:solidFill>
                  <a:srgbClr val="009900"/>
                </a:solidFill>
                <a:latin typeface="msbm10" pitchFamily="34" charset="0"/>
              </a:rPr>
              <a:t>ħ</a:t>
            </a:r>
            <a:r>
              <a:rPr lang="en-US" sz="2000" b="1">
                <a:solidFill>
                  <a:srgbClr val="009900"/>
                </a:solidFill>
              </a:rPr>
              <a:t>/2m</a:t>
            </a:r>
            <a:r>
              <a:rPr lang="en-US" sz="2000" b="1" baseline="-25000">
                <a:solidFill>
                  <a:srgbClr val="009900"/>
                </a:solidFill>
              </a:rPr>
              <a:t>n</a:t>
            </a:r>
            <a:r>
              <a:rPr lang="en-US" sz="2000" b="1">
                <a:solidFill>
                  <a:srgbClr val="009900"/>
                </a:solidFill>
              </a:rPr>
              <a:t>        Pauli spin operator</a:t>
            </a:r>
            <a:endParaRPr lang="en-CA" sz="2000" b="1">
              <a:solidFill>
                <a:srgbClr val="009900"/>
              </a:solidFill>
            </a:endParaRP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 rot="3425368">
            <a:off x="3338512" y="3602038"/>
            <a:ext cx="131763" cy="757238"/>
          </a:xfrm>
          <a:prstGeom prst="upArrow">
            <a:avLst>
              <a:gd name="adj1" fmla="val 50000"/>
              <a:gd name="adj2" fmla="val 143674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 rot="-3850513">
            <a:off x="6084094" y="3340894"/>
            <a:ext cx="176212" cy="1219200"/>
          </a:xfrm>
          <a:prstGeom prst="upArrow">
            <a:avLst>
              <a:gd name="adj1" fmla="val 50000"/>
              <a:gd name="adj2" fmla="val 172973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 rot="4569">
            <a:off x="4419600" y="3657600"/>
            <a:ext cx="131763" cy="757238"/>
          </a:xfrm>
          <a:prstGeom prst="upArrow">
            <a:avLst>
              <a:gd name="adj1" fmla="val 50000"/>
              <a:gd name="adj2" fmla="val 143674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406400" y="5502275"/>
            <a:ext cx="8383588" cy="822325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How do we understand what occurs when a beam of </a:t>
            </a:r>
          </a:p>
          <a:p>
            <a:pPr algn="ctr"/>
            <a:r>
              <a:rPr lang="en-US" b="1"/>
              <a:t>mono-energetic neutrons falls incident on a magnetic material?</a:t>
            </a:r>
            <a:endParaRPr lang="en-CA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026"/>
          <p:cNvSpPr txBox="1">
            <a:spLocks noChangeArrowheads="1"/>
          </p:cNvSpPr>
          <p:nvPr/>
        </p:nvSpPr>
        <p:spPr bwMode="auto">
          <a:xfrm>
            <a:off x="365125" y="193675"/>
            <a:ext cx="8688388" cy="2678113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b="1"/>
              <a:t>Calculate a “cross section”:</a:t>
            </a:r>
          </a:p>
          <a:p>
            <a:pPr marL="457200" indent="-457200"/>
            <a:endParaRPr lang="en-US" b="1"/>
          </a:p>
          <a:p>
            <a:pPr marL="457200" indent="-457200"/>
            <a:r>
              <a:rPr lang="en-US">
                <a:solidFill>
                  <a:srgbClr val="0000FF"/>
                </a:solidFill>
              </a:rPr>
              <a:t>What fraction of the neutrons scatter off the sample with a particular:</a:t>
            </a:r>
          </a:p>
          <a:p>
            <a:pPr marL="457200" indent="-457200"/>
            <a:endParaRPr lang="en-US">
              <a:solidFill>
                <a:srgbClr val="0000FF"/>
              </a:solidFill>
            </a:endParaRPr>
          </a:p>
          <a:p>
            <a:pPr marL="457200" indent="-457200">
              <a:buFontTx/>
              <a:buAutoNum type="alphaLcParenR"/>
            </a:pPr>
            <a:r>
              <a:rPr lang="en-US">
                <a:solidFill>
                  <a:srgbClr val="0000FF"/>
                </a:solidFill>
              </a:rPr>
              <a:t>Change in momentum:  </a:t>
            </a:r>
            <a:r>
              <a:rPr lang="en-US" b="1">
                <a:solidFill>
                  <a:srgbClr val="0000FF"/>
                </a:solidFill>
                <a:latin typeface="Symbol" charset="2"/>
              </a:rPr>
              <a:t>k</a:t>
            </a:r>
            <a:r>
              <a:rPr lang="en-US">
                <a:solidFill>
                  <a:srgbClr val="0000FF"/>
                </a:solidFill>
              </a:rPr>
              <a:t> =  </a:t>
            </a:r>
            <a:r>
              <a:rPr lang="en-US" b="1">
                <a:solidFill>
                  <a:srgbClr val="0000FF"/>
                </a:solidFill>
              </a:rPr>
              <a:t>k</a:t>
            </a:r>
            <a:r>
              <a:rPr lang="en-US">
                <a:solidFill>
                  <a:srgbClr val="0000FF"/>
                </a:solidFill>
              </a:rPr>
              <a:t> – </a:t>
            </a:r>
            <a:r>
              <a:rPr lang="en-US" b="1">
                <a:solidFill>
                  <a:srgbClr val="0000FF"/>
                </a:solidFill>
              </a:rPr>
              <a:t>k</a:t>
            </a:r>
            <a:r>
              <a:rPr lang="en-US" b="1" baseline="30000">
                <a:solidFill>
                  <a:srgbClr val="0000FF"/>
                </a:solidFill>
                <a:latin typeface="cmsy10" pitchFamily="34" charset="0"/>
              </a:rPr>
              <a:t>´</a:t>
            </a:r>
            <a:endParaRPr lang="en-US" b="1">
              <a:solidFill>
                <a:srgbClr val="0000FF"/>
              </a:solidFill>
              <a:latin typeface="cmsy10" pitchFamily="34" charset="0"/>
            </a:endParaRPr>
          </a:p>
          <a:p>
            <a:pPr marL="457200" indent="-457200"/>
            <a:endParaRPr lang="en-US">
              <a:solidFill>
                <a:srgbClr val="0000FF"/>
              </a:solidFill>
            </a:endParaRPr>
          </a:p>
          <a:p>
            <a:pPr marL="457200" indent="-457200"/>
            <a:r>
              <a:rPr lang="en-US">
                <a:solidFill>
                  <a:srgbClr val="0000FF"/>
                </a:solidFill>
              </a:rPr>
              <a:t>b)   Change in energy:  </a:t>
            </a:r>
            <a:r>
              <a:rPr lang="en-US">
                <a:solidFill>
                  <a:srgbClr val="0000FF"/>
                </a:solidFill>
                <a:latin typeface="msbm10" pitchFamily="34" charset="0"/>
              </a:rPr>
              <a:t>ħ</a:t>
            </a:r>
            <a:r>
              <a:rPr lang="en-US">
                <a:solidFill>
                  <a:srgbClr val="0000FF"/>
                </a:solidFill>
                <a:latin typeface="Symbol" charset="2"/>
              </a:rPr>
              <a:t>w </a:t>
            </a:r>
            <a:r>
              <a:rPr lang="en-US">
                <a:solidFill>
                  <a:srgbClr val="0000FF"/>
                </a:solidFill>
              </a:rPr>
              <a:t>= </a:t>
            </a:r>
            <a:r>
              <a:rPr lang="en-US">
                <a:solidFill>
                  <a:srgbClr val="0000FF"/>
                </a:solidFill>
                <a:latin typeface="msbm10" pitchFamily="34" charset="0"/>
              </a:rPr>
              <a:t>ħ</a:t>
            </a:r>
            <a:r>
              <a:rPr lang="en-US" baseline="30000">
                <a:solidFill>
                  <a:srgbClr val="0000FF"/>
                </a:solidFill>
              </a:rPr>
              <a:t>2</a:t>
            </a:r>
            <a:r>
              <a:rPr lang="en-US">
                <a:solidFill>
                  <a:srgbClr val="0000FF"/>
                </a:solidFill>
              </a:rPr>
              <a:t>k</a:t>
            </a:r>
            <a:r>
              <a:rPr lang="en-US" baseline="30000">
                <a:solidFill>
                  <a:srgbClr val="0000FF"/>
                </a:solidFill>
              </a:rPr>
              <a:t>2</a:t>
            </a:r>
            <a:r>
              <a:rPr lang="en-US">
                <a:solidFill>
                  <a:srgbClr val="0000FF"/>
                </a:solidFill>
              </a:rPr>
              <a:t>/2m  -  </a:t>
            </a:r>
            <a:r>
              <a:rPr lang="en-US">
                <a:solidFill>
                  <a:srgbClr val="0000FF"/>
                </a:solidFill>
                <a:latin typeface="msbm10" pitchFamily="34" charset="0"/>
              </a:rPr>
              <a:t>ħ</a:t>
            </a:r>
            <a:r>
              <a:rPr lang="en-US" baseline="30000">
                <a:solidFill>
                  <a:srgbClr val="0000FF"/>
                </a:solidFill>
              </a:rPr>
              <a:t>2</a:t>
            </a:r>
            <a:r>
              <a:rPr lang="en-US">
                <a:solidFill>
                  <a:srgbClr val="0000FF"/>
                </a:solidFill>
              </a:rPr>
              <a:t>k</a:t>
            </a:r>
            <a:r>
              <a:rPr lang="en-US" baseline="30000">
                <a:solidFill>
                  <a:srgbClr val="0000FF"/>
                </a:solidFill>
                <a:latin typeface="cmsy10" pitchFamily="34" charset="0"/>
              </a:rPr>
              <a:t>´</a:t>
            </a:r>
            <a:r>
              <a:rPr lang="en-US" baseline="30000">
                <a:solidFill>
                  <a:srgbClr val="0000FF"/>
                </a:solidFill>
              </a:rPr>
              <a:t>2</a:t>
            </a:r>
            <a:r>
              <a:rPr lang="en-US">
                <a:solidFill>
                  <a:srgbClr val="0000FF"/>
                </a:solidFill>
              </a:rPr>
              <a:t>/2m </a:t>
            </a:r>
            <a:endParaRPr lang="en-CA">
              <a:solidFill>
                <a:srgbClr val="0000FF"/>
              </a:solidFill>
            </a:endParaRPr>
          </a:p>
        </p:txBody>
      </p:sp>
      <p:sp>
        <p:nvSpPr>
          <p:cNvPr id="34819" name="Text Box 1027"/>
          <p:cNvSpPr txBox="1">
            <a:spLocks noChangeArrowheads="1"/>
          </p:cNvSpPr>
          <p:nvPr/>
        </p:nvSpPr>
        <p:spPr bwMode="auto">
          <a:xfrm>
            <a:off x="288925" y="3089275"/>
            <a:ext cx="86264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b="1"/>
              <a:t>Fermi’s Golden Rule</a:t>
            </a:r>
          </a:p>
          <a:p>
            <a:pPr>
              <a:buClr>
                <a:srgbClr val="FF0000"/>
              </a:buClr>
            </a:pPr>
            <a:r>
              <a:rPr lang="en-US" b="1"/>
              <a:t>   1</a:t>
            </a:r>
            <a:r>
              <a:rPr lang="en-US" b="1" baseline="30000"/>
              <a:t>st</a:t>
            </a:r>
            <a:r>
              <a:rPr lang="en-US" b="1"/>
              <a:t> Order Perturbation Theory</a:t>
            </a:r>
          </a:p>
          <a:p>
            <a:pPr>
              <a:buClr>
                <a:srgbClr val="FF0000"/>
              </a:buClr>
            </a:pPr>
            <a:endParaRPr lang="en-US" b="1"/>
          </a:p>
          <a:p>
            <a:pPr>
              <a:buClr>
                <a:srgbClr val="FF0000"/>
              </a:buClr>
            </a:pPr>
            <a:r>
              <a:rPr lang="en-US">
                <a:solidFill>
                  <a:schemeClr val="tx1"/>
                </a:solidFill>
              </a:rPr>
              <a:t>  </a:t>
            </a:r>
          </a:p>
          <a:p>
            <a:pPr>
              <a:buClr>
                <a:srgbClr val="FF0000"/>
              </a:buClr>
            </a:pPr>
            <a:r>
              <a:rPr lang="en-US">
                <a:solidFill>
                  <a:srgbClr val="0000FF"/>
                </a:solidFill>
              </a:rPr>
              <a:t>d</a:t>
            </a:r>
            <a:r>
              <a:rPr lang="en-US" baseline="30000">
                <a:solidFill>
                  <a:srgbClr val="0000FF"/>
                </a:solidFill>
              </a:rPr>
              <a:t>2</a:t>
            </a:r>
            <a:r>
              <a:rPr lang="en-US">
                <a:solidFill>
                  <a:srgbClr val="0000FF"/>
                </a:solidFill>
                <a:latin typeface="Symbol" charset="2"/>
              </a:rPr>
              <a:t>s</a:t>
            </a:r>
            <a:r>
              <a:rPr lang="en-US">
                <a:solidFill>
                  <a:srgbClr val="0000FF"/>
                </a:solidFill>
              </a:rPr>
              <a:t>/d</a:t>
            </a:r>
            <a:r>
              <a:rPr lang="en-US">
                <a:solidFill>
                  <a:srgbClr val="0000FF"/>
                </a:solidFill>
                <a:latin typeface="Symbol" charset="2"/>
              </a:rPr>
              <a:t>W</a:t>
            </a:r>
            <a:r>
              <a:rPr lang="en-US">
                <a:solidFill>
                  <a:srgbClr val="0000FF"/>
                </a:solidFill>
              </a:rPr>
              <a:t> dE</a:t>
            </a:r>
            <a:r>
              <a:rPr lang="en-US" baseline="30000">
                <a:solidFill>
                  <a:srgbClr val="0000FF"/>
                </a:solidFill>
                <a:latin typeface="cmsy10" pitchFamily="34" charset="0"/>
              </a:rPr>
              <a:t>´ </a:t>
            </a:r>
            <a:r>
              <a:rPr lang="en-US">
                <a:solidFill>
                  <a:srgbClr val="0000FF"/>
                </a:solidFill>
              </a:rPr>
              <a:t>  :  </a:t>
            </a:r>
            <a:r>
              <a:rPr lang="en-US" b="1">
                <a:solidFill>
                  <a:srgbClr val="0000FF"/>
                </a:solidFill>
              </a:rPr>
              <a:t> k </a:t>
            </a:r>
            <a:r>
              <a:rPr lang="en-US">
                <a:solidFill>
                  <a:srgbClr val="0000FF"/>
                </a:solidFill>
              </a:rPr>
              <a:t>, </a:t>
            </a:r>
            <a:r>
              <a:rPr lang="en-US">
                <a:solidFill>
                  <a:srgbClr val="0000FF"/>
                </a:solidFill>
                <a:latin typeface="Symbol" charset="2"/>
              </a:rPr>
              <a:t>s </a:t>
            </a:r>
            <a:r>
              <a:rPr lang="en-US">
                <a:solidFill>
                  <a:srgbClr val="0000FF"/>
                </a:solidFill>
              </a:rPr>
              <a:t>, </a:t>
            </a:r>
            <a:r>
              <a:rPr lang="en-US">
                <a:solidFill>
                  <a:srgbClr val="0000FF"/>
                </a:solidFill>
                <a:latin typeface="Symbol" charset="2"/>
              </a:rPr>
              <a:t>l </a:t>
            </a:r>
            <a:r>
              <a:rPr lang="en-US">
                <a:solidFill>
                  <a:srgbClr val="0000FF"/>
                </a:solidFill>
                <a:latin typeface="cmsy10" pitchFamily="34" charset="0"/>
              </a:rPr>
              <a:t>→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 b="1">
                <a:solidFill>
                  <a:srgbClr val="0000FF"/>
                </a:solidFill>
              </a:rPr>
              <a:t>k</a:t>
            </a:r>
            <a:r>
              <a:rPr lang="en-US" baseline="30000">
                <a:solidFill>
                  <a:srgbClr val="0000FF"/>
                </a:solidFill>
                <a:latin typeface="cmsy10" pitchFamily="34" charset="0"/>
              </a:rPr>
              <a:t>´</a:t>
            </a:r>
            <a:r>
              <a:rPr lang="en-US">
                <a:solidFill>
                  <a:srgbClr val="0000FF"/>
                </a:solidFill>
              </a:rPr>
              <a:t>, </a:t>
            </a:r>
            <a:r>
              <a:rPr lang="en-US">
                <a:solidFill>
                  <a:srgbClr val="0000FF"/>
                </a:solidFill>
                <a:latin typeface="Symbol" charset="2"/>
              </a:rPr>
              <a:t>s</a:t>
            </a:r>
            <a:r>
              <a:rPr lang="en-US" baseline="30000">
                <a:solidFill>
                  <a:srgbClr val="0000FF"/>
                </a:solidFill>
                <a:latin typeface="cmsy10" pitchFamily="34" charset="0"/>
              </a:rPr>
              <a:t>´</a:t>
            </a:r>
            <a:r>
              <a:rPr lang="en-US">
                <a:solidFill>
                  <a:srgbClr val="0000FF"/>
                </a:solidFill>
              </a:rPr>
              <a:t> , </a:t>
            </a:r>
            <a:r>
              <a:rPr lang="en-US">
                <a:solidFill>
                  <a:srgbClr val="0000FF"/>
                </a:solidFill>
                <a:latin typeface="Symbol" charset="2"/>
              </a:rPr>
              <a:t>l</a:t>
            </a:r>
            <a:r>
              <a:rPr lang="en-US" baseline="30000">
                <a:solidFill>
                  <a:srgbClr val="0000FF"/>
                </a:solidFill>
                <a:latin typeface="cmsy10" pitchFamily="34" charset="0"/>
              </a:rPr>
              <a:t>´   </a:t>
            </a:r>
          </a:p>
          <a:p>
            <a:pPr>
              <a:buClr>
                <a:srgbClr val="FF0000"/>
              </a:buClr>
            </a:pPr>
            <a:endParaRPr lang="en-US" baseline="30000">
              <a:solidFill>
                <a:srgbClr val="0000FF"/>
              </a:solidFill>
              <a:latin typeface="cmsy10" pitchFamily="34" charset="0"/>
            </a:endParaRPr>
          </a:p>
          <a:p>
            <a:pPr>
              <a:buClr>
                <a:srgbClr val="FF0000"/>
              </a:buClr>
            </a:pPr>
            <a:r>
              <a:rPr lang="en-US">
                <a:solidFill>
                  <a:srgbClr val="0000FF"/>
                </a:solidFill>
              </a:rPr>
              <a:t>     </a:t>
            </a:r>
          </a:p>
          <a:p>
            <a:pPr>
              <a:buClr>
                <a:srgbClr val="FF0000"/>
              </a:buClr>
            </a:pPr>
            <a:r>
              <a:rPr lang="en-US">
                <a:solidFill>
                  <a:srgbClr val="0000FF"/>
                </a:solidFill>
              </a:rPr>
              <a:t>  =  k</a:t>
            </a:r>
            <a:r>
              <a:rPr lang="en-US" baseline="30000">
                <a:solidFill>
                  <a:srgbClr val="0000FF"/>
                </a:solidFill>
                <a:latin typeface="cmsy10" pitchFamily="34" charset="0"/>
              </a:rPr>
              <a:t>´</a:t>
            </a:r>
            <a:r>
              <a:rPr lang="en-US">
                <a:solidFill>
                  <a:srgbClr val="0000FF"/>
                </a:solidFill>
              </a:rPr>
              <a:t>/k  (m/2</a:t>
            </a:r>
            <a:r>
              <a:rPr lang="en-US">
                <a:solidFill>
                  <a:srgbClr val="0000FF"/>
                </a:solidFill>
                <a:latin typeface="Symbol" charset="2"/>
              </a:rPr>
              <a:t>p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latin typeface="msbm10" pitchFamily="34" charset="0"/>
              </a:rPr>
              <a:t>ħ</a:t>
            </a:r>
            <a:r>
              <a:rPr lang="en-US" b="1" baseline="30000">
                <a:solidFill>
                  <a:srgbClr val="0000FF"/>
                </a:solidFill>
              </a:rPr>
              <a:t>2</a:t>
            </a:r>
            <a:r>
              <a:rPr lang="en-US">
                <a:solidFill>
                  <a:srgbClr val="0000FF"/>
                </a:solidFill>
              </a:rPr>
              <a:t>)</a:t>
            </a:r>
            <a:r>
              <a:rPr lang="en-US" baseline="30000">
                <a:solidFill>
                  <a:srgbClr val="0000FF"/>
                </a:solidFill>
              </a:rPr>
              <a:t>2</a:t>
            </a:r>
            <a:r>
              <a:rPr lang="en-US" baseline="30000">
                <a:solidFill>
                  <a:srgbClr val="0000FF"/>
                </a:solidFill>
                <a:latin typeface="cmsy10" pitchFamily="34" charset="0"/>
              </a:rPr>
              <a:t>    </a:t>
            </a:r>
            <a:r>
              <a:rPr lang="en-US">
                <a:solidFill>
                  <a:srgbClr val="0000FF"/>
                </a:solidFill>
                <a:latin typeface="cmsy10" pitchFamily="34" charset="0"/>
              </a:rPr>
              <a:t>|&lt;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 b="1">
                <a:solidFill>
                  <a:srgbClr val="0000FF"/>
                </a:solidFill>
              </a:rPr>
              <a:t>k</a:t>
            </a:r>
            <a:r>
              <a:rPr lang="en-US" b="1">
                <a:solidFill>
                  <a:srgbClr val="0000FF"/>
                </a:solidFill>
                <a:latin typeface="Lucida Console" charset="0"/>
              </a:rPr>
              <a:t>´</a:t>
            </a:r>
            <a:r>
              <a:rPr lang="en-US">
                <a:solidFill>
                  <a:srgbClr val="0000FF"/>
                </a:solidFill>
                <a:latin typeface="Symbol" charset="2"/>
              </a:rPr>
              <a:t>s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latin typeface="Lucida Console" charset="0"/>
              </a:rPr>
              <a:t>´</a:t>
            </a:r>
            <a:r>
              <a:rPr lang="en-US">
                <a:solidFill>
                  <a:srgbClr val="0000FF"/>
                </a:solidFill>
                <a:latin typeface="Symbol" charset="2"/>
              </a:rPr>
              <a:t>l</a:t>
            </a:r>
            <a:r>
              <a:rPr lang="en-US">
                <a:solidFill>
                  <a:srgbClr val="0000FF"/>
                </a:solidFill>
                <a:latin typeface="Lucida Console" charset="0"/>
              </a:rPr>
              <a:t>´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latin typeface="cmsy10" pitchFamily="34" charset="0"/>
              </a:rPr>
              <a:t>|</a:t>
            </a:r>
            <a:r>
              <a:rPr lang="en-US">
                <a:solidFill>
                  <a:srgbClr val="0000FF"/>
                </a:solidFill>
              </a:rPr>
              <a:t> V</a:t>
            </a:r>
            <a:r>
              <a:rPr lang="en-US" baseline="-25000">
                <a:solidFill>
                  <a:srgbClr val="0000FF"/>
                </a:solidFill>
              </a:rPr>
              <a:t>M </a:t>
            </a:r>
            <a:r>
              <a:rPr lang="en-US">
                <a:solidFill>
                  <a:srgbClr val="0000FF"/>
                </a:solidFill>
                <a:latin typeface="cmsy10" pitchFamily="34" charset="0"/>
              </a:rPr>
              <a:t>|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 b="1">
                <a:solidFill>
                  <a:srgbClr val="0000FF"/>
                </a:solidFill>
              </a:rPr>
              <a:t>k </a:t>
            </a:r>
            <a:r>
              <a:rPr lang="en-US">
                <a:solidFill>
                  <a:srgbClr val="0000FF"/>
                </a:solidFill>
                <a:latin typeface="Symbol" charset="2"/>
              </a:rPr>
              <a:t>s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latin typeface="Symbol" charset="2"/>
              </a:rPr>
              <a:t>l</a:t>
            </a:r>
            <a:r>
              <a:rPr lang="en-US">
                <a:solidFill>
                  <a:srgbClr val="0000FF"/>
                </a:solidFill>
              </a:rPr>
              <a:t>  </a:t>
            </a:r>
            <a:r>
              <a:rPr lang="en-US">
                <a:solidFill>
                  <a:srgbClr val="0000FF"/>
                </a:solidFill>
                <a:latin typeface="cmsy10" pitchFamily="34" charset="0"/>
              </a:rPr>
              <a:t>&gt;|</a:t>
            </a:r>
            <a:r>
              <a:rPr lang="en-US" baseline="30000">
                <a:solidFill>
                  <a:srgbClr val="0000FF"/>
                </a:solidFill>
              </a:rPr>
              <a:t>2    </a:t>
            </a:r>
            <a:r>
              <a:rPr lang="en-US">
                <a:solidFill>
                  <a:srgbClr val="0000FF"/>
                </a:solidFill>
                <a:latin typeface="Symbol" charset="2"/>
              </a:rPr>
              <a:t>d</a:t>
            </a:r>
            <a:r>
              <a:rPr lang="en-US">
                <a:solidFill>
                  <a:srgbClr val="0000FF"/>
                </a:solidFill>
              </a:rPr>
              <a:t> (E</a:t>
            </a:r>
            <a:r>
              <a:rPr lang="en-US" baseline="-25000">
                <a:solidFill>
                  <a:srgbClr val="0000FF"/>
                </a:solidFill>
                <a:latin typeface="Symbol" charset="2"/>
              </a:rPr>
              <a:t>l</a:t>
            </a:r>
            <a:r>
              <a:rPr lang="en-US">
                <a:solidFill>
                  <a:srgbClr val="0000FF"/>
                </a:solidFill>
              </a:rPr>
              <a:t> – E</a:t>
            </a:r>
            <a:r>
              <a:rPr lang="en-US" baseline="-25000">
                <a:solidFill>
                  <a:srgbClr val="0000FF"/>
                </a:solidFill>
                <a:latin typeface="Symbol" charset="2"/>
              </a:rPr>
              <a:t>l</a:t>
            </a:r>
            <a:r>
              <a:rPr lang="en-US" baseline="30000">
                <a:solidFill>
                  <a:srgbClr val="0000FF"/>
                </a:solidFill>
                <a:latin typeface="cmsy10" pitchFamily="34" charset="0"/>
              </a:rPr>
              <a:t>´</a:t>
            </a:r>
            <a:r>
              <a:rPr lang="en-US">
                <a:solidFill>
                  <a:srgbClr val="0000FF"/>
                </a:solidFill>
              </a:rPr>
              <a:t>+ </a:t>
            </a:r>
            <a:r>
              <a:rPr lang="en-US">
                <a:solidFill>
                  <a:srgbClr val="0000FF"/>
                </a:solidFill>
                <a:latin typeface="msbm10" pitchFamily="34" charset="0"/>
              </a:rPr>
              <a:t>ħ</a:t>
            </a:r>
            <a:r>
              <a:rPr lang="en-US">
                <a:solidFill>
                  <a:srgbClr val="0000FF"/>
                </a:solidFill>
                <a:latin typeface="Symbol" charset="2"/>
              </a:rPr>
              <a:t>w</a:t>
            </a:r>
            <a:r>
              <a:rPr lang="en-US">
                <a:solidFill>
                  <a:srgbClr val="0000FF"/>
                </a:solidFill>
              </a:rPr>
              <a:t>)</a:t>
            </a:r>
          </a:p>
          <a:p>
            <a:pPr>
              <a:buClr>
                <a:srgbClr val="FF0000"/>
              </a:buClr>
            </a:pPr>
            <a:r>
              <a:rPr lang="en-US" baseline="30000">
                <a:solidFill>
                  <a:srgbClr val="0000FF"/>
                </a:solidFill>
              </a:rPr>
              <a:t> </a:t>
            </a:r>
          </a:p>
          <a:p>
            <a:pPr>
              <a:buClr>
                <a:srgbClr val="FF0000"/>
              </a:buClr>
            </a:pPr>
            <a:endParaRPr lang="en-US" baseline="30000">
              <a:solidFill>
                <a:srgbClr val="0000FF"/>
              </a:solidFill>
            </a:endParaRPr>
          </a:p>
          <a:p>
            <a:pPr>
              <a:buClr>
                <a:srgbClr val="FF0000"/>
              </a:buClr>
            </a:pPr>
            <a:endParaRPr lang="en-US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</a:pPr>
            <a:r>
              <a:rPr lang="en-US">
                <a:solidFill>
                  <a:schemeClr val="tx1"/>
                </a:solidFill>
              </a:rPr>
              <a:t> </a:t>
            </a:r>
            <a:endParaRPr lang="en-CA">
              <a:solidFill>
                <a:schemeClr val="tx1"/>
              </a:solidFill>
            </a:endParaRPr>
          </a:p>
        </p:txBody>
      </p:sp>
      <p:sp>
        <p:nvSpPr>
          <p:cNvPr id="34820" name="Text Box 1028"/>
          <p:cNvSpPr txBox="1">
            <a:spLocks noChangeArrowheads="1"/>
          </p:cNvSpPr>
          <p:nvPr/>
        </p:nvSpPr>
        <p:spPr bwMode="auto">
          <a:xfrm>
            <a:off x="285750" y="6215063"/>
            <a:ext cx="876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        </a:t>
            </a:r>
            <a:r>
              <a:rPr lang="en-US" sz="2000" b="1" i="1"/>
              <a:t>kinematic                   interaction matrix element             energy conservation</a:t>
            </a:r>
            <a:r>
              <a:rPr lang="en-US" b="1" i="1"/>
              <a:t>  </a:t>
            </a:r>
            <a:endParaRPr lang="en-CA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rc 2"/>
          <p:cNvSpPr>
            <a:spLocks/>
          </p:cNvSpPr>
          <p:nvPr/>
        </p:nvSpPr>
        <p:spPr bwMode="auto">
          <a:xfrm rot="-2842373">
            <a:off x="5105400" y="1069976"/>
            <a:ext cx="1373187" cy="1446212"/>
          </a:xfrm>
          <a:custGeom>
            <a:avLst/>
            <a:gdLst>
              <a:gd name="T0" fmla="*/ 2147483647 w 43200"/>
              <a:gd name="T1" fmla="*/ 2147483647 h 43138"/>
              <a:gd name="T2" fmla="*/ 2147483647 w 43200"/>
              <a:gd name="T3" fmla="*/ 2147483647 h 43138"/>
              <a:gd name="T4" fmla="*/ 2147483647 w 43200"/>
              <a:gd name="T5" fmla="*/ 2147483647 h 43138"/>
              <a:gd name="T6" fmla="*/ 0 60000 65536"/>
              <a:gd name="T7" fmla="*/ 0 60000 65536"/>
              <a:gd name="T8" fmla="*/ 0 60000 65536"/>
              <a:gd name="T9" fmla="*/ 0 w 43200"/>
              <a:gd name="T10" fmla="*/ 0 h 43138"/>
              <a:gd name="T11" fmla="*/ 43200 w 43200"/>
              <a:gd name="T12" fmla="*/ 43138 h 43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38" fill="none" extrusionOk="0">
                <a:moveTo>
                  <a:pt x="19968" y="43138"/>
                </a:moveTo>
                <a:cubicBezTo>
                  <a:pt x="8704" y="42285"/>
                  <a:pt x="0" y="328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138" stroke="0" extrusionOk="0">
                <a:moveTo>
                  <a:pt x="19968" y="43138"/>
                </a:moveTo>
                <a:cubicBezTo>
                  <a:pt x="8704" y="42285"/>
                  <a:pt x="0" y="328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7" name="Arc 3"/>
          <p:cNvSpPr>
            <a:spLocks/>
          </p:cNvSpPr>
          <p:nvPr/>
        </p:nvSpPr>
        <p:spPr bwMode="auto">
          <a:xfrm rot="-2843552">
            <a:off x="4876007" y="840581"/>
            <a:ext cx="1752600" cy="1827213"/>
          </a:xfrm>
          <a:custGeom>
            <a:avLst/>
            <a:gdLst>
              <a:gd name="T0" fmla="*/ 2147483647 w 43200"/>
              <a:gd name="T1" fmla="*/ 2147483647 h 43138"/>
              <a:gd name="T2" fmla="*/ 2147483647 w 43200"/>
              <a:gd name="T3" fmla="*/ 2147483647 h 43138"/>
              <a:gd name="T4" fmla="*/ 2147483647 w 43200"/>
              <a:gd name="T5" fmla="*/ 2147483647 h 43138"/>
              <a:gd name="T6" fmla="*/ 0 60000 65536"/>
              <a:gd name="T7" fmla="*/ 0 60000 65536"/>
              <a:gd name="T8" fmla="*/ 0 60000 65536"/>
              <a:gd name="T9" fmla="*/ 0 w 43200"/>
              <a:gd name="T10" fmla="*/ 0 h 43138"/>
              <a:gd name="T11" fmla="*/ 43200 w 43200"/>
              <a:gd name="T12" fmla="*/ 43138 h 43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38" fill="none" extrusionOk="0">
                <a:moveTo>
                  <a:pt x="19968" y="43138"/>
                </a:moveTo>
                <a:cubicBezTo>
                  <a:pt x="8704" y="42285"/>
                  <a:pt x="0" y="328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138" stroke="0" extrusionOk="0">
                <a:moveTo>
                  <a:pt x="19968" y="43138"/>
                </a:moveTo>
                <a:cubicBezTo>
                  <a:pt x="8704" y="42285"/>
                  <a:pt x="0" y="328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rc 4"/>
          <p:cNvSpPr>
            <a:spLocks/>
          </p:cNvSpPr>
          <p:nvPr/>
        </p:nvSpPr>
        <p:spPr bwMode="auto">
          <a:xfrm rot="-2842737">
            <a:off x="4574382" y="535781"/>
            <a:ext cx="2208212" cy="2441575"/>
          </a:xfrm>
          <a:custGeom>
            <a:avLst/>
            <a:gdLst>
              <a:gd name="T0" fmla="*/ 2147483647 w 42879"/>
              <a:gd name="T1" fmla="*/ 2147483647 h 43200"/>
              <a:gd name="T2" fmla="*/ 2147483647 w 42879"/>
              <a:gd name="T3" fmla="*/ 2147483647 h 43200"/>
              <a:gd name="T4" fmla="*/ 2147483647 w 42879"/>
              <a:gd name="T5" fmla="*/ 2147483647 h 43200"/>
              <a:gd name="T6" fmla="*/ 0 60000 65536"/>
              <a:gd name="T7" fmla="*/ 0 60000 65536"/>
              <a:gd name="T8" fmla="*/ 0 60000 65536"/>
              <a:gd name="T9" fmla="*/ 0 w 42879"/>
              <a:gd name="T10" fmla="*/ 0 h 43200"/>
              <a:gd name="T11" fmla="*/ 42879 w 42879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79" h="43200" fill="none" extrusionOk="0">
                <a:moveTo>
                  <a:pt x="22030" y="43195"/>
                </a:moveTo>
                <a:cubicBezTo>
                  <a:pt x="21887" y="43198"/>
                  <a:pt x="21743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098" y="-1"/>
                  <a:pt x="41077" y="7549"/>
                  <a:pt x="42879" y="17891"/>
                </a:cubicBezTo>
              </a:path>
              <a:path w="42879" h="43200" stroke="0" extrusionOk="0">
                <a:moveTo>
                  <a:pt x="22030" y="43195"/>
                </a:moveTo>
                <a:cubicBezTo>
                  <a:pt x="21887" y="43198"/>
                  <a:pt x="21743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098" y="-1"/>
                  <a:pt x="41077" y="7549"/>
                  <a:pt x="42879" y="17891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9" name="Arc 5"/>
          <p:cNvSpPr>
            <a:spLocks/>
          </p:cNvSpPr>
          <p:nvPr/>
        </p:nvSpPr>
        <p:spPr bwMode="auto">
          <a:xfrm rot="8426626">
            <a:off x="6783388" y="1066800"/>
            <a:ext cx="1373187" cy="1446213"/>
          </a:xfrm>
          <a:custGeom>
            <a:avLst/>
            <a:gdLst>
              <a:gd name="T0" fmla="*/ 2147483647 w 43200"/>
              <a:gd name="T1" fmla="*/ 2147483647 h 43138"/>
              <a:gd name="T2" fmla="*/ 2147483647 w 43200"/>
              <a:gd name="T3" fmla="*/ 2147483647 h 43138"/>
              <a:gd name="T4" fmla="*/ 2147483647 w 43200"/>
              <a:gd name="T5" fmla="*/ 2147483647 h 43138"/>
              <a:gd name="T6" fmla="*/ 0 60000 65536"/>
              <a:gd name="T7" fmla="*/ 0 60000 65536"/>
              <a:gd name="T8" fmla="*/ 0 60000 65536"/>
              <a:gd name="T9" fmla="*/ 0 w 43200"/>
              <a:gd name="T10" fmla="*/ 0 h 43138"/>
              <a:gd name="T11" fmla="*/ 43200 w 43200"/>
              <a:gd name="T12" fmla="*/ 43138 h 43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38" fill="none" extrusionOk="0">
                <a:moveTo>
                  <a:pt x="19968" y="43138"/>
                </a:moveTo>
                <a:cubicBezTo>
                  <a:pt x="8704" y="42285"/>
                  <a:pt x="0" y="328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138" stroke="0" extrusionOk="0">
                <a:moveTo>
                  <a:pt x="19968" y="43138"/>
                </a:moveTo>
                <a:cubicBezTo>
                  <a:pt x="8704" y="42285"/>
                  <a:pt x="0" y="328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rc 6"/>
          <p:cNvSpPr>
            <a:spLocks/>
          </p:cNvSpPr>
          <p:nvPr/>
        </p:nvSpPr>
        <p:spPr bwMode="auto">
          <a:xfrm rot="8122778">
            <a:off x="6630988" y="915988"/>
            <a:ext cx="1752600" cy="1827212"/>
          </a:xfrm>
          <a:custGeom>
            <a:avLst/>
            <a:gdLst>
              <a:gd name="T0" fmla="*/ 2147483647 w 43200"/>
              <a:gd name="T1" fmla="*/ 2147483647 h 43138"/>
              <a:gd name="T2" fmla="*/ 2147483647 w 43200"/>
              <a:gd name="T3" fmla="*/ 2147483647 h 43138"/>
              <a:gd name="T4" fmla="*/ 2147483647 w 43200"/>
              <a:gd name="T5" fmla="*/ 2147483647 h 43138"/>
              <a:gd name="T6" fmla="*/ 0 60000 65536"/>
              <a:gd name="T7" fmla="*/ 0 60000 65536"/>
              <a:gd name="T8" fmla="*/ 0 60000 65536"/>
              <a:gd name="T9" fmla="*/ 0 w 43200"/>
              <a:gd name="T10" fmla="*/ 0 h 43138"/>
              <a:gd name="T11" fmla="*/ 43200 w 43200"/>
              <a:gd name="T12" fmla="*/ 43138 h 43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38" fill="none" extrusionOk="0">
                <a:moveTo>
                  <a:pt x="19968" y="43138"/>
                </a:moveTo>
                <a:cubicBezTo>
                  <a:pt x="8704" y="42285"/>
                  <a:pt x="0" y="328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138" stroke="0" extrusionOk="0">
                <a:moveTo>
                  <a:pt x="19968" y="43138"/>
                </a:moveTo>
                <a:cubicBezTo>
                  <a:pt x="8704" y="42285"/>
                  <a:pt x="0" y="328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Arc 7"/>
          <p:cNvSpPr>
            <a:spLocks/>
          </p:cNvSpPr>
          <p:nvPr/>
        </p:nvSpPr>
        <p:spPr bwMode="auto">
          <a:xfrm rot="8556994">
            <a:off x="6402388" y="609600"/>
            <a:ext cx="2208212" cy="2441575"/>
          </a:xfrm>
          <a:custGeom>
            <a:avLst/>
            <a:gdLst>
              <a:gd name="T0" fmla="*/ 2147483647 w 42879"/>
              <a:gd name="T1" fmla="*/ 2147483647 h 43200"/>
              <a:gd name="T2" fmla="*/ 2147483647 w 42879"/>
              <a:gd name="T3" fmla="*/ 2147483647 h 43200"/>
              <a:gd name="T4" fmla="*/ 2147483647 w 42879"/>
              <a:gd name="T5" fmla="*/ 2147483647 h 43200"/>
              <a:gd name="T6" fmla="*/ 0 60000 65536"/>
              <a:gd name="T7" fmla="*/ 0 60000 65536"/>
              <a:gd name="T8" fmla="*/ 0 60000 65536"/>
              <a:gd name="T9" fmla="*/ 0 w 42879"/>
              <a:gd name="T10" fmla="*/ 0 h 43200"/>
              <a:gd name="T11" fmla="*/ 42879 w 42879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79" h="43200" fill="none" extrusionOk="0">
                <a:moveTo>
                  <a:pt x="22030" y="43195"/>
                </a:moveTo>
                <a:cubicBezTo>
                  <a:pt x="21887" y="43198"/>
                  <a:pt x="21743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098" y="-1"/>
                  <a:pt x="41077" y="7549"/>
                  <a:pt x="42879" y="17891"/>
                </a:cubicBezTo>
              </a:path>
              <a:path w="42879" h="43200" stroke="0" extrusionOk="0">
                <a:moveTo>
                  <a:pt x="22030" y="43195"/>
                </a:moveTo>
                <a:cubicBezTo>
                  <a:pt x="21887" y="43198"/>
                  <a:pt x="21743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2098" y="-1"/>
                  <a:pt x="41077" y="7549"/>
                  <a:pt x="42879" y="17891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 rot="15003">
            <a:off x="6477000" y="1222375"/>
            <a:ext cx="304800" cy="12192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724400" y="3063875"/>
            <a:ext cx="3767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Magnetic Field </a:t>
            </a:r>
          </a:p>
          <a:p>
            <a:pPr algn="ctr"/>
            <a:r>
              <a:rPr lang="en-US" b="1">
                <a:solidFill>
                  <a:srgbClr val="0000FF"/>
                </a:solidFill>
              </a:rPr>
              <a:t>from spin ½ of Electron: B</a:t>
            </a:r>
            <a:r>
              <a:rPr lang="en-US" b="1" baseline="-25000">
                <a:solidFill>
                  <a:srgbClr val="0000FF"/>
                </a:solidFill>
              </a:rPr>
              <a:t>S</a:t>
            </a:r>
            <a:endParaRPr lang="en-CA" b="1" baseline="-25000">
              <a:solidFill>
                <a:srgbClr val="0000FF"/>
              </a:solidFill>
            </a:endParaRPr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1143000" y="3657600"/>
            <a:ext cx="2209800" cy="205740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4019" y="19206"/>
                </a:moveTo>
                <a:cubicBezTo>
                  <a:pt x="5939" y="20755"/>
                  <a:pt x="8332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8332" y="21600"/>
                  <a:pt x="5939" y="20755"/>
                  <a:pt x="4019" y="19206"/>
                </a:cubicBezTo>
                <a:lnTo>
                  <a:pt x="2324" y="21307"/>
                </a:lnTo>
                <a:lnTo>
                  <a:pt x="1917" y="17511"/>
                </a:lnTo>
                <a:lnTo>
                  <a:pt x="5714" y="17104"/>
                </a:lnTo>
                <a:lnTo>
                  <a:pt x="4019" y="19206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187325" y="5832475"/>
            <a:ext cx="5048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Magnetic Field </a:t>
            </a:r>
          </a:p>
          <a:p>
            <a:pPr algn="ctr"/>
            <a:r>
              <a:rPr lang="en-US" b="1"/>
              <a:t>from Orbital Motion of Electrons: B</a:t>
            </a:r>
            <a:r>
              <a:rPr lang="en-US" b="1" baseline="-25000"/>
              <a:t>L</a:t>
            </a:r>
            <a:endParaRPr lang="en-US" b="1"/>
          </a:p>
          <a:p>
            <a:pPr algn="ctr"/>
            <a:endParaRPr lang="en-CA" b="1"/>
          </a:p>
        </p:txBody>
      </p:sp>
      <p:sp>
        <p:nvSpPr>
          <p:cNvPr id="36876" name="Rectangle 13"/>
          <p:cNvSpPr>
            <a:spLocks noChangeArrowheads="1"/>
          </p:cNvSpPr>
          <p:nvPr/>
        </p:nvSpPr>
        <p:spPr bwMode="auto">
          <a:xfrm>
            <a:off x="990600" y="4673600"/>
            <a:ext cx="422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e</a:t>
            </a:r>
            <a:r>
              <a:rPr lang="en-US" sz="2800" b="1" baseline="30000">
                <a:solidFill>
                  <a:srgbClr val="0000FF"/>
                </a:solidFill>
              </a:rPr>
              <a:t>-</a:t>
            </a:r>
            <a:endParaRPr lang="en-CA" sz="2800" b="1" baseline="30000">
              <a:solidFill>
                <a:srgbClr val="0000FF"/>
              </a:solidFill>
            </a:endParaRPr>
          </a:p>
        </p:txBody>
      </p:sp>
      <p:sp>
        <p:nvSpPr>
          <p:cNvPr id="36877" name="Rectangle 14"/>
          <p:cNvSpPr>
            <a:spLocks noChangeArrowheads="1"/>
          </p:cNvSpPr>
          <p:nvPr/>
        </p:nvSpPr>
        <p:spPr bwMode="auto">
          <a:xfrm>
            <a:off x="6130925" y="1676400"/>
            <a:ext cx="422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e</a:t>
            </a:r>
            <a:r>
              <a:rPr lang="en-US" sz="2800" b="1" baseline="30000">
                <a:solidFill>
                  <a:srgbClr val="0000FF"/>
                </a:solidFill>
              </a:rPr>
              <a:t>-</a:t>
            </a:r>
            <a:endParaRPr lang="en-CA" sz="2800" b="1" baseline="30000">
              <a:solidFill>
                <a:srgbClr val="0000FF"/>
              </a:solidFill>
            </a:endParaRPr>
          </a:p>
        </p:txBody>
      </p:sp>
      <p:sp>
        <p:nvSpPr>
          <p:cNvPr id="36878" name="Text Box 15"/>
          <p:cNvSpPr txBox="1">
            <a:spLocks noChangeArrowheads="1"/>
          </p:cNvSpPr>
          <p:nvPr/>
        </p:nvSpPr>
        <p:spPr bwMode="auto">
          <a:xfrm>
            <a:off x="441325" y="1004888"/>
            <a:ext cx="387191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V</a:t>
            </a:r>
            <a:r>
              <a:rPr lang="en-US" sz="2000" b="1" baseline="-25000"/>
              <a:t>M</a:t>
            </a:r>
            <a:r>
              <a:rPr lang="en-US" sz="2000" b="1"/>
              <a:t>: The potential between the</a:t>
            </a:r>
          </a:p>
          <a:p>
            <a:r>
              <a:rPr lang="en-US" sz="2000" b="1"/>
              <a:t>        neutron and all the unpaired </a:t>
            </a:r>
          </a:p>
          <a:p>
            <a:r>
              <a:rPr lang="en-US" sz="2000" b="1"/>
              <a:t>        electrons in the material</a:t>
            </a:r>
          </a:p>
          <a:p>
            <a:endParaRPr lang="en-US" sz="2000" b="1"/>
          </a:p>
          <a:p>
            <a:r>
              <a:rPr lang="en-US" sz="2000" b="1">
                <a:solidFill>
                  <a:srgbClr val="0000FF"/>
                </a:solidFill>
              </a:rPr>
              <a:t>V</a:t>
            </a:r>
            <a:r>
              <a:rPr lang="en-US" sz="2000" b="1" baseline="-25000">
                <a:solidFill>
                  <a:srgbClr val="0000FF"/>
                </a:solidFill>
              </a:rPr>
              <a:t>M </a:t>
            </a:r>
            <a:r>
              <a:rPr lang="en-US" sz="2000" b="1">
                <a:solidFill>
                  <a:srgbClr val="0000FF"/>
                </a:solidFill>
              </a:rPr>
              <a:t>= -</a:t>
            </a:r>
            <a:r>
              <a:rPr lang="en-US" sz="2000" b="1">
                <a:solidFill>
                  <a:srgbClr val="0000FF"/>
                </a:solidFill>
                <a:latin typeface="Symbol" charset="2"/>
              </a:rPr>
              <a:t>m</a:t>
            </a:r>
            <a:r>
              <a:rPr lang="en-US" sz="2000" b="1" baseline="-25000">
                <a:solidFill>
                  <a:srgbClr val="0000FF"/>
                </a:solidFill>
              </a:rPr>
              <a:t>n</a:t>
            </a:r>
            <a:r>
              <a:rPr lang="en-US" sz="2000" b="1">
                <a:solidFill>
                  <a:srgbClr val="0000FF"/>
                </a:solidFill>
              </a:rPr>
              <a:t>B</a:t>
            </a:r>
          </a:p>
          <a:p>
            <a:r>
              <a:rPr lang="en-US" sz="2000" b="1">
                <a:solidFill>
                  <a:schemeClr val="tx1"/>
                </a:solidFill>
              </a:rPr>
              <a:t> </a:t>
            </a:r>
          </a:p>
          <a:p>
            <a:r>
              <a:rPr lang="en-US" sz="2000" b="1">
                <a:solidFill>
                  <a:schemeClr val="tx1"/>
                </a:solidFill>
              </a:rPr>
              <a:t>     </a:t>
            </a:r>
            <a:endParaRPr lang="en-CA" sz="2000" b="1">
              <a:solidFill>
                <a:schemeClr val="tx1"/>
              </a:solidFill>
            </a:endParaRPr>
          </a:p>
        </p:txBody>
      </p:sp>
      <p:sp>
        <p:nvSpPr>
          <p:cNvPr id="36879" name="AutoShape 16"/>
          <p:cNvSpPr>
            <a:spLocks noChangeArrowheads="1"/>
          </p:cNvSpPr>
          <p:nvPr/>
        </p:nvSpPr>
        <p:spPr bwMode="auto">
          <a:xfrm>
            <a:off x="3962400" y="32766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0" name="Text Box 17"/>
          <p:cNvSpPr txBox="1">
            <a:spLocks noChangeArrowheads="1"/>
          </p:cNvSpPr>
          <p:nvPr/>
        </p:nvSpPr>
        <p:spPr bwMode="auto">
          <a:xfrm>
            <a:off x="3489325" y="303847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9900"/>
                </a:solidFill>
              </a:rPr>
              <a:t>n</a:t>
            </a:r>
            <a:endParaRPr lang="en-CA" sz="2800" b="1">
              <a:solidFill>
                <a:srgbClr val="009900"/>
              </a:solidFill>
            </a:endParaRPr>
          </a:p>
        </p:txBody>
      </p:sp>
      <p:sp>
        <p:nvSpPr>
          <p:cNvPr id="36881" name="Text Box 18"/>
          <p:cNvSpPr txBox="1">
            <a:spLocks noChangeArrowheads="1"/>
          </p:cNvSpPr>
          <p:nvPr/>
        </p:nvSpPr>
        <p:spPr bwMode="auto">
          <a:xfrm>
            <a:off x="288925" y="117475"/>
            <a:ext cx="566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Understanding this means understanding:</a:t>
            </a:r>
            <a:endParaRPr lang="en-CA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27"/>
          <p:cNvSpPr txBox="1">
            <a:spLocks noChangeArrowheads="1"/>
          </p:cNvSpPr>
          <p:nvPr/>
        </p:nvSpPr>
        <p:spPr bwMode="auto">
          <a:xfrm>
            <a:off x="762000" y="457200"/>
            <a:ext cx="7772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The evaluation of  | </a:t>
            </a:r>
            <a:r>
              <a:rPr lang="en-US">
                <a:latin typeface="cmsy10" pitchFamily="34" charset="0"/>
              </a:rPr>
              <a:t>&lt;</a:t>
            </a:r>
            <a:r>
              <a:rPr lang="en-US" b="1"/>
              <a:t>k</a:t>
            </a:r>
            <a:r>
              <a:rPr lang="en-US" b="1">
                <a:latin typeface="Lucida Console" charset="0"/>
              </a:rPr>
              <a:t>´</a:t>
            </a:r>
            <a:r>
              <a:rPr lang="en-US">
                <a:latin typeface="Symbol" charset="2"/>
              </a:rPr>
              <a:t>s</a:t>
            </a:r>
            <a:r>
              <a:rPr lang="en-US"/>
              <a:t>´</a:t>
            </a:r>
            <a:r>
              <a:rPr lang="en-US">
                <a:latin typeface="Symbol" charset="2"/>
              </a:rPr>
              <a:t> l</a:t>
            </a:r>
            <a:r>
              <a:rPr lang="en-US"/>
              <a:t>´ </a:t>
            </a:r>
            <a:r>
              <a:rPr lang="en-US">
                <a:latin typeface="cmsy10" pitchFamily="34" charset="0"/>
              </a:rPr>
              <a:t>|</a:t>
            </a:r>
            <a:r>
              <a:rPr lang="en-US"/>
              <a:t> V</a:t>
            </a:r>
            <a:r>
              <a:rPr lang="en-US" baseline="-25000"/>
              <a:t>M</a:t>
            </a:r>
            <a:r>
              <a:rPr lang="en-US">
                <a:latin typeface="cmsy10" pitchFamily="34" charset="0"/>
              </a:rPr>
              <a:t> |</a:t>
            </a:r>
            <a:r>
              <a:rPr lang="en-US"/>
              <a:t> </a:t>
            </a:r>
            <a:r>
              <a:rPr lang="en-US" b="1"/>
              <a:t>k </a:t>
            </a:r>
            <a:r>
              <a:rPr lang="en-US">
                <a:latin typeface="Symbol" charset="2"/>
              </a:rPr>
              <a:t>s</a:t>
            </a:r>
            <a:r>
              <a:rPr lang="en-US"/>
              <a:t> </a:t>
            </a:r>
            <a:r>
              <a:rPr lang="en-US">
                <a:latin typeface="Symbol" charset="2"/>
              </a:rPr>
              <a:t>l</a:t>
            </a:r>
            <a:r>
              <a:rPr lang="en-US">
                <a:latin typeface="cmsy10" pitchFamily="34" charset="0"/>
              </a:rPr>
              <a:t>&gt; | </a:t>
            </a:r>
            <a:r>
              <a:rPr lang="en-US" baseline="30000"/>
              <a:t>2 </a:t>
            </a:r>
            <a:r>
              <a:rPr lang="en-US"/>
              <a:t> is somewhat complicated, and I will simply jump to the result: </a:t>
            </a:r>
          </a:p>
          <a:p>
            <a:endParaRPr lang="en-US" baseline="30000"/>
          </a:p>
          <a:p>
            <a:endParaRPr lang="en-CA" baseline="30000">
              <a:solidFill>
                <a:schemeClr val="tx1"/>
              </a:solidFill>
            </a:endParaRPr>
          </a:p>
        </p:txBody>
      </p:sp>
      <p:sp>
        <p:nvSpPr>
          <p:cNvPr id="38915" name="Text Box 1028"/>
          <p:cNvSpPr txBox="1">
            <a:spLocks noChangeArrowheads="1"/>
          </p:cNvSpPr>
          <p:nvPr/>
        </p:nvSpPr>
        <p:spPr bwMode="auto">
          <a:xfrm>
            <a:off x="685800" y="1822450"/>
            <a:ext cx="83058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d</a:t>
            </a:r>
            <a:r>
              <a:rPr lang="en-US" baseline="30000">
                <a:solidFill>
                  <a:srgbClr val="0000FF"/>
                </a:solidFill>
              </a:rPr>
              <a:t>2</a:t>
            </a:r>
            <a:r>
              <a:rPr lang="en-US">
                <a:solidFill>
                  <a:srgbClr val="0000FF"/>
                </a:solidFill>
                <a:latin typeface="Symbol" charset="2"/>
              </a:rPr>
              <a:t>s</a:t>
            </a:r>
            <a:r>
              <a:rPr lang="en-US">
                <a:solidFill>
                  <a:srgbClr val="0000FF"/>
                </a:solidFill>
              </a:rPr>
              <a:t>/d</a:t>
            </a:r>
            <a:r>
              <a:rPr lang="en-US">
                <a:solidFill>
                  <a:srgbClr val="0000FF"/>
                </a:solidFill>
                <a:latin typeface="Symbol" charset="2"/>
              </a:rPr>
              <a:t>W</a:t>
            </a:r>
            <a:r>
              <a:rPr lang="en-US">
                <a:solidFill>
                  <a:srgbClr val="0000FF"/>
                </a:solidFill>
              </a:rPr>
              <a:t> dE</a:t>
            </a:r>
            <a:r>
              <a:rPr lang="en-US" baseline="30000">
                <a:solidFill>
                  <a:srgbClr val="0000FF"/>
                </a:solidFill>
                <a:latin typeface="cmsy10" pitchFamily="34" charset="0"/>
              </a:rPr>
              <a:t>´ </a:t>
            </a:r>
            <a:r>
              <a:rPr lang="en-US">
                <a:solidFill>
                  <a:srgbClr val="0000FF"/>
                </a:solidFill>
              </a:rPr>
              <a:t>  = (</a:t>
            </a:r>
            <a:r>
              <a:rPr lang="en-US">
                <a:solidFill>
                  <a:srgbClr val="0000FF"/>
                </a:solidFill>
                <a:latin typeface="Symbol" charset="2"/>
              </a:rPr>
              <a:t>g</a:t>
            </a:r>
            <a:r>
              <a:rPr lang="en-US">
                <a:solidFill>
                  <a:srgbClr val="0000FF"/>
                </a:solidFill>
              </a:rPr>
              <a:t> r</a:t>
            </a:r>
            <a:r>
              <a:rPr lang="en-US" baseline="-25000">
                <a:solidFill>
                  <a:srgbClr val="0000FF"/>
                </a:solidFill>
              </a:rPr>
              <a:t>0</a:t>
            </a:r>
            <a:r>
              <a:rPr lang="en-US">
                <a:solidFill>
                  <a:srgbClr val="0000FF"/>
                </a:solidFill>
              </a:rPr>
              <a:t>)</a:t>
            </a:r>
            <a:r>
              <a:rPr lang="en-US" baseline="30000">
                <a:solidFill>
                  <a:srgbClr val="0000FF"/>
                </a:solidFill>
              </a:rPr>
              <a:t>2</a:t>
            </a:r>
            <a:r>
              <a:rPr lang="en-US">
                <a:solidFill>
                  <a:srgbClr val="0000FF"/>
                </a:solidFill>
              </a:rPr>
              <a:t>  k</a:t>
            </a:r>
            <a:r>
              <a:rPr lang="en-US" baseline="30000">
                <a:solidFill>
                  <a:srgbClr val="0000FF"/>
                </a:solidFill>
                <a:latin typeface="cmsy10" pitchFamily="34" charset="0"/>
              </a:rPr>
              <a:t>´</a:t>
            </a:r>
            <a:r>
              <a:rPr lang="en-US">
                <a:solidFill>
                  <a:srgbClr val="0000FF"/>
                </a:solidFill>
              </a:rPr>
              <a:t>/k  </a:t>
            </a:r>
            <a:r>
              <a:rPr lang="en-US">
                <a:solidFill>
                  <a:srgbClr val="0000FF"/>
                </a:solidFill>
                <a:latin typeface="Symbol" charset="2"/>
              </a:rPr>
              <a:t>S</a:t>
            </a:r>
            <a:r>
              <a:rPr lang="en-US" baseline="-25000">
                <a:solidFill>
                  <a:srgbClr val="0000FF"/>
                </a:solidFill>
                <a:latin typeface="Symbol" charset="2"/>
              </a:rPr>
              <a:t>a</a:t>
            </a:r>
            <a:r>
              <a:rPr lang="en-US" baseline="-25000">
                <a:solidFill>
                  <a:srgbClr val="0000FF"/>
                </a:solidFill>
              </a:rPr>
              <a:t> </a:t>
            </a:r>
            <a:r>
              <a:rPr lang="en-US" baseline="-25000">
                <a:solidFill>
                  <a:srgbClr val="0000FF"/>
                </a:solidFill>
                <a:latin typeface="Symbol" charset="2"/>
              </a:rPr>
              <a:t>b</a:t>
            </a:r>
            <a:r>
              <a:rPr lang="en-US">
                <a:solidFill>
                  <a:srgbClr val="0000FF"/>
                </a:solidFill>
              </a:rPr>
              <a:t>  (</a:t>
            </a:r>
            <a:r>
              <a:rPr lang="en-US">
                <a:solidFill>
                  <a:srgbClr val="0000FF"/>
                </a:solidFill>
                <a:latin typeface="Symbol" charset="2"/>
              </a:rPr>
              <a:t>d</a:t>
            </a:r>
            <a:r>
              <a:rPr lang="en-US" baseline="-25000">
                <a:solidFill>
                  <a:srgbClr val="0000FF"/>
                </a:solidFill>
                <a:latin typeface="Symbol" charset="2"/>
              </a:rPr>
              <a:t>a</a:t>
            </a:r>
            <a:r>
              <a:rPr lang="en-US" baseline="-25000">
                <a:solidFill>
                  <a:srgbClr val="0000FF"/>
                </a:solidFill>
              </a:rPr>
              <a:t> </a:t>
            </a:r>
            <a:r>
              <a:rPr lang="en-US" baseline="-25000">
                <a:solidFill>
                  <a:srgbClr val="0000FF"/>
                </a:solidFill>
                <a:latin typeface="Symbol" charset="2"/>
              </a:rPr>
              <a:t>b</a:t>
            </a:r>
            <a:r>
              <a:rPr lang="en-US">
                <a:solidFill>
                  <a:srgbClr val="0000FF"/>
                </a:solidFill>
              </a:rPr>
              <a:t> – </a:t>
            </a:r>
            <a:r>
              <a:rPr lang="en-US">
                <a:solidFill>
                  <a:srgbClr val="0000FF"/>
                </a:solidFill>
                <a:latin typeface="Symbol" charset="2"/>
              </a:rPr>
              <a:t>k</a:t>
            </a:r>
            <a:r>
              <a:rPr lang="en-US" baseline="-25000">
                <a:solidFill>
                  <a:srgbClr val="0000FF"/>
                </a:solidFill>
                <a:latin typeface="Symbol" charset="2"/>
              </a:rPr>
              <a:t>a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latin typeface="Symbol" charset="2"/>
              </a:rPr>
              <a:t>k</a:t>
            </a:r>
            <a:r>
              <a:rPr lang="en-US" baseline="-25000">
                <a:solidFill>
                  <a:srgbClr val="0000FF"/>
                </a:solidFill>
                <a:latin typeface="Symbol" charset="2"/>
              </a:rPr>
              <a:t>b </a:t>
            </a:r>
            <a:r>
              <a:rPr lang="en-US">
                <a:solidFill>
                  <a:srgbClr val="0000FF"/>
                </a:solidFill>
              </a:rPr>
              <a:t>)</a:t>
            </a:r>
          </a:p>
          <a:p>
            <a:endParaRPr lang="en-US">
              <a:solidFill>
                <a:srgbClr val="0000FF"/>
              </a:solidFill>
            </a:endParaRPr>
          </a:p>
          <a:p>
            <a:r>
              <a:rPr lang="en-US">
                <a:solidFill>
                  <a:srgbClr val="0000FF"/>
                </a:solidFill>
                <a:latin typeface="cmsy10" pitchFamily="34" charset="0"/>
              </a:rPr>
              <a:t> </a:t>
            </a:r>
            <a:r>
              <a:rPr lang="en-US">
                <a:solidFill>
                  <a:srgbClr val="0000FF"/>
                </a:solidFill>
                <a:latin typeface="Lucida Console" charset="0"/>
              </a:rPr>
              <a:t>×</a:t>
            </a:r>
            <a:r>
              <a:rPr lang="en-US">
                <a:solidFill>
                  <a:srgbClr val="0000FF"/>
                </a:solidFill>
              </a:rPr>
              <a:t>  </a:t>
            </a:r>
            <a:r>
              <a:rPr lang="en-US">
                <a:solidFill>
                  <a:srgbClr val="0000FF"/>
                </a:solidFill>
                <a:latin typeface="Symbol" charset="2"/>
              </a:rPr>
              <a:t>S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latin typeface="Symbol" charset="2"/>
              </a:rPr>
              <a:t>S</a:t>
            </a:r>
            <a:r>
              <a:rPr lang="en-US" baseline="-25000">
                <a:solidFill>
                  <a:srgbClr val="0000FF"/>
                </a:solidFill>
              </a:rPr>
              <a:t>All magnetic atoms at d and d</a:t>
            </a:r>
            <a:r>
              <a:rPr lang="en-US" baseline="-25000">
                <a:solidFill>
                  <a:srgbClr val="0000FF"/>
                </a:solidFill>
                <a:latin typeface="Lucida Console" charset="0"/>
              </a:rPr>
              <a:t>´</a:t>
            </a:r>
            <a:r>
              <a:rPr lang="en-US">
                <a:solidFill>
                  <a:srgbClr val="0000FF"/>
                </a:solidFill>
              </a:rPr>
              <a:t>   F</a:t>
            </a:r>
            <a:r>
              <a:rPr lang="en-US" baseline="-25000">
                <a:solidFill>
                  <a:srgbClr val="0000FF"/>
                </a:solidFill>
              </a:rPr>
              <a:t>d</a:t>
            </a:r>
            <a:r>
              <a:rPr lang="en-US" baseline="-25000">
                <a:solidFill>
                  <a:srgbClr val="0000FF"/>
                </a:solidFill>
                <a:latin typeface="Lucida Console" charset="0"/>
              </a:rPr>
              <a:t>´</a:t>
            </a:r>
            <a:r>
              <a:rPr lang="en-US" baseline="30000">
                <a:solidFill>
                  <a:srgbClr val="0000FF"/>
                </a:solidFill>
              </a:rPr>
              <a:t>*</a:t>
            </a:r>
            <a:r>
              <a:rPr lang="en-US">
                <a:solidFill>
                  <a:srgbClr val="0000FF"/>
                </a:solidFill>
              </a:rPr>
              <a:t>(</a:t>
            </a:r>
            <a:r>
              <a:rPr lang="en-US" b="1">
                <a:solidFill>
                  <a:srgbClr val="0000FF"/>
                </a:solidFill>
                <a:latin typeface="Symbol" charset="2"/>
              </a:rPr>
              <a:t>k</a:t>
            </a:r>
            <a:r>
              <a:rPr lang="en-US">
                <a:solidFill>
                  <a:srgbClr val="0000FF"/>
                </a:solidFill>
              </a:rPr>
              <a:t>)F</a:t>
            </a:r>
            <a:r>
              <a:rPr lang="en-US" baseline="-25000">
                <a:solidFill>
                  <a:srgbClr val="0000FF"/>
                </a:solidFill>
              </a:rPr>
              <a:t>d</a:t>
            </a:r>
            <a:r>
              <a:rPr lang="en-US">
                <a:solidFill>
                  <a:srgbClr val="0000FF"/>
                </a:solidFill>
              </a:rPr>
              <a:t>(</a:t>
            </a:r>
            <a:r>
              <a:rPr lang="en-US" b="1">
                <a:solidFill>
                  <a:srgbClr val="0000FF"/>
                </a:solidFill>
                <a:latin typeface="Symbol" charset="2"/>
              </a:rPr>
              <a:t>k</a:t>
            </a:r>
            <a:r>
              <a:rPr lang="en-US">
                <a:solidFill>
                  <a:srgbClr val="0000FF"/>
                </a:solidFill>
              </a:rPr>
              <a:t>)</a:t>
            </a:r>
          </a:p>
          <a:p>
            <a:endParaRPr lang="en-US">
              <a:solidFill>
                <a:srgbClr val="0000FF"/>
              </a:solidFill>
            </a:endParaRPr>
          </a:p>
          <a:p>
            <a:r>
              <a:rPr lang="en-US">
                <a:solidFill>
                  <a:srgbClr val="0000FF"/>
                </a:solidFill>
                <a:latin typeface="cmsy10" pitchFamily="34" charset="0"/>
              </a:rPr>
              <a:t>×  </a:t>
            </a:r>
            <a:r>
              <a:rPr lang="en-US">
                <a:solidFill>
                  <a:srgbClr val="0000FF"/>
                </a:solidFill>
                <a:latin typeface="Symbol" charset="2"/>
              </a:rPr>
              <a:t>S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 baseline="-25000">
                <a:solidFill>
                  <a:srgbClr val="0000FF"/>
                </a:solidFill>
                <a:latin typeface="Symbol" charset="2"/>
              </a:rPr>
              <a:t>l</a:t>
            </a:r>
            <a:r>
              <a:rPr lang="en-US" baseline="-25000">
                <a:solidFill>
                  <a:srgbClr val="0000FF"/>
                </a:solidFill>
              </a:rPr>
              <a:t> </a:t>
            </a:r>
            <a:r>
              <a:rPr lang="en-US" baseline="-25000">
                <a:solidFill>
                  <a:srgbClr val="0000FF"/>
                </a:solidFill>
                <a:latin typeface="Symbol" charset="2"/>
              </a:rPr>
              <a:t>l</a:t>
            </a:r>
            <a:r>
              <a:rPr lang="en-US" baseline="-5000">
                <a:solidFill>
                  <a:srgbClr val="0000FF"/>
                </a:solidFill>
                <a:latin typeface="cmsy10" pitchFamily="34" charset="0"/>
              </a:rPr>
              <a:t>´</a:t>
            </a:r>
            <a:r>
              <a:rPr lang="en-US">
                <a:solidFill>
                  <a:srgbClr val="0000FF"/>
                </a:solidFill>
              </a:rPr>
              <a:t> p</a:t>
            </a:r>
            <a:r>
              <a:rPr lang="en-US" baseline="-25000">
                <a:solidFill>
                  <a:srgbClr val="0000FF"/>
                </a:solidFill>
                <a:latin typeface="Symbol" charset="2"/>
              </a:rPr>
              <a:t>l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latin typeface="cmsy10" pitchFamily="34" charset="0"/>
              </a:rPr>
              <a:t>&lt;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latin typeface="Symbol" charset="2"/>
              </a:rPr>
              <a:t>l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latin typeface="cmsy10" pitchFamily="34" charset="0"/>
              </a:rPr>
              <a:t>|</a:t>
            </a:r>
            <a:r>
              <a:rPr lang="en-US">
                <a:solidFill>
                  <a:srgbClr val="0000FF"/>
                </a:solidFill>
              </a:rPr>
              <a:t> exp(-i</a:t>
            </a:r>
            <a:r>
              <a:rPr lang="en-US" b="1">
                <a:solidFill>
                  <a:srgbClr val="0000FF"/>
                </a:solidFill>
                <a:latin typeface="Symbol" charset="2"/>
              </a:rPr>
              <a:t>k</a:t>
            </a:r>
            <a:r>
              <a:rPr lang="en-US" b="1">
                <a:solidFill>
                  <a:srgbClr val="0000FF"/>
                </a:solidFill>
              </a:rPr>
              <a:t> R</a:t>
            </a:r>
            <a:r>
              <a:rPr lang="en-US" baseline="-25000">
                <a:solidFill>
                  <a:srgbClr val="0000FF"/>
                </a:solidFill>
              </a:rPr>
              <a:t>d</a:t>
            </a:r>
            <a:r>
              <a:rPr lang="en-US" baseline="-25000">
                <a:solidFill>
                  <a:srgbClr val="0000FF"/>
                </a:solidFill>
                <a:latin typeface="cmsy10" pitchFamily="34" charset="0"/>
              </a:rPr>
              <a:t>´</a:t>
            </a:r>
            <a:r>
              <a:rPr lang="en-US">
                <a:solidFill>
                  <a:srgbClr val="0000FF"/>
                </a:solidFill>
              </a:rPr>
              <a:t>)S</a:t>
            </a:r>
            <a:r>
              <a:rPr lang="en-US" baseline="30000">
                <a:solidFill>
                  <a:srgbClr val="0000FF"/>
                </a:solidFill>
                <a:latin typeface="Symbol" charset="2"/>
              </a:rPr>
              <a:t>a</a:t>
            </a:r>
            <a:r>
              <a:rPr lang="en-US" baseline="-25000">
                <a:solidFill>
                  <a:srgbClr val="0000FF"/>
                </a:solidFill>
              </a:rPr>
              <a:t>d</a:t>
            </a:r>
            <a:r>
              <a:rPr lang="en-US" baseline="-25000">
                <a:solidFill>
                  <a:srgbClr val="0000FF"/>
                </a:solidFill>
                <a:latin typeface="cmsy10" pitchFamily="34" charset="0"/>
              </a:rPr>
              <a:t>´</a:t>
            </a:r>
            <a:r>
              <a:rPr lang="en-US">
                <a:solidFill>
                  <a:srgbClr val="0000FF"/>
                </a:solidFill>
                <a:latin typeface="cmsy10" pitchFamily="34" charset="0"/>
              </a:rPr>
              <a:t>|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latin typeface="Symbol" charset="2"/>
              </a:rPr>
              <a:t>l</a:t>
            </a:r>
            <a:r>
              <a:rPr lang="en-US" baseline="30000">
                <a:solidFill>
                  <a:srgbClr val="0000FF"/>
                </a:solidFill>
                <a:latin typeface="cmsy10" pitchFamily="34" charset="0"/>
              </a:rPr>
              <a:t>´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latin typeface="cmsy10" pitchFamily="34" charset="0"/>
              </a:rPr>
              <a:t>&gt;&lt;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latin typeface="Symbol" charset="2"/>
              </a:rPr>
              <a:t>l</a:t>
            </a:r>
            <a:r>
              <a:rPr lang="en-US" baseline="30000">
                <a:solidFill>
                  <a:srgbClr val="0000FF"/>
                </a:solidFill>
                <a:latin typeface="cmsy10" pitchFamily="34" charset="0"/>
              </a:rPr>
              <a:t>´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latin typeface="cmsy10" pitchFamily="34" charset="0"/>
              </a:rPr>
              <a:t>|</a:t>
            </a:r>
            <a:r>
              <a:rPr lang="en-US">
                <a:solidFill>
                  <a:srgbClr val="0000FF"/>
                </a:solidFill>
              </a:rPr>
              <a:t> exp(i</a:t>
            </a:r>
            <a:r>
              <a:rPr lang="en-US" b="1">
                <a:solidFill>
                  <a:srgbClr val="0000FF"/>
                </a:solidFill>
                <a:latin typeface="Symbol" charset="2"/>
              </a:rPr>
              <a:t>k</a:t>
            </a:r>
            <a:r>
              <a:rPr lang="en-US" b="1">
                <a:solidFill>
                  <a:srgbClr val="0000FF"/>
                </a:solidFill>
              </a:rPr>
              <a:t> R</a:t>
            </a:r>
            <a:r>
              <a:rPr lang="en-US" baseline="-25000">
                <a:solidFill>
                  <a:srgbClr val="0000FF"/>
                </a:solidFill>
              </a:rPr>
              <a:t>d</a:t>
            </a:r>
            <a:r>
              <a:rPr lang="en-US">
                <a:solidFill>
                  <a:srgbClr val="0000FF"/>
                </a:solidFill>
              </a:rPr>
              <a:t>)S</a:t>
            </a:r>
            <a:r>
              <a:rPr lang="en-US" baseline="30000">
                <a:solidFill>
                  <a:srgbClr val="0000FF"/>
                </a:solidFill>
                <a:latin typeface="Symbol" charset="2"/>
              </a:rPr>
              <a:t>b</a:t>
            </a:r>
            <a:r>
              <a:rPr lang="en-US" baseline="-25000">
                <a:solidFill>
                  <a:srgbClr val="0000FF"/>
                </a:solidFill>
              </a:rPr>
              <a:t>d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latin typeface="cmsy10" pitchFamily="34" charset="0"/>
              </a:rPr>
              <a:t>|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latin typeface="Symbol" charset="2"/>
              </a:rPr>
              <a:t>l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latin typeface="cmsy10" pitchFamily="34" charset="0"/>
              </a:rPr>
              <a:t>&gt;</a:t>
            </a:r>
            <a:r>
              <a:rPr lang="en-US">
                <a:solidFill>
                  <a:srgbClr val="0000FF"/>
                </a:solidFill>
              </a:rPr>
              <a:t> </a:t>
            </a:r>
            <a:endParaRPr lang="en-US">
              <a:solidFill>
                <a:srgbClr val="0000FF"/>
              </a:solidFill>
              <a:latin typeface="cmsy10" pitchFamily="34" charset="0"/>
            </a:endParaRPr>
          </a:p>
          <a:p>
            <a:endParaRPr lang="en-US">
              <a:solidFill>
                <a:srgbClr val="0000FF"/>
              </a:solidFill>
              <a:latin typeface="cmsy10" pitchFamily="34" charset="0"/>
            </a:endParaRPr>
          </a:p>
          <a:p>
            <a:r>
              <a:rPr lang="en-US">
                <a:solidFill>
                  <a:srgbClr val="0000FF"/>
                </a:solidFill>
                <a:latin typeface="cmsy10" pitchFamily="34" charset="0"/>
              </a:rPr>
              <a:t>×  </a:t>
            </a:r>
            <a:r>
              <a:rPr lang="en-US">
                <a:solidFill>
                  <a:srgbClr val="0000FF"/>
                </a:solidFill>
                <a:latin typeface="Symbol" charset="2"/>
              </a:rPr>
              <a:t>d</a:t>
            </a:r>
            <a:r>
              <a:rPr lang="en-US">
                <a:solidFill>
                  <a:srgbClr val="0000FF"/>
                </a:solidFill>
              </a:rPr>
              <a:t> (E</a:t>
            </a:r>
            <a:r>
              <a:rPr lang="en-US" baseline="-25000">
                <a:solidFill>
                  <a:srgbClr val="0000FF"/>
                </a:solidFill>
                <a:latin typeface="Symbol" charset="2"/>
              </a:rPr>
              <a:t>l</a:t>
            </a:r>
            <a:r>
              <a:rPr lang="en-US">
                <a:solidFill>
                  <a:srgbClr val="0000FF"/>
                </a:solidFill>
              </a:rPr>
              <a:t> – E</a:t>
            </a:r>
            <a:r>
              <a:rPr lang="en-US" baseline="-25000">
                <a:solidFill>
                  <a:srgbClr val="0000FF"/>
                </a:solidFill>
                <a:latin typeface="Symbol" charset="2"/>
              </a:rPr>
              <a:t>l</a:t>
            </a:r>
            <a:r>
              <a:rPr lang="en-US" baseline="30000">
                <a:solidFill>
                  <a:srgbClr val="0000FF"/>
                </a:solidFill>
                <a:latin typeface="cmsy10" pitchFamily="34" charset="0"/>
              </a:rPr>
              <a:t>´</a:t>
            </a:r>
            <a:r>
              <a:rPr lang="en-US">
                <a:solidFill>
                  <a:srgbClr val="0000FF"/>
                </a:solidFill>
              </a:rPr>
              <a:t> + </a:t>
            </a:r>
            <a:r>
              <a:rPr lang="en-US">
                <a:solidFill>
                  <a:srgbClr val="0000FF"/>
                </a:solidFill>
                <a:latin typeface="msbm10" pitchFamily="34" charset="0"/>
              </a:rPr>
              <a:t>ħ</a:t>
            </a:r>
            <a:r>
              <a:rPr lang="en-US">
                <a:solidFill>
                  <a:srgbClr val="0000FF"/>
                </a:solidFill>
                <a:latin typeface="Symbol" charset="2"/>
              </a:rPr>
              <a:t>w</a:t>
            </a:r>
            <a:r>
              <a:rPr lang="en-US">
                <a:solidFill>
                  <a:srgbClr val="0000FF"/>
                </a:solidFill>
              </a:rPr>
              <a:t>)</a:t>
            </a:r>
          </a:p>
          <a:p>
            <a:endParaRPr lang="en-US">
              <a:solidFill>
                <a:srgbClr val="0000FF"/>
              </a:solidFill>
            </a:endParaRPr>
          </a:p>
          <a:p>
            <a:r>
              <a:rPr lang="en-US">
                <a:solidFill>
                  <a:srgbClr val="0000FF"/>
                </a:solidFill>
              </a:rPr>
              <a:t>With </a:t>
            </a:r>
            <a:r>
              <a:rPr lang="en-US" b="1">
                <a:solidFill>
                  <a:srgbClr val="0000FF"/>
                </a:solidFill>
                <a:latin typeface="Symbol" charset="2"/>
              </a:rPr>
              <a:t>k</a:t>
            </a:r>
            <a:r>
              <a:rPr lang="en-US">
                <a:solidFill>
                  <a:srgbClr val="0000FF"/>
                </a:solidFill>
              </a:rPr>
              <a:t> = </a:t>
            </a:r>
            <a:r>
              <a:rPr lang="en-US" b="1">
                <a:solidFill>
                  <a:srgbClr val="0000FF"/>
                </a:solidFill>
              </a:rPr>
              <a:t>k</a:t>
            </a:r>
            <a:r>
              <a:rPr lang="en-US">
                <a:solidFill>
                  <a:srgbClr val="0000FF"/>
                </a:solidFill>
              </a:rPr>
              <a:t> – </a:t>
            </a:r>
            <a:r>
              <a:rPr lang="en-US" b="1">
                <a:solidFill>
                  <a:srgbClr val="0000FF"/>
                </a:solidFill>
              </a:rPr>
              <a:t>k</a:t>
            </a:r>
            <a:r>
              <a:rPr lang="en-US" baseline="30000">
                <a:solidFill>
                  <a:srgbClr val="0000FF"/>
                </a:solidFill>
                <a:latin typeface="cmsy10" pitchFamily="34" charset="0"/>
              </a:rPr>
              <a:t>´</a:t>
            </a:r>
            <a:endParaRPr lang="en-US">
              <a:solidFill>
                <a:srgbClr val="0000FF"/>
              </a:solidFill>
              <a:latin typeface="cmsy10" pitchFamily="34" charset="0"/>
            </a:endParaRPr>
          </a:p>
          <a:p>
            <a:endParaRPr lang="en-US">
              <a:solidFill>
                <a:srgbClr val="0000FF"/>
              </a:solidFill>
              <a:latin typeface="cmsy10" pitchFamily="34" charset="0"/>
            </a:endParaRPr>
          </a:p>
          <a:p>
            <a:endParaRPr lang="en-US">
              <a:solidFill>
                <a:schemeClr val="tx1"/>
              </a:solidFill>
              <a:latin typeface="cmsy10" pitchFamily="34" charset="0"/>
            </a:endParaRPr>
          </a:p>
          <a:p>
            <a:endParaRPr lang="en-US">
              <a:solidFill>
                <a:schemeClr val="tx1"/>
              </a:solidFill>
              <a:latin typeface="cmsy10" pitchFamily="34" charset="0"/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  <a:latin typeface="cmsy10" pitchFamily="34" charset="0"/>
            </a:endParaRPr>
          </a:p>
          <a:p>
            <a:endParaRPr lang="en-CA">
              <a:solidFill>
                <a:schemeClr val="tx1"/>
              </a:solidFill>
            </a:endParaRPr>
          </a:p>
        </p:txBody>
      </p:sp>
      <p:sp>
        <p:nvSpPr>
          <p:cNvPr id="38916" name="Text Box 1029"/>
          <p:cNvSpPr txBox="1">
            <a:spLocks noChangeArrowheads="1"/>
          </p:cNvSpPr>
          <p:nvPr/>
        </p:nvSpPr>
        <p:spPr bwMode="auto">
          <a:xfrm>
            <a:off x="220663" y="5451475"/>
            <a:ext cx="8816975" cy="822325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This expression can be useful in itself, and </a:t>
            </a:r>
          </a:p>
          <a:p>
            <a:pPr algn="ctr"/>
            <a:r>
              <a:rPr lang="en-US" b="1"/>
              <a:t>explicitly shows the salient features of magnetic neutron scattering</a:t>
            </a:r>
            <a:endParaRPr lang="en-CA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FFF892">
                <a:alpha val="44000"/>
              </a:srgbClr>
            </a:gs>
            <a:gs pos="100000">
              <a:schemeClr val="bg1"/>
            </a:gs>
            <a:gs pos="50000">
              <a:srgbClr val="FFFF00">
                <a:alpha val="3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154662"/>
            <a:ext cx="84582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 often use the properties of </a:t>
            </a:r>
            <a:r>
              <a:rPr lang="en-US" sz="2400" dirty="0" err="1">
                <a:solidFill>
                  <a:srgbClr val="FF0000"/>
                </a:solidFill>
                <a:latin typeface="Symbol" charset="2"/>
              </a:rPr>
              <a:t>d</a:t>
            </a:r>
            <a:r>
              <a:rPr lang="en-US" sz="2400" dirty="0">
                <a:solidFill>
                  <a:srgbClr val="FF0000"/>
                </a:solidFill>
              </a:rPr>
              <a:t> (E</a:t>
            </a:r>
            <a:r>
              <a:rPr lang="en-US" sz="2400" baseline="-25000" dirty="0">
                <a:solidFill>
                  <a:srgbClr val="FF0000"/>
                </a:solidFill>
                <a:latin typeface="Symbol" charset="2"/>
              </a:rPr>
              <a:t>l</a:t>
            </a:r>
            <a:r>
              <a:rPr lang="en-US" sz="2400" dirty="0">
                <a:solidFill>
                  <a:srgbClr val="FF0000"/>
                </a:solidFill>
              </a:rPr>
              <a:t> – E</a:t>
            </a:r>
            <a:r>
              <a:rPr lang="en-US" sz="2400" baseline="-25000" dirty="0">
                <a:solidFill>
                  <a:srgbClr val="FF0000"/>
                </a:solidFill>
                <a:latin typeface="Symbol" charset="2"/>
              </a:rPr>
              <a:t>l</a:t>
            </a:r>
            <a:r>
              <a:rPr lang="en-US" sz="2400" baseline="30000" dirty="0">
                <a:solidFill>
                  <a:srgbClr val="FF0000"/>
                </a:solidFill>
                <a:latin typeface="cmsy10" pitchFamily="34" charset="0"/>
              </a:rPr>
              <a:t>´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dirty="0" err="1">
                <a:solidFill>
                  <a:srgbClr val="FF0000"/>
                </a:solidFill>
                <a:latin typeface="msbm10" pitchFamily="34" charset="0"/>
              </a:rPr>
              <a:t>ħ</a:t>
            </a:r>
            <a:r>
              <a:rPr lang="en-US" sz="2400" dirty="0" err="1">
                <a:solidFill>
                  <a:srgbClr val="FF0000"/>
                </a:solidFill>
                <a:latin typeface="Symbol" charset="2"/>
              </a:rPr>
              <a:t>w</a:t>
            </a:r>
            <a:r>
              <a:rPr lang="en-US" sz="2400" dirty="0">
                <a:solidFill>
                  <a:srgbClr val="FF0000"/>
                </a:solidFill>
              </a:rPr>
              <a:t>) to obtain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Symbol" charset="2"/>
              </a:rPr>
              <a:t>s</a:t>
            </a:r>
            <a:r>
              <a:rPr lang="en-US" sz="2400" dirty="0">
                <a:solidFill>
                  <a:srgbClr val="FF0000"/>
                </a:solidFill>
              </a:rPr>
              <a:t>/d</a:t>
            </a:r>
            <a:r>
              <a:rPr lang="en-US" sz="2400" dirty="0">
                <a:solidFill>
                  <a:srgbClr val="FF0000"/>
                </a:solidFill>
                <a:latin typeface="Symbol" charset="2"/>
              </a:rPr>
              <a:t>W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dE</a:t>
            </a:r>
            <a:r>
              <a:rPr lang="en-US" sz="2400" baseline="30000" dirty="0">
                <a:solidFill>
                  <a:srgbClr val="FF0000"/>
                </a:solidFill>
                <a:latin typeface="cmsy10" pitchFamily="34" charset="0"/>
              </a:rPr>
              <a:t>´  </a:t>
            </a:r>
            <a:r>
              <a:rPr lang="en-US" sz="2400" dirty="0">
                <a:solidFill>
                  <a:srgbClr val="FF0000"/>
                </a:solidFill>
              </a:rPr>
              <a:t>in terms of </a:t>
            </a:r>
            <a:r>
              <a:rPr lang="en-US" sz="2400" b="1" i="1" dirty="0">
                <a:solidFill>
                  <a:srgbClr val="FF0000"/>
                </a:solidFill>
              </a:rPr>
              <a:t>spin correlation functions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sz="2800" dirty="0">
                <a:solidFill>
                  <a:srgbClr val="0000FF"/>
                </a:solidFill>
              </a:rPr>
              <a:t>d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Symbol" charset="2"/>
              </a:rPr>
              <a:t>s</a:t>
            </a:r>
            <a:r>
              <a:rPr lang="en-US" sz="2800" dirty="0">
                <a:solidFill>
                  <a:srgbClr val="0000FF"/>
                </a:solidFill>
              </a:rPr>
              <a:t>/d</a:t>
            </a:r>
            <a:r>
              <a:rPr lang="en-US" sz="2800" dirty="0">
                <a:solidFill>
                  <a:srgbClr val="0000FF"/>
                </a:solidFill>
                <a:latin typeface="Symbol" charset="2"/>
              </a:rPr>
              <a:t>W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dE</a:t>
            </a:r>
            <a:r>
              <a:rPr lang="en-US" sz="2800" baseline="30000" dirty="0">
                <a:solidFill>
                  <a:srgbClr val="0000FF"/>
                </a:solidFill>
                <a:latin typeface="cmsy10" pitchFamily="34" charset="0"/>
              </a:rPr>
              <a:t>´ </a:t>
            </a:r>
            <a:r>
              <a:rPr lang="en-US" sz="2800" dirty="0">
                <a:solidFill>
                  <a:srgbClr val="0000FF"/>
                </a:solidFill>
              </a:rPr>
              <a:t>  = (</a:t>
            </a:r>
            <a:r>
              <a:rPr lang="en-US" sz="2800" dirty="0" err="1">
                <a:solidFill>
                  <a:srgbClr val="0000FF"/>
                </a:solidFill>
                <a:latin typeface="Symbol" charset="2"/>
              </a:rPr>
              <a:t>g</a:t>
            </a:r>
            <a:r>
              <a:rPr lang="en-US" sz="2800" dirty="0">
                <a:solidFill>
                  <a:srgbClr val="0000FF"/>
                </a:solidFill>
              </a:rPr>
              <a:t> r</a:t>
            </a:r>
            <a:r>
              <a:rPr lang="en-US" sz="2800" baseline="-25000" dirty="0">
                <a:solidFill>
                  <a:srgbClr val="0000FF"/>
                </a:solidFill>
              </a:rPr>
              <a:t>0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/(2</a:t>
            </a:r>
            <a:r>
              <a:rPr lang="el-GR" sz="2800" dirty="0">
                <a:solidFill>
                  <a:srgbClr val="0000FF"/>
                </a:solidFill>
                <a:latin typeface="Lucida Console" charset="0"/>
              </a:rPr>
              <a:t>π</a:t>
            </a:r>
            <a:r>
              <a:rPr lang="en-CA" sz="2800" dirty="0" err="1">
                <a:solidFill>
                  <a:srgbClr val="0000FF"/>
                </a:solidFill>
                <a:latin typeface="Lucida Console" charset="0"/>
              </a:rPr>
              <a:t>ħ</a:t>
            </a:r>
            <a:r>
              <a:rPr lang="en-CA" sz="2800" dirty="0">
                <a:solidFill>
                  <a:srgbClr val="0000FF"/>
                </a:solidFill>
                <a:latin typeface="Lucida Console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</a:rPr>
              <a:t>k</a:t>
            </a:r>
            <a:r>
              <a:rPr lang="en-US" sz="2800" baseline="30000" dirty="0" err="1">
                <a:solidFill>
                  <a:srgbClr val="0000FF"/>
                </a:solidFill>
                <a:latin typeface="cmsy10" pitchFamily="34" charset="0"/>
              </a:rPr>
              <a:t>´</a:t>
            </a:r>
            <a:r>
              <a:rPr lang="en-US" sz="2800" dirty="0" err="1">
                <a:solidFill>
                  <a:srgbClr val="0000FF"/>
                </a:solidFill>
              </a:rPr>
              <a:t>/k</a:t>
            </a:r>
            <a:r>
              <a:rPr lang="en-US" sz="2800" dirty="0">
                <a:solidFill>
                  <a:srgbClr val="0000FF"/>
                </a:solidFill>
              </a:rPr>
              <a:t>  N{1/2 </a:t>
            </a:r>
            <a:r>
              <a:rPr lang="en-US" sz="2800" dirty="0" err="1">
                <a:solidFill>
                  <a:srgbClr val="0000FF"/>
                </a:solidFill>
              </a:rPr>
              <a:t>g</a:t>
            </a:r>
            <a:r>
              <a:rPr lang="en-US" sz="2800" dirty="0">
                <a:solidFill>
                  <a:srgbClr val="0000FF"/>
                </a:solidFill>
              </a:rPr>
              <a:t> F</a:t>
            </a:r>
            <a:r>
              <a:rPr lang="en-US" sz="2800" baseline="-25000" dirty="0">
                <a:solidFill>
                  <a:srgbClr val="0000FF"/>
                </a:solidFill>
              </a:rPr>
              <a:t>d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b="1" dirty="0">
                <a:solidFill>
                  <a:srgbClr val="0000FF"/>
                </a:solidFill>
                <a:latin typeface="Symbol" charset="2"/>
              </a:rPr>
              <a:t>k</a:t>
            </a:r>
            <a:r>
              <a:rPr lang="en-US" sz="2800" dirty="0">
                <a:solidFill>
                  <a:srgbClr val="0000FF"/>
                </a:solidFill>
              </a:rPr>
              <a:t>)}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  <a:endParaRPr lang="en-US" sz="2800" dirty="0">
              <a:solidFill>
                <a:srgbClr val="0000FF"/>
              </a:solidFill>
            </a:endParaRP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  <a:latin typeface="cmsy10" pitchFamily="34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Lucida Console" charset="0"/>
              </a:rPr>
              <a:t>× </a:t>
            </a:r>
            <a:r>
              <a:rPr lang="en-US" sz="2800" dirty="0">
                <a:solidFill>
                  <a:srgbClr val="0000FF"/>
                </a:solidFill>
                <a:latin typeface="Symbol" charset="2"/>
              </a:rPr>
              <a:t>S</a:t>
            </a:r>
            <a:r>
              <a:rPr lang="en-US" sz="2800" baseline="-25000" dirty="0">
                <a:solidFill>
                  <a:srgbClr val="0000FF"/>
                </a:solidFill>
                <a:latin typeface="Symbol" charset="2"/>
              </a:rPr>
              <a:t>a</a:t>
            </a:r>
            <a:r>
              <a:rPr lang="en-US" sz="2800" baseline="-25000" dirty="0">
                <a:solidFill>
                  <a:srgbClr val="0000FF"/>
                </a:solidFill>
              </a:rPr>
              <a:t> </a:t>
            </a:r>
            <a:r>
              <a:rPr lang="en-US" sz="2800" baseline="-25000" dirty="0" err="1">
                <a:solidFill>
                  <a:srgbClr val="0000FF"/>
                </a:solidFill>
                <a:latin typeface="Symbol" charset="2"/>
              </a:rPr>
              <a:t>b</a:t>
            </a:r>
            <a:r>
              <a:rPr lang="en-US" sz="2800" dirty="0">
                <a:solidFill>
                  <a:srgbClr val="0000FF"/>
                </a:solidFill>
              </a:rPr>
              <a:t>  (</a:t>
            </a:r>
            <a:r>
              <a:rPr lang="en-US" sz="2800" dirty="0" err="1">
                <a:solidFill>
                  <a:srgbClr val="0000FF"/>
                </a:solidFill>
                <a:latin typeface="Symbol" charset="2"/>
              </a:rPr>
              <a:t>d</a:t>
            </a:r>
            <a:r>
              <a:rPr lang="en-US" sz="2800" baseline="-25000" dirty="0" err="1">
                <a:solidFill>
                  <a:srgbClr val="0000FF"/>
                </a:solidFill>
                <a:latin typeface="Symbol" charset="2"/>
              </a:rPr>
              <a:t>a</a:t>
            </a:r>
            <a:r>
              <a:rPr lang="en-US" sz="2800" baseline="-25000" dirty="0">
                <a:solidFill>
                  <a:srgbClr val="0000FF"/>
                </a:solidFill>
              </a:rPr>
              <a:t> </a:t>
            </a:r>
            <a:r>
              <a:rPr lang="en-US" sz="2800" baseline="-25000" dirty="0" err="1">
                <a:solidFill>
                  <a:srgbClr val="0000FF"/>
                </a:solidFill>
                <a:latin typeface="Symbol" charset="2"/>
              </a:rPr>
              <a:t>b</a:t>
            </a:r>
            <a:r>
              <a:rPr lang="en-US" sz="2800" dirty="0">
                <a:solidFill>
                  <a:srgbClr val="0000FF"/>
                </a:solidFill>
              </a:rPr>
              <a:t> – </a:t>
            </a:r>
            <a:r>
              <a:rPr lang="en-US" sz="2800" dirty="0">
                <a:solidFill>
                  <a:srgbClr val="0000FF"/>
                </a:solidFill>
                <a:latin typeface="Symbol" charset="2"/>
              </a:rPr>
              <a:t>k</a:t>
            </a:r>
            <a:r>
              <a:rPr lang="en-US" sz="2800" baseline="-25000" dirty="0">
                <a:solidFill>
                  <a:srgbClr val="0000FF"/>
                </a:solidFill>
                <a:latin typeface="Symbol" charset="2"/>
              </a:rPr>
              <a:t>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charset="2"/>
              </a:rPr>
              <a:t>k</a:t>
            </a:r>
            <a:r>
              <a:rPr lang="en-US" sz="2800" baseline="-25000" dirty="0">
                <a:solidFill>
                  <a:srgbClr val="0000FF"/>
                </a:solidFill>
                <a:latin typeface="Symbol" charset="2"/>
              </a:rPr>
              <a:t>b </a:t>
            </a:r>
            <a:r>
              <a:rPr lang="en-US" sz="2800" dirty="0">
                <a:solidFill>
                  <a:srgbClr val="0000FF"/>
                </a:solidFill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Symbol" charset="2"/>
              </a:rPr>
              <a:t>S</a:t>
            </a:r>
            <a:r>
              <a:rPr lang="en-US" sz="2800" baseline="-25000" dirty="0" err="1">
                <a:solidFill>
                  <a:srgbClr val="0000FF"/>
                </a:solidFill>
              </a:rPr>
              <a:t>l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exp(i</a:t>
            </a:r>
            <a:r>
              <a:rPr lang="en-US" sz="2800" b="1" dirty="0" err="1">
                <a:solidFill>
                  <a:srgbClr val="0000FF"/>
                </a:solidFill>
                <a:latin typeface="Symbol" charset="2"/>
              </a:rPr>
              <a:t>k</a:t>
            </a:r>
            <a:r>
              <a:rPr lang="en-US" sz="2800" dirty="0" err="1">
                <a:solidFill>
                  <a:srgbClr val="0000FF"/>
                </a:solidFill>
                <a:latin typeface="cmsy10" pitchFamily="34" charset="0"/>
              </a:rPr>
              <a:t>∙</a:t>
            </a:r>
            <a:r>
              <a:rPr lang="en-US" sz="2800" b="1" dirty="0" err="1">
                <a:solidFill>
                  <a:srgbClr val="0000FF"/>
                </a:solidFill>
              </a:rPr>
              <a:t>l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  <a:latin typeface="cmsy10" pitchFamily="34" charset="0"/>
              </a:rPr>
              <a:t>×  ∫ &lt;</a:t>
            </a:r>
            <a:r>
              <a:rPr lang="en-US" sz="2800" dirty="0">
                <a:solidFill>
                  <a:srgbClr val="0000FF"/>
                </a:solidFill>
              </a:rPr>
              <a:t>exp(-i</a:t>
            </a:r>
            <a:r>
              <a:rPr lang="en-US" sz="2800" b="1" dirty="0">
                <a:solidFill>
                  <a:srgbClr val="0000FF"/>
                </a:solidFill>
                <a:latin typeface="Symbol" charset="2"/>
              </a:rPr>
              <a:t>k</a:t>
            </a:r>
            <a:r>
              <a:rPr lang="en-US" sz="2800" b="1" dirty="0">
                <a:solidFill>
                  <a:srgbClr val="0000FF"/>
                </a:solidFill>
                <a:latin typeface="cmsy10" pitchFamily="34" charset="0"/>
              </a:rPr>
              <a:t>∙</a:t>
            </a:r>
            <a:r>
              <a:rPr lang="en-US" sz="2800" b="1" dirty="0">
                <a:solidFill>
                  <a:srgbClr val="0000FF"/>
                </a:solidFill>
              </a:rPr>
              <a:t>u</a:t>
            </a:r>
            <a:r>
              <a:rPr lang="en-US" sz="2800" b="1" baseline="-25000" dirty="0">
                <a:solidFill>
                  <a:srgbClr val="0000FF"/>
                </a:solidFill>
              </a:rPr>
              <a:t>0</a:t>
            </a:r>
            <a:r>
              <a:rPr lang="en-US" sz="2800" dirty="0">
                <a:solidFill>
                  <a:srgbClr val="0000FF"/>
                </a:solidFill>
              </a:rPr>
              <a:t>))exp(i</a:t>
            </a:r>
            <a:r>
              <a:rPr lang="en-US" sz="2800" b="1" dirty="0">
                <a:solidFill>
                  <a:srgbClr val="0000FF"/>
                </a:solidFill>
                <a:latin typeface="Symbol" charset="2"/>
              </a:rPr>
              <a:t>k</a:t>
            </a:r>
            <a:r>
              <a:rPr lang="en-US" sz="2800" b="1" dirty="0">
                <a:solidFill>
                  <a:srgbClr val="0000FF"/>
                </a:solidFill>
                <a:latin typeface="cmsy10" pitchFamily="34" charset="0"/>
              </a:rPr>
              <a:t>∙</a:t>
            </a:r>
            <a:r>
              <a:rPr lang="en-US" sz="2800" b="1" dirty="0">
                <a:solidFill>
                  <a:srgbClr val="0000FF"/>
                </a:solidFill>
              </a:rPr>
              <a:t>u</a:t>
            </a:r>
            <a:r>
              <a:rPr lang="en-US" sz="2800" baseline="-25000" dirty="0">
                <a:solidFill>
                  <a:srgbClr val="0000FF"/>
                </a:solidFill>
              </a:rPr>
              <a:t>l</a:t>
            </a:r>
            <a:r>
              <a:rPr lang="en-US" sz="2800" dirty="0">
                <a:solidFill>
                  <a:srgbClr val="0000FF"/>
                </a:solidFill>
              </a:rPr>
              <a:t>(t))&gt;  </a:t>
            </a:r>
            <a:endParaRPr lang="en-US" sz="2800" dirty="0">
              <a:solidFill>
                <a:srgbClr val="0000FF"/>
              </a:solidFill>
              <a:latin typeface="cmsy10" pitchFamily="34" charset="0"/>
            </a:endParaRPr>
          </a:p>
          <a:p>
            <a:endParaRPr lang="en-US" sz="2800" dirty="0">
              <a:solidFill>
                <a:srgbClr val="0000FF"/>
              </a:solidFill>
              <a:latin typeface="cmsy10" pitchFamily="34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cmsy10" pitchFamily="34" charset="0"/>
              </a:rPr>
              <a:t>×  &lt;</a:t>
            </a:r>
            <a:r>
              <a:rPr lang="en-US" sz="2800" dirty="0">
                <a:solidFill>
                  <a:srgbClr val="0000FF"/>
                </a:solidFill>
              </a:rPr>
              <a:t>S</a:t>
            </a:r>
            <a:r>
              <a:rPr lang="en-US" sz="2800" baseline="-25000" dirty="0">
                <a:solidFill>
                  <a:srgbClr val="0000FF"/>
                </a:solidFill>
              </a:rPr>
              <a:t>0</a:t>
            </a:r>
            <a:r>
              <a:rPr lang="en-US" sz="2800" baseline="30000" dirty="0">
                <a:solidFill>
                  <a:srgbClr val="0000FF"/>
                </a:solidFill>
                <a:latin typeface="Symbol" charset="2"/>
              </a:rPr>
              <a:t>a</a:t>
            </a:r>
            <a:r>
              <a:rPr lang="en-US" sz="2800" dirty="0">
                <a:solidFill>
                  <a:srgbClr val="0000FF"/>
                </a:solidFill>
              </a:rPr>
              <a:t>(0) </a:t>
            </a:r>
            <a:r>
              <a:rPr lang="en-US" sz="2800" dirty="0" err="1">
                <a:solidFill>
                  <a:srgbClr val="0000FF"/>
                </a:solidFill>
              </a:rPr>
              <a:t>S</a:t>
            </a:r>
            <a:r>
              <a:rPr lang="en-US" sz="2800" baseline="-25000" dirty="0" err="1">
                <a:solidFill>
                  <a:srgbClr val="0000FF"/>
                </a:solidFill>
              </a:rPr>
              <a:t>l</a:t>
            </a:r>
            <a:r>
              <a:rPr lang="en-US" sz="2800" baseline="30000" dirty="0" err="1">
                <a:solidFill>
                  <a:srgbClr val="0000FF"/>
                </a:solidFill>
                <a:latin typeface="Symbol" charset="2"/>
              </a:rPr>
              <a:t>b</a:t>
            </a:r>
            <a:r>
              <a:rPr lang="en-US" sz="2800" dirty="0" err="1">
                <a:solidFill>
                  <a:srgbClr val="0000FF"/>
                </a:solidFill>
              </a:rPr>
              <a:t>(t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  <a:r>
              <a:rPr lang="en-US" sz="2800" dirty="0">
                <a:solidFill>
                  <a:srgbClr val="0000FF"/>
                </a:solidFill>
                <a:latin typeface="cmsy10" pitchFamily="34" charset="0"/>
              </a:rPr>
              <a:t>&gt;</a:t>
            </a:r>
            <a:r>
              <a:rPr lang="en-US" sz="2800" dirty="0">
                <a:solidFill>
                  <a:srgbClr val="0000FF"/>
                </a:solidFill>
              </a:rPr>
              <a:t> exp(-</a:t>
            </a:r>
            <a:r>
              <a:rPr lang="en-US" sz="2800" dirty="0" err="1">
                <a:solidFill>
                  <a:srgbClr val="0000FF"/>
                </a:solidFill>
              </a:rPr>
              <a:t>i</a:t>
            </a:r>
            <a:r>
              <a:rPr lang="en-US" sz="2800" dirty="0" err="1">
                <a:solidFill>
                  <a:srgbClr val="0000FF"/>
                </a:solidFill>
                <a:latin typeface="Symbol" charset="2"/>
              </a:rPr>
              <a:t>w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</a:t>
            </a:r>
            <a:r>
              <a:rPr lang="en-US" sz="2800" dirty="0">
                <a:solidFill>
                  <a:srgbClr val="0000FF"/>
                </a:solidFill>
              </a:rPr>
              <a:t>) </a:t>
            </a:r>
            <a:r>
              <a:rPr lang="en-US" sz="2800" dirty="0" err="1">
                <a:solidFill>
                  <a:srgbClr val="0000FF"/>
                </a:solidFill>
              </a:rPr>
              <a:t>dt</a:t>
            </a:r>
            <a:endParaRPr lang="en-CA" sz="2800" dirty="0">
              <a:solidFill>
                <a:srgbClr val="0000FF"/>
              </a:solidFill>
            </a:endParaRPr>
          </a:p>
        </p:txBody>
      </p:sp>
      <p:sp>
        <p:nvSpPr>
          <p:cNvPr id="40963" name="AutoShape 4"/>
          <p:cNvSpPr>
            <a:spLocks/>
          </p:cNvSpPr>
          <p:nvPr/>
        </p:nvSpPr>
        <p:spPr bwMode="auto">
          <a:xfrm rot="-5362354">
            <a:off x="1712883" y="4144973"/>
            <a:ext cx="303212" cy="1449388"/>
          </a:xfrm>
          <a:prstGeom prst="leftBrace">
            <a:avLst>
              <a:gd name="adj1" fmla="val 39834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746125" y="5146675"/>
            <a:ext cx="607070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Dynamic Spin Pair Correlation Function</a:t>
            </a:r>
          </a:p>
          <a:p>
            <a:pPr algn="ctr"/>
            <a:endParaRPr lang="en-US" sz="2800" b="1" i="1" dirty="0">
              <a:solidFill>
                <a:srgbClr val="FF0000"/>
              </a:solidFill>
            </a:endParaRPr>
          </a:p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Fourier </a:t>
            </a:r>
            <a:r>
              <a:rPr lang="en-US" sz="2800" b="1" i="1" dirty="0" err="1">
                <a:solidFill>
                  <a:srgbClr val="FF0000"/>
                </a:solidFill>
              </a:rPr>
              <a:t>tranform</a:t>
            </a:r>
            <a:r>
              <a:rPr lang="en-US" sz="2800" b="1" i="1" dirty="0">
                <a:solidFill>
                  <a:srgbClr val="FF0000"/>
                </a:solidFill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</a:rPr>
              <a:t>S(</a:t>
            </a:r>
            <a:r>
              <a:rPr lang="en-US" sz="2800" b="1" i="1" dirty="0" err="1">
                <a:solidFill>
                  <a:srgbClr val="FF0000"/>
                </a:solidFill>
                <a:latin typeface="Symbol" charset="2"/>
              </a:rPr>
              <a:t>k</a:t>
            </a:r>
            <a:r>
              <a:rPr lang="en-US" sz="2800" b="1" i="1" dirty="0">
                <a:solidFill>
                  <a:srgbClr val="FF0000"/>
                </a:solidFill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Symbol" charset="2"/>
              </a:rPr>
              <a:t>w</a:t>
            </a:r>
            <a:r>
              <a:rPr lang="en-US" sz="2800" b="1" i="1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19113" y="71438"/>
            <a:ext cx="2383285" cy="553998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Bottom Lines:</a:t>
            </a:r>
            <a:endParaRPr lang="en-CA" sz="3000" b="1" dirty="0">
              <a:solidFill>
                <a:srgbClr val="FF0000"/>
              </a:solidFill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14313" y="938213"/>
            <a:ext cx="8702675" cy="3786187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 Comparable in strength to nuclear scattering</a:t>
            </a:r>
          </a:p>
          <a:p>
            <a:pPr>
              <a:buFontTx/>
              <a:buChar char="•"/>
            </a:pPr>
            <a:endParaRPr lang="en-US" sz="2400" b="1" dirty="0">
              <a:solidFill>
                <a:srgbClr val="0000FF"/>
              </a:solidFill>
            </a:endParaRPr>
          </a:p>
          <a:p>
            <a:pPr>
              <a:buFontTx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 {1/2 </a:t>
            </a:r>
            <a:r>
              <a:rPr lang="en-US" sz="2400" dirty="0" err="1">
                <a:solidFill>
                  <a:srgbClr val="0000FF"/>
                </a:solidFill>
              </a:rPr>
              <a:t>g</a:t>
            </a:r>
            <a:r>
              <a:rPr lang="en-US" sz="2400" dirty="0">
                <a:solidFill>
                  <a:srgbClr val="0000FF"/>
                </a:solidFill>
              </a:rPr>
              <a:t> F(</a:t>
            </a:r>
            <a:r>
              <a:rPr lang="en-US" sz="2400" b="1" dirty="0">
                <a:solidFill>
                  <a:srgbClr val="0000FF"/>
                </a:solidFill>
                <a:latin typeface="Symbol" charset="2"/>
              </a:rPr>
              <a:t>k</a:t>
            </a:r>
            <a:r>
              <a:rPr lang="en-US" sz="2400" dirty="0">
                <a:solidFill>
                  <a:srgbClr val="0000FF"/>
                </a:solidFill>
              </a:rPr>
              <a:t>)}</a:t>
            </a:r>
            <a:r>
              <a:rPr lang="en-US" sz="2400" baseline="30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    : </a:t>
            </a:r>
            <a:r>
              <a:rPr lang="en-US" sz="2400" b="1" dirty="0">
                <a:solidFill>
                  <a:srgbClr val="0000FF"/>
                </a:solidFill>
              </a:rPr>
              <a:t>goes like the magnetic form factor squared</a:t>
            </a:r>
          </a:p>
          <a:p>
            <a:endParaRPr lang="en-US" sz="2400" b="1" dirty="0">
              <a:solidFill>
                <a:srgbClr val="0000FF"/>
              </a:solidFill>
            </a:endParaRPr>
          </a:p>
          <a:p>
            <a:pPr>
              <a:buFontTx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Symbol" charset="2"/>
              </a:rPr>
              <a:t>S</a:t>
            </a:r>
            <a:r>
              <a:rPr lang="en-US" sz="2400" baseline="-25000" dirty="0">
                <a:solidFill>
                  <a:srgbClr val="0000FF"/>
                </a:solidFill>
                <a:latin typeface="Symbol" charset="2"/>
              </a:rPr>
              <a:t>a</a:t>
            </a:r>
            <a:r>
              <a:rPr lang="en-US" sz="2400" baseline="-25000" dirty="0">
                <a:solidFill>
                  <a:srgbClr val="0000FF"/>
                </a:solidFill>
              </a:rPr>
              <a:t> </a:t>
            </a:r>
            <a:r>
              <a:rPr lang="en-US" sz="2400" baseline="-25000" dirty="0" err="1">
                <a:solidFill>
                  <a:srgbClr val="0000FF"/>
                </a:solidFill>
                <a:latin typeface="Symbol" charset="2"/>
              </a:rPr>
              <a:t>b</a:t>
            </a:r>
            <a:r>
              <a:rPr lang="en-US" sz="2400" dirty="0">
                <a:solidFill>
                  <a:srgbClr val="0000FF"/>
                </a:solidFill>
              </a:rPr>
              <a:t>  (</a:t>
            </a:r>
            <a:r>
              <a:rPr lang="en-US" sz="2400" dirty="0" err="1">
                <a:solidFill>
                  <a:srgbClr val="0000FF"/>
                </a:solidFill>
                <a:latin typeface="Symbol" charset="2"/>
              </a:rPr>
              <a:t>d</a:t>
            </a:r>
            <a:r>
              <a:rPr lang="en-US" sz="2400" baseline="-25000" dirty="0" err="1">
                <a:solidFill>
                  <a:srgbClr val="0000FF"/>
                </a:solidFill>
                <a:latin typeface="Symbol" charset="2"/>
              </a:rPr>
              <a:t>a</a:t>
            </a:r>
            <a:r>
              <a:rPr lang="en-US" sz="2400" baseline="-25000" dirty="0">
                <a:solidFill>
                  <a:srgbClr val="0000FF"/>
                </a:solidFill>
              </a:rPr>
              <a:t> </a:t>
            </a:r>
            <a:r>
              <a:rPr lang="en-US" sz="2400" baseline="-25000" dirty="0" err="1">
                <a:solidFill>
                  <a:srgbClr val="0000FF"/>
                </a:solidFill>
                <a:latin typeface="Symbol" charset="2"/>
              </a:rPr>
              <a:t>b</a:t>
            </a:r>
            <a:r>
              <a:rPr lang="en-US" sz="2400" dirty="0">
                <a:solidFill>
                  <a:srgbClr val="0000FF"/>
                </a:solidFill>
              </a:rPr>
              <a:t> – </a:t>
            </a:r>
            <a:r>
              <a:rPr lang="en-US" sz="2400" dirty="0">
                <a:solidFill>
                  <a:srgbClr val="0000FF"/>
                </a:solidFill>
                <a:latin typeface="Symbol" charset="2"/>
              </a:rPr>
              <a:t>k</a:t>
            </a:r>
            <a:r>
              <a:rPr lang="en-US" sz="2400" baseline="-25000" dirty="0">
                <a:solidFill>
                  <a:srgbClr val="0000FF"/>
                </a:solidFill>
                <a:latin typeface="Symbol" charset="2"/>
              </a:rPr>
              <a:t>a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Symbol" charset="2"/>
              </a:rPr>
              <a:t>k</a:t>
            </a:r>
            <a:r>
              <a:rPr lang="en-US" sz="2400" baseline="-25000" dirty="0">
                <a:solidFill>
                  <a:srgbClr val="0000FF"/>
                </a:solidFill>
                <a:latin typeface="Symbol" charset="2"/>
              </a:rPr>
              <a:t>b </a:t>
            </a:r>
            <a:r>
              <a:rPr lang="en-US" sz="2400" dirty="0">
                <a:solidFill>
                  <a:srgbClr val="0000FF"/>
                </a:solidFill>
              </a:rPr>
              <a:t>)       : </a:t>
            </a:r>
            <a:r>
              <a:rPr lang="en-US" sz="2400" b="1" dirty="0">
                <a:solidFill>
                  <a:srgbClr val="0000FF"/>
                </a:solidFill>
              </a:rPr>
              <a:t>sensitive only to those components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                                                    of spin </a:t>
            </a:r>
            <a:r>
              <a:rPr lang="en-US" sz="2400" b="1" dirty="0">
                <a:solidFill>
                  <a:srgbClr val="0000FF"/>
                </a:solidFill>
                <a:latin typeface="Symbol" charset="2"/>
              </a:rPr>
              <a:t>^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ymbol" charset="2"/>
              </a:rPr>
              <a:t>k</a:t>
            </a:r>
            <a:r>
              <a:rPr lang="en-US" sz="2400" b="1" dirty="0">
                <a:solidFill>
                  <a:srgbClr val="0000FF"/>
                </a:solidFill>
                <a:latin typeface="Symbol" charset="2"/>
              </a:rPr>
              <a:t> </a:t>
            </a:r>
          </a:p>
          <a:p>
            <a:endParaRPr lang="en-US" sz="2400" b="1" dirty="0">
              <a:solidFill>
                <a:srgbClr val="0000FF"/>
              </a:solidFill>
              <a:latin typeface="Symbol" charset="2"/>
            </a:endParaRPr>
          </a:p>
          <a:p>
            <a:pPr>
              <a:buFont typeface="Arial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Symbol" charset="2"/>
              </a:rPr>
              <a:t>  </a:t>
            </a:r>
            <a:r>
              <a:rPr lang="en-US" sz="2400" b="1" dirty="0">
                <a:solidFill>
                  <a:srgbClr val="0000FF"/>
                </a:solidFill>
              </a:rPr>
              <a:t>Dipole selection rules, goes like:      </a:t>
            </a:r>
            <a:r>
              <a:rPr lang="en-US" sz="2400" dirty="0">
                <a:solidFill>
                  <a:srgbClr val="0000FF"/>
                </a:solidFill>
                <a:latin typeface="cmsy10" pitchFamily="34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Symbol" charset="2"/>
              </a:rPr>
              <a:t>l</a:t>
            </a:r>
            <a:r>
              <a:rPr lang="en-US" sz="2400" baseline="30000" dirty="0">
                <a:solidFill>
                  <a:srgbClr val="0000FF"/>
                </a:solidFill>
                <a:latin typeface="cmsy10" pitchFamily="34" charset="0"/>
              </a:rPr>
              <a:t>´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msy10" pitchFamily="34" charset="0"/>
              </a:rPr>
              <a:t>|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</a:t>
            </a:r>
            <a:r>
              <a:rPr lang="en-US" sz="2400" baseline="30000" dirty="0" err="1">
                <a:solidFill>
                  <a:srgbClr val="0000FF"/>
                </a:solidFill>
                <a:latin typeface="Symbol" charset="2"/>
              </a:rPr>
              <a:t>b</a:t>
            </a:r>
            <a:r>
              <a:rPr lang="en-US" sz="2400" baseline="-25000" dirty="0" err="1">
                <a:solidFill>
                  <a:srgbClr val="0000FF"/>
                </a:solidFill>
              </a:rPr>
              <a:t>d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msy10" pitchFamily="34" charset="0"/>
              </a:rPr>
              <a:t>|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Symbol" charset="2"/>
              </a:rPr>
              <a:t>l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msy10" pitchFamily="34" charset="0"/>
              </a:rPr>
              <a:t>&gt;</a:t>
            </a:r>
            <a:r>
              <a:rPr lang="en-US" sz="2400" dirty="0">
                <a:solidFill>
                  <a:srgbClr val="0000FF"/>
                </a:solidFill>
              </a:rPr>
              <a:t> ;</a:t>
            </a:r>
          </a:p>
          <a:p>
            <a:pPr>
              <a:buFont typeface="Arial" charset="0"/>
              <a:buChar char="•"/>
            </a:pP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 					 where  </a:t>
            </a:r>
            <a:r>
              <a:rPr lang="en-US" sz="2400" dirty="0" err="1">
                <a:solidFill>
                  <a:srgbClr val="0000FF"/>
                </a:solidFill>
              </a:rPr>
              <a:t>S</a:t>
            </a:r>
            <a:r>
              <a:rPr lang="en-US" sz="2400" baseline="30000" dirty="0" err="1">
                <a:solidFill>
                  <a:srgbClr val="0000FF"/>
                </a:solidFill>
                <a:latin typeface="Symbol" charset="2"/>
              </a:rPr>
              <a:t>b</a:t>
            </a:r>
            <a:r>
              <a:rPr lang="en-US" sz="2400" baseline="30000" dirty="0">
                <a:solidFill>
                  <a:srgbClr val="0000FF"/>
                </a:solidFill>
                <a:latin typeface="Symbol" charset="2"/>
              </a:rPr>
              <a:t> </a:t>
            </a:r>
            <a:r>
              <a:rPr lang="en-CA" sz="2400" b="1" dirty="0">
                <a:solidFill>
                  <a:srgbClr val="0000FF"/>
                </a:solidFill>
                <a:latin typeface="Symbol" charset="2"/>
              </a:rPr>
              <a:t>=</a:t>
            </a:r>
            <a:r>
              <a:rPr lang="en-CA" sz="2400" dirty="0" err="1">
                <a:solidFill>
                  <a:srgbClr val="0000FF"/>
                </a:solidFill>
              </a:rPr>
              <a:t>S</a:t>
            </a:r>
            <a:r>
              <a:rPr lang="en-CA" sz="2400" baseline="30000" dirty="0" err="1">
                <a:solidFill>
                  <a:srgbClr val="0000FF"/>
                </a:solidFill>
              </a:rPr>
              <a:t>x</a:t>
            </a:r>
            <a:r>
              <a:rPr lang="en-CA" sz="2400" dirty="0">
                <a:solidFill>
                  <a:srgbClr val="0000FF"/>
                </a:solidFill>
              </a:rPr>
              <a:t>, </a:t>
            </a:r>
            <a:r>
              <a:rPr lang="en-CA" sz="2400" dirty="0" err="1">
                <a:solidFill>
                  <a:srgbClr val="0000FF"/>
                </a:solidFill>
              </a:rPr>
              <a:t>S</a:t>
            </a:r>
            <a:r>
              <a:rPr lang="en-CA" sz="2400" baseline="30000" dirty="0" err="1">
                <a:solidFill>
                  <a:srgbClr val="0000FF"/>
                </a:solidFill>
              </a:rPr>
              <a:t>y</a:t>
            </a:r>
            <a:r>
              <a:rPr lang="en-CA" sz="2400" dirty="0">
                <a:solidFill>
                  <a:srgbClr val="0000FF"/>
                </a:solidFill>
              </a:rPr>
              <a:t>  (S</a:t>
            </a:r>
            <a:r>
              <a:rPr lang="en-CA" sz="2400" baseline="30000" dirty="0">
                <a:solidFill>
                  <a:srgbClr val="0000FF"/>
                </a:solidFill>
              </a:rPr>
              <a:t>+</a:t>
            </a:r>
            <a:r>
              <a:rPr lang="en-CA" sz="2400" dirty="0">
                <a:solidFill>
                  <a:srgbClr val="0000FF"/>
                </a:solidFill>
              </a:rPr>
              <a:t>, S</a:t>
            </a:r>
            <a:r>
              <a:rPr lang="en-CA" sz="2400" baseline="30000" dirty="0">
                <a:solidFill>
                  <a:srgbClr val="0000FF"/>
                </a:solidFill>
              </a:rPr>
              <a:t>-</a:t>
            </a:r>
            <a:r>
              <a:rPr lang="en-CA" sz="2400" dirty="0">
                <a:solidFill>
                  <a:srgbClr val="0000FF"/>
                </a:solidFill>
              </a:rPr>
              <a:t>) or </a:t>
            </a:r>
            <a:r>
              <a:rPr lang="en-CA" sz="2400" dirty="0" err="1">
                <a:solidFill>
                  <a:srgbClr val="0000FF"/>
                </a:solidFill>
              </a:rPr>
              <a:t>S</a:t>
            </a:r>
            <a:r>
              <a:rPr lang="en-CA" sz="2400" baseline="30000" dirty="0" err="1">
                <a:solidFill>
                  <a:srgbClr val="0000FF"/>
                </a:solidFill>
              </a:rPr>
              <a:t>z</a:t>
            </a:r>
            <a:endParaRPr lang="en-CA" sz="2400" baseline="30000" dirty="0">
              <a:solidFill>
                <a:srgbClr val="0000FF"/>
              </a:solidFill>
              <a:latin typeface="Symbol" charset="2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092200" y="4919663"/>
            <a:ext cx="6787235" cy="1938992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Diffraction type experiments:</a:t>
            </a:r>
          </a:p>
          <a:p>
            <a:pPr algn="ctr">
              <a:buFontTx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Add up spin correlations with phase set by </a:t>
            </a:r>
            <a:r>
              <a:rPr lang="en-US" sz="2400" b="1" dirty="0" err="1">
                <a:solidFill>
                  <a:srgbClr val="FF0000"/>
                </a:solidFill>
                <a:latin typeface="Symbol" charset="2"/>
              </a:rPr>
              <a:t>k</a:t>
            </a:r>
            <a:r>
              <a:rPr lang="en-US" sz="2400" b="1" dirty="0">
                <a:solidFill>
                  <a:srgbClr val="FF0000"/>
                </a:solidFill>
              </a:rPr>
              <a:t> = </a:t>
            </a:r>
            <a:r>
              <a:rPr lang="en-US" sz="2400" b="1" dirty="0" err="1">
                <a:solidFill>
                  <a:srgbClr val="FF0000"/>
                </a:solidFill>
              </a:rPr>
              <a:t>k</a:t>
            </a:r>
            <a:r>
              <a:rPr lang="en-US" sz="2400" b="1" dirty="0">
                <a:solidFill>
                  <a:srgbClr val="FF0000"/>
                </a:solidFill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</a:rPr>
              <a:t>k</a:t>
            </a:r>
            <a:r>
              <a:rPr lang="en-US" sz="2400" b="1" baseline="30000" dirty="0">
                <a:solidFill>
                  <a:srgbClr val="FF0000"/>
                </a:solidFill>
                <a:latin typeface="cmsy10" pitchFamily="34" charset="0"/>
              </a:rPr>
              <a:t>´</a:t>
            </a:r>
            <a:endParaRPr lang="en-US" sz="2400" b="1" dirty="0">
              <a:solidFill>
                <a:srgbClr val="FF0000"/>
              </a:solidFill>
              <a:latin typeface="cmsy10" pitchFamily="34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Symbol" charset="2"/>
              </a:rPr>
              <a:t>S</a:t>
            </a:r>
            <a:r>
              <a:rPr lang="en-US" sz="2400" baseline="-25000" dirty="0" err="1">
                <a:solidFill>
                  <a:srgbClr val="FF0000"/>
                </a:solidFill>
              </a:rPr>
              <a:t>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exp(i</a:t>
            </a:r>
            <a:r>
              <a:rPr lang="en-US" sz="2400" b="1" dirty="0" err="1">
                <a:solidFill>
                  <a:srgbClr val="FF0000"/>
                </a:solidFill>
                <a:latin typeface="Symbol" charset="2"/>
              </a:rPr>
              <a:t>k</a:t>
            </a:r>
            <a:r>
              <a:rPr lang="en-US" sz="2400" dirty="0" err="1">
                <a:solidFill>
                  <a:srgbClr val="FF0000"/>
                </a:solidFill>
                <a:latin typeface="cmsy10" pitchFamily="34" charset="0"/>
              </a:rPr>
              <a:t>∙</a:t>
            </a:r>
            <a:r>
              <a:rPr lang="en-US" sz="2400" b="1" dirty="0" err="1">
                <a:solidFill>
                  <a:srgbClr val="FF0000"/>
                </a:solidFill>
              </a:rPr>
              <a:t>l</a:t>
            </a:r>
            <a:r>
              <a:rPr lang="en-US" sz="2400" dirty="0">
                <a:solidFill>
                  <a:srgbClr val="FF0000"/>
                </a:solidFill>
              </a:rPr>
              <a:t>) </a:t>
            </a:r>
            <a:r>
              <a:rPr lang="en-US" sz="2400" dirty="0">
                <a:solidFill>
                  <a:srgbClr val="FF0000"/>
                </a:solidFill>
                <a:latin typeface="cmsy10" pitchFamily="34" charset="0"/>
              </a:rPr>
              <a:t>&lt;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baseline="-25000" dirty="0">
                <a:solidFill>
                  <a:srgbClr val="FF0000"/>
                </a:solidFill>
              </a:rPr>
              <a:t>0</a:t>
            </a:r>
            <a:r>
              <a:rPr lang="en-US" sz="2400" baseline="30000" dirty="0">
                <a:solidFill>
                  <a:srgbClr val="FF0000"/>
                </a:solidFill>
                <a:latin typeface="Symbol" charset="2"/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(0) </a:t>
            </a:r>
            <a:r>
              <a:rPr lang="en-US" sz="2400" dirty="0" err="1">
                <a:solidFill>
                  <a:srgbClr val="FF0000"/>
                </a:solidFill>
              </a:rPr>
              <a:t>S</a:t>
            </a:r>
            <a:r>
              <a:rPr lang="en-US" sz="2400" baseline="-25000" dirty="0" err="1">
                <a:solidFill>
                  <a:srgbClr val="FF0000"/>
                </a:solidFill>
              </a:rPr>
              <a:t>l</a:t>
            </a:r>
            <a:r>
              <a:rPr lang="en-US" sz="2400" baseline="30000" dirty="0" err="1">
                <a:solidFill>
                  <a:srgbClr val="FF0000"/>
                </a:solidFill>
                <a:latin typeface="Symbol" charset="2"/>
              </a:rPr>
              <a:t>b</a:t>
            </a:r>
            <a:r>
              <a:rPr lang="en-US" sz="2400" dirty="0" err="1">
                <a:solidFill>
                  <a:srgbClr val="FF0000"/>
                </a:solidFill>
              </a:rPr>
              <a:t>(t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n-US" sz="2400" dirty="0">
                <a:solidFill>
                  <a:srgbClr val="FF0000"/>
                </a:solidFill>
                <a:latin typeface="cmsy10" pitchFamily="34" charset="0"/>
              </a:rPr>
              <a:t>&gt;</a:t>
            </a:r>
            <a:r>
              <a:rPr lang="en-US" sz="2400" dirty="0">
                <a:solidFill>
                  <a:srgbClr val="FF0000"/>
                </a:solidFill>
              </a:rPr>
              <a:t>   </a:t>
            </a:r>
            <a:r>
              <a:rPr lang="en-US" sz="2400" b="1" dirty="0">
                <a:solidFill>
                  <a:srgbClr val="FF0000"/>
                </a:solidFill>
              </a:rPr>
              <a:t>with </a:t>
            </a:r>
            <a:r>
              <a:rPr lang="en-US" sz="2400" b="1" dirty="0" err="1">
                <a:solidFill>
                  <a:srgbClr val="FF0000"/>
                </a:solidFill>
              </a:rPr>
              <a:t>t</a:t>
            </a:r>
            <a:r>
              <a:rPr lang="en-US" sz="2400" b="1" dirty="0">
                <a:solidFill>
                  <a:srgbClr val="FF0000"/>
                </a:solidFill>
              </a:rPr>
              <a:t>=0</a:t>
            </a:r>
            <a:endParaRPr lang="en-CA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026" descr="form_factor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24375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1027" descr="form_factor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0" y="3505200"/>
            <a:ext cx="67691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1028"/>
          <p:cNvSpPr txBox="1">
            <a:spLocks noChangeArrowheads="1"/>
          </p:cNvSpPr>
          <p:nvPr/>
        </p:nvSpPr>
        <p:spPr bwMode="auto">
          <a:xfrm>
            <a:off x="4267200" y="1066800"/>
            <a:ext cx="4859473" cy="3108544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Magnetic form factor, </a:t>
            </a:r>
            <a:r>
              <a:rPr lang="en-US" sz="2800" b="1" dirty="0" err="1">
                <a:solidFill>
                  <a:srgbClr val="0000FF"/>
                </a:solidFill>
              </a:rPr>
              <a:t>F(</a:t>
            </a:r>
            <a:r>
              <a:rPr lang="en-US" sz="2800" b="1" dirty="0" err="1">
                <a:solidFill>
                  <a:srgbClr val="0000FF"/>
                </a:solidFill>
                <a:latin typeface="Symbol" charset="2"/>
              </a:rPr>
              <a:t>k</a:t>
            </a:r>
            <a:r>
              <a:rPr lang="en-US" sz="2800" b="1" dirty="0">
                <a:solidFill>
                  <a:srgbClr val="0000FF"/>
                </a:solidFill>
              </a:rPr>
              <a:t>),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is the Fourier transform of the 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spatial distribution of magnetic 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electrons – </a:t>
            </a:r>
          </a:p>
          <a:p>
            <a:endParaRPr lang="en-US" sz="2800" b="1" dirty="0">
              <a:solidFill>
                <a:srgbClr val="0000FF"/>
              </a:solidFill>
            </a:endParaRPr>
          </a:p>
          <a:p>
            <a:r>
              <a:rPr lang="en-US" sz="2800" b="1" i="1" dirty="0">
                <a:solidFill>
                  <a:srgbClr val="0000FF"/>
                </a:solidFill>
              </a:rPr>
              <a:t>usually</a:t>
            </a:r>
            <a:r>
              <a:rPr lang="en-US" sz="2800" b="1" dirty="0">
                <a:solidFill>
                  <a:srgbClr val="0000FF"/>
                </a:solidFill>
              </a:rPr>
              <a:t> falls off monotonically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with </a:t>
            </a:r>
            <a:r>
              <a:rPr lang="en-US" sz="2800" b="1" dirty="0" err="1">
                <a:solidFill>
                  <a:srgbClr val="0000FF"/>
                </a:solidFill>
                <a:latin typeface="Symbol" charset="2"/>
              </a:rPr>
              <a:t>k</a:t>
            </a:r>
            <a:r>
              <a:rPr lang="en-US" sz="2800" b="1" dirty="0">
                <a:solidFill>
                  <a:srgbClr val="0000FF"/>
                </a:solidFill>
                <a:latin typeface="Symbol" charset="2"/>
              </a:rPr>
              <a:t> </a:t>
            </a:r>
            <a:r>
              <a:rPr lang="en-US" sz="2800" b="1" dirty="0">
                <a:solidFill>
                  <a:srgbClr val="0000FF"/>
                </a:solidFill>
              </a:rPr>
              <a:t>as </a:t>
            </a:r>
            <a:r>
              <a:rPr lang="en-US" sz="2800" b="1" dirty="0">
                <a:solidFill>
                  <a:srgbClr val="0000FF"/>
                </a:solidFill>
                <a:latin typeface="Symbol" charset="2"/>
              </a:rPr>
              <a:t>p</a:t>
            </a:r>
            <a:r>
              <a:rPr lang="en-US" sz="2800" b="1" dirty="0">
                <a:solidFill>
                  <a:srgbClr val="0000FF"/>
                </a:solidFill>
              </a:rPr>
              <a:t>/(1 A) </a:t>
            </a:r>
            <a:r>
              <a:rPr lang="en-US" sz="2800" b="1" dirty="0">
                <a:solidFill>
                  <a:srgbClr val="0000FF"/>
                </a:solidFill>
                <a:latin typeface="cmsy10" pitchFamily="34" charset="0"/>
              </a:rPr>
              <a:t>~</a:t>
            </a:r>
            <a:r>
              <a:rPr lang="en-US" sz="2800" b="1" dirty="0">
                <a:solidFill>
                  <a:srgbClr val="0000FF"/>
                </a:solidFill>
              </a:rPr>
              <a:t> 3 A</a:t>
            </a:r>
            <a:r>
              <a:rPr lang="en-US" sz="2800" b="1" baseline="30000" dirty="0">
                <a:solidFill>
                  <a:srgbClr val="0000FF"/>
                </a:solidFill>
              </a:rPr>
              <a:t>-1</a:t>
            </a:r>
            <a:endParaRPr lang="en-CA" sz="2800" b="1" baseline="30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508000" y="139700"/>
            <a:ext cx="8146130" cy="1938992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Three types of scattering experiments are typically performed: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>
              <a:buFontTx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 Elastic scattering</a:t>
            </a:r>
          </a:p>
          <a:p>
            <a:pPr algn="ctr">
              <a:buFontTx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 Energy-integrated scattering</a:t>
            </a:r>
          </a:p>
          <a:p>
            <a:pPr algn="ctr">
              <a:buFontTx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 Inelastic scattering</a:t>
            </a:r>
            <a:endParaRPr lang="en-CA" sz="2400" b="1" dirty="0">
              <a:solidFill>
                <a:srgbClr val="0000FF"/>
              </a:solidFill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697038" y="2286000"/>
            <a:ext cx="6353175" cy="1570038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ea typeface="Microsoft YaHei" pitchFamily="34" charset="-122"/>
                <a:cs typeface="Microsoft YaHei" pitchFamily="34" charset="-122"/>
              </a:rPr>
              <a:t>Elastic Scattering</a:t>
            </a:r>
          </a:p>
          <a:p>
            <a:pPr algn="ctr"/>
            <a:endParaRPr lang="en-US" sz="2400" b="1" dirty="0">
              <a:solidFill>
                <a:srgbClr val="0000FF"/>
              </a:solidFill>
              <a:ea typeface="Microsoft YaHei" pitchFamily="34" charset="-122"/>
              <a:cs typeface="Microsoft YaHei" pitchFamily="34" charset="-122"/>
            </a:endParaRPr>
          </a:p>
          <a:p>
            <a:pPr algn="ctr"/>
            <a:r>
              <a:rPr lang="en-US" sz="2400" b="1" dirty="0" err="1">
                <a:solidFill>
                  <a:srgbClr val="0000FF"/>
                </a:solidFill>
                <a:latin typeface="msbm10" pitchFamily="34" charset="0"/>
              </a:rPr>
              <a:t>ħ</a:t>
            </a:r>
            <a:r>
              <a:rPr lang="en-US" sz="2400" b="1" dirty="0" err="1">
                <a:solidFill>
                  <a:srgbClr val="0000FF"/>
                </a:solidFill>
                <a:latin typeface="Symbol" charset="2"/>
              </a:rPr>
              <a:t>w</a:t>
            </a:r>
            <a:r>
              <a:rPr lang="en-US" sz="2400" b="1" dirty="0">
                <a:solidFill>
                  <a:srgbClr val="0000FF"/>
                </a:solidFill>
              </a:rPr>
              <a:t> = (</a:t>
            </a:r>
            <a:r>
              <a:rPr lang="en-US" sz="2400" b="1" dirty="0">
                <a:solidFill>
                  <a:srgbClr val="0000FF"/>
                </a:solidFill>
                <a:latin typeface="msbm10" pitchFamily="34" charset="0"/>
              </a:rPr>
              <a:t>ħ</a:t>
            </a:r>
            <a:r>
              <a:rPr lang="en-US" sz="2400" b="1" dirty="0">
                <a:solidFill>
                  <a:srgbClr val="0000FF"/>
                </a:solidFill>
              </a:rPr>
              <a:t>k)</a:t>
            </a:r>
            <a:r>
              <a:rPr lang="en-US" sz="2400" b="1" baseline="30000" dirty="0">
                <a:solidFill>
                  <a:srgbClr val="0000FF"/>
                </a:solidFill>
              </a:rPr>
              <a:t>2</a:t>
            </a:r>
            <a:r>
              <a:rPr lang="en-US" sz="2400" b="1" dirty="0">
                <a:solidFill>
                  <a:srgbClr val="0000FF"/>
                </a:solidFill>
              </a:rPr>
              <a:t>/2m – (</a:t>
            </a:r>
            <a:r>
              <a:rPr lang="en-US" sz="2400" b="1" dirty="0">
                <a:solidFill>
                  <a:srgbClr val="0000FF"/>
                </a:solidFill>
                <a:latin typeface="msbm10" pitchFamily="34" charset="0"/>
              </a:rPr>
              <a:t>ħ</a:t>
            </a:r>
            <a:r>
              <a:rPr lang="en-US" sz="2400" b="1" dirty="0">
                <a:solidFill>
                  <a:srgbClr val="0000FF"/>
                </a:solidFill>
              </a:rPr>
              <a:t>k</a:t>
            </a:r>
            <a:r>
              <a:rPr lang="en-US" sz="2400" b="1" baseline="30000" dirty="0">
                <a:solidFill>
                  <a:srgbClr val="0000FF"/>
                </a:solidFill>
                <a:latin typeface="cmsy10" pitchFamily="34" charset="0"/>
              </a:rPr>
              <a:t>´</a:t>
            </a:r>
            <a:r>
              <a:rPr lang="en-US" sz="2400" b="1" dirty="0">
                <a:solidFill>
                  <a:srgbClr val="0000FF"/>
                </a:solidFill>
              </a:rPr>
              <a:t>)</a:t>
            </a:r>
            <a:r>
              <a:rPr lang="en-US" sz="2400" b="1" baseline="30000" dirty="0">
                <a:solidFill>
                  <a:srgbClr val="0000FF"/>
                </a:solidFill>
              </a:rPr>
              <a:t>2</a:t>
            </a:r>
            <a:r>
              <a:rPr lang="en-US" sz="2400" b="1" dirty="0">
                <a:solidFill>
                  <a:srgbClr val="0000FF"/>
                </a:solidFill>
              </a:rPr>
              <a:t>/2m =0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</a:rPr>
              <a:t>measures time-independent magnetic structure</a:t>
            </a:r>
            <a:endParaRPr lang="en-CA" sz="2400" b="1" dirty="0">
              <a:solidFill>
                <a:srgbClr val="0000FF"/>
              </a:solidFill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220788" y="4089400"/>
            <a:ext cx="682660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d</a:t>
            </a:r>
            <a:r>
              <a:rPr lang="en-US" sz="2400" dirty="0" err="1">
                <a:solidFill>
                  <a:srgbClr val="FF0000"/>
                </a:solidFill>
                <a:latin typeface="Symbol" charset="2"/>
              </a:rPr>
              <a:t>s</a:t>
            </a:r>
            <a:r>
              <a:rPr lang="en-US" sz="2400" dirty="0" err="1">
                <a:solidFill>
                  <a:srgbClr val="FF0000"/>
                </a:solidFill>
              </a:rPr>
              <a:t>/d</a:t>
            </a:r>
            <a:r>
              <a:rPr lang="en-US" sz="2400" dirty="0" err="1">
                <a:solidFill>
                  <a:srgbClr val="FF0000"/>
                </a:solidFill>
                <a:latin typeface="Symbol" charset="2"/>
              </a:rPr>
              <a:t>W</a:t>
            </a:r>
            <a:r>
              <a:rPr lang="en-US" sz="2400" dirty="0">
                <a:solidFill>
                  <a:srgbClr val="FF0000"/>
                </a:solidFill>
                <a:latin typeface="Symbol" charset="2"/>
              </a:rPr>
              <a:t> =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Symbol" charset="2"/>
              </a:rPr>
              <a:t>g</a:t>
            </a:r>
            <a:r>
              <a:rPr lang="en-US" sz="2400" dirty="0">
                <a:solidFill>
                  <a:srgbClr val="FF0000"/>
                </a:solidFill>
              </a:rPr>
              <a:t> r</a:t>
            </a:r>
            <a:r>
              <a:rPr lang="en-US" sz="2400" baseline="-25000" dirty="0">
                <a:solidFill>
                  <a:srgbClr val="FF0000"/>
                </a:solidFill>
              </a:rPr>
              <a:t>0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{1/2 </a:t>
            </a:r>
            <a:r>
              <a:rPr lang="en-US" sz="2400" dirty="0" err="1">
                <a:solidFill>
                  <a:srgbClr val="FF0000"/>
                </a:solidFill>
              </a:rPr>
              <a:t>g</a:t>
            </a:r>
            <a:r>
              <a:rPr lang="en-US" sz="2400" dirty="0">
                <a:solidFill>
                  <a:srgbClr val="FF0000"/>
                </a:solidFill>
              </a:rPr>
              <a:t> F(</a:t>
            </a:r>
            <a:r>
              <a:rPr lang="en-US" sz="2400" b="1" dirty="0">
                <a:solidFill>
                  <a:srgbClr val="FF0000"/>
                </a:solidFill>
                <a:latin typeface="Symbol" charset="2"/>
              </a:rPr>
              <a:t>k</a:t>
            </a:r>
            <a:r>
              <a:rPr lang="en-US" sz="2400" dirty="0">
                <a:solidFill>
                  <a:srgbClr val="FF0000"/>
                </a:solidFill>
              </a:rPr>
              <a:t>)}</a:t>
            </a:r>
            <a:r>
              <a:rPr lang="en-US" sz="2400" baseline="30000" dirty="0">
                <a:solidFill>
                  <a:srgbClr val="FF0000"/>
                </a:solidFill>
              </a:rPr>
              <a:t>2 </a:t>
            </a:r>
            <a:r>
              <a:rPr lang="en-US" sz="2400" dirty="0">
                <a:solidFill>
                  <a:srgbClr val="FF0000"/>
                </a:solidFill>
              </a:rPr>
              <a:t>  exp(-2W)</a:t>
            </a:r>
          </a:p>
          <a:p>
            <a:r>
              <a:rPr lang="en-US" sz="2400" baseline="30000" dirty="0">
                <a:solidFill>
                  <a:srgbClr val="FF0000"/>
                </a:solidFill>
              </a:rPr>
              <a:t>                      </a:t>
            </a:r>
          </a:p>
          <a:p>
            <a:r>
              <a:rPr lang="en-US" sz="2400" baseline="30000" dirty="0">
                <a:solidFill>
                  <a:srgbClr val="FF0000"/>
                </a:solidFill>
              </a:rPr>
              <a:t>                      </a:t>
            </a:r>
            <a:r>
              <a:rPr lang="en-US" sz="2400" dirty="0">
                <a:solidFill>
                  <a:srgbClr val="FF0000"/>
                </a:solidFill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cmsy10" pitchFamily="34" charset="0"/>
              </a:rPr>
              <a:t>×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Symbol" charset="2"/>
              </a:rPr>
              <a:t>S</a:t>
            </a:r>
            <a:r>
              <a:rPr lang="en-US" sz="2400" baseline="-25000" dirty="0">
                <a:solidFill>
                  <a:srgbClr val="FF0000"/>
                </a:solidFill>
                <a:latin typeface="Symbol" charset="2"/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</a:rPr>
              <a:t> </a:t>
            </a:r>
            <a:r>
              <a:rPr lang="en-US" sz="2400" baseline="-25000" dirty="0" err="1">
                <a:solidFill>
                  <a:srgbClr val="FF0000"/>
                </a:solidFill>
                <a:latin typeface="Symbol" charset="2"/>
              </a:rPr>
              <a:t>b</a:t>
            </a:r>
            <a:r>
              <a:rPr lang="en-US" sz="2400" dirty="0">
                <a:solidFill>
                  <a:srgbClr val="FF0000"/>
                </a:solidFill>
              </a:rPr>
              <a:t>  (</a:t>
            </a:r>
            <a:r>
              <a:rPr lang="en-US" sz="2400" dirty="0" err="1">
                <a:solidFill>
                  <a:srgbClr val="FF0000"/>
                </a:solidFill>
                <a:latin typeface="Symbol" charset="2"/>
              </a:rPr>
              <a:t>d</a:t>
            </a:r>
            <a:r>
              <a:rPr lang="en-US" sz="2400" baseline="-25000" dirty="0" err="1">
                <a:solidFill>
                  <a:srgbClr val="FF0000"/>
                </a:solidFill>
                <a:latin typeface="Symbol" charset="2"/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</a:rPr>
              <a:t> </a:t>
            </a:r>
            <a:r>
              <a:rPr lang="en-US" sz="2400" baseline="-25000" dirty="0" err="1">
                <a:solidFill>
                  <a:srgbClr val="FF0000"/>
                </a:solidFill>
                <a:latin typeface="Symbol" charset="2"/>
              </a:rPr>
              <a:t>b</a:t>
            </a:r>
            <a:r>
              <a:rPr lang="en-US" sz="2400" dirty="0">
                <a:solidFill>
                  <a:srgbClr val="FF0000"/>
                </a:solidFill>
              </a:rPr>
              <a:t> – </a:t>
            </a:r>
            <a:r>
              <a:rPr lang="en-US" sz="2400" dirty="0">
                <a:solidFill>
                  <a:srgbClr val="FF0000"/>
                </a:solidFill>
                <a:latin typeface="Symbol" charset="2"/>
              </a:rPr>
              <a:t>k</a:t>
            </a:r>
            <a:r>
              <a:rPr lang="en-US" sz="2400" baseline="-25000" dirty="0">
                <a:solidFill>
                  <a:srgbClr val="FF0000"/>
                </a:solidFill>
                <a:latin typeface="Symbol" charset="2"/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Symbol" charset="2"/>
              </a:rPr>
              <a:t>k</a:t>
            </a:r>
            <a:r>
              <a:rPr lang="en-US" sz="2400" baseline="-25000" dirty="0">
                <a:solidFill>
                  <a:srgbClr val="FF0000"/>
                </a:solidFill>
                <a:latin typeface="Symbol" charset="2"/>
              </a:rPr>
              <a:t>b </a:t>
            </a:r>
            <a:r>
              <a:rPr lang="en-US" sz="2400" dirty="0">
                <a:solidFill>
                  <a:srgbClr val="FF0000"/>
                </a:solidFill>
              </a:rPr>
              <a:t>) </a:t>
            </a:r>
            <a:r>
              <a:rPr lang="en-US" sz="2400" dirty="0" err="1">
                <a:solidFill>
                  <a:srgbClr val="FF0000"/>
                </a:solidFill>
                <a:latin typeface="Symbol" charset="2"/>
              </a:rPr>
              <a:t>S</a:t>
            </a:r>
            <a:r>
              <a:rPr lang="en-US" sz="2400" baseline="-25000" dirty="0" err="1">
                <a:solidFill>
                  <a:srgbClr val="FF0000"/>
                </a:solidFill>
              </a:rPr>
              <a:t>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exp(i</a:t>
            </a:r>
            <a:r>
              <a:rPr lang="en-US" sz="2400" b="1" dirty="0" err="1">
                <a:solidFill>
                  <a:srgbClr val="FF0000"/>
                </a:solidFill>
                <a:latin typeface="Symbol" charset="2"/>
              </a:rPr>
              <a:t>k</a:t>
            </a:r>
            <a:r>
              <a:rPr lang="en-US" sz="2400" dirty="0" err="1">
                <a:solidFill>
                  <a:srgbClr val="FF0000"/>
                </a:solidFill>
                <a:latin typeface="cmsy10" pitchFamily="34" charset="0"/>
              </a:rPr>
              <a:t>∙</a:t>
            </a:r>
            <a:r>
              <a:rPr lang="en-US" sz="2400" b="1" dirty="0" err="1">
                <a:solidFill>
                  <a:srgbClr val="FF0000"/>
                </a:solidFill>
              </a:rPr>
              <a:t>l</a:t>
            </a:r>
            <a:r>
              <a:rPr lang="en-US" sz="2400" dirty="0">
                <a:solidFill>
                  <a:srgbClr val="FF0000"/>
                </a:solidFill>
              </a:rPr>
              <a:t>) </a:t>
            </a:r>
            <a:r>
              <a:rPr lang="en-US" sz="2400" dirty="0">
                <a:solidFill>
                  <a:srgbClr val="FF0000"/>
                </a:solidFill>
                <a:latin typeface="cmsy10" pitchFamily="34" charset="0"/>
              </a:rPr>
              <a:t>&lt;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baseline="-25000" dirty="0">
                <a:solidFill>
                  <a:srgbClr val="FF0000"/>
                </a:solidFill>
              </a:rPr>
              <a:t>0</a:t>
            </a:r>
            <a:r>
              <a:rPr lang="en-US" sz="2400" baseline="30000" dirty="0">
                <a:solidFill>
                  <a:srgbClr val="FF0000"/>
                </a:solidFill>
                <a:latin typeface="Symbol" charset="2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cmsy10" pitchFamily="34" charset="0"/>
              </a:rPr>
              <a:t>&gt;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msy10" pitchFamily="34" charset="0"/>
              </a:rPr>
              <a:t>&lt;</a:t>
            </a:r>
            <a:r>
              <a:rPr lang="en-US" sz="2400" dirty="0" err="1">
                <a:solidFill>
                  <a:srgbClr val="FF0000"/>
                </a:solidFill>
              </a:rPr>
              <a:t>S</a:t>
            </a:r>
            <a:r>
              <a:rPr lang="en-US" sz="2400" baseline="-25000" dirty="0" err="1">
                <a:solidFill>
                  <a:srgbClr val="FF0000"/>
                </a:solidFill>
              </a:rPr>
              <a:t>l</a:t>
            </a:r>
            <a:r>
              <a:rPr lang="en-US" sz="2400" baseline="30000" dirty="0" err="1">
                <a:solidFill>
                  <a:srgbClr val="FF0000"/>
                </a:solidFill>
                <a:latin typeface="Symbol" charset="2"/>
              </a:rPr>
              <a:t>b</a:t>
            </a:r>
            <a:r>
              <a:rPr lang="en-US" sz="2400" dirty="0">
                <a:solidFill>
                  <a:srgbClr val="FF0000"/>
                </a:solidFill>
                <a:latin typeface="cmsy10" pitchFamily="34" charset="0"/>
              </a:rPr>
              <a:t>&gt;</a:t>
            </a:r>
          </a:p>
          <a:p>
            <a:r>
              <a:rPr lang="en-US" dirty="0">
                <a:latin typeface="cmsy10" pitchFamily="34" charset="0"/>
              </a:rPr>
              <a:t>                       </a:t>
            </a:r>
          </a:p>
          <a:p>
            <a:endParaRPr lang="en-US" dirty="0">
              <a:latin typeface="cmsy10" pitchFamily="34" charset="0"/>
            </a:endParaRPr>
          </a:p>
          <a:p>
            <a:r>
              <a:rPr lang="en-US" sz="2400" b="1" dirty="0">
                <a:solidFill>
                  <a:srgbClr val="0000FF"/>
                </a:solidFill>
              </a:rPr>
              <a:t>                          S </a:t>
            </a:r>
            <a:r>
              <a:rPr lang="en-US" sz="2400" b="1" dirty="0">
                <a:solidFill>
                  <a:srgbClr val="0000FF"/>
                </a:solidFill>
                <a:latin typeface="Symbol" charset="2"/>
              </a:rPr>
              <a:t>^</a:t>
            </a:r>
            <a:r>
              <a:rPr lang="en-US" sz="2400" b="1" dirty="0" err="1">
                <a:solidFill>
                  <a:srgbClr val="0000FF"/>
                </a:solidFill>
                <a:latin typeface="Symbol" charset="2"/>
              </a:rPr>
              <a:t>k</a:t>
            </a:r>
            <a:r>
              <a:rPr lang="en-US" sz="2400" b="1" dirty="0">
                <a:solidFill>
                  <a:srgbClr val="0000FF"/>
                </a:solidFill>
              </a:rPr>
              <a:t> only           Add up spins with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                                                      </a:t>
            </a:r>
            <a:r>
              <a:rPr lang="en-US" sz="2400" b="1" dirty="0" err="1">
                <a:solidFill>
                  <a:srgbClr val="0000FF"/>
                </a:solidFill>
              </a:rPr>
              <a:t>exp(i</a:t>
            </a:r>
            <a:r>
              <a:rPr lang="en-US" sz="2400" b="1" dirty="0" err="1">
                <a:solidFill>
                  <a:srgbClr val="0000FF"/>
                </a:solidFill>
                <a:latin typeface="Symbol" charset="2"/>
              </a:rPr>
              <a:t>k</a:t>
            </a:r>
            <a:r>
              <a:rPr lang="en-US" sz="2400" b="1" dirty="0" err="1">
                <a:solidFill>
                  <a:srgbClr val="0000FF"/>
                </a:solidFill>
                <a:latin typeface="cmsy10" pitchFamily="34" charset="0"/>
              </a:rPr>
              <a:t>∙</a:t>
            </a:r>
            <a:r>
              <a:rPr lang="en-US" sz="2400" b="1" dirty="0" err="1">
                <a:solidFill>
                  <a:srgbClr val="0000FF"/>
                </a:solidFill>
              </a:rPr>
              <a:t>l</a:t>
            </a:r>
            <a:r>
              <a:rPr lang="en-US" sz="2400" b="1" dirty="0">
                <a:solidFill>
                  <a:srgbClr val="0000FF"/>
                </a:solidFill>
              </a:rPr>
              <a:t>) phase factor </a:t>
            </a:r>
            <a:endParaRPr lang="en-CA" sz="2400" b="1" dirty="0">
              <a:solidFill>
                <a:srgbClr val="0000FF"/>
              </a:solidFill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651125" y="4918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7110" name="AutoShape 6"/>
          <p:cNvSpPr>
            <a:spLocks/>
          </p:cNvSpPr>
          <p:nvPr/>
        </p:nvSpPr>
        <p:spPr bwMode="auto">
          <a:xfrm rot="-5362354">
            <a:off x="3760788" y="4518025"/>
            <a:ext cx="288925" cy="1806575"/>
          </a:xfrm>
          <a:prstGeom prst="leftBrace">
            <a:avLst>
              <a:gd name="adj1" fmla="val 39948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1" name="AutoShape 7"/>
          <p:cNvSpPr>
            <a:spLocks/>
          </p:cNvSpPr>
          <p:nvPr/>
        </p:nvSpPr>
        <p:spPr bwMode="auto">
          <a:xfrm rot="-5362354">
            <a:off x="7051705" y="4687888"/>
            <a:ext cx="303213" cy="1449388"/>
          </a:xfrm>
          <a:prstGeom prst="leftBrace">
            <a:avLst>
              <a:gd name="adj1" fmla="val 39834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URu2Si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42100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2743200" y="3276600"/>
            <a:ext cx="228600" cy="838200"/>
          </a:xfrm>
          <a:prstGeom prst="up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3200400" y="2971800"/>
            <a:ext cx="228600" cy="838200"/>
          </a:xfrm>
          <a:prstGeom prst="up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AutoShape 6"/>
          <p:cNvSpPr>
            <a:spLocks noChangeArrowheads="1"/>
          </p:cNvSpPr>
          <p:nvPr/>
        </p:nvSpPr>
        <p:spPr bwMode="auto">
          <a:xfrm rot="10792045">
            <a:off x="3505200" y="1828800"/>
            <a:ext cx="228600" cy="838200"/>
          </a:xfrm>
          <a:prstGeom prst="upArrow">
            <a:avLst>
              <a:gd name="adj1" fmla="val 50000"/>
              <a:gd name="adj2" fmla="val 91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9158" name="AutoShape 7"/>
          <p:cNvSpPr>
            <a:spLocks noChangeArrowheads="1"/>
          </p:cNvSpPr>
          <p:nvPr/>
        </p:nvSpPr>
        <p:spPr bwMode="auto">
          <a:xfrm>
            <a:off x="4343400" y="2971800"/>
            <a:ext cx="228600" cy="838200"/>
          </a:xfrm>
          <a:prstGeom prst="up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AutoShape 8"/>
          <p:cNvSpPr>
            <a:spLocks noChangeArrowheads="1"/>
          </p:cNvSpPr>
          <p:nvPr/>
        </p:nvSpPr>
        <p:spPr bwMode="auto">
          <a:xfrm>
            <a:off x="3886200" y="3200400"/>
            <a:ext cx="228600" cy="838200"/>
          </a:xfrm>
          <a:prstGeom prst="up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AutoShape 9"/>
          <p:cNvSpPr>
            <a:spLocks noChangeArrowheads="1"/>
          </p:cNvSpPr>
          <p:nvPr/>
        </p:nvSpPr>
        <p:spPr bwMode="auto">
          <a:xfrm>
            <a:off x="4267200" y="304800"/>
            <a:ext cx="228600" cy="838200"/>
          </a:xfrm>
          <a:prstGeom prst="up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1" name="AutoShape 10"/>
          <p:cNvSpPr>
            <a:spLocks noChangeArrowheads="1"/>
          </p:cNvSpPr>
          <p:nvPr/>
        </p:nvSpPr>
        <p:spPr bwMode="auto">
          <a:xfrm>
            <a:off x="3810000" y="533400"/>
            <a:ext cx="228600" cy="838200"/>
          </a:xfrm>
          <a:prstGeom prst="up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AutoShape 11"/>
          <p:cNvSpPr>
            <a:spLocks noChangeArrowheads="1"/>
          </p:cNvSpPr>
          <p:nvPr/>
        </p:nvSpPr>
        <p:spPr bwMode="auto">
          <a:xfrm>
            <a:off x="3200400" y="304800"/>
            <a:ext cx="228600" cy="838200"/>
          </a:xfrm>
          <a:prstGeom prst="up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AutoShape 12"/>
          <p:cNvSpPr>
            <a:spLocks noChangeArrowheads="1"/>
          </p:cNvSpPr>
          <p:nvPr/>
        </p:nvSpPr>
        <p:spPr bwMode="auto">
          <a:xfrm>
            <a:off x="2743200" y="609600"/>
            <a:ext cx="228600" cy="838200"/>
          </a:xfrm>
          <a:prstGeom prst="up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4" name="Text Box 13"/>
          <p:cNvSpPr txBox="1">
            <a:spLocks noChangeArrowheads="1"/>
          </p:cNvSpPr>
          <p:nvPr/>
        </p:nvSpPr>
        <p:spPr bwMode="auto">
          <a:xfrm>
            <a:off x="288925" y="41275"/>
            <a:ext cx="1153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URu</a:t>
            </a:r>
            <a:r>
              <a:rPr lang="en-US" sz="2400" b="1" baseline="-25000" dirty="0">
                <a:solidFill>
                  <a:srgbClr val="0000FF"/>
                </a:solidFill>
              </a:rPr>
              <a:t>2</a:t>
            </a:r>
            <a:r>
              <a:rPr lang="en-US" sz="2400" b="1" dirty="0">
                <a:solidFill>
                  <a:srgbClr val="0000FF"/>
                </a:solidFill>
              </a:rPr>
              <a:t>Si</a:t>
            </a:r>
            <a:r>
              <a:rPr lang="en-US" sz="2400" b="1" baseline="-25000" dirty="0">
                <a:solidFill>
                  <a:srgbClr val="0000FF"/>
                </a:solidFill>
              </a:rPr>
              <a:t>2</a:t>
            </a:r>
            <a:endParaRPr lang="en-CA" sz="2400" b="1" baseline="-25000" dirty="0">
              <a:solidFill>
                <a:srgbClr val="0000FF"/>
              </a:solidFill>
            </a:endParaRPr>
          </a:p>
        </p:txBody>
      </p:sp>
      <p:sp>
        <p:nvSpPr>
          <p:cNvPr id="49165" name="Text Box 14"/>
          <p:cNvSpPr txBox="1">
            <a:spLocks noChangeArrowheads="1"/>
          </p:cNvSpPr>
          <p:nvPr/>
        </p:nvSpPr>
        <p:spPr bwMode="auto">
          <a:xfrm>
            <a:off x="5029200" y="330200"/>
            <a:ext cx="3784510" cy="4893647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Symbol" charset="2"/>
              </a:rPr>
              <a:t>k</a:t>
            </a:r>
            <a:r>
              <a:rPr lang="en-US" sz="2400" b="1" dirty="0">
                <a:solidFill>
                  <a:srgbClr val="0000FF"/>
                </a:solidFill>
                <a:latin typeface="Symbol" charset="2"/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= 0,0,1 </a:t>
            </a:r>
          </a:p>
          <a:p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>
                <a:solidFill>
                  <a:srgbClr val="0000FF"/>
                </a:solidFill>
              </a:rPr>
              <a:t>a</a:t>
            </a:r>
            <a:r>
              <a:rPr lang="en-US" sz="2400" b="1" baseline="30000" dirty="0">
                <a:solidFill>
                  <a:srgbClr val="0000FF"/>
                </a:solidFill>
              </a:rPr>
              <a:t>*</a:t>
            </a:r>
            <a:r>
              <a:rPr lang="en-US" sz="2400" b="1" dirty="0">
                <a:solidFill>
                  <a:srgbClr val="0000FF"/>
                </a:solidFill>
              </a:rPr>
              <a:t>=</a:t>
            </a:r>
            <a:r>
              <a:rPr lang="en-US" sz="2400" b="1" dirty="0" err="1">
                <a:solidFill>
                  <a:srgbClr val="0000FF"/>
                </a:solidFill>
              </a:rPr>
              <a:t>b</a:t>
            </a:r>
            <a:r>
              <a:rPr lang="en-US" sz="2400" b="1" baseline="30000" dirty="0">
                <a:solidFill>
                  <a:srgbClr val="0000FF"/>
                </a:solidFill>
              </a:rPr>
              <a:t>*</a:t>
            </a:r>
            <a:r>
              <a:rPr lang="en-US" sz="2400" b="1" dirty="0">
                <a:solidFill>
                  <a:srgbClr val="0000FF"/>
                </a:solidFill>
              </a:rPr>
              <a:t>=0: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everything within a basal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plane (a-</a:t>
            </a:r>
            <a:r>
              <a:rPr lang="en-US" sz="2400" b="1" dirty="0" err="1">
                <a:solidFill>
                  <a:srgbClr val="0000FF"/>
                </a:solidFill>
              </a:rPr>
              <a:t>b</a:t>
            </a:r>
            <a:r>
              <a:rPr lang="en-US" sz="2400" b="1" dirty="0">
                <a:solidFill>
                  <a:srgbClr val="0000FF"/>
                </a:solidFill>
              </a:rPr>
              <a:t>) adds up in phase</a:t>
            </a:r>
          </a:p>
          <a:p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err="1">
                <a:solidFill>
                  <a:srgbClr val="0000FF"/>
                </a:solidFill>
              </a:rPr>
              <a:t>c</a:t>
            </a:r>
            <a:r>
              <a:rPr lang="en-US" sz="2400" b="1" baseline="30000" dirty="0">
                <a:solidFill>
                  <a:srgbClr val="0000FF"/>
                </a:solidFill>
              </a:rPr>
              <a:t>*</a:t>
            </a:r>
            <a:r>
              <a:rPr lang="en-US" sz="2400" b="1" dirty="0">
                <a:solidFill>
                  <a:srgbClr val="0000FF"/>
                </a:solidFill>
              </a:rPr>
              <a:t>=1: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2</a:t>
            </a:r>
            <a:r>
              <a:rPr lang="en-US" sz="2400" b="1" dirty="0">
                <a:solidFill>
                  <a:srgbClr val="0000FF"/>
                </a:solidFill>
                <a:latin typeface="Symbol" charset="2"/>
              </a:rPr>
              <a:t>p</a:t>
            </a:r>
            <a:r>
              <a:rPr lang="en-US" sz="2400" b="1" dirty="0">
                <a:solidFill>
                  <a:srgbClr val="0000FF"/>
                </a:solidFill>
              </a:rPr>
              <a:t> phase shift from top to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bottom of unit cell </a:t>
            </a:r>
          </a:p>
          <a:p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Symbol" charset="2"/>
              </a:rPr>
              <a:t>p</a:t>
            </a:r>
            <a:r>
              <a:rPr lang="en-US" sz="2400" b="1" dirty="0">
                <a:solidFill>
                  <a:srgbClr val="0000FF"/>
                </a:solidFill>
                <a:latin typeface="Symbol" charset="2"/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phase shift from corners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to body-centre –good …..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but </a:t>
            </a:r>
            <a:r>
              <a:rPr lang="en-US" sz="2400" b="1" dirty="0" err="1">
                <a:solidFill>
                  <a:srgbClr val="0000FF"/>
                </a:solidFill>
                <a:latin typeface="Symbol" charset="2"/>
              </a:rPr>
              <a:t>m</a:t>
            </a:r>
            <a:r>
              <a:rPr lang="en-US" sz="2400" b="1" dirty="0">
                <a:solidFill>
                  <a:srgbClr val="0000FF"/>
                </a:solidFill>
              </a:rPr>
              <a:t> // </a:t>
            </a:r>
            <a:r>
              <a:rPr lang="en-US" sz="2400" b="1" dirty="0" err="1">
                <a:solidFill>
                  <a:srgbClr val="0000FF"/>
                </a:solidFill>
                <a:latin typeface="Symbol" charset="2"/>
              </a:rPr>
              <a:t>k</a:t>
            </a:r>
            <a:r>
              <a:rPr lang="en-US" sz="2400" b="1" dirty="0">
                <a:solidFill>
                  <a:srgbClr val="0000FF"/>
                </a:solidFill>
              </a:rPr>
              <a:t>  kills off intensity!</a:t>
            </a:r>
            <a:endParaRPr lang="en-CA" sz="2400" b="1" dirty="0">
              <a:solidFill>
                <a:srgbClr val="0000FF"/>
              </a:solidFill>
            </a:endParaRPr>
          </a:p>
        </p:txBody>
      </p:sp>
      <p:sp>
        <p:nvSpPr>
          <p:cNvPr id="49166" name="Text Box 15"/>
          <p:cNvSpPr txBox="1">
            <a:spLocks noChangeArrowheads="1"/>
          </p:cNvSpPr>
          <p:nvPr/>
        </p:nvSpPr>
        <p:spPr bwMode="auto">
          <a:xfrm>
            <a:off x="212725" y="5064125"/>
            <a:ext cx="1820330" cy="1200328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Try </a:t>
            </a:r>
            <a:r>
              <a:rPr lang="en-US" sz="2400" b="1" dirty="0" err="1">
                <a:solidFill>
                  <a:srgbClr val="FF0000"/>
                </a:solidFill>
                <a:latin typeface="Symbol" charset="2"/>
              </a:rPr>
              <a:t>k</a:t>
            </a:r>
            <a:r>
              <a:rPr lang="en-US" sz="2400" b="1" dirty="0">
                <a:solidFill>
                  <a:srgbClr val="FF0000"/>
                </a:solidFill>
              </a:rPr>
              <a:t> = 1,0,0: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Symbol" charset="2"/>
              </a:rPr>
              <a:t>m</a:t>
            </a:r>
            <a:r>
              <a:rPr lang="en-US" sz="2400" b="1" dirty="0">
                <a:solidFill>
                  <a:srgbClr val="FF0000"/>
                </a:solidFill>
                <a:latin typeface="Symbol" charset="2"/>
              </a:rPr>
              <a:t> ^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ymbol" charset="2"/>
              </a:rPr>
              <a:t>k</a:t>
            </a:r>
            <a:r>
              <a:rPr lang="en-US" sz="2400" b="1" dirty="0">
                <a:solidFill>
                  <a:srgbClr val="FF0000"/>
                </a:solidFill>
              </a:rPr>
              <a:t>  good!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49167" name="Rectangle 16"/>
          <p:cNvSpPr>
            <a:spLocks noChangeArrowheads="1"/>
          </p:cNvSpPr>
          <p:nvPr/>
        </p:nvSpPr>
        <p:spPr bwMode="auto">
          <a:xfrm>
            <a:off x="2590800" y="4648200"/>
            <a:ext cx="1981200" cy="1828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168" name="Text Box 17"/>
          <p:cNvSpPr txBox="1">
            <a:spLocks noChangeArrowheads="1"/>
          </p:cNvSpPr>
          <p:nvPr/>
        </p:nvSpPr>
        <p:spPr bwMode="auto">
          <a:xfrm>
            <a:off x="3448050" y="4973638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0000FF"/>
                </a:solidFill>
              </a:rPr>
              <a:t>_</a:t>
            </a:r>
            <a:endParaRPr lang="en-CA" sz="4000" b="1">
              <a:solidFill>
                <a:srgbClr val="0000FF"/>
              </a:solidFill>
            </a:endParaRPr>
          </a:p>
        </p:txBody>
      </p:sp>
      <p:sp>
        <p:nvSpPr>
          <p:cNvPr id="49169" name="Text Box 21"/>
          <p:cNvSpPr txBox="1">
            <a:spLocks noChangeArrowheads="1"/>
          </p:cNvSpPr>
          <p:nvPr/>
        </p:nvSpPr>
        <p:spPr bwMode="auto">
          <a:xfrm>
            <a:off x="2362200" y="4197350"/>
            <a:ext cx="4401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+</a:t>
            </a:r>
            <a:endParaRPr lang="en-CA" sz="4000" b="1" dirty="0">
              <a:solidFill>
                <a:srgbClr val="FF0000"/>
              </a:solidFill>
            </a:endParaRPr>
          </a:p>
        </p:txBody>
      </p:sp>
      <p:sp>
        <p:nvSpPr>
          <p:cNvPr id="49170" name="Text Box 22"/>
          <p:cNvSpPr txBox="1">
            <a:spLocks noChangeArrowheads="1"/>
          </p:cNvSpPr>
          <p:nvPr/>
        </p:nvSpPr>
        <p:spPr bwMode="auto">
          <a:xfrm>
            <a:off x="4419600" y="6116638"/>
            <a:ext cx="4401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+</a:t>
            </a:r>
            <a:endParaRPr lang="en-CA" sz="4000" b="1" dirty="0">
              <a:solidFill>
                <a:srgbClr val="FF0000"/>
              </a:solidFill>
            </a:endParaRPr>
          </a:p>
        </p:txBody>
      </p:sp>
      <p:sp>
        <p:nvSpPr>
          <p:cNvPr id="49171" name="Text Box 23"/>
          <p:cNvSpPr txBox="1">
            <a:spLocks noChangeArrowheads="1"/>
          </p:cNvSpPr>
          <p:nvPr/>
        </p:nvSpPr>
        <p:spPr bwMode="auto">
          <a:xfrm>
            <a:off x="4419600" y="4211638"/>
            <a:ext cx="4401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+</a:t>
            </a:r>
            <a:endParaRPr lang="en-CA" sz="4000" b="1" dirty="0">
              <a:solidFill>
                <a:srgbClr val="FF0000"/>
              </a:solidFill>
            </a:endParaRPr>
          </a:p>
        </p:txBody>
      </p:sp>
      <p:sp>
        <p:nvSpPr>
          <p:cNvPr id="49172" name="Text Box 24"/>
          <p:cNvSpPr txBox="1">
            <a:spLocks noChangeArrowheads="1"/>
          </p:cNvSpPr>
          <p:nvPr/>
        </p:nvSpPr>
        <p:spPr bwMode="auto">
          <a:xfrm>
            <a:off x="2346325" y="6172200"/>
            <a:ext cx="4401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+</a:t>
            </a:r>
            <a:endParaRPr lang="en-CA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46485" y="0"/>
            <a:ext cx="8277820" cy="1821656"/>
          </a:xfrm>
          <a:gradFill rotWithShape="0">
            <a:gsLst>
              <a:gs pos="0">
                <a:srgbClr val="FFFFFF"/>
              </a:gs>
              <a:gs pos="100000">
                <a:srgbClr val="F2FF80"/>
              </a:gs>
            </a:gsLst>
            <a:lin ang="5400000" scaled="1"/>
          </a:gradFill>
          <a:ln/>
        </p:spPr>
        <p:txBody>
          <a:bodyPr/>
          <a:lstStyle/>
          <a:p>
            <a:r>
              <a:rPr lang="en-US" sz="4200" b="1" dirty="0">
                <a:solidFill>
                  <a:srgbClr val="FF2712"/>
                </a:solidFill>
              </a:rPr>
              <a:t>A</a:t>
            </a:r>
            <a:r>
              <a:rPr lang="en-US" sz="4200" b="1" dirty="0" smtClean="0">
                <a:solidFill>
                  <a:srgbClr val="FF2712"/>
                </a:solidFill>
              </a:rPr>
              <a:t> brief history </a:t>
            </a:r>
            <a:r>
              <a:rPr lang="en-US" sz="4200" b="1" dirty="0">
                <a:solidFill>
                  <a:srgbClr val="FF2712"/>
                </a:solidFill>
              </a:rPr>
              <a:t>of </a:t>
            </a:r>
            <a:r>
              <a:rPr lang="en-US" sz="4200" b="1" dirty="0" smtClean="0">
                <a:solidFill>
                  <a:srgbClr val="FF2712"/>
                </a:solidFill>
              </a:rPr>
              <a:t>magnetism</a:t>
            </a:r>
            <a:br>
              <a:rPr lang="en-US" sz="4200" b="1" dirty="0" smtClean="0">
                <a:solidFill>
                  <a:srgbClr val="FF2712"/>
                </a:solidFill>
              </a:rPr>
            </a:br>
            <a:endParaRPr lang="en-US" sz="4200" b="1" dirty="0">
              <a:solidFill>
                <a:srgbClr val="FF2712"/>
              </a:solidFill>
              <a:ea typeface="ヒラギノ角ゴ ProN W6" charset="-128"/>
              <a:cs typeface="ヒラギノ角ゴ ProN W6" charset="-128"/>
            </a:endParaRPr>
          </a:p>
        </p:txBody>
      </p:sp>
      <p:sp>
        <p:nvSpPr>
          <p:cNvPr id="22530" name="AutoShape 2"/>
          <p:cNvSpPr>
            <a:spLocks/>
          </p:cNvSpPr>
          <p:nvPr/>
        </p:nvSpPr>
        <p:spPr bwMode="auto">
          <a:xfrm rot="16200000" flipH="1">
            <a:off x="464344" y="3795117"/>
            <a:ext cx="1562695" cy="482203"/>
          </a:xfrm>
          <a:prstGeom prst="rightArrow">
            <a:avLst>
              <a:gd name="adj1" fmla="val 32000"/>
              <a:gd name="adj2" fmla="val 81484"/>
            </a:avLst>
          </a:prstGeom>
          <a:gradFill rotWithShape="0">
            <a:gsLst>
              <a:gs pos="0">
                <a:srgbClr val="FFFFFF"/>
              </a:gs>
              <a:gs pos="100000">
                <a:srgbClr val="464658"/>
              </a:gs>
            </a:gsLst>
            <a:lin ang="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 rot="-5400000">
            <a:off x="410486" y="3695284"/>
            <a:ext cx="580988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44FE"/>
                </a:solidFill>
                <a:ea typeface="Gill Sans" charset="0"/>
                <a:cs typeface="Gill Sans" charset="0"/>
              </a:rPr>
              <a:t>time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971228"/>
            <a:ext cx="4343400" cy="290361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2533" name="Rectangle 5"/>
          <p:cNvSpPr>
            <a:spLocks/>
          </p:cNvSpPr>
          <p:nvPr/>
        </p:nvSpPr>
        <p:spPr bwMode="auto">
          <a:xfrm>
            <a:off x="7421963" y="4876800"/>
            <a:ext cx="1645837" cy="32316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100" i="1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sinan</a:t>
            </a:r>
            <a:r>
              <a:rPr lang="en-US" sz="2100" dirty="0">
                <a:solidFill>
                  <a:schemeClr val="tx1"/>
                </a:solidFill>
                <a:ea typeface="Gill Sans" charset="0"/>
                <a:cs typeface="Gill Sans" charset="0"/>
              </a:rPr>
              <a:t>, ~200BC</a:t>
            </a: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1524000" y="2293144"/>
            <a:ext cx="4984411" cy="182165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400" b="1" dirty="0" smtClean="0">
                <a:solidFill>
                  <a:srgbClr val="DD1418"/>
                </a:solidFill>
                <a:ea typeface="Gill Sans" charset="0"/>
                <a:cs typeface="Gill Sans" charset="0"/>
              </a:rPr>
              <a:t>Ferromagnetism documented </a:t>
            </a:r>
            <a:r>
              <a:rPr lang="en-US" sz="2400" b="1" dirty="0">
                <a:solidFill>
                  <a:srgbClr val="DD1418"/>
                </a:solidFill>
                <a:ea typeface="Gill Sans" charset="0"/>
                <a:cs typeface="Gill Sans" charset="0"/>
              </a:rPr>
              <a:t>in Greece,</a:t>
            </a:r>
            <a:r>
              <a:rPr lang="en-US" sz="2400" b="1" dirty="0" smtClean="0">
                <a:solidFill>
                  <a:srgbClr val="DD1418"/>
                </a:solidFill>
                <a:ea typeface="Gill Sans" charset="0"/>
                <a:cs typeface="Gill Sans" charset="0"/>
              </a:rPr>
              <a:t> India</a:t>
            </a:r>
            <a:r>
              <a:rPr lang="en-US" sz="2400" b="1" dirty="0">
                <a:solidFill>
                  <a:srgbClr val="DD1418"/>
                </a:solidFill>
                <a:ea typeface="Gill Sans" charset="0"/>
                <a:cs typeface="Gill Sans" charset="0"/>
              </a:rPr>
              <a:t>, used in China </a:t>
            </a:r>
          </a:p>
        </p:txBody>
      </p:sp>
      <p:sp>
        <p:nvSpPr>
          <p:cNvPr id="22535" name="Rectangle 7"/>
          <p:cNvSpPr>
            <a:spLocks/>
          </p:cNvSpPr>
          <p:nvPr/>
        </p:nvSpPr>
        <p:spPr bwMode="auto">
          <a:xfrm>
            <a:off x="592708" y="2375297"/>
            <a:ext cx="1305646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44FE"/>
                </a:solidFill>
                <a:ea typeface="Gill Sans" charset="0"/>
                <a:cs typeface="Gill Sans" charset="0"/>
              </a:rPr>
              <a:t>~ 500 BC</a:t>
            </a:r>
            <a:r>
              <a:rPr lang="en-US" b="1" dirty="0">
                <a:solidFill>
                  <a:srgbClr val="0044FE"/>
                </a:solidFill>
                <a:ea typeface="Gill Sans" charset="0"/>
                <a:cs typeface="Gill Sans" charset="0"/>
              </a:rPr>
              <a:t>:</a:t>
            </a:r>
          </a:p>
        </p:txBody>
      </p:sp>
      <p:sp>
        <p:nvSpPr>
          <p:cNvPr id="22536" name="Rectangle 8"/>
          <p:cNvSpPr>
            <a:spLocks/>
          </p:cNvSpPr>
          <p:nvPr/>
        </p:nvSpPr>
        <p:spPr bwMode="auto">
          <a:xfrm>
            <a:off x="574849" y="5018485"/>
            <a:ext cx="1222540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44FE"/>
                </a:solidFill>
                <a:ea typeface="Gill Sans" charset="0"/>
                <a:cs typeface="Gill Sans" charset="0"/>
              </a:rPr>
              <a:t>1949 AD</a:t>
            </a:r>
            <a:r>
              <a:rPr lang="en-US" b="1" dirty="0">
                <a:solidFill>
                  <a:srgbClr val="0044FE"/>
                </a:solidFill>
                <a:ea typeface="Gill Sans" charset="0"/>
                <a:cs typeface="Gill Sans" charset="0"/>
              </a:rPr>
              <a:t>:</a:t>
            </a:r>
          </a:p>
        </p:txBody>
      </p:sp>
      <p:sp>
        <p:nvSpPr>
          <p:cNvPr id="22537" name="Rectangle 9"/>
          <p:cNvSpPr>
            <a:spLocks/>
          </p:cNvSpPr>
          <p:nvPr/>
        </p:nvSpPr>
        <p:spPr bwMode="auto">
          <a:xfrm>
            <a:off x="1562695" y="4724400"/>
            <a:ext cx="6514505" cy="94654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2400" b="1" dirty="0" err="1">
                <a:solidFill>
                  <a:srgbClr val="FE3C3C"/>
                </a:solidFill>
                <a:ea typeface="Gill Sans" charset="0"/>
                <a:cs typeface="Gill Sans" charset="0"/>
              </a:rPr>
              <a:t>Antiferromagnetism</a:t>
            </a:r>
            <a:r>
              <a:rPr lang="en-US" sz="2400" b="1" dirty="0">
                <a:solidFill>
                  <a:srgbClr val="FE3C3C"/>
                </a:solidFill>
                <a:ea typeface="Gill Sans" charset="0"/>
                <a:cs typeface="Gill Sans" charset="0"/>
              </a:rPr>
              <a:t> proven </a:t>
            </a:r>
            <a:r>
              <a:rPr lang="en-US" sz="2400" b="1" dirty="0" smtClean="0">
                <a:solidFill>
                  <a:srgbClr val="FE3C3C"/>
                </a:solidFill>
                <a:ea typeface="Gill Sans" charset="0"/>
                <a:cs typeface="Gill Sans" charset="0"/>
              </a:rPr>
              <a:t>experimentally </a:t>
            </a:r>
            <a:endParaRPr lang="en-US" sz="2400" b="1" dirty="0">
              <a:solidFill>
                <a:srgbClr val="FE3C3C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818406" y="117475"/>
            <a:ext cx="57253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b="1" dirty="0">
                <a:solidFill>
                  <a:srgbClr val="0000FF"/>
                </a:solidFill>
              </a:rPr>
              <a:t>Mn</a:t>
            </a:r>
            <a:r>
              <a:rPr lang="en-US" sz="2400" b="1" baseline="30000" dirty="0">
                <a:solidFill>
                  <a:srgbClr val="0000FF"/>
                </a:solidFill>
              </a:rPr>
              <a:t>2+</a:t>
            </a:r>
            <a:r>
              <a:rPr lang="en-US" sz="2400" b="1" dirty="0">
                <a:solidFill>
                  <a:srgbClr val="0000FF"/>
                </a:solidFill>
              </a:rPr>
              <a:t> as an example: ½ filled 3d shell  S=5/2 </a:t>
            </a:r>
            <a:endParaRPr lang="en-CA" sz="2400" b="1" dirty="0">
              <a:solidFill>
                <a:srgbClr val="0000FF"/>
              </a:solidFill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347788" y="762000"/>
            <a:ext cx="6560009" cy="1200328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(2S+1) = 6 states :            </a:t>
            </a:r>
            <a:r>
              <a:rPr lang="en-US" sz="2400" b="1" dirty="0">
                <a:solidFill>
                  <a:srgbClr val="0000FF"/>
                </a:solidFill>
                <a:latin typeface="cmsy10" pitchFamily="34" charset="0"/>
              </a:rPr>
              <a:t>|</a:t>
            </a:r>
            <a:r>
              <a:rPr lang="en-US" sz="2400" b="1" dirty="0">
                <a:solidFill>
                  <a:srgbClr val="0000FF"/>
                </a:solidFill>
              </a:rPr>
              <a:t>S(S+1), </a:t>
            </a:r>
            <a:r>
              <a:rPr lang="en-US" sz="2400" b="1" dirty="0" err="1">
                <a:solidFill>
                  <a:srgbClr val="0000FF"/>
                </a:solidFill>
              </a:rPr>
              <a:t>m</a:t>
            </a:r>
            <a:r>
              <a:rPr lang="en-US" sz="2400" b="1" baseline="-25000" dirty="0" err="1">
                <a:solidFill>
                  <a:srgbClr val="0000FF"/>
                </a:solidFill>
              </a:rPr>
              <a:t>z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msy10" pitchFamily="34" charset="0"/>
              </a:rPr>
              <a:t>&gt;</a:t>
            </a:r>
          </a:p>
          <a:p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err="1">
                <a:solidFill>
                  <a:srgbClr val="0000FF"/>
                </a:solidFill>
              </a:rPr>
              <a:t>m</a:t>
            </a:r>
            <a:r>
              <a:rPr lang="en-US" sz="2400" b="1" baseline="-25000" dirty="0" err="1">
                <a:solidFill>
                  <a:srgbClr val="0000FF"/>
                </a:solidFill>
              </a:rPr>
              <a:t>z</a:t>
            </a:r>
            <a:r>
              <a:rPr lang="en-US" sz="2400" b="1" dirty="0">
                <a:solidFill>
                  <a:srgbClr val="0000FF"/>
                </a:solidFill>
              </a:rPr>
              <a:t> = +5/2 </a:t>
            </a:r>
            <a:r>
              <a:rPr lang="en-US" sz="2400" b="1" dirty="0" err="1">
                <a:solidFill>
                  <a:srgbClr val="0000FF"/>
                </a:solidFill>
                <a:latin typeface="msbm10" pitchFamily="34" charset="0"/>
              </a:rPr>
              <a:t>ħ</a:t>
            </a:r>
            <a:r>
              <a:rPr lang="en-US" sz="2400" b="1" dirty="0">
                <a:solidFill>
                  <a:srgbClr val="0000FF"/>
                </a:solidFill>
              </a:rPr>
              <a:t>, +3/2 </a:t>
            </a:r>
            <a:r>
              <a:rPr lang="en-US" sz="2400" b="1" dirty="0" err="1">
                <a:solidFill>
                  <a:srgbClr val="0000FF"/>
                </a:solidFill>
                <a:latin typeface="msbm10" pitchFamily="34" charset="0"/>
              </a:rPr>
              <a:t>ħ</a:t>
            </a:r>
            <a:r>
              <a:rPr lang="en-US" sz="2400" b="1" dirty="0">
                <a:solidFill>
                  <a:srgbClr val="0000FF"/>
                </a:solidFill>
              </a:rPr>
              <a:t>, +1/2 </a:t>
            </a:r>
            <a:r>
              <a:rPr lang="en-US" sz="2400" b="1" dirty="0" err="1">
                <a:solidFill>
                  <a:srgbClr val="0000FF"/>
                </a:solidFill>
                <a:latin typeface="msbm10" pitchFamily="34" charset="0"/>
              </a:rPr>
              <a:t>ħ</a:t>
            </a:r>
            <a:r>
              <a:rPr lang="en-US" sz="2400" b="1" dirty="0">
                <a:solidFill>
                  <a:srgbClr val="0000FF"/>
                </a:solidFill>
              </a:rPr>
              <a:t>, -1/2 </a:t>
            </a:r>
            <a:r>
              <a:rPr lang="en-US" sz="2400" b="1" dirty="0" err="1">
                <a:solidFill>
                  <a:srgbClr val="0000FF"/>
                </a:solidFill>
                <a:latin typeface="msbm10" pitchFamily="34" charset="0"/>
              </a:rPr>
              <a:t>ħ</a:t>
            </a:r>
            <a:r>
              <a:rPr lang="en-US" sz="2400" b="1" dirty="0">
                <a:solidFill>
                  <a:srgbClr val="0000FF"/>
                </a:solidFill>
              </a:rPr>
              <a:t>, -3/2 </a:t>
            </a:r>
            <a:r>
              <a:rPr lang="en-US" sz="2400" b="1" dirty="0" err="1">
                <a:solidFill>
                  <a:srgbClr val="0000FF"/>
                </a:solidFill>
                <a:latin typeface="msbm10" pitchFamily="34" charset="0"/>
              </a:rPr>
              <a:t>ħ</a:t>
            </a:r>
            <a:r>
              <a:rPr lang="en-US" sz="2400" b="1" dirty="0">
                <a:solidFill>
                  <a:srgbClr val="0000FF"/>
                </a:solidFill>
              </a:rPr>
              <a:t> ,–5/2 </a:t>
            </a:r>
            <a:r>
              <a:rPr lang="en-US" sz="2400" b="1" dirty="0" err="1">
                <a:solidFill>
                  <a:srgbClr val="0000FF"/>
                </a:solidFill>
                <a:latin typeface="msbm10" pitchFamily="34" charset="0"/>
              </a:rPr>
              <a:t>ħ</a:t>
            </a:r>
            <a:endParaRPr lang="en-CA" sz="2400" b="1" dirty="0">
              <a:solidFill>
                <a:srgbClr val="0000FF"/>
              </a:solidFill>
              <a:latin typeface="msbm10" pitchFamily="34" charset="0"/>
            </a:endParaRP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1295400" y="3352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1295400" y="3429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1295400" y="3505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1295400" y="3581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1295400" y="3657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1295400" y="3733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5257800" y="2971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5257800" y="3352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5257800" y="3733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5257800" y="4191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5257800" y="2514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1295400" y="3276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5257800" y="4648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6918325" y="2286000"/>
            <a:ext cx="14636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-5/2 </a:t>
            </a:r>
            <a:r>
              <a:rPr lang="en-US" sz="2800" b="1" i="1" dirty="0" err="1">
                <a:solidFill>
                  <a:srgbClr val="FF0000"/>
                </a:solidFill>
                <a:latin typeface="msbm10" pitchFamily="34" charset="0"/>
              </a:rPr>
              <a:t>ħ</a:t>
            </a:r>
            <a:endParaRPr lang="en-US" sz="2800" b="1" i="1" dirty="0">
              <a:solidFill>
                <a:srgbClr val="FF0000"/>
              </a:solidFill>
              <a:latin typeface="msbm10" pitchFamily="34" charset="0"/>
            </a:endParaRPr>
          </a:p>
          <a:p>
            <a:r>
              <a:rPr lang="en-US" sz="2800" b="1" i="1" dirty="0">
                <a:solidFill>
                  <a:srgbClr val="FF0000"/>
                </a:solidFill>
              </a:rPr>
              <a:t>-3/2 </a:t>
            </a:r>
            <a:r>
              <a:rPr lang="en-US" sz="2800" b="1" i="1" dirty="0" err="1">
                <a:solidFill>
                  <a:srgbClr val="FF0000"/>
                </a:solidFill>
                <a:latin typeface="msbm10" pitchFamily="34" charset="0"/>
              </a:rPr>
              <a:t>ħ</a:t>
            </a:r>
            <a:endParaRPr lang="en-US" sz="2800" b="1" i="1" dirty="0">
              <a:solidFill>
                <a:srgbClr val="FF0000"/>
              </a:solidFill>
              <a:latin typeface="msbm10" pitchFamily="34" charset="0"/>
            </a:endParaRPr>
          </a:p>
          <a:p>
            <a:r>
              <a:rPr lang="en-US" sz="2800" b="1" i="1" dirty="0">
                <a:solidFill>
                  <a:srgbClr val="FF0000"/>
                </a:solidFill>
              </a:rPr>
              <a:t>-1/2 </a:t>
            </a:r>
            <a:r>
              <a:rPr lang="en-US" sz="2800" b="1" i="1" dirty="0" err="1">
                <a:solidFill>
                  <a:srgbClr val="FF0000"/>
                </a:solidFill>
                <a:latin typeface="msbm10" pitchFamily="34" charset="0"/>
              </a:rPr>
              <a:t>ħ</a:t>
            </a:r>
            <a:endParaRPr lang="en-US" sz="2800" b="1" i="1" dirty="0">
              <a:solidFill>
                <a:srgbClr val="FF0000"/>
              </a:solidFill>
              <a:latin typeface="msbm10" pitchFamily="34" charset="0"/>
            </a:endParaRPr>
          </a:p>
          <a:p>
            <a:r>
              <a:rPr lang="en-US" sz="2800" b="1" i="1" dirty="0">
                <a:solidFill>
                  <a:srgbClr val="FF0000"/>
                </a:solidFill>
              </a:rPr>
              <a:t>½ </a:t>
            </a:r>
            <a:r>
              <a:rPr lang="en-US" sz="2800" b="1" i="1" dirty="0" err="1">
                <a:solidFill>
                  <a:srgbClr val="FF0000"/>
                </a:solidFill>
                <a:latin typeface="msbm10" pitchFamily="34" charset="0"/>
              </a:rPr>
              <a:t>ħ</a:t>
            </a:r>
            <a:endParaRPr lang="en-US" sz="2800" b="1" i="1" dirty="0">
              <a:solidFill>
                <a:srgbClr val="FF0000"/>
              </a:solidFill>
              <a:latin typeface="msbm10" pitchFamily="34" charset="0"/>
            </a:endParaRPr>
          </a:p>
          <a:p>
            <a:r>
              <a:rPr lang="en-US" sz="2800" b="1" i="1" dirty="0">
                <a:solidFill>
                  <a:srgbClr val="FF0000"/>
                </a:solidFill>
              </a:rPr>
              <a:t>3/2 </a:t>
            </a:r>
            <a:r>
              <a:rPr lang="en-US" sz="2800" b="1" i="1" dirty="0" err="1">
                <a:solidFill>
                  <a:srgbClr val="FF0000"/>
                </a:solidFill>
                <a:latin typeface="msbm10" pitchFamily="34" charset="0"/>
              </a:rPr>
              <a:t>ħ</a:t>
            </a:r>
            <a:endParaRPr lang="en-US" sz="2800" b="1" i="1" dirty="0">
              <a:solidFill>
                <a:srgbClr val="FF0000"/>
              </a:solidFill>
              <a:latin typeface="msbm10" pitchFamily="34" charset="0"/>
            </a:endParaRPr>
          </a:p>
          <a:p>
            <a:r>
              <a:rPr lang="en-US" sz="2800" b="1" i="1" dirty="0">
                <a:solidFill>
                  <a:srgbClr val="FF0000"/>
                </a:solidFill>
              </a:rPr>
              <a:t>5/2 </a:t>
            </a:r>
            <a:r>
              <a:rPr lang="en-US" sz="2800" b="1" i="1" dirty="0" err="1">
                <a:solidFill>
                  <a:srgbClr val="FF0000"/>
                </a:solidFill>
                <a:latin typeface="msbm10" pitchFamily="34" charset="0"/>
              </a:rPr>
              <a:t>ħ</a:t>
            </a:r>
            <a:endParaRPr lang="en-CA" sz="2800" b="1" i="1" dirty="0">
              <a:solidFill>
                <a:srgbClr val="FF0000"/>
              </a:solidFill>
              <a:latin typeface="msbm10" pitchFamily="34" charset="0"/>
            </a:endParaRP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669925" y="4232275"/>
            <a:ext cx="3378200" cy="457200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H=0; 6 degenerate states</a:t>
            </a:r>
            <a:endParaRPr lang="en-CA" sz="2400" b="1" dirty="0">
              <a:solidFill>
                <a:srgbClr val="0000FF"/>
              </a:solidFill>
            </a:endParaRP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4648200" y="4953000"/>
            <a:ext cx="4117975" cy="457200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H </a:t>
            </a:r>
            <a:r>
              <a:rPr lang="en-US" sz="2400" b="1" dirty="0">
                <a:solidFill>
                  <a:srgbClr val="0000FF"/>
                </a:solidFill>
                <a:latin typeface="Symbol" charset="2"/>
              </a:rPr>
              <a:t>¹</a:t>
            </a:r>
            <a:r>
              <a:rPr lang="en-US" sz="2400" b="1" dirty="0">
                <a:solidFill>
                  <a:srgbClr val="0000FF"/>
                </a:solidFill>
              </a:rPr>
              <a:t> 0; 6 non-degenerate states</a:t>
            </a:r>
            <a:endParaRPr lang="en-CA" sz="2400" b="1" dirty="0">
              <a:solidFill>
                <a:srgbClr val="0000FF"/>
              </a:solidFill>
            </a:endParaRP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1935163" y="6019800"/>
            <a:ext cx="5678487" cy="461963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msy10" pitchFamily="34" charset="0"/>
              </a:rPr>
              <a:t>&lt; </a:t>
            </a:r>
            <a:r>
              <a:rPr lang="en-US" sz="2400" b="1" dirty="0">
                <a:solidFill>
                  <a:srgbClr val="FF0000"/>
                </a:solidFill>
              </a:rPr>
              <a:t>3/2 </a:t>
            </a:r>
            <a:r>
              <a:rPr lang="en-US" sz="2400" b="1" dirty="0">
                <a:solidFill>
                  <a:srgbClr val="FF0000"/>
                </a:solidFill>
                <a:latin typeface="cmsy10" pitchFamily="34" charset="0"/>
              </a:rPr>
              <a:t>|</a:t>
            </a:r>
            <a:r>
              <a:rPr lang="en-US" sz="2400" b="1" dirty="0">
                <a:solidFill>
                  <a:srgbClr val="FF0000"/>
                </a:solidFill>
              </a:rPr>
              <a:t> S</a:t>
            </a:r>
            <a:r>
              <a:rPr lang="en-US" sz="2400" b="1" baseline="30000" dirty="0">
                <a:solidFill>
                  <a:srgbClr val="FF0000"/>
                </a:solidFill>
              </a:rPr>
              <a:t>-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msy10" pitchFamily="34" charset="0"/>
              </a:rPr>
              <a:t>|</a:t>
            </a:r>
            <a:r>
              <a:rPr lang="en-US" sz="2400" b="1" dirty="0">
                <a:solidFill>
                  <a:srgbClr val="FF0000"/>
                </a:solidFill>
              </a:rPr>
              <a:t> 5/2 </a:t>
            </a:r>
            <a:r>
              <a:rPr lang="en-US" sz="2400" b="1" dirty="0">
                <a:solidFill>
                  <a:srgbClr val="FF0000"/>
                </a:solidFill>
                <a:latin typeface="cmsy10" pitchFamily="34" charset="0"/>
              </a:rPr>
              <a:t>&gt;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Symbol" charset="2"/>
              </a:rPr>
              <a:t>¹</a:t>
            </a:r>
            <a:r>
              <a:rPr lang="en-US" sz="2400" b="1" dirty="0">
                <a:solidFill>
                  <a:srgbClr val="FF0000"/>
                </a:solidFill>
              </a:rPr>
              <a:t> 0  </a:t>
            </a:r>
            <a:r>
              <a:rPr lang="en-US" sz="2400" b="1" dirty="0">
                <a:solidFill>
                  <a:srgbClr val="FF0000"/>
                </a:solidFill>
                <a:latin typeface="cmsy10" pitchFamily="34" charset="0"/>
              </a:rPr>
              <a:t>→</a:t>
            </a:r>
            <a:r>
              <a:rPr lang="en-US" sz="2400" b="1" dirty="0">
                <a:solidFill>
                  <a:srgbClr val="FF0000"/>
                </a:solidFill>
              </a:rPr>
              <a:t> inelastic scattering</a:t>
            </a:r>
            <a:endParaRPr lang="en-CA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pin_wa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6050" y="4141788"/>
            <a:ext cx="49593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36525" y="5070475"/>
            <a:ext cx="37639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Spin Wave Eigenstate:</a:t>
            </a:r>
          </a:p>
          <a:p>
            <a:pPr algn="ctr"/>
            <a:endParaRPr lang="en-US" b="1">
              <a:solidFill>
                <a:srgbClr val="0000FF"/>
              </a:solidFill>
            </a:endParaRPr>
          </a:p>
          <a:p>
            <a:pPr algn="ctr"/>
            <a:r>
              <a:rPr lang="en-US" b="1">
                <a:solidFill>
                  <a:srgbClr val="0000FF"/>
                </a:solidFill>
              </a:rPr>
              <a:t>“Defect” is distributed over</a:t>
            </a:r>
          </a:p>
          <a:p>
            <a:pPr algn="ctr"/>
            <a:r>
              <a:rPr lang="en-US" b="1">
                <a:solidFill>
                  <a:srgbClr val="0000FF"/>
                </a:solidFill>
              </a:rPr>
              <a:t>all possible sites</a:t>
            </a:r>
            <a:endParaRPr lang="en-CA" b="1">
              <a:solidFill>
                <a:srgbClr val="0000FF"/>
              </a:solidFill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12725" y="152400"/>
            <a:ext cx="7021513" cy="4572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Magnetic sites are coupled by exchange interactions:</a:t>
            </a:r>
            <a:endParaRPr lang="en-CA" b="1"/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1143000" y="700088"/>
            <a:ext cx="304800" cy="1204912"/>
          </a:xfrm>
          <a:prstGeom prst="upArrow">
            <a:avLst>
              <a:gd name="adj1" fmla="val 50000"/>
              <a:gd name="adj2" fmla="val 9882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2057400" y="700088"/>
            <a:ext cx="304800" cy="1204912"/>
          </a:xfrm>
          <a:prstGeom prst="upArrow">
            <a:avLst>
              <a:gd name="adj1" fmla="val 50000"/>
              <a:gd name="adj2" fmla="val 9882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2971800" y="700088"/>
            <a:ext cx="304800" cy="1204912"/>
          </a:xfrm>
          <a:prstGeom prst="upArrow">
            <a:avLst>
              <a:gd name="adj1" fmla="val 50000"/>
              <a:gd name="adj2" fmla="val 9882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>
            <a:off x="3810000" y="1066800"/>
            <a:ext cx="228600" cy="838200"/>
          </a:xfrm>
          <a:prstGeom prst="upArrow">
            <a:avLst>
              <a:gd name="adj1" fmla="val 50000"/>
              <a:gd name="adj2" fmla="val 91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7" name="AutoShape 9"/>
          <p:cNvSpPr>
            <a:spLocks noChangeArrowheads="1"/>
          </p:cNvSpPr>
          <p:nvPr/>
        </p:nvSpPr>
        <p:spPr bwMode="auto">
          <a:xfrm>
            <a:off x="4648200" y="685800"/>
            <a:ext cx="304800" cy="1204913"/>
          </a:xfrm>
          <a:prstGeom prst="upArrow">
            <a:avLst>
              <a:gd name="adj1" fmla="val 50000"/>
              <a:gd name="adj2" fmla="val 9882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8" name="AutoShape 10"/>
          <p:cNvSpPr>
            <a:spLocks noChangeArrowheads="1"/>
          </p:cNvSpPr>
          <p:nvPr/>
        </p:nvSpPr>
        <p:spPr bwMode="auto">
          <a:xfrm>
            <a:off x="5486400" y="700088"/>
            <a:ext cx="304800" cy="1204912"/>
          </a:xfrm>
          <a:prstGeom prst="upArrow">
            <a:avLst>
              <a:gd name="adj1" fmla="val 50000"/>
              <a:gd name="adj2" fmla="val 9882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>
            <a:off x="6324600" y="685800"/>
            <a:ext cx="304800" cy="1204913"/>
          </a:xfrm>
          <a:prstGeom prst="upArrow">
            <a:avLst>
              <a:gd name="adj1" fmla="val 50000"/>
              <a:gd name="adj2" fmla="val 9882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855663" y="2133600"/>
            <a:ext cx="6292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msy10" pitchFamily="34" charset="0"/>
              </a:rPr>
              <a:t>|</a:t>
            </a:r>
            <a:r>
              <a:rPr lang="en-US">
                <a:solidFill>
                  <a:schemeClr val="tx1"/>
                </a:solidFill>
              </a:rPr>
              <a:t>5/2</a:t>
            </a:r>
            <a:r>
              <a:rPr lang="en-US">
                <a:solidFill>
                  <a:schemeClr val="tx1"/>
                </a:solidFill>
                <a:latin typeface="cmsy10" pitchFamily="34" charset="0"/>
              </a:rPr>
              <a:t>&gt;     |</a:t>
            </a:r>
            <a:r>
              <a:rPr lang="en-US">
                <a:solidFill>
                  <a:schemeClr val="tx1"/>
                </a:solidFill>
              </a:rPr>
              <a:t>5/2</a:t>
            </a:r>
            <a:r>
              <a:rPr lang="en-US">
                <a:solidFill>
                  <a:schemeClr val="tx1"/>
                </a:solidFill>
                <a:latin typeface="cmsy10" pitchFamily="34" charset="0"/>
              </a:rPr>
              <a:t>&gt;   |</a:t>
            </a:r>
            <a:r>
              <a:rPr lang="en-US">
                <a:solidFill>
                  <a:schemeClr val="tx1"/>
                </a:solidFill>
              </a:rPr>
              <a:t>5/2</a:t>
            </a:r>
            <a:r>
              <a:rPr lang="en-US">
                <a:solidFill>
                  <a:schemeClr val="tx1"/>
                </a:solidFill>
                <a:latin typeface="cmsy10" pitchFamily="34" charset="0"/>
              </a:rPr>
              <a:t>&gt;  |</a:t>
            </a:r>
            <a:r>
              <a:rPr lang="en-US">
                <a:solidFill>
                  <a:schemeClr val="tx1"/>
                </a:solidFill>
              </a:rPr>
              <a:t>3/2</a:t>
            </a:r>
            <a:r>
              <a:rPr lang="en-US">
                <a:solidFill>
                  <a:schemeClr val="tx1"/>
                </a:solidFill>
                <a:latin typeface="cmsy10" pitchFamily="34" charset="0"/>
              </a:rPr>
              <a:t>&gt;   |</a:t>
            </a:r>
            <a:r>
              <a:rPr lang="en-US">
                <a:solidFill>
                  <a:schemeClr val="tx1"/>
                </a:solidFill>
              </a:rPr>
              <a:t>5/2</a:t>
            </a:r>
            <a:r>
              <a:rPr lang="en-US">
                <a:solidFill>
                  <a:schemeClr val="tx1"/>
                </a:solidFill>
                <a:latin typeface="cmsy10" pitchFamily="34" charset="0"/>
              </a:rPr>
              <a:t>&gt;  |</a:t>
            </a:r>
            <a:r>
              <a:rPr lang="en-US">
                <a:solidFill>
                  <a:schemeClr val="tx1"/>
                </a:solidFill>
              </a:rPr>
              <a:t>5/2</a:t>
            </a:r>
            <a:r>
              <a:rPr lang="en-US">
                <a:solidFill>
                  <a:schemeClr val="tx1"/>
                </a:solidFill>
                <a:latin typeface="cmsy10" pitchFamily="34" charset="0"/>
              </a:rPr>
              <a:t>&gt;   |</a:t>
            </a:r>
            <a:r>
              <a:rPr lang="en-US">
                <a:solidFill>
                  <a:schemeClr val="tx1"/>
                </a:solidFill>
              </a:rPr>
              <a:t>5/2</a:t>
            </a:r>
            <a:r>
              <a:rPr lang="en-US">
                <a:solidFill>
                  <a:schemeClr val="tx1"/>
                </a:solidFill>
                <a:latin typeface="cmsy10" pitchFamily="34" charset="0"/>
              </a:rPr>
              <a:t>&gt;</a:t>
            </a:r>
            <a:endParaRPr lang="en-CA">
              <a:solidFill>
                <a:schemeClr val="tx1"/>
              </a:solidFill>
              <a:latin typeface="cmsy10" pitchFamily="34" charset="0"/>
            </a:endParaRPr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 flipV="1">
            <a:off x="990600" y="2743200"/>
            <a:ext cx="2819400" cy="1371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3886200" y="2819400"/>
            <a:ext cx="1524000" cy="9144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1508125" y="296227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9900"/>
                </a:solidFill>
              </a:rPr>
              <a:t>k</a:t>
            </a:r>
            <a:endParaRPr lang="en-CA" sz="2800" b="1">
              <a:solidFill>
                <a:srgbClr val="009900"/>
              </a:solidFill>
            </a:endParaRP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5165725" y="2962275"/>
            <a:ext cx="484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9900"/>
                </a:solidFill>
              </a:rPr>
              <a:t>k</a:t>
            </a:r>
            <a:r>
              <a:rPr lang="en-US" sz="3500" b="1" baseline="30000">
                <a:solidFill>
                  <a:srgbClr val="009900"/>
                </a:solidFill>
                <a:latin typeface="cmsy10" pitchFamily="34" charset="0"/>
              </a:rPr>
              <a:t>´</a:t>
            </a:r>
            <a:endParaRPr lang="en-CA" sz="3500" b="1" baseline="30000">
              <a:solidFill>
                <a:srgbClr val="009900"/>
              </a:solidFill>
              <a:latin typeface="cmsy10" pitchFamily="34" charset="0"/>
            </a:endParaRPr>
          </a:p>
        </p:txBody>
      </p:sp>
      <p:sp>
        <p:nvSpPr>
          <p:cNvPr id="53265" name="Text Box 51"/>
          <p:cNvSpPr txBox="1">
            <a:spLocks noChangeArrowheads="1"/>
          </p:cNvSpPr>
          <p:nvPr/>
        </p:nvSpPr>
        <p:spPr bwMode="auto">
          <a:xfrm>
            <a:off x="6215063" y="2928938"/>
            <a:ext cx="2568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i="1">
                <a:solidFill>
                  <a:srgbClr val="0000FF"/>
                </a:solidFill>
              </a:rPr>
              <a:t>H</a:t>
            </a:r>
            <a:r>
              <a:rPr lang="en-US" sz="2800" b="1">
                <a:solidFill>
                  <a:srgbClr val="0000FF"/>
                </a:solidFill>
              </a:rPr>
              <a:t> =  J </a:t>
            </a:r>
            <a:r>
              <a:rPr lang="en-US" sz="2800" b="1">
                <a:solidFill>
                  <a:srgbClr val="0000FF"/>
                </a:solidFill>
                <a:latin typeface="Symbol" charset="2"/>
              </a:rPr>
              <a:t>S</a:t>
            </a:r>
            <a:r>
              <a:rPr lang="en-US" sz="2800" b="1" baseline="-25000">
                <a:solidFill>
                  <a:srgbClr val="0000FF"/>
                </a:solidFill>
              </a:rPr>
              <a:t>i,j</a:t>
            </a:r>
            <a:r>
              <a:rPr lang="en-US" sz="2800" b="1">
                <a:solidFill>
                  <a:srgbClr val="0000FF"/>
                </a:solidFill>
              </a:rPr>
              <a:t> S</a:t>
            </a:r>
            <a:r>
              <a:rPr lang="en-US" sz="2800" b="1" baseline="-25000">
                <a:solidFill>
                  <a:srgbClr val="0000FF"/>
                </a:solidFill>
              </a:rPr>
              <a:t>i</a:t>
            </a:r>
            <a:r>
              <a:rPr lang="en-US" sz="2800" b="1">
                <a:solidFill>
                  <a:srgbClr val="0000FF"/>
                </a:solidFill>
                <a:latin typeface="Lucida Console" charset="0"/>
              </a:rPr>
              <a:t>∙</a:t>
            </a:r>
            <a:r>
              <a:rPr lang="en-US" sz="2800" b="1">
                <a:solidFill>
                  <a:srgbClr val="0000FF"/>
                </a:solidFill>
              </a:rPr>
              <a:t>S</a:t>
            </a:r>
            <a:r>
              <a:rPr lang="en-US" sz="2800" b="1" baseline="-25000">
                <a:solidFill>
                  <a:srgbClr val="0000FF"/>
                </a:solidFill>
              </a:rPr>
              <a:t>j</a:t>
            </a:r>
            <a:endParaRPr lang="en-CA" sz="2800" b="1" baseline="-250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spin_wave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85800"/>
            <a:ext cx="871061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517525" y="276225"/>
            <a:ext cx="5468938" cy="461963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Inelastic Magnetic Scattering : </a:t>
            </a:r>
            <a:r>
              <a:rPr lang="en-US" b="1">
                <a:solidFill>
                  <a:srgbClr val="0000FF"/>
                </a:solidFill>
                <a:latin typeface="cmsy10" pitchFamily="34" charset="0"/>
              </a:rPr>
              <a:t>|</a:t>
            </a:r>
            <a:r>
              <a:rPr lang="en-US" b="1">
                <a:solidFill>
                  <a:srgbClr val="0000FF"/>
                </a:solidFill>
              </a:rPr>
              <a:t>k| </a:t>
            </a:r>
            <a:r>
              <a:rPr lang="en-US" b="1">
                <a:solidFill>
                  <a:srgbClr val="0000FF"/>
                </a:solidFill>
                <a:latin typeface="Symbol" charset="2"/>
              </a:rPr>
              <a:t>¹</a:t>
            </a:r>
            <a:r>
              <a:rPr lang="en-US" b="1">
                <a:solidFill>
                  <a:srgbClr val="0000FF"/>
                </a:solidFill>
              </a:rPr>
              <a:t> </a:t>
            </a:r>
            <a:r>
              <a:rPr lang="en-US" b="1">
                <a:solidFill>
                  <a:srgbClr val="0000FF"/>
                </a:solidFill>
                <a:latin typeface="cmsy10" pitchFamily="34" charset="0"/>
              </a:rPr>
              <a:t>|</a:t>
            </a:r>
            <a:r>
              <a:rPr lang="en-US" b="1">
                <a:solidFill>
                  <a:srgbClr val="0000FF"/>
                </a:solidFill>
              </a:rPr>
              <a:t>k</a:t>
            </a:r>
            <a:r>
              <a:rPr lang="en-US" b="1" baseline="30000">
                <a:solidFill>
                  <a:srgbClr val="0000FF"/>
                </a:solidFill>
                <a:latin typeface="cmsy10" pitchFamily="34" charset="0"/>
              </a:rPr>
              <a:t>0</a:t>
            </a:r>
            <a:r>
              <a:rPr lang="en-US" b="1">
                <a:solidFill>
                  <a:srgbClr val="0000FF"/>
                </a:solidFill>
                <a:latin typeface="cmsy10" pitchFamily="34" charset="0"/>
              </a:rPr>
              <a:t>|</a:t>
            </a:r>
            <a:r>
              <a:rPr lang="en-US" b="1">
                <a:solidFill>
                  <a:srgbClr val="0000FF"/>
                </a:solidFill>
              </a:rPr>
              <a:t> </a:t>
            </a:r>
            <a:endParaRPr lang="en-CA" b="1">
              <a:solidFill>
                <a:srgbClr val="0000FF"/>
              </a:solidFill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993775" y="3622675"/>
            <a:ext cx="7578725" cy="884238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Study magnetic excitations  (eg. spin waves)</a:t>
            </a:r>
          </a:p>
          <a:p>
            <a:pPr algn="ctr"/>
            <a:r>
              <a:rPr lang="en-US" b="1" i="1"/>
              <a:t>Dynamic magnetic moments</a:t>
            </a:r>
            <a:r>
              <a:rPr lang="en-US" b="1"/>
              <a:t> on time scale 10</a:t>
            </a:r>
            <a:r>
              <a:rPr lang="en-US" b="1" baseline="30000"/>
              <a:t>-9</a:t>
            </a:r>
            <a:r>
              <a:rPr lang="en-US" b="1"/>
              <a:t> to 10</a:t>
            </a:r>
            <a:r>
              <a:rPr lang="en-US" b="1" baseline="30000"/>
              <a:t>-12</a:t>
            </a:r>
            <a:r>
              <a:rPr lang="en-US" sz="2800" b="1"/>
              <a:t> sec</a:t>
            </a:r>
            <a:endParaRPr lang="en-CA" b="1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62000" y="5178425"/>
            <a:ext cx="67278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     S(</a:t>
            </a:r>
            <a:r>
              <a:rPr lang="en-US" sz="2800" b="1">
                <a:solidFill>
                  <a:srgbClr val="0000FF"/>
                </a:solidFill>
                <a:latin typeface="Symbol" charset="2"/>
              </a:rPr>
              <a:t>k</a:t>
            </a:r>
            <a:r>
              <a:rPr lang="en-US" sz="2800">
                <a:solidFill>
                  <a:srgbClr val="0000FF"/>
                </a:solidFill>
              </a:rPr>
              <a:t>, </a:t>
            </a:r>
            <a:r>
              <a:rPr lang="en-US" sz="2800">
                <a:solidFill>
                  <a:srgbClr val="0000FF"/>
                </a:solidFill>
                <a:latin typeface="Symbol" charset="2"/>
              </a:rPr>
              <a:t>w</a:t>
            </a:r>
            <a:r>
              <a:rPr lang="en-US" sz="2800">
                <a:solidFill>
                  <a:srgbClr val="0000FF"/>
                </a:solidFill>
              </a:rPr>
              <a:t>) = n(</a:t>
            </a:r>
            <a:r>
              <a:rPr lang="en-US" sz="2800">
                <a:solidFill>
                  <a:srgbClr val="0000FF"/>
                </a:solidFill>
                <a:latin typeface="Symbol" charset="2"/>
              </a:rPr>
              <a:t>w</a:t>
            </a:r>
            <a:r>
              <a:rPr lang="en-US" sz="2800">
                <a:solidFill>
                  <a:srgbClr val="0000FF"/>
                </a:solidFill>
              </a:rPr>
              <a:t>) </a:t>
            </a:r>
            <a:r>
              <a:rPr lang="en-US" sz="2800">
                <a:solidFill>
                  <a:srgbClr val="0000FF"/>
                </a:solidFill>
                <a:latin typeface="Symbol" charset="2"/>
              </a:rPr>
              <a:t>c</a:t>
            </a:r>
            <a:r>
              <a:rPr lang="en-US" sz="2800" baseline="30000">
                <a:solidFill>
                  <a:srgbClr val="0000FF"/>
                </a:solidFill>
                <a:latin typeface="cmsy10" pitchFamily="34" charset="0"/>
              </a:rPr>
              <a:t>˝</a:t>
            </a:r>
            <a:r>
              <a:rPr lang="en-US" sz="2800">
                <a:solidFill>
                  <a:srgbClr val="0000FF"/>
                </a:solidFill>
              </a:rPr>
              <a:t>(</a:t>
            </a:r>
            <a:r>
              <a:rPr lang="en-US" sz="2800" b="1">
                <a:solidFill>
                  <a:srgbClr val="0000FF"/>
                </a:solidFill>
                <a:latin typeface="Symbol" charset="2"/>
              </a:rPr>
              <a:t>k</a:t>
            </a:r>
            <a:r>
              <a:rPr lang="en-US" sz="2800">
                <a:solidFill>
                  <a:srgbClr val="0000FF"/>
                </a:solidFill>
              </a:rPr>
              <a:t>, </a:t>
            </a:r>
            <a:r>
              <a:rPr lang="en-US" sz="2800">
                <a:solidFill>
                  <a:srgbClr val="0000FF"/>
                </a:solidFill>
                <a:latin typeface="Symbol" charset="2"/>
              </a:rPr>
              <a:t>w</a:t>
            </a:r>
            <a:r>
              <a:rPr lang="en-US" sz="2800">
                <a:solidFill>
                  <a:srgbClr val="0000FF"/>
                </a:solidFill>
              </a:rPr>
              <a:t>)</a:t>
            </a:r>
          </a:p>
          <a:p>
            <a:endParaRPr lang="en-US"/>
          </a:p>
          <a:p>
            <a:r>
              <a:rPr lang="en-US"/>
              <a:t>Bose (temperature) factor     Imaginary part of the </a:t>
            </a:r>
          </a:p>
          <a:p>
            <a:r>
              <a:rPr lang="en-US"/>
              <a:t>                                                 dynamic susceptibility</a:t>
            </a:r>
          </a:p>
          <a:p>
            <a:endParaRPr lang="en-US"/>
          </a:p>
        </p:txBody>
      </p:sp>
      <p:sp>
        <p:nvSpPr>
          <p:cNvPr id="55302" name="AutoShape 7"/>
          <p:cNvSpPr>
            <a:spLocks noChangeArrowheads="1"/>
          </p:cNvSpPr>
          <p:nvPr/>
        </p:nvSpPr>
        <p:spPr bwMode="auto">
          <a:xfrm rot="-2843012">
            <a:off x="4457700" y="56896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3" name="AutoShape 8"/>
          <p:cNvSpPr>
            <a:spLocks noChangeArrowheads="1"/>
          </p:cNvSpPr>
          <p:nvPr/>
        </p:nvSpPr>
        <p:spPr bwMode="auto">
          <a:xfrm rot="2187438">
            <a:off x="2667000" y="56896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52400" y="269875"/>
            <a:ext cx="8826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/>
              <a:t>Sum Rules:</a:t>
            </a:r>
          </a:p>
          <a:p>
            <a:endParaRPr lang="en-US" b="1" i="1"/>
          </a:p>
          <a:p>
            <a:r>
              <a:rPr lang="en-US" b="1"/>
              <a:t>One can understand very general features of the magnetic neutron</a:t>
            </a:r>
          </a:p>
          <a:p>
            <a:r>
              <a:rPr lang="en-US" b="1"/>
              <a:t>Scattering experiment on the basis of “sum rules”.</a:t>
            </a:r>
            <a:endParaRPr lang="en-CA" b="1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76238" y="2466975"/>
            <a:ext cx="8385175" cy="3446463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800">
              <a:solidFill>
                <a:srgbClr val="0000FF"/>
              </a:solidFill>
              <a:latin typeface="Symbol" charset="2"/>
            </a:endParaRPr>
          </a:p>
          <a:p>
            <a:r>
              <a:rPr lang="en-US" sz="2800">
                <a:solidFill>
                  <a:srgbClr val="0000FF"/>
                </a:solidFill>
                <a:latin typeface="Symbol" charset="2"/>
              </a:rPr>
              <a:t>1.   c</a:t>
            </a:r>
            <a:r>
              <a:rPr lang="en-US" sz="2800" baseline="-25000">
                <a:solidFill>
                  <a:srgbClr val="0000FF"/>
                </a:solidFill>
              </a:rPr>
              <a:t>DC</a:t>
            </a:r>
            <a:r>
              <a:rPr lang="en-US" sz="2800">
                <a:solidFill>
                  <a:srgbClr val="0000FF"/>
                </a:solidFill>
              </a:rPr>
              <a:t> = </a:t>
            </a:r>
            <a:r>
              <a:rPr lang="en-US" sz="2800">
                <a:solidFill>
                  <a:srgbClr val="0000FF"/>
                </a:solidFill>
                <a:latin typeface="cmsy10" pitchFamily="34" charset="0"/>
              </a:rPr>
              <a:t>∫</a:t>
            </a:r>
            <a:r>
              <a:rPr lang="en-US" sz="2800">
                <a:solidFill>
                  <a:srgbClr val="0000FF"/>
                </a:solidFill>
              </a:rPr>
              <a:t> (</a:t>
            </a:r>
            <a:r>
              <a:rPr lang="en-US" sz="2800">
                <a:solidFill>
                  <a:srgbClr val="0000FF"/>
                </a:solidFill>
                <a:latin typeface="Symbol" charset="2"/>
              </a:rPr>
              <a:t>c</a:t>
            </a:r>
            <a:r>
              <a:rPr lang="en-US" sz="2800" baseline="30000">
                <a:solidFill>
                  <a:srgbClr val="0000FF"/>
                </a:solidFill>
                <a:latin typeface="cmsy10" pitchFamily="34" charset="0"/>
              </a:rPr>
              <a:t>˝</a:t>
            </a:r>
            <a:r>
              <a:rPr lang="en-US" sz="2800">
                <a:solidFill>
                  <a:srgbClr val="0000FF"/>
                </a:solidFill>
              </a:rPr>
              <a:t>(</a:t>
            </a:r>
            <a:r>
              <a:rPr lang="en-US" sz="2800" b="1">
                <a:solidFill>
                  <a:srgbClr val="0000FF"/>
                </a:solidFill>
                <a:latin typeface="Symbol" charset="2"/>
              </a:rPr>
              <a:t>k=0</a:t>
            </a:r>
            <a:r>
              <a:rPr lang="en-US" sz="2800">
                <a:solidFill>
                  <a:srgbClr val="0000FF"/>
                </a:solidFill>
              </a:rPr>
              <a:t>, </a:t>
            </a:r>
            <a:r>
              <a:rPr lang="en-US" sz="2800">
                <a:solidFill>
                  <a:srgbClr val="0000FF"/>
                </a:solidFill>
                <a:latin typeface="Symbol" charset="2"/>
              </a:rPr>
              <a:t>w</a:t>
            </a:r>
            <a:r>
              <a:rPr lang="en-US" sz="2800">
                <a:solidFill>
                  <a:srgbClr val="0000FF"/>
                </a:solidFill>
              </a:rPr>
              <a:t>)/</a:t>
            </a:r>
            <a:r>
              <a:rPr lang="en-US" sz="2800">
                <a:solidFill>
                  <a:srgbClr val="0000FF"/>
                </a:solidFill>
                <a:latin typeface="Symbol" charset="2"/>
              </a:rPr>
              <a:t>w)</a:t>
            </a:r>
            <a:r>
              <a:rPr lang="en-US" sz="2800">
                <a:solidFill>
                  <a:srgbClr val="0000FF"/>
                </a:solidFill>
              </a:rPr>
              <a:t> d</a:t>
            </a:r>
            <a:r>
              <a:rPr lang="en-US" sz="2800">
                <a:solidFill>
                  <a:srgbClr val="0000FF"/>
                </a:solidFill>
                <a:latin typeface="Symbol" charset="2"/>
              </a:rPr>
              <a:t>w   ;  </a:t>
            </a:r>
          </a:p>
          <a:p>
            <a:pPr>
              <a:buFont typeface="Symbol" charset="2"/>
              <a:buChar char=" "/>
            </a:pPr>
            <a:r>
              <a:rPr lang="en-US" sz="2800">
                <a:solidFill>
                  <a:srgbClr val="0000FF"/>
                </a:solidFill>
              </a:rPr>
              <a:t>              </a:t>
            </a:r>
          </a:p>
          <a:p>
            <a:pPr>
              <a:buFont typeface="Symbol" charset="2"/>
              <a:buChar char=" "/>
            </a:pPr>
            <a:r>
              <a:rPr lang="en-US" sz="2800">
                <a:solidFill>
                  <a:srgbClr val="0000FF"/>
                </a:solidFill>
              </a:rPr>
              <a:t>                   where </a:t>
            </a:r>
            <a:r>
              <a:rPr lang="en-US" sz="2800">
                <a:solidFill>
                  <a:srgbClr val="0000FF"/>
                </a:solidFill>
                <a:latin typeface="Symbol" charset="2"/>
              </a:rPr>
              <a:t>  c</a:t>
            </a:r>
            <a:r>
              <a:rPr lang="en-US" sz="2800" baseline="-25000">
                <a:solidFill>
                  <a:srgbClr val="0000FF"/>
                </a:solidFill>
              </a:rPr>
              <a:t>DC  </a:t>
            </a:r>
            <a:r>
              <a:rPr lang="en-US" sz="2800">
                <a:solidFill>
                  <a:srgbClr val="0000FF"/>
                </a:solidFill>
              </a:rPr>
              <a:t>is the </a:t>
            </a:r>
            <a:r>
              <a:rPr lang="en-US" sz="2800">
                <a:solidFill>
                  <a:srgbClr val="0000FF"/>
                </a:solidFill>
                <a:latin typeface="Symbol" charset="2"/>
              </a:rPr>
              <a:t>c</a:t>
            </a:r>
            <a:r>
              <a:rPr lang="en-US" sz="2800">
                <a:solidFill>
                  <a:srgbClr val="0000FF"/>
                </a:solidFill>
              </a:rPr>
              <a:t> measured with a SQUID</a:t>
            </a:r>
          </a:p>
          <a:p>
            <a:endParaRPr lang="en-US" sz="2800">
              <a:solidFill>
                <a:srgbClr val="0000FF"/>
              </a:solidFill>
            </a:endParaRPr>
          </a:p>
          <a:p>
            <a:endParaRPr lang="en-US" sz="2800">
              <a:solidFill>
                <a:srgbClr val="0000FF"/>
              </a:solidFill>
            </a:endParaRPr>
          </a:p>
          <a:p>
            <a:r>
              <a:rPr lang="en-US" sz="2800">
                <a:solidFill>
                  <a:srgbClr val="0000FF"/>
                </a:solidFill>
              </a:rPr>
              <a:t>2.           </a:t>
            </a:r>
            <a:r>
              <a:rPr lang="en-US" sz="2800">
                <a:solidFill>
                  <a:srgbClr val="0000FF"/>
                </a:solidFill>
                <a:latin typeface="cmsy10" pitchFamily="34" charset="0"/>
              </a:rPr>
              <a:t>∫</a:t>
            </a:r>
            <a:r>
              <a:rPr lang="en-US" sz="2800">
                <a:solidFill>
                  <a:srgbClr val="0000FF"/>
                </a:solidFill>
              </a:rPr>
              <a:t>d</a:t>
            </a:r>
            <a:r>
              <a:rPr lang="en-US" sz="2800">
                <a:solidFill>
                  <a:srgbClr val="0000FF"/>
                </a:solidFill>
                <a:latin typeface="Symbol" charset="2"/>
              </a:rPr>
              <a:t>w </a:t>
            </a:r>
            <a:r>
              <a:rPr lang="en-US" sz="2800">
                <a:solidFill>
                  <a:srgbClr val="0000FF"/>
                </a:solidFill>
                <a:latin typeface="cmsy10" pitchFamily="34" charset="0"/>
              </a:rPr>
              <a:t>∫</a:t>
            </a:r>
            <a:r>
              <a:rPr lang="en-US" sz="2800" baseline="-25000">
                <a:solidFill>
                  <a:srgbClr val="0000FF"/>
                </a:solidFill>
              </a:rPr>
              <a:t>BZ</a:t>
            </a:r>
            <a:r>
              <a:rPr lang="en-US" sz="2800">
                <a:solidFill>
                  <a:srgbClr val="0000FF"/>
                </a:solidFill>
              </a:rPr>
              <a:t> d</a:t>
            </a:r>
            <a:r>
              <a:rPr lang="en-US" sz="2800" b="1">
                <a:solidFill>
                  <a:srgbClr val="0000FF"/>
                </a:solidFill>
                <a:latin typeface="Symbol" charset="2"/>
              </a:rPr>
              <a:t>k</a:t>
            </a:r>
            <a:r>
              <a:rPr lang="en-US" sz="2800">
                <a:solidFill>
                  <a:srgbClr val="0000FF"/>
                </a:solidFill>
              </a:rPr>
              <a:t> S(</a:t>
            </a:r>
            <a:r>
              <a:rPr lang="en-US" sz="2800" b="1">
                <a:solidFill>
                  <a:srgbClr val="0000FF"/>
                </a:solidFill>
                <a:latin typeface="Symbol" charset="2"/>
              </a:rPr>
              <a:t>k</a:t>
            </a:r>
            <a:r>
              <a:rPr lang="en-US" sz="2800">
                <a:solidFill>
                  <a:srgbClr val="0000FF"/>
                </a:solidFill>
              </a:rPr>
              <a:t>, </a:t>
            </a:r>
            <a:r>
              <a:rPr lang="en-US" sz="2800">
                <a:solidFill>
                  <a:srgbClr val="0000FF"/>
                </a:solidFill>
                <a:latin typeface="Symbol" charset="2"/>
              </a:rPr>
              <a:t>w</a:t>
            </a:r>
            <a:r>
              <a:rPr lang="en-US" sz="2800">
                <a:solidFill>
                  <a:srgbClr val="0000FF"/>
                </a:solidFill>
              </a:rPr>
              <a:t>) </a:t>
            </a:r>
            <a:r>
              <a:rPr lang="en-US" sz="2800">
                <a:solidFill>
                  <a:srgbClr val="0000FF"/>
                </a:solidFill>
                <a:latin typeface="cmsy10" pitchFamily="34" charset="0"/>
              </a:rPr>
              <a:t>=</a:t>
            </a:r>
            <a:r>
              <a:rPr lang="en-US" sz="2800">
                <a:solidFill>
                  <a:srgbClr val="0000FF"/>
                </a:solidFill>
              </a:rPr>
              <a:t> S(S+1)</a:t>
            </a:r>
          </a:p>
          <a:p>
            <a:endParaRPr lang="en-C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Spin_conf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-76200"/>
            <a:ext cx="2676525" cy="698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4403725" y="609600"/>
            <a:ext cx="1519238" cy="701675"/>
          </a:xfrm>
          <a:prstGeom prst="rect">
            <a:avLst/>
          </a:prstGeom>
          <a:noFill/>
          <a:ln w="1143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T = 0.9 T</a:t>
            </a:r>
            <a:r>
              <a:rPr lang="en-US" b="1" baseline="-25000"/>
              <a:t>C</a:t>
            </a:r>
          </a:p>
          <a:p>
            <a:endParaRPr lang="en-US" b="1" baseline="-2500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235450" y="1143000"/>
            <a:ext cx="2546350" cy="457200"/>
          </a:xfrm>
          <a:prstGeom prst="rect">
            <a:avLst/>
          </a:prstGeom>
          <a:noFill/>
          <a:ln w="1143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33CC"/>
                </a:solidFill>
              </a:rPr>
              <a:t>Symmetry broken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4779963" y="2438400"/>
            <a:ext cx="1062037" cy="701675"/>
          </a:xfrm>
          <a:prstGeom prst="rect">
            <a:avLst/>
          </a:prstGeom>
          <a:noFill/>
          <a:ln w="1143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T = T</a:t>
            </a:r>
            <a:r>
              <a:rPr lang="en-US" b="1" baseline="-25000"/>
              <a:t>C</a:t>
            </a:r>
          </a:p>
          <a:p>
            <a:endParaRPr lang="en-US" b="1" baseline="-25000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4535488" y="3394075"/>
            <a:ext cx="184150" cy="457200"/>
          </a:xfrm>
          <a:prstGeom prst="rect">
            <a:avLst/>
          </a:prstGeom>
          <a:noFill/>
          <a:ln w="1143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4398963" y="3368675"/>
            <a:ext cx="2992437" cy="822325"/>
          </a:xfrm>
          <a:prstGeom prst="rect">
            <a:avLst/>
          </a:prstGeom>
          <a:noFill/>
          <a:ln w="1143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Char char="x"/>
            </a:pPr>
            <a:r>
              <a:rPr lang="en-US" b="1">
                <a:solidFill>
                  <a:srgbClr val="0033CC"/>
                </a:solidFill>
                <a:latin typeface="Symbol" charset="2"/>
              </a:rPr>
              <a:t>~ </a:t>
            </a:r>
            <a:r>
              <a:rPr lang="en-US" b="1">
                <a:solidFill>
                  <a:srgbClr val="0033CC"/>
                </a:solidFill>
                <a:latin typeface="Times" charset="0"/>
              </a:rPr>
              <a:t>very large </a:t>
            </a:r>
          </a:p>
          <a:p>
            <a:pPr>
              <a:buFont typeface="Symbol" charset="2"/>
              <a:buNone/>
            </a:pPr>
            <a:r>
              <a:rPr lang="en-US" b="1">
                <a:solidFill>
                  <a:srgbClr val="0033CC"/>
                </a:solidFill>
                <a:latin typeface="Times" charset="0"/>
              </a:rPr>
              <a:t>Origin of universality</a:t>
            </a:r>
            <a:endParaRPr lang="en-US" b="1">
              <a:solidFill>
                <a:srgbClr val="0033CC"/>
              </a:solidFill>
              <a:latin typeface="Symbol" charset="2"/>
            </a:endParaRP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4729163" y="5257800"/>
            <a:ext cx="1519237" cy="701675"/>
          </a:xfrm>
          <a:prstGeom prst="rect">
            <a:avLst/>
          </a:prstGeom>
          <a:noFill/>
          <a:ln w="1143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T = 1.1 T</a:t>
            </a:r>
            <a:r>
              <a:rPr lang="en-US" b="1" baseline="-25000"/>
              <a:t>C</a:t>
            </a:r>
          </a:p>
          <a:p>
            <a:endParaRPr lang="en-US" b="1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ouble_axis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457200"/>
            <a:ext cx="1947862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685800" y="6180138"/>
            <a:ext cx="50292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 flipV="1">
            <a:off x="685800" y="2446338"/>
            <a:ext cx="1588" cy="3733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5" name="Arc 5"/>
          <p:cNvSpPr>
            <a:spLocks/>
          </p:cNvSpPr>
          <p:nvPr/>
        </p:nvSpPr>
        <p:spPr bwMode="auto">
          <a:xfrm flipH="1" flipV="1">
            <a:off x="3200400" y="3589338"/>
            <a:ext cx="76200" cy="1447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6" name="Arc 6"/>
          <p:cNvSpPr>
            <a:spLocks/>
          </p:cNvSpPr>
          <p:nvPr/>
        </p:nvSpPr>
        <p:spPr bwMode="auto">
          <a:xfrm flipV="1">
            <a:off x="2819400" y="3665538"/>
            <a:ext cx="228600" cy="137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7" name="Arc 7"/>
          <p:cNvSpPr>
            <a:spLocks/>
          </p:cNvSpPr>
          <p:nvPr/>
        </p:nvSpPr>
        <p:spPr bwMode="auto">
          <a:xfrm>
            <a:off x="3048000" y="3400425"/>
            <a:ext cx="152400" cy="341313"/>
          </a:xfrm>
          <a:custGeom>
            <a:avLst/>
            <a:gdLst>
              <a:gd name="T0" fmla="*/ 5086981 w 43200"/>
              <a:gd name="T1" fmla="*/ 2147483647 h 22463"/>
              <a:gd name="T2" fmla="*/ 2147483647 w 43200"/>
              <a:gd name="T3" fmla="*/ 2147483647 h 22463"/>
              <a:gd name="T4" fmla="*/ 2147483647 w 43200"/>
              <a:gd name="T5" fmla="*/ 2147483647 h 22463"/>
              <a:gd name="T6" fmla="*/ 0 60000 65536"/>
              <a:gd name="T7" fmla="*/ 0 60000 65536"/>
              <a:gd name="T8" fmla="*/ 0 60000 65536"/>
              <a:gd name="T9" fmla="*/ 0 w 43200"/>
              <a:gd name="T10" fmla="*/ 0 h 22463"/>
              <a:gd name="T11" fmla="*/ 43200 w 43200"/>
              <a:gd name="T12" fmla="*/ 22463 h 224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463" fill="none" extrusionOk="0">
                <a:moveTo>
                  <a:pt x="17" y="22462"/>
                </a:moveTo>
                <a:cubicBezTo>
                  <a:pt x="5" y="22175"/>
                  <a:pt x="0" y="2188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463" stroke="0" extrusionOk="0">
                <a:moveTo>
                  <a:pt x="17" y="22462"/>
                </a:moveTo>
                <a:cubicBezTo>
                  <a:pt x="5" y="22175"/>
                  <a:pt x="0" y="2188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 flipV="1">
            <a:off x="5638800" y="4808538"/>
            <a:ext cx="1588" cy="3048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5638800" y="5494338"/>
            <a:ext cx="1588" cy="3048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0" name="Arc 10"/>
          <p:cNvSpPr>
            <a:spLocks/>
          </p:cNvSpPr>
          <p:nvPr/>
        </p:nvSpPr>
        <p:spPr bwMode="auto">
          <a:xfrm>
            <a:off x="2057400" y="5037138"/>
            <a:ext cx="2049463" cy="914400"/>
          </a:xfrm>
          <a:custGeom>
            <a:avLst/>
            <a:gdLst>
              <a:gd name="T0" fmla="*/ 0 w 37426"/>
              <a:gd name="T1" fmla="*/ 2147483647 h 21600"/>
              <a:gd name="T2" fmla="*/ 2147483647 w 37426"/>
              <a:gd name="T3" fmla="*/ 2147483647 h 21600"/>
              <a:gd name="T4" fmla="*/ 2147483647 w 37426"/>
              <a:gd name="T5" fmla="*/ 2147483647 h 21600"/>
              <a:gd name="T6" fmla="*/ 0 60000 65536"/>
              <a:gd name="T7" fmla="*/ 0 60000 65536"/>
              <a:gd name="T8" fmla="*/ 0 60000 65536"/>
              <a:gd name="T9" fmla="*/ 0 w 37426"/>
              <a:gd name="T10" fmla="*/ 0 h 21600"/>
              <a:gd name="T11" fmla="*/ 37426 w 3742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426" h="21600" fill="none" extrusionOk="0">
                <a:moveTo>
                  <a:pt x="-1" y="10689"/>
                </a:moveTo>
                <a:cubicBezTo>
                  <a:pt x="3874" y="4068"/>
                  <a:pt x="10970" y="-1"/>
                  <a:pt x="18642" y="0"/>
                </a:cubicBezTo>
                <a:cubicBezTo>
                  <a:pt x="26414" y="0"/>
                  <a:pt x="33588" y="4176"/>
                  <a:pt x="37426" y="10935"/>
                </a:cubicBezTo>
              </a:path>
              <a:path w="37426" h="21600" stroke="0" extrusionOk="0">
                <a:moveTo>
                  <a:pt x="-1" y="10689"/>
                </a:moveTo>
                <a:cubicBezTo>
                  <a:pt x="3874" y="4068"/>
                  <a:pt x="10970" y="-1"/>
                  <a:pt x="18642" y="0"/>
                </a:cubicBezTo>
                <a:cubicBezTo>
                  <a:pt x="26414" y="0"/>
                  <a:pt x="33588" y="4176"/>
                  <a:pt x="37426" y="10935"/>
                </a:cubicBezTo>
                <a:lnTo>
                  <a:pt x="18642" y="21600"/>
                </a:lnTo>
                <a:close/>
              </a:path>
            </a:pathLst>
          </a:custGeom>
          <a:noFill/>
          <a:ln w="76200">
            <a:solidFill>
              <a:srgbClr val="0033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1" name="Freeform 11"/>
          <p:cNvSpPr>
            <a:spLocks/>
          </p:cNvSpPr>
          <p:nvPr/>
        </p:nvSpPr>
        <p:spPr bwMode="auto">
          <a:xfrm>
            <a:off x="742950" y="5418138"/>
            <a:ext cx="1333500" cy="430212"/>
          </a:xfrm>
          <a:custGeom>
            <a:avLst/>
            <a:gdLst>
              <a:gd name="T0" fmla="*/ 0 w 840"/>
              <a:gd name="T1" fmla="*/ 2147483647 h 271"/>
              <a:gd name="T2" fmla="*/ 2147483647 w 840"/>
              <a:gd name="T3" fmla="*/ 2147483647 h 271"/>
              <a:gd name="T4" fmla="*/ 2147483647 w 840"/>
              <a:gd name="T5" fmla="*/ 2147483647 h 271"/>
              <a:gd name="T6" fmla="*/ 2147483647 w 840"/>
              <a:gd name="T7" fmla="*/ 2147483647 h 271"/>
              <a:gd name="T8" fmla="*/ 2147483647 w 840"/>
              <a:gd name="T9" fmla="*/ 0 h 2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0"/>
              <a:gd name="T16" fmla="*/ 0 h 271"/>
              <a:gd name="T17" fmla="*/ 840 w 840"/>
              <a:gd name="T18" fmla="*/ 271 h 2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0" h="271">
                <a:moveTo>
                  <a:pt x="0" y="252"/>
                </a:moveTo>
                <a:cubicBezTo>
                  <a:pt x="154" y="271"/>
                  <a:pt x="41" y="267"/>
                  <a:pt x="156" y="252"/>
                </a:cubicBezTo>
                <a:cubicBezTo>
                  <a:pt x="196" y="247"/>
                  <a:pt x="236" y="244"/>
                  <a:pt x="276" y="240"/>
                </a:cubicBezTo>
                <a:cubicBezTo>
                  <a:pt x="443" y="221"/>
                  <a:pt x="603" y="202"/>
                  <a:pt x="744" y="108"/>
                </a:cubicBezTo>
                <a:cubicBezTo>
                  <a:pt x="780" y="84"/>
                  <a:pt x="840" y="48"/>
                  <a:pt x="840" y="0"/>
                </a:cubicBezTo>
              </a:path>
            </a:pathLst>
          </a:custGeom>
          <a:noFill/>
          <a:ln w="76200">
            <a:solidFill>
              <a:srgbClr val="0033C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2" name="Freeform 12"/>
          <p:cNvSpPr>
            <a:spLocks/>
          </p:cNvSpPr>
          <p:nvPr/>
        </p:nvSpPr>
        <p:spPr bwMode="auto">
          <a:xfrm>
            <a:off x="4114800" y="5494338"/>
            <a:ext cx="1466850" cy="323850"/>
          </a:xfrm>
          <a:custGeom>
            <a:avLst/>
            <a:gdLst>
              <a:gd name="T0" fmla="*/ 0 w 924"/>
              <a:gd name="T1" fmla="*/ 0 h 204"/>
              <a:gd name="T2" fmla="*/ 2147483647 w 924"/>
              <a:gd name="T3" fmla="*/ 2147483647 h 204"/>
              <a:gd name="T4" fmla="*/ 2147483647 w 924"/>
              <a:gd name="T5" fmla="*/ 2147483647 h 204"/>
              <a:gd name="T6" fmla="*/ 2147483647 w 924"/>
              <a:gd name="T7" fmla="*/ 2147483647 h 204"/>
              <a:gd name="T8" fmla="*/ 2147483647 w 924"/>
              <a:gd name="T9" fmla="*/ 2147483647 h 204"/>
              <a:gd name="T10" fmla="*/ 2147483647 w 924"/>
              <a:gd name="T11" fmla="*/ 2147483647 h 204"/>
              <a:gd name="T12" fmla="*/ 2147483647 w 924"/>
              <a:gd name="T13" fmla="*/ 2147483647 h 204"/>
              <a:gd name="T14" fmla="*/ 2147483647 w 924"/>
              <a:gd name="T15" fmla="*/ 2147483647 h 2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24"/>
              <a:gd name="T25" fmla="*/ 0 h 204"/>
              <a:gd name="T26" fmla="*/ 924 w 924"/>
              <a:gd name="T27" fmla="*/ 204 h 2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24" h="204">
                <a:moveTo>
                  <a:pt x="0" y="0"/>
                </a:moveTo>
                <a:cubicBezTo>
                  <a:pt x="12" y="8"/>
                  <a:pt x="26" y="14"/>
                  <a:pt x="36" y="24"/>
                </a:cubicBezTo>
                <a:cubicBezTo>
                  <a:pt x="46" y="34"/>
                  <a:pt x="49" y="51"/>
                  <a:pt x="60" y="60"/>
                </a:cubicBezTo>
                <a:cubicBezTo>
                  <a:pt x="70" y="68"/>
                  <a:pt x="85" y="66"/>
                  <a:pt x="96" y="72"/>
                </a:cubicBezTo>
                <a:cubicBezTo>
                  <a:pt x="164" y="106"/>
                  <a:pt x="237" y="137"/>
                  <a:pt x="312" y="156"/>
                </a:cubicBezTo>
                <a:cubicBezTo>
                  <a:pt x="340" y="163"/>
                  <a:pt x="368" y="173"/>
                  <a:pt x="396" y="180"/>
                </a:cubicBezTo>
                <a:cubicBezTo>
                  <a:pt x="436" y="189"/>
                  <a:pt x="516" y="204"/>
                  <a:pt x="516" y="204"/>
                </a:cubicBezTo>
                <a:cubicBezTo>
                  <a:pt x="900" y="192"/>
                  <a:pt x="764" y="192"/>
                  <a:pt x="924" y="192"/>
                </a:cubicBezTo>
              </a:path>
            </a:pathLst>
          </a:custGeom>
          <a:noFill/>
          <a:ln w="76200">
            <a:solidFill>
              <a:srgbClr val="0033C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1508125" y="4011613"/>
            <a:ext cx="1012825" cy="457200"/>
          </a:xfrm>
          <a:prstGeom prst="rect">
            <a:avLst/>
          </a:prstGeom>
          <a:noFill/>
          <a:ln w="1143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M(Q)</a:t>
            </a:r>
            <a:r>
              <a:rPr lang="en-US" b="1" baseline="30000"/>
              <a:t>2</a:t>
            </a:r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 flipV="1">
            <a:off x="1905000" y="3436938"/>
            <a:ext cx="1588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1905000" y="4503738"/>
            <a:ext cx="1588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2895600" y="5254625"/>
            <a:ext cx="350838" cy="457200"/>
          </a:xfrm>
          <a:prstGeom prst="rect">
            <a:avLst/>
          </a:prstGeom>
          <a:noFill/>
          <a:ln w="1143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33CC"/>
                </a:solidFill>
                <a:latin typeface="Symbol" charset="2"/>
              </a:rPr>
              <a:t>k</a:t>
            </a:r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 flipH="1">
            <a:off x="2133600" y="5494338"/>
            <a:ext cx="685800" cy="1587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>
            <a:off x="3352800" y="5494338"/>
            <a:ext cx="685800" cy="1587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2490788" y="6408738"/>
            <a:ext cx="1166812" cy="457200"/>
          </a:xfrm>
          <a:prstGeom prst="rect">
            <a:avLst/>
          </a:prstGeom>
          <a:noFill/>
          <a:ln w="1143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Q=2</a:t>
            </a:r>
            <a:r>
              <a:rPr lang="en-US" b="1">
                <a:latin typeface="Symbol" charset="2"/>
              </a:rPr>
              <a:t>p/</a:t>
            </a:r>
            <a:r>
              <a:rPr lang="en-US" b="1"/>
              <a:t>d</a:t>
            </a: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 rot="-5400000">
            <a:off x="-363538" y="3876676"/>
            <a:ext cx="1336675" cy="457200"/>
          </a:xfrm>
          <a:prstGeom prst="rect">
            <a:avLst/>
          </a:prstGeom>
          <a:noFill/>
          <a:ln w="1143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Intensity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914400" y="2598738"/>
            <a:ext cx="909638" cy="457200"/>
          </a:xfrm>
          <a:prstGeom prst="rect">
            <a:avLst/>
          </a:prstGeom>
          <a:noFill/>
          <a:ln w="1143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T&lt;T</a:t>
            </a:r>
            <a:r>
              <a:rPr lang="en-US" b="1" baseline="-25000"/>
              <a:t>C</a:t>
            </a: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228600" y="84138"/>
            <a:ext cx="5159375" cy="822325"/>
          </a:xfrm>
          <a:prstGeom prst="rect">
            <a:avLst/>
          </a:prstGeom>
          <a:solidFill>
            <a:srgbClr val="FFFF99">
              <a:alpha val="50195"/>
            </a:srgbClr>
          </a:solidFill>
          <a:ln w="1143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b="1" dirty="0"/>
              <a:t> Bragg scattering gives square of </a:t>
            </a:r>
          </a:p>
          <a:p>
            <a:r>
              <a:rPr lang="en-US" b="1" dirty="0"/>
              <a:t>order parameter; symmetry breaking</a:t>
            </a:r>
            <a:r>
              <a:rPr lang="en-US" dirty="0"/>
              <a:t> </a:t>
            </a: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288925" y="1227138"/>
            <a:ext cx="3570288" cy="1187450"/>
          </a:xfrm>
          <a:prstGeom prst="rect">
            <a:avLst/>
          </a:prstGeom>
          <a:solidFill>
            <a:srgbClr val="FFFF99">
              <a:alpha val="50195"/>
            </a:srgbClr>
          </a:solidFill>
          <a:ln w="1143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b="1">
                <a:solidFill>
                  <a:srgbClr val="0033CC"/>
                </a:solidFill>
              </a:rPr>
              <a:t> Diffuse scattering gives</a:t>
            </a:r>
          </a:p>
          <a:p>
            <a:r>
              <a:rPr lang="en-US" b="1">
                <a:solidFill>
                  <a:srgbClr val="0033CC"/>
                </a:solidFill>
              </a:rPr>
              <a:t>  fluctuations in the order </a:t>
            </a:r>
          </a:p>
          <a:p>
            <a:r>
              <a:rPr lang="en-US" b="1">
                <a:solidFill>
                  <a:srgbClr val="0033CC"/>
                </a:solidFill>
              </a:rPr>
              <a:t>  parameter  </a:t>
            </a: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5181600" y="5029200"/>
            <a:ext cx="1616075" cy="457200"/>
          </a:xfrm>
          <a:prstGeom prst="rect">
            <a:avLst/>
          </a:prstGeom>
          <a:noFill/>
          <a:ln w="1143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33CC"/>
                </a:solidFill>
                <a:latin typeface="Symbol" charset="2"/>
              </a:rPr>
              <a:t>c</a:t>
            </a:r>
            <a:r>
              <a:rPr lang="en-US" b="1">
                <a:solidFill>
                  <a:srgbClr val="0033CC"/>
                </a:solidFill>
              </a:rPr>
              <a:t>(Q</a:t>
            </a:r>
            <a:r>
              <a:rPr lang="en-US" b="1" baseline="-25000">
                <a:solidFill>
                  <a:srgbClr val="0033CC"/>
                </a:solidFill>
              </a:rPr>
              <a:t>ord</a:t>
            </a:r>
            <a:r>
              <a:rPr lang="en-US" b="1">
                <a:solidFill>
                  <a:srgbClr val="0033CC"/>
                </a:solidFill>
              </a:rPr>
              <a:t>)</a:t>
            </a:r>
            <a:endParaRPr lang="en-US" b="1">
              <a:solidFill>
                <a:srgbClr val="0033CC"/>
              </a:solidFill>
              <a:latin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cbprb01fi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3890963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 descr="ccbprb01fig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5838" y="304800"/>
            <a:ext cx="3967162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114800" y="136525"/>
            <a:ext cx="1143000" cy="396875"/>
          </a:xfrm>
          <a:prstGeom prst="rect">
            <a:avLst/>
          </a:prstGeom>
          <a:noFill/>
          <a:ln w="1143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CsCoBr</a:t>
            </a:r>
            <a:r>
              <a:rPr lang="en-US" sz="2000" b="1" baseline="-25000"/>
              <a:t>3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447800" y="4343400"/>
            <a:ext cx="1981200" cy="1006475"/>
          </a:xfrm>
          <a:prstGeom prst="rect">
            <a:avLst/>
          </a:prstGeom>
          <a:solidFill>
            <a:srgbClr val="FFFF99">
              <a:alpha val="50195"/>
            </a:srgbClr>
          </a:solidFill>
          <a:ln w="1143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Bragg scattering</a:t>
            </a:r>
          </a:p>
          <a:p>
            <a:pPr algn="ctr"/>
            <a:endParaRPr lang="en-US" sz="2000" b="1"/>
          </a:p>
          <a:p>
            <a:pPr algn="ctr"/>
            <a:r>
              <a:rPr lang="en-US" sz="2000" b="1"/>
              <a:t>Q=(2/3, 2/3, 1)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354138" y="5638800"/>
            <a:ext cx="2379662" cy="396875"/>
          </a:xfrm>
          <a:prstGeom prst="rect">
            <a:avLst/>
          </a:prstGeom>
          <a:noFill/>
          <a:ln w="1143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I=M</a:t>
            </a:r>
            <a:r>
              <a:rPr lang="en-US" sz="2000" b="1" baseline="30000"/>
              <a:t>2</a:t>
            </a:r>
            <a:r>
              <a:rPr lang="en-US" sz="2000" b="1"/>
              <a:t>=M</a:t>
            </a:r>
            <a:r>
              <a:rPr lang="en-US" sz="2000" b="1" baseline="-25000"/>
              <a:t>0</a:t>
            </a:r>
            <a:r>
              <a:rPr lang="en-US" sz="2000" b="1" baseline="30000"/>
              <a:t>2</a:t>
            </a:r>
            <a:r>
              <a:rPr lang="en-US" sz="2000" b="1"/>
              <a:t>(1-T/T</a:t>
            </a:r>
            <a:r>
              <a:rPr lang="en-US" sz="2000" b="1" baseline="-25000"/>
              <a:t>C</a:t>
            </a:r>
            <a:r>
              <a:rPr lang="en-US" sz="2000" b="1"/>
              <a:t>)</a:t>
            </a:r>
            <a:r>
              <a:rPr lang="en-US" sz="2000" b="1" baseline="30000"/>
              <a:t>2</a:t>
            </a:r>
            <a:r>
              <a:rPr lang="en-US" sz="2000" b="1" baseline="30000">
                <a:latin typeface="Symbol" charset="2"/>
              </a:rPr>
              <a:t>b</a:t>
            </a:r>
            <a:endParaRPr lang="en-US" sz="2000" b="1" baseline="30000"/>
          </a:p>
        </p:txBody>
      </p:sp>
      <p:pic>
        <p:nvPicPr>
          <p:cNvPr id="63495" name="Picture 7" descr="Eq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5500688"/>
            <a:ext cx="32004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6096000" y="4403725"/>
            <a:ext cx="2171700" cy="1006475"/>
          </a:xfrm>
          <a:prstGeom prst="rect">
            <a:avLst/>
          </a:prstGeom>
          <a:solidFill>
            <a:srgbClr val="FFFF99">
              <a:alpha val="50195"/>
            </a:srgbClr>
          </a:solidFill>
          <a:ln w="1143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Energy-integrated</a:t>
            </a:r>
          </a:p>
          <a:p>
            <a:r>
              <a:rPr lang="en-US" sz="2000" b="1"/>
              <a:t>critical scattering</a:t>
            </a:r>
          </a:p>
          <a:p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bruc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04800"/>
            <a:ext cx="390366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 descr="bruc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9700" y="3498850"/>
            <a:ext cx="519430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043363" y="142875"/>
            <a:ext cx="5167312" cy="1446213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/>
              <a:t>Geometrical Frustration:</a:t>
            </a:r>
          </a:p>
          <a:p>
            <a:endParaRPr lang="en-US" sz="2200" b="1"/>
          </a:p>
          <a:p>
            <a:r>
              <a:rPr lang="en-US" sz="2200" b="1"/>
              <a:t>The cubic pyrochlore structure;</a:t>
            </a:r>
          </a:p>
          <a:p>
            <a:r>
              <a:rPr lang="en-US" sz="2200" b="1"/>
              <a:t>A network of corner-sharing tetrahedra</a:t>
            </a:r>
            <a:endParaRPr lang="en-CA" sz="2200" b="1"/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214313" y="4375150"/>
            <a:ext cx="3594100" cy="118745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Low temperature powder </a:t>
            </a:r>
          </a:p>
          <a:p>
            <a:pPr algn="ctr"/>
            <a:r>
              <a:rPr lang="en-US" b="1"/>
              <a:t>neutron diffraction from </a:t>
            </a:r>
          </a:p>
          <a:p>
            <a:pPr algn="ctr"/>
            <a:r>
              <a:rPr lang="en-US" b="1"/>
              <a:t>Tb</a:t>
            </a:r>
            <a:r>
              <a:rPr lang="en-US" b="1" baseline="-25000"/>
              <a:t>2</a:t>
            </a:r>
            <a:r>
              <a:rPr lang="en-US" b="1"/>
              <a:t>Ti</a:t>
            </a:r>
            <a:r>
              <a:rPr lang="en-US" b="1" baseline="-25000"/>
              <a:t>2</a:t>
            </a:r>
            <a:r>
              <a:rPr lang="en-US" b="1"/>
              <a:t>O</a:t>
            </a:r>
            <a:r>
              <a:rPr lang="en-US" b="1" baseline="-25000"/>
              <a:t>7</a:t>
            </a:r>
            <a:endParaRPr lang="en-CA" b="1" baseline="-25000"/>
          </a:p>
        </p:txBody>
      </p:sp>
      <p:pic>
        <p:nvPicPr>
          <p:cNvPr id="65542" name="Picture 3" descr="triangl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4438" y="1709738"/>
            <a:ext cx="3690937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1950"/>
            <a:ext cx="5715000" cy="591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889000"/>
            <a:ext cx="381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683000"/>
            <a:ext cx="37338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457200" y="76200"/>
            <a:ext cx="800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/>
              <a:t>Yb</a:t>
            </a:r>
            <a:r>
              <a:rPr lang="en-US" sz="3600" b="1" baseline="-25000"/>
              <a:t>2</a:t>
            </a:r>
            <a:r>
              <a:rPr lang="en-US" sz="3600" b="1"/>
              <a:t>Ti</a:t>
            </a:r>
            <a:r>
              <a:rPr lang="en-US" sz="3600" b="1" baseline="-25000"/>
              <a:t>2</a:t>
            </a:r>
            <a:r>
              <a:rPr lang="en-US" sz="3600" b="1"/>
              <a:t>O</a:t>
            </a:r>
            <a:r>
              <a:rPr lang="en-US" sz="3600" b="1" baseline="-25000"/>
              <a:t>7 </a:t>
            </a:r>
            <a:r>
              <a:rPr lang="en-US" sz="3600" b="1"/>
              <a:t>field polarized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5867400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5788" y="2362200"/>
            <a:ext cx="35544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581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362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345238"/>
            <a:ext cx="7848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7848600" y="63246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(meV)</a:t>
            </a: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685800" y="0"/>
            <a:ext cx="800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/>
              <a:t>Yb</a:t>
            </a:r>
            <a:r>
              <a:rPr lang="en-US" sz="3600" b="1" baseline="-25000"/>
              <a:t>2</a:t>
            </a:r>
            <a:r>
              <a:rPr lang="en-US" sz="3600" b="1"/>
              <a:t>Ti</a:t>
            </a:r>
            <a:r>
              <a:rPr lang="en-US" sz="3600" b="1" baseline="-25000"/>
              <a:t>2</a:t>
            </a:r>
            <a:r>
              <a:rPr lang="en-US" sz="3600" b="1"/>
              <a:t>O</a:t>
            </a:r>
            <a:r>
              <a:rPr lang="en-US" sz="3600" b="1" baseline="-25000"/>
              <a:t>7 </a:t>
            </a:r>
            <a:r>
              <a:rPr lang="en-US" sz="3600" b="1"/>
              <a:t>field polarized state</a:t>
            </a: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304800" y="5715000"/>
            <a:ext cx="2698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“Quantum Spin Ice”</a:t>
            </a: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3276600" y="5588000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K.A. Ross, L. Savary, B. D. Gaulin, and L. Balents, </a:t>
            </a:r>
            <a:r>
              <a:rPr lang="en-US" sz="1600" i="1"/>
              <a:t>Quantum Excitations in Quantum Spin Ice, Phys. Rev. X </a:t>
            </a:r>
            <a:r>
              <a:rPr lang="en-US" sz="1600" b="1" i="1"/>
              <a:t>1, 021002 (2011).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ruc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975"/>
            <a:ext cx="3717925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bruc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7863" y="533400"/>
            <a:ext cx="2903537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bruc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703638"/>
            <a:ext cx="6446838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73075" y="3341688"/>
            <a:ext cx="76041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/>
              <a:t>C. G.  Shull et al, 1951                      </a:t>
            </a:r>
            <a:r>
              <a:rPr lang="en-US" sz="2200" b="1" i="1"/>
              <a:t>Magnetic Structure of MnO</a:t>
            </a:r>
            <a:endParaRPr lang="en-CA" sz="2200" b="1" i="1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974725" y="5832475"/>
            <a:ext cx="6978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   </a:t>
            </a:r>
            <a:r>
              <a:rPr lang="en-US" b="1">
                <a:solidFill>
                  <a:srgbClr val="0033CC"/>
                </a:solidFill>
              </a:rPr>
              <a:t>Paramagnet        Ferromagnet      Antiferromagnet</a:t>
            </a:r>
          </a:p>
          <a:p>
            <a:r>
              <a:rPr lang="en-US" b="1">
                <a:solidFill>
                  <a:srgbClr val="0033CC"/>
                </a:solidFill>
              </a:rPr>
              <a:t>       T&gt;T</a:t>
            </a:r>
            <a:r>
              <a:rPr lang="en-US" b="1" baseline="-25000">
                <a:solidFill>
                  <a:srgbClr val="0033CC"/>
                </a:solidFill>
              </a:rPr>
              <a:t>C</a:t>
            </a:r>
            <a:r>
              <a:rPr lang="en-US" b="1">
                <a:solidFill>
                  <a:srgbClr val="0033CC"/>
                </a:solidFill>
              </a:rPr>
              <a:t>                      T&lt;T</a:t>
            </a:r>
            <a:r>
              <a:rPr lang="en-US" b="1" baseline="-25000">
                <a:solidFill>
                  <a:srgbClr val="0033CC"/>
                </a:solidFill>
              </a:rPr>
              <a:t>C</a:t>
            </a:r>
            <a:r>
              <a:rPr lang="en-US" b="1">
                <a:solidFill>
                  <a:srgbClr val="0033CC"/>
                </a:solidFill>
              </a:rPr>
              <a:t>                     T&lt;T</a:t>
            </a:r>
            <a:r>
              <a:rPr lang="en-US" b="1" baseline="-25000">
                <a:solidFill>
                  <a:srgbClr val="0033CC"/>
                </a:solidFill>
              </a:rPr>
              <a:t>N</a:t>
            </a:r>
            <a:endParaRPr lang="en-CA" b="1" baseline="-2500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822325" y="193675"/>
            <a:ext cx="2160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Conclusions:</a:t>
            </a:r>
            <a:endParaRPr lang="en-CA" sz="2800" b="1"/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15900" y="1071563"/>
            <a:ext cx="8642350" cy="5262562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80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US" sz="2800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rgbClr val="0000FF"/>
                </a:solidFill>
              </a:rPr>
              <a:t>Neutrons probe magnetism on length scales from </a:t>
            </a:r>
          </a:p>
          <a:p>
            <a:r>
              <a:rPr lang="en-US" sz="2800" b="1">
                <a:solidFill>
                  <a:srgbClr val="0000FF"/>
                </a:solidFill>
              </a:rPr>
              <a:t>1 – 100 A,  and on time scales from 10</a:t>
            </a:r>
            <a:r>
              <a:rPr lang="en-US" sz="2800" b="1" baseline="30000">
                <a:solidFill>
                  <a:srgbClr val="0000FF"/>
                </a:solidFill>
              </a:rPr>
              <a:t>-9</a:t>
            </a:r>
            <a:r>
              <a:rPr lang="en-US" sz="2800" b="1">
                <a:solidFill>
                  <a:srgbClr val="0000FF"/>
                </a:solidFill>
              </a:rPr>
              <a:t> to 10</a:t>
            </a:r>
            <a:r>
              <a:rPr lang="en-US" sz="2800" b="1" baseline="30000">
                <a:solidFill>
                  <a:srgbClr val="0000FF"/>
                </a:solidFill>
              </a:rPr>
              <a:t>-12</a:t>
            </a:r>
            <a:r>
              <a:rPr lang="en-US" sz="2800" b="1">
                <a:solidFill>
                  <a:srgbClr val="0000FF"/>
                </a:solidFill>
              </a:rPr>
              <a:t> seconds</a:t>
            </a:r>
          </a:p>
          <a:p>
            <a:endParaRPr lang="en-US" sz="2800" b="1"/>
          </a:p>
          <a:p>
            <a:pPr>
              <a:buFontTx/>
              <a:buChar char="•"/>
            </a:pPr>
            <a:r>
              <a:rPr lang="en-US" sz="2800" b="1"/>
              <a:t> Magnetic neutron scattering goes like the form factor </a:t>
            </a:r>
          </a:p>
          <a:p>
            <a:r>
              <a:rPr lang="en-US" sz="2800" b="1"/>
              <a:t>   squared (small </a:t>
            </a:r>
            <a:r>
              <a:rPr lang="en-US" sz="2800" b="1">
                <a:latin typeface="Symbol" charset="2"/>
              </a:rPr>
              <a:t>k</a:t>
            </a:r>
            <a:r>
              <a:rPr lang="en-US" sz="2800" b="1"/>
              <a:t>), follows dipole selection rules </a:t>
            </a:r>
          </a:p>
          <a:p>
            <a:r>
              <a:rPr lang="en-US" sz="2800">
                <a:latin typeface="cmsy10" pitchFamily="34" charset="0"/>
              </a:rPr>
              <a:t>   &lt;</a:t>
            </a:r>
            <a:r>
              <a:rPr lang="en-US" sz="2800"/>
              <a:t> </a:t>
            </a:r>
            <a:r>
              <a:rPr lang="en-US" sz="2800">
                <a:latin typeface="Symbol" charset="2"/>
              </a:rPr>
              <a:t>l</a:t>
            </a:r>
            <a:r>
              <a:rPr lang="en-US" sz="2800" baseline="30000">
                <a:latin typeface="cmsy10" pitchFamily="34" charset="0"/>
              </a:rPr>
              <a:t>´</a:t>
            </a:r>
            <a:r>
              <a:rPr lang="en-US" sz="2800"/>
              <a:t> </a:t>
            </a:r>
            <a:r>
              <a:rPr lang="en-US" sz="2800">
                <a:latin typeface="cmsy10" pitchFamily="34" charset="0"/>
              </a:rPr>
              <a:t>|</a:t>
            </a:r>
            <a:r>
              <a:rPr lang="en-US" sz="2800"/>
              <a:t> S</a:t>
            </a:r>
            <a:r>
              <a:rPr lang="en-US" sz="2800" baseline="30000">
                <a:latin typeface="Symbol" charset="2"/>
              </a:rPr>
              <a:t>+,-,</a:t>
            </a:r>
            <a:r>
              <a:rPr lang="en-US" sz="2800" baseline="30000"/>
              <a:t>z</a:t>
            </a:r>
            <a:r>
              <a:rPr lang="en-US" sz="2800"/>
              <a:t> </a:t>
            </a:r>
            <a:r>
              <a:rPr lang="en-US" sz="2800">
                <a:latin typeface="cmsy10" pitchFamily="34" charset="0"/>
              </a:rPr>
              <a:t>|</a:t>
            </a:r>
            <a:r>
              <a:rPr lang="en-US" sz="2800"/>
              <a:t> </a:t>
            </a:r>
            <a:r>
              <a:rPr lang="en-US" sz="2800">
                <a:latin typeface="Symbol" charset="2"/>
              </a:rPr>
              <a:t>l</a:t>
            </a:r>
            <a:r>
              <a:rPr lang="en-US" sz="2800"/>
              <a:t> </a:t>
            </a:r>
            <a:r>
              <a:rPr lang="en-US" sz="2800">
                <a:latin typeface="cmsy10" pitchFamily="34" charset="0"/>
              </a:rPr>
              <a:t>&gt;</a:t>
            </a:r>
            <a:r>
              <a:rPr lang="en-US" sz="2800"/>
              <a:t> , </a:t>
            </a:r>
            <a:r>
              <a:rPr lang="en-US" sz="2800" b="1"/>
              <a:t>and is sensitive only to </a:t>
            </a:r>
          </a:p>
          <a:p>
            <a:r>
              <a:rPr lang="en-US" sz="2800" b="1"/>
              <a:t>   components of moments </a:t>
            </a:r>
            <a:r>
              <a:rPr lang="en-US" sz="2800" b="1" baseline="-25000">
                <a:latin typeface="cmsy10" pitchFamily="34" charset="0"/>
              </a:rPr>
              <a:t>┴</a:t>
            </a:r>
            <a:r>
              <a:rPr lang="en-US" sz="2800" b="1"/>
              <a:t> to </a:t>
            </a:r>
            <a:r>
              <a:rPr lang="en-US" sz="2800" b="1">
                <a:latin typeface="Symbol" charset="2"/>
              </a:rPr>
              <a:t>k</a:t>
            </a:r>
            <a:r>
              <a:rPr lang="en-US" sz="2800" b="1"/>
              <a:t>. </a:t>
            </a:r>
          </a:p>
          <a:p>
            <a:endParaRPr lang="en-US" sz="2800" b="1">
              <a:solidFill>
                <a:srgbClr val="0000FF"/>
              </a:solidFill>
            </a:endParaRPr>
          </a:p>
          <a:p>
            <a:pPr>
              <a:buFontTx/>
              <a:buChar char="•"/>
            </a:pPr>
            <a:r>
              <a:rPr lang="en-US" sz="2800" b="1">
                <a:solidFill>
                  <a:srgbClr val="0000FF"/>
                </a:solidFill>
              </a:rPr>
              <a:t> Neutron scattering is the most powerful probe of </a:t>
            </a:r>
          </a:p>
          <a:p>
            <a:r>
              <a:rPr lang="en-US" sz="2800" b="1">
                <a:solidFill>
                  <a:srgbClr val="0000FF"/>
                </a:solidFill>
              </a:rPr>
              <a:t>   magnetism in materials; magnetism is a killer </a:t>
            </a:r>
          </a:p>
          <a:p>
            <a:r>
              <a:rPr lang="en-US" sz="2800" b="1">
                <a:solidFill>
                  <a:srgbClr val="0000FF"/>
                </a:solidFill>
              </a:rPr>
              <a:t>   application of neutron scattering (1 of 3).</a:t>
            </a:r>
            <a:endParaRPr lang="en-CA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eutron_xr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28600"/>
            <a:ext cx="5792788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52400" y="5410200"/>
            <a:ext cx="8866188" cy="118745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Magnetic Neutron Scattering directly probes the electrons in solids</a:t>
            </a:r>
          </a:p>
          <a:p>
            <a:pPr algn="ctr"/>
            <a:endParaRPr lang="en-US" b="1"/>
          </a:p>
          <a:p>
            <a:pPr algn="ctr"/>
            <a:r>
              <a:rPr lang="en-US" b="1" i="1"/>
              <a:t>Killer Application: Most powerful probe of magnetism in solids!</a:t>
            </a:r>
            <a:endParaRPr lang="en-CA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eriodic-tab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824716"/>
            <a:ext cx="8153400" cy="4804683"/>
          </a:xfrm>
          <a:prstGeom prst="rect">
            <a:avLst/>
          </a:prstGeom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646238" y="1608138"/>
            <a:ext cx="3840162" cy="8302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 err="1"/>
              <a:t>d</a:t>
            </a:r>
            <a:r>
              <a:rPr lang="en-US" b="1" dirty="0"/>
              <a:t>-electrons: 10 levels to fill</a:t>
            </a:r>
          </a:p>
          <a:p>
            <a:endParaRPr lang="en-US" b="1" dirty="0"/>
          </a:p>
        </p:txBody>
      </p:sp>
      <p:sp>
        <p:nvSpPr>
          <p:cNvPr id="20484" name="AutoShape 4"/>
          <p:cNvSpPr>
            <a:spLocks/>
          </p:cNvSpPr>
          <p:nvPr/>
        </p:nvSpPr>
        <p:spPr bwMode="auto">
          <a:xfrm rot="5468513">
            <a:off x="3310723" y="919805"/>
            <a:ext cx="385624" cy="3958831"/>
          </a:xfrm>
          <a:prstGeom prst="leftBrace">
            <a:avLst>
              <a:gd name="adj1" fmla="val 95826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391400" y="5505272"/>
            <a:ext cx="1714500" cy="120032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/>
              <a:t>4f</a:t>
            </a:r>
          </a:p>
          <a:p>
            <a:r>
              <a:rPr lang="en-US" b="1" dirty="0"/>
              <a:t>     14</a:t>
            </a:r>
            <a:r>
              <a:rPr lang="en-US" b="1" dirty="0" smtClean="0"/>
              <a:t> levels    </a:t>
            </a:r>
            <a:endParaRPr lang="en-US" b="1" dirty="0"/>
          </a:p>
          <a:p>
            <a:r>
              <a:rPr lang="en-US" b="1" dirty="0"/>
              <a:t>5f</a:t>
            </a:r>
            <a:endParaRPr lang="en-CA" b="1" dirty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1438"/>
            <a:ext cx="7088188" cy="1008062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Magnetism = Net Angular Momentum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ru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0" y="533400"/>
            <a:ext cx="5638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4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95400"/>
            <a:ext cx="41148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675313" y="609600"/>
            <a:ext cx="1716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e</a:t>
            </a:r>
            <a:r>
              <a:rPr lang="en-US" sz="2800" b="1" baseline="-25000">
                <a:solidFill>
                  <a:srgbClr val="0000FF"/>
                </a:solidFill>
              </a:rPr>
              <a:t>g</a:t>
            </a:r>
            <a:r>
              <a:rPr lang="en-US" sz="2800" b="1">
                <a:solidFill>
                  <a:srgbClr val="0000FF"/>
                </a:solidFill>
              </a:rPr>
              <a:t> orbitals</a:t>
            </a:r>
            <a:endParaRPr lang="en-CA" sz="2800" b="1">
              <a:solidFill>
                <a:srgbClr val="0000FF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791200" y="5576888"/>
            <a:ext cx="342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t</a:t>
            </a:r>
            <a:r>
              <a:rPr lang="en-US" sz="2800" b="1" baseline="-25000">
                <a:solidFill>
                  <a:srgbClr val="0000FF"/>
                </a:solidFill>
              </a:rPr>
              <a:t>2g</a:t>
            </a:r>
            <a:r>
              <a:rPr lang="en-US" sz="2800" b="1">
                <a:solidFill>
                  <a:srgbClr val="0000FF"/>
                </a:solidFill>
              </a:rPr>
              <a:t> orbitals</a:t>
            </a:r>
            <a:endParaRPr lang="en-CA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46225"/>
            <a:ext cx="3657600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6172200" y="16002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6172200" y="19050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6248400" y="40386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6248400" y="44196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6248400" y="48006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 flipV="1">
            <a:off x="6629400" y="16764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 flipV="1">
            <a:off x="6643688" y="3786188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 flipV="1">
            <a:off x="6429375" y="41910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 flipV="1">
            <a:off x="6786563" y="45720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Text Box 17"/>
          <p:cNvSpPr txBox="1">
            <a:spLocks noChangeArrowheads="1"/>
          </p:cNvSpPr>
          <p:nvPr/>
        </p:nvSpPr>
        <p:spPr bwMode="auto">
          <a:xfrm>
            <a:off x="2057400" y="1016000"/>
            <a:ext cx="1716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e</a:t>
            </a:r>
            <a:r>
              <a:rPr lang="en-US" sz="2800" b="1" baseline="-25000">
                <a:solidFill>
                  <a:srgbClr val="0000FF"/>
                </a:solidFill>
              </a:rPr>
              <a:t>g</a:t>
            </a:r>
            <a:r>
              <a:rPr lang="en-US" sz="2800" b="1">
                <a:solidFill>
                  <a:srgbClr val="0000FF"/>
                </a:solidFill>
              </a:rPr>
              <a:t> orbitals</a:t>
            </a:r>
            <a:endParaRPr lang="en-CA" sz="2800" b="1">
              <a:solidFill>
                <a:srgbClr val="0000FF"/>
              </a:solidFill>
            </a:endParaRPr>
          </a:p>
        </p:txBody>
      </p:sp>
      <p:sp>
        <p:nvSpPr>
          <p:cNvPr id="24589" name="Text Box 18"/>
          <p:cNvSpPr txBox="1">
            <a:spLocks noChangeArrowheads="1"/>
          </p:cNvSpPr>
          <p:nvPr/>
        </p:nvSpPr>
        <p:spPr bwMode="auto">
          <a:xfrm>
            <a:off x="1676400" y="5272088"/>
            <a:ext cx="342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t</a:t>
            </a:r>
            <a:r>
              <a:rPr lang="en-US" sz="2800" b="1" baseline="-25000">
                <a:solidFill>
                  <a:srgbClr val="0000FF"/>
                </a:solidFill>
              </a:rPr>
              <a:t>2g</a:t>
            </a:r>
            <a:r>
              <a:rPr lang="en-US" sz="2800" b="1">
                <a:solidFill>
                  <a:srgbClr val="0000FF"/>
                </a:solidFill>
              </a:rPr>
              <a:t> orbitals</a:t>
            </a:r>
            <a:endParaRPr lang="en-CA" sz="2800" b="1">
              <a:solidFill>
                <a:srgbClr val="0000FF"/>
              </a:solidFill>
            </a:endParaRPr>
          </a:p>
        </p:txBody>
      </p:sp>
      <p:sp>
        <p:nvSpPr>
          <p:cNvPr id="24590" name="Text Box 19"/>
          <p:cNvSpPr txBox="1">
            <a:spLocks noChangeArrowheads="1"/>
          </p:cNvSpPr>
          <p:nvPr/>
        </p:nvSpPr>
        <p:spPr bwMode="auto">
          <a:xfrm>
            <a:off x="6159500" y="381000"/>
            <a:ext cx="1627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3d</a:t>
            </a:r>
            <a:r>
              <a:rPr lang="en-US" b="1" baseline="30000">
                <a:solidFill>
                  <a:srgbClr val="0000FF"/>
                </a:solidFill>
              </a:rPr>
              <a:t>5</a:t>
            </a:r>
            <a:r>
              <a:rPr lang="en-US" b="1">
                <a:solidFill>
                  <a:srgbClr val="0000FF"/>
                </a:solidFill>
              </a:rPr>
              <a:t>  : Mn</a:t>
            </a:r>
            <a:r>
              <a:rPr lang="en-US" b="1" baseline="30000">
                <a:solidFill>
                  <a:srgbClr val="0000FF"/>
                </a:solidFill>
              </a:rPr>
              <a:t>2+</a:t>
            </a:r>
            <a:endParaRPr lang="en-CA" b="1" baseline="30000">
              <a:solidFill>
                <a:srgbClr val="0000FF"/>
              </a:solidFill>
            </a:endParaRPr>
          </a:p>
        </p:txBody>
      </p:sp>
      <p:sp>
        <p:nvSpPr>
          <p:cNvPr id="24591" name="Line 9"/>
          <p:cNvSpPr>
            <a:spLocks noChangeShapeType="1"/>
          </p:cNvSpPr>
          <p:nvPr/>
        </p:nvSpPr>
        <p:spPr bwMode="auto">
          <a:xfrm flipV="1">
            <a:off x="6357938" y="1357313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851025"/>
            <a:ext cx="3657600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6172200" y="19050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6172200" y="22098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6248400" y="43434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6248400" y="47244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6248400" y="51054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V="1">
            <a:off x="7162800" y="19812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V="1">
            <a:off x="7696200" y="41148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V="1">
            <a:off x="7467600" y="44958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V="1">
            <a:off x="7239000" y="48768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rot="10800000" flipV="1">
            <a:off x="7086600" y="4114800"/>
            <a:ext cx="1588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rot="10800000" flipV="1">
            <a:off x="6858000" y="4495800"/>
            <a:ext cx="1588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rot="10800000" flipV="1">
            <a:off x="6629400" y="4953000"/>
            <a:ext cx="1588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2057400" y="1320800"/>
            <a:ext cx="1716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e</a:t>
            </a:r>
            <a:r>
              <a:rPr lang="en-US" sz="2800" b="1" baseline="-25000">
                <a:solidFill>
                  <a:srgbClr val="0000FF"/>
                </a:solidFill>
              </a:rPr>
              <a:t>g</a:t>
            </a:r>
            <a:r>
              <a:rPr lang="en-US" sz="2800" b="1">
                <a:solidFill>
                  <a:srgbClr val="0000FF"/>
                </a:solidFill>
              </a:rPr>
              <a:t> orbitals</a:t>
            </a:r>
            <a:endParaRPr lang="en-CA" sz="2800" b="1">
              <a:solidFill>
                <a:srgbClr val="0000FF"/>
              </a:solidFill>
            </a:endParaRP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1676400" y="5576888"/>
            <a:ext cx="342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t</a:t>
            </a:r>
            <a:r>
              <a:rPr lang="en-US" sz="2800" b="1" baseline="-25000">
                <a:solidFill>
                  <a:srgbClr val="0000FF"/>
                </a:solidFill>
              </a:rPr>
              <a:t>2g</a:t>
            </a:r>
            <a:r>
              <a:rPr lang="en-US" sz="2800" b="1">
                <a:solidFill>
                  <a:srgbClr val="0000FF"/>
                </a:solidFill>
              </a:rPr>
              <a:t> orbitals</a:t>
            </a:r>
            <a:endParaRPr lang="en-CA" sz="2800" b="1">
              <a:solidFill>
                <a:srgbClr val="0000FF"/>
              </a:solidFill>
            </a:endParaRP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6159500" y="685800"/>
            <a:ext cx="147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3d</a:t>
            </a:r>
            <a:r>
              <a:rPr lang="en-US" b="1" baseline="30000">
                <a:solidFill>
                  <a:srgbClr val="0000FF"/>
                </a:solidFill>
              </a:rPr>
              <a:t>9</a:t>
            </a:r>
            <a:r>
              <a:rPr lang="en-US" b="1">
                <a:solidFill>
                  <a:srgbClr val="0000FF"/>
                </a:solidFill>
              </a:rPr>
              <a:t> : Cu</a:t>
            </a:r>
            <a:r>
              <a:rPr lang="en-US" b="1" baseline="30000">
                <a:solidFill>
                  <a:srgbClr val="0000FF"/>
                </a:solidFill>
              </a:rPr>
              <a:t>2+</a:t>
            </a:r>
            <a:endParaRPr lang="en-CA" b="1" baseline="30000">
              <a:solidFill>
                <a:srgbClr val="0000FF"/>
              </a:solidFill>
            </a:endParaRP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rot="10800000" flipV="1">
            <a:off x="6627813" y="1981200"/>
            <a:ext cx="1587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V="1">
            <a:off x="7391400" y="16002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1752600" y="1066800"/>
            <a:ext cx="914400" cy="914400"/>
          </a:xfrm>
          <a:prstGeom prst="ellipse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2514600" y="10668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6172200" y="1066800"/>
            <a:ext cx="914400" cy="914400"/>
          </a:xfrm>
          <a:prstGeom prst="ellipse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5410200" y="10668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3962400" y="10668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3276600" y="1066800"/>
            <a:ext cx="914400" cy="914400"/>
          </a:xfrm>
          <a:prstGeom prst="ellipse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4724400" y="1066800"/>
            <a:ext cx="914400" cy="914400"/>
          </a:xfrm>
          <a:prstGeom prst="ellipse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2133600" y="990600"/>
            <a:ext cx="228600" cy="990600"/>
          </a:xfrm>
          <a:prstGeom prst="upArrow">
            <a:avLst>
              <a:gd name="adj1" fmla="val 50000"/>
              <a:gd name="adj2" fmla="val 10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 rot="10800000">
            <a:off x="3581400" y="990600"/>
            <a:ext cx="228600" cy="990600"/>
          </a:xfrm>
          <a:prstGeom prst="upArrow">
            <a:avLst>
              <a:gd name="adj1" fmla="val 50000"/>
              <a:gd name="adj2" fmla="val 10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5029200" y="990600"/>
            <a:ext cx="228600" cy="990600"/>
          </a:xfrm>
          <a:prstGeom prst="upArrow">
            <a:avLst>
              <a:gd name="adj1" fmla="val 50000"/>
              <a:gd name="adj2" fmla="val 10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 rot="10800000">
            <a:off x="6553200" y="990600"/>
            <a:ext cx="228600" cy="990600"/>
          </a:xfrm>
          <a:prstGeom prst="upArrow">
            <a:avLst>
              <a:gd name="adj1" fmla="val 50000"/>
              <a:gd name="adj2" fmla="val 10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1905000" y="3810000"/>
            <a:ext cx="914400" cy="914400"/>
          </a:xfrm>
          <a:prstGeom prst="ellipse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AutoShape 14"/>
          <p:cNvSpPr>
            <a:spLocks noChangeArrowheads="1"/>
          </p:cNvSpPr>
          <p:nvPr/>
        </p:nvSpPr>
        <p:spPr bwMode="auto">
          <a:xfrm>
            <a:off x="2286000" y="3733800"/>
            <a:ext cx="228600" cy="990600"/>
          </a:xfrm>
          <a:prstGeom prst="upArrow">
            <a:avLst>
              <a:gd name="adj1" fmla="val 50000"/>
              <a:gd name="adj2" fmla="val 10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3886200" y="3810000"/>
            <a:ext cx="914400" cy="914400"/>
          </a:xfrm>
          <a:prstGeom prst="ellipse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 rot="-10755948">
            <a:off x="4267200" y="3733800"/>
            <a:ext cx="228600" cy="990600"/>
          </a:xfrm>
          <a:prstGeom prst="upArrow">
            <a:avLst>
              <a:gd name="adj1" fmla="val 50000"/>
              <a:gd name="adj2" fmla="val 10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5867400" y="3810000"/>
            <a:ext cx="914400" cy="914400"/>
          </a:xfrm>
          <a:prstGeom prst="ellipse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0" name="AutoShape 18"/>
          <p:cNvSpPr>
            <a:spLocks noChangeArrowheads="1"/>
          </p:cNvSpPr>
          <p:nvPr/>
        </p:nvSpPr>
        <p:spPr bwMode="auto">
          <a:xfrm>
            <a:off x="6248400" y="3733800"/>
            <a:ext cx="228600" cy="990600"/>
          </a:xfrm>
          <a:prstGeom prst="upArrow">
            <a:avLst>
              <a:gd name="adj1" fmla="val 50000"/>
              <a:gd name="adj2" fmla="val 10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8691" name="AutoShape 19"/>
          <p:cNvSpPr>
            <a:spLocks noChangeArrowheads="1"/>
          </p:cNvSpPr>
          <p:nvPr/>
        </p:nvSpPr>
        <p:spPr bwMode="auto">
          <a:xfrm rot="-3583591">
            <a:off x="1524000" y="37338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2" name="AutoShape 20"/>
          <p:cNvSpPr>
            <a:spLocks noChangeArrowheads="1"/>
          </p:cNvSpPr>
          <p:nvPr/>
        </p:nvSpPr>
        <p:spPr bwMode="auto">
          <a:xfrm rot="-2254985">
            <a:off x="1371600" y="4419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3" name="AutoShape 21"/>
          <p:cNvSpPr>
            <a:spLocks noChangeArrowheads="1"/>
          </p:cNvSpPr>
          <p:nvPr/>
        </p:nvSpPr>
        <p:spPr bwMode="auto">
          <a:xfrm rot="-10647908">
            <a:off x="2895600" y="35814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4" name="AutoShape 22"/>
          <p:cNvSpPr>
            <a:spLocks noChangeArrowheads="1"/>
          </p:cNvSpPr>
          <p:nvPr/>
        </p:nvSpPr>
        <p:spPr bwMode="auto">
          <a:xfrm rot="2355351">
            <a:off x="1676400" y="46482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5" name="AutoShape 23"/>
          <p:cNvSpPr>
            <a:spLocks noChangeArrowheads="1"/>
          </p:cNvSpPr>
          <p:nvPr/>
        </p:nvSpPr>
        <p:spPr bwMode="auto">
          <a:xfrm rot="1953772">
            <a:off x="1981200" y="34290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6" name="AutoShape 24"/>
          <p:cNvSpPr>
            <a:spLocks noChangeArrowheads="1"/>
          </p:cNvSpPr>
          <p:nvPr/>
        </p:nvSpPr>
        <p:spPr bwMode="auto">
          <a:xfrm rot="2456309">
            <a:off x="2743200" y="47244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7" name="AutoShape 25"/>
          <p:cNvSpPr>
            <a:spLocks noChangeArrowheads="1"/>
          </p:cNvSpPr>
          <p:nvPr/>
        </p:nvSpPr>
        <p:spPr bwMode="auto">
          <a:xfrm rot="-1536400">
            <a:off x="6705600" y="35814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8" name="AutoShape 26"/>
          <p:cNvSpPr>
            <a:spLocks noChangeArrowheads="1"/>
          </p:cNvSpPr>
          <p:nvPr/>
        </p:nvSpPr>
        <p:spPr bwMode="auto">
          <a:xfrm rot="8981518">
            <a:off x="7010400" y="41148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9" name="AutoShape 27"/>
          <p:cNvSpPr>
            <a:spLocks noChangeArrowheads="1"/>
          </p:cNvSpPr>
          <p:nvPr/>
        </p:nvSpPr>
        <p:spPr bwMode="auto">
          <a:xfrm rot="-10670063">
            <a:off x="5638800" y="39624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0" name="AutoShape 28"/>
          <p:cNvSpPr>
            <a:spLocks noChangeArrowheads="1"/>
          </p:cNvSpPr>
          <p:nvPr/>
        </p:nvSpPr>
        <p:spPr bwMode="auto">
          <a:xfrm rot="1926376">
            <a:off x="6019800" y="51054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1" name="AutoShape 29"/>
          <p:cNvSpPr>
            <a:spLocks noChangeArrowheads="1"/>
          </p:cNvSpPr>
          <p:nvPr/>
        </p:nvSpPr>
        <p:spPr bwMode="auto">
          <a:xfrm rot="-4780428">
            <a:off x="4495800" y="50292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2" name="AutoShape 30"/>
          <p:cNvSpPr>
            <a:spLocks noChangeArrowheads="1"/>
          </p:cNvSpPr>
          <p:nvPr/>
        </p:nvSpPr>
        <p:spPr bwMode="auto">
          <a:xfrm rot="-9928257">
            <a:off x="6781800" y="46482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3" name="AutoShape 31"/>
          <p:cNvSpPr>
            <a:spLocks noChangeArrowheads="1"/>
          </p:cNvSpPr>
          <p:nvPr/>
        </p:nvSpPr>
        <p:spPr bwMode="auto">
          <a:xfrm rot="9561572">
            <a:off x="3733800" y="37338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4" name="AutoShape 32"/>
          <p:cNvSpPr>
            <a:spLocks noChangeArrowheads="1"/>
          </p:cNvSpPr>
          <p:nvPr/>
        </p:nvSpPr>
        <p:spPr bwMode="auto">
          <a:xfrm rot="-3102590">
            <a:off x="3048000" y="41148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5" name="AutoShape 33"/>
          <p:cNvSpPr>
            <a:spLocks noChangeArrowheads="1"/>
          </p:cNvSpPr>
          <p:nvPr/>
        </p:nvSpPr>
        <p:spPr bwMode="auto">
          <a:xfrm rot="3806097">
            <a:off x="5410200" y="47244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6" name="AutoShape 34"/>
          <p:cNvSpPr>
            <a:spLocks noChangeArrowheads="1"/>
          </p:cNvSpPr>
          <p:nvPr/>
        </p:nvSpPr>
        <p:spPr bwMode="auto">
          <a:xfrm rot="-4447192">
            <a:off x="3657600" y="3276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7" name="AutoShape 35"/>
          <p:cNvSpPr>
            <a:spLocks noChangeArrowheads="1"/>
          </p:cNvSpPr>
          <p:nvPr/>
        </p:nvSpPr>
        <p:spPr bwMode="auto">
          <a:xfrm rot="2659319">
            <a:off x="3810000" y="48768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8" name="AutoShape 36"/>
          <p:cNvSpPr>
            <a:spLocks noChangeArrowheads="1"/>
          </p:cNvSpPr>
          <p:nvPr/>
        </p:nvSpPr>
        <p:spPr bwMode="auto">
          <a:xfrm rot="100228">
            <a:off x="5257800" y="42672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9" name="AutoShape 37"/>
          <p:cNvSpPr>
            <a:spLocks noChangeArrowheads="1"/>
          </p:cNvSpPr>
          <p:nvPr/>
        </p:nvSpPr>
        <p:spPr bwMode="auto">
          <a:xfrm rot="-4447192">
            <a:off x="3581400" y="43434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0" name="AutoShape 38"/>
          <p:cNvSpPr>
            <a:spLocks noChangeArrowheads="1"/>
          </p:cNvSpPr>
          <p:nvPr/>
        </p:nvSpPr>
        <p:spPr bwMode="auto">
          <a:xfrm rot="1583855">
            <a:off x="4572000" y="34290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1" name="AutoShape 39"/>
          <p:cNvSpPr>
            <a:spLocks noChangeArrowheads="1"/>
          </p:cNvSpPr>
          <p:nvPr/>
        </p:nvSpPr>
        <p:spPr bwMode="auto">
          <a:xfrm rot="-4447192">
            <a:off x="5562600" y="34290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2" name="AutoShape 40"/>
          <p:cNvSpPr>
            <a:spLocks noChangeArrowheads="1"/>
          </p:cNvSpPr>
          <p:nvPr/>
        </p:nvSpPr>
        <p:spPr bwMode="auto">
          <a:xfrm rot="-4447192">
            <a:off x="5715000" y="49530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3" name="AutoShape 41"/>
          <p:cNvSpPr>
            <a:spLocks noChangeArrowheads="1"/>
          </p:cNvSpPr>
          <p:nvPr/>
        </p:nvSpPr>
        <p:spPr bwMode="auto">
          <a:xfrm rot="-4447192">
            <a:off x="7315200" y="47244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4" name="AutoShape 42"/>
          <p:cNvSpPr>
            <a:spLocks noChangeArrowheads="1"/>
          </p:cNvSpPr>
          <p:nvPr/>
        </p:nvSpPr>
        <p:spPr bwMode="auto">
          <a:xfrm rot="-4447192">
            <a:off x="4876800" y="45720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5" name="AutoShape 43"/>
          <p:cNvSpPr>
            <a:spLocks noChangeArrowheads="1"/>
          </p:cNvSpPr>
          <p:nvPr/>
        </p:nvSpPr>
        <p:spPr bwMode="auto">
          <a:xfrm rot="-4447192">
            <a:off x="6172200" y="33528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6" name="AutoShape 44"/>
          <p:cNvSpPr>
            <a:spLocks noChangeArrowheads="1"/>
          </p:cNvSpPr>
          <p:nvPr/>
        </p:nvSpPr>
        <p:spPr bwMode="auto">
          <a:xfrm rot="-4447192">
            <a:off x="4953000" y="38100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7" name="AutoShape 45"/>
          <p:cNvSpPr>
            <a:spLocks noChangeArrowheads="1"/>
          </p:cNvSpPr>
          <p:nvPr/>
        </p:nvSpPr>
        <p:spPr bwMode="auto">
          <a:xfrm rot="-4447192">
            <a:off x="2286000" y="4800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8" name="AutoShape 46"/>
          <p:cNvSpPr>
            <a:spLocks noChangeArrowheads="1"/>
          </p:cNvSpPr>
          <p:nvPr/>
        </p:nvSpPr>
        <p:spPr bwMode="auto">
          <a:xfrm rot="-4447192">
            <a:off x="2438400" y="33528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9" name="AutoShape 47"/>
          <p:cNvSpPr>
            <a:spLocks noChangeArrowheads="1"/>
          </p:cNvSpPr>
          <p:nvPr/>
        </p:nvSpPr>
        <p:spPr bwMode="auto">
          <a:xfrm rot="10442054">
            <a:off x="3352800" y="38100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20" name="AutoShape 48"/>
          <p:cNvSpPr>
            <a:spLocks noChangeArrowheads="1"/>
          </p:cNvSpPr>
          <p:nvPr/>
        </p:nvSpPr>
        <p:spPr bwMode="auto">
          <a:xfrm rot="-4447192">
            <a:off x="3200400" y="46482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21" name="Text Box 49"/>
          <p:cNvSpPr txBox="1">
            <a:spLocks noChangeArrowheads="1"/>
          </p:cNvSpPr>
          <p:nvPr/>
        </p:nvSpPr>
        <p:spPr bwMode="auto">
          <a:xfrm>
            <a:off x="898525" y="193675"/>
            <a:ext cx="6838950" cy="4572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Superexchange Interactions in Magnetic Insulators</a:t>
            </a:r>
            <a:endParaRPr lang="en-CA" b="1">
              <a:solidFill>
                <a:srgbClr val="0000FF"/>
              </a:solidFill>
            </a:endParaRPr>
          </a:p>
        </p:txBody>
      </p:sp>
      <p:sp>
        <p:nvSpPr>
          <p:cNvPr id="28722" name="Text Box 50"/>
          <p:cNvSpPr txBox="1">
            <a:spLocks noChangeArrowheads="1"/>
          </p:cNvSpPr>
          <p:nvPr/>
        </p:nvSpPr>
        <p:spPr bwMode="auto">
          <a:xfrm>
            <a:off x="457200" y="6061075"/>
            <a:ext cx="8301038" cy="4572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RKKY exchange in Itinerant Magnets (eg. Rare Earth Metals)</a:t>
            </a:r>
            <a:endParaRPr lang="en-CA" b="1">
              <a:solidFill>
                <a:srgbClr val="0000FF"/>
              </a:solidFill>
            </a:endParaRPr>
          </a:p>
        </p:txBody>
      </p:sp>
      <p:sp>
        <p:nvSpPr>
          <p:cNvPr id="28723" name="Text Box 51"/>
          <p:cNvSpPr txBox="1">
            <a:spLocks noChangeArrowheads="1"/>
          </p:cNvSpPr>
          <p:nvPr/>
        </p:nvSpPr>
        <p:spPr bwMode="auto">
          <a:xfrm>
            <a:off x="6442075" y="2514600"/>
            <a:ext cx="2568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i="1">
                <a:solidFill>
                  <a:srgbClr val="0000FF"/>
                </a:solidFill>
              </a:rPr>
              <a:t>H</a:t>
            </a:r>
            <a:r>
              <a:rPr lang="en-US" sz="2800" b="1">
                <a:solidFill>
                  <a:srgbClr val="0000FF"/>
                </a:solidFill>
              </a:rPr>
              <a:t> =  J </a:t>
            </a:r>
            <a:r>
              <a:rPr lang="en-US" sz="2800" b="1">
                <a:solidFill>
                  <a:srgbClr val="0000FF"/>
                </a:solidFill>
                <a:latin typeface="Symbol" charset="2"/>
              </a:rPr>
              <a:t>S</a:t>
            </a:r>
            <a:r>
              <a:rPr lang="en-US" sz="2800" b="1" baseline="-25000">
                <a:solidFill>
                  <a:srgbClr val="0000FF"/>
                </a:solidFill>
              </a:rPr>
              <a:t>i,j</a:t>
            </a:r>
            <a:r>
              <a:rPr lang="en-US" sz="2800" b="1">
                <a:solidFill>
                  <a:srgbClr val="0000FF"/>
                </a:solidFill>
              </a:rPr>
              <a:t> S</a:t>
            </a:r>
            <a:r>
              <a:rPr lang="en-US" sz="2800" b="1" baseline="-25000">
                <a:solidFill>
                  <a:srgbClr val="0000FF"/>
                </a:solidFill>
              </a:rPr>
              <a:t>i</a:t>
            </a:r>
            <a:r>
              <a:rPr lang="en-US" sz="2800" b="1">
                <a:solidFill>
                  <a:srgbClr val="0000FF"/>
                </a:solidFill>
                <a:latin typeface="Lucida Console" charset="0"/>
              </a:rPr>
              <a:t>∙</a:t>
            </a:r>
            <a:r>
              <a:rPr lang="en-US" sz="2800" b="1">
                <a:solidFill>
                  <a:srgbClr val="0000FF"/>
                </a:solidFill>
              </a:rPr>
              <a:t>S</a:t>
            </a:r>
            <a:r>
              <a:rPr lang="en-US" sz="2800" b="1" baseline="-25000">
                <a:solidFill>
                  <a:srgbClr val="0000FF"/>
                </a:solidFill>
              </a:rPr>
              <a:t>j</a:t>
            </a:r>
            <a:endParaRPr lang="en-CA" sz="2800" b="1" baseline="-250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1712</Words>
  <Application>Microsoft Macintosh PowerPoint</Application>
  <PresentationFormat>On-screen Show (4:3)</PresentationFormat>
  <Paragraphs>294</Paragraphs>
  <Slides>30</Slides>
  <Notes>27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A brief history of magnetism </vt:lpstr>
      <vt:lpstr>Slide 3</vt:lpstr>
      <vt:lpstr>Slide 4</vt:lpstr>
      <vt:lpstr>Magnetism = Net Angular Momentum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McMaster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Bruce Gaulin</dc:creator>
  <cp:lastModifiedBy>Bruce Gaulin</cp:lastModifiedBy>
  <cp:revision>4</cp:revision>
  <dcterms:created xsi:type="dcterms:W3CDTF">2016-07-30T14:51:30Z</dcterms:created>
  <dcterms:modified xsi:type="dcterms:W3CDTF">2016-07-30T14:55:01Z</dcterms:modified>
</cp:coreProperties>
</file>