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23"/>
  </p:notesMasterIdLst>
  <p:handoutMasterIdLst>
    <p:handoutMasterId r:id="rId24"/>
  </p:handoutMasterIdLst>
  <p:sldIdLst>
    <p:sldId id="256" r:id="rId5"/>
    <p:sldId id="332" r:id="rId6"/>
    <p:sldId id="333" r:id="rId7"/>
    <p:sldId id="335" r:id="rId8"/>
    <p:sldId id="336" r:id="rId9"/>
    <p:sldId id="334" r:id="rId10"/>
    <p:sldId id="337" r:id="rId11"/>
    <p:sldId id="347" r:id="rId12"/>
    <p:sldId id="339" r:id="rId13"/>
    <p:sldId id="345" r:id="rId14"/>
    <p:sldId id="331" r:id="rId15"/>
    <p:sldId id="349" r:id="rId16"/>
    <p:sldId id="348" r:id="rId17"/>
    <p:sldId id="340" r:id="rId18"/>
    <p:sldId id="342" r:id="rId19"/>
    <p:sldId id="346" r:id="rId20"/>
    <p:sldId id="344" r:id="rId21"/>
    <p:sldId id="34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17"/>
    <p:restoredTop sz="95293" autoAdjust="0"/>
  </p:normalViewPr>
  <p:slideViewPr>
    <p:cSldViewPr showGuides="1">
      <p:cViewPr varScale="1">
        <p:scale>
          <a:sx n="106" d="100"/>
          <a:sy n="106" d="100"/>
        </p:scale>
        <p:origin x="1264" y="184"/>
      </p:cViewPr>
      <p:guideLst>
        <p:guide orient="horz" pos="2160"/>
        <p:guide pos="2880"/>
      </p:guideLst>
    </p:cSldViewPr>
  </p:slideViewPr>
  <p:notesTextViewPr>
    <p:cViewPr>
      <p:scale>
        <a:sx n="1" d="1"/>
        <a:sy n="1" d="1"/>
      </p:scale>
      <p:origin x="0" y="0"/>
    </p:cViewPr>
  </p:notesTextViewPr>
  <p:sorterViewPr>
    <p:cViewPr>
      <p:scale>
        <a:sx n="100" d="100"/>
        <a:sy n="100" d="100"/>
      </p:scale>
      <p:origin x="0" y="116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2125598-FA03-482E-B786-6499F89C195F}" type="datetimeFigureOut">
              <a:rPr lang="en-US" smtClean="0"/>
              <a:t>7/28/18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C38354-0D90-43EB-93BD-75E5F93F7AC9}" type="slidenum">
              <a:rPr lang="en-US" smtClean="0"/>
              <a:t>‹#›</a:t>
            </a:fld>
            <a:endParaRPr lang="en-US"/>
          </a:p>
        </p:txBody>
      </p:sp>
    </p:spTree>
    <p:extLst>
      <p:ext uri="{BB962C8B-B14F-4D97-AF65-F5344CB8AC3E}">
        <p14:creationId xmlns:p14="http://schemas.microsoft.com/office/powerpoint/2010/main" val="4148792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602D357-2EEB-4EFF-B383-8D217E574883}" type="datetimeFigureOut">
              <a:rPr lang="en-US" smtClean="0"/>
              <a:pPr/>
              <a:t>7/28/18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6D8801F-5478-456E-BD90-06E3863B36E4}" type="slidenum">
              <a:rPr lang="en-US" smtClean="0"/>
              <a:pPr/>
              <a:t>‹#›</a:t>
            </a:fld>
            <a:endParaRPr lang="en-US"/>
          </a:p>
        </p:txBody>
      </p:sp>
    </p:spTree>
    <p:extLst>
      <p:ext uri="{BB962C8B-B14F-4D97-AF65-F5344CB8AC3E}">
        <p14:creationId xmlns:p14="http://schemas.microsoft.com/office/powerpoint/2010/main" val="200260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534" y="65"/>
            <a:ext cx="8839114" cy="6629335"/>
          </a:xfrm>
          <a:prstGeom prst="rect">
            <a:avLst/>
          </a:prstGeom>
        </p:spPr>
      </p:pic>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smtClean="0"/>
              <a:t>Click to edit Master title style</a:t>
            </a:r>
            <a:endParaRPr lang="en-US"/>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smtClean="0"/>
              <a:t>Click to edit Master title style</a:t>
            </a:r>
          </a:p>
        </p:txBody>
      </p:sp>
    </p:spTree>
    <p:extLst>
      <p:ext uri="{BB962C8B-B14F-4D97-AF65-F5344CB8AC3E}">
        <p14:creationId xmlns:p14="http://schemas.microsoft.com/office/powerpoint/2010/main" val="2671107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7372350" cy="1447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819223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FIR_SN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2200" y="6324600"/>
            <a:ext cx="2685393" cy="346419"/>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dirty="0" smtClean="0">
                <a:solidFill>
                  <a:srgbClr val="BFBFBF"/>
                </a:solidFill>
                <a:latin typeface="Arial" pitchFamily="34" charset="0"/>
                <a:cs typeface="Arial" pitchFamily="34" charset="0"/>
              </a:rPr>
              <a:t>PDF</a:t>
            </a:r>
            <a:r>
              <a:rPr lang="en-US" sz="1000" baseline="0" dirty="0" smtClean="0">
                <a:solidFill>
                  <a:srgbClr val="BFBFBF"/>
                </a:solidFill>
                <a:latin typeface="Arial" pitchFamily="34" charset="0"/>
                <a:cs typeface="Arial" pitchFamily="34" charset="0"/>
              </a:rPr>
              <a:t> Analysis</a:t>
            </a:r>
            <a:endParaRPr lang="en-US" sz="1000" dirty="0">
              <a:solidFill>
                <a:srgbClr val="BFBFBF"/>
              </a:solidFill>
              <a:latin typeface="Arial" pitchFamily="34" charset="0"/>
              <a:cs typeface="Arial" pitchFamily="34" charset="0"/>
            </a:endParaRPr>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36" y="152400"/>
            <a:ext cx="4217322" cy="5537285"/>
          </a:xfrm>
        </p:spPr>
        <p:txBody>
          <a:bodyPr/>
          <a:lstStyle/>
          <a:p>
            <a:r>
              <a:rPr lang="en-US" sz="3200" b="1" dirty="0" smtClean="0"/>
              <a:t>Welcome to the 2018 </a:t>
            </a:r>
            <a:r>
              <a:rPr lang="en-US" sz="3200" dirty="0" smtClean="0"/>
              <a:t>Neutron and X-ray Scattering School</a:t>
            </a:r>
            <a:br>
              <a:rPr lang="en-US" sz="3200" dirty="0" smtClean="0"/>
            </a:br>
            <a:r>
              <a:rPr lang="en-US" sz="3200" dirty="0" smtClean="0"/>
              <a:t/>
            </a:r>
            <a:br>
              <a:rPr lang="en-US" sz="3200" dirty="0" smtClean="0"/>
            </a:br>
            <a:r>
              <a:rPr lang="en-US" sz="3200" dirty="0" smtClean="0"/>
              <a:t>22 July, 2018</a:t>
            </a:r>
            <a:br>
              <a:rPr lang="en-US" sz="3200" dirty="0" smtClean="0"/>
            </a:br>
            <a:r>
              <a:rPr lang="en-US" sz="3200" dirty="0"/>
              <a:t/>
            </a:r>
            <a:br>
              <a:rPr lang="en-US" sz="3200" dirty="0"/>
            </a:br>
            <a:r>
              <a:rPr lang="en-US" sz="3200" dirty="0" smtClean="0"/>
              <a:t>Argonne National Laboratory</a:t>
            </a:r>
            <a:br>
              <a:rPr lang="en-US" sz="3200" dirty="0" smtClean="0"/>
            </a:br>
            <a:r>
              <a:rPr lang="en-US" sz="3200" dirty="0" smtClean="0"/>
              <a:t> &amp;</a:t>
            </a:r>
            <a:br>
              <a:rPr lang="en-US" sz="3200" dirty="0" smtClean="0"/>
            </a:br>
            <a:r>
              <a:rPr lang="en-US" sz="3200" dirty="0" smtClean="0"/>
              <a:t>Oak Ridge </a:t>
            </a:r>
            <a:r>
              <a:rPr lang="en-US" sz="3200" dirty="0"/>
              <a:t>National Laboratory </a:t>
            </a:r>
          </a:p>
        </p:txBody>
      </p:sp>
    </p:spTree>
    <p:extLst>
      <p:ext uri="{BB962C8B-B14F-4D97-AF65-F5344CB8AC3E}">
        <p14:creationId xmlns:p14="http://schemas.microsoft.com/office/powerpoint/2010/main" val="186373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42640" cy="6172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are all members of a select group:</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 Because of your scientific qualifications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 Because of your scientific interests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You will meet others who share your</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experience in the neutron and x-ray 			schools.  And you will be seeing them</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again, cooperating and </a:t>
            </a:r>
            <a:r>
              <a:rPr lang="en-US" dirty="0" err="1" smtClean="0"/>
              <a:t>collborating</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You will meet experienced scientists who</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will share their knowledge and experience 		and answer your questions </a:t>
            </a:r>
            <a:endParaRPr lang="en-US" dirty="0"/>
          </a:p>
        </p:txBody>
      </p:sp>
    </p:spTree>
    <p:extLst>
      <p:ext uri="{BB962C8B-B14F-4D97-AF65-F5344CB8AC3E}">
        <p14:creationId xmlns:p14="http://schemas.microsoft.com/office/powerpoint/2010/main" val="43940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910" y="177800"/>
            <a:ext cx="8636290" cy="880369"/>
          </a:xfrm>
        </p:spPr>
        <p:txBody>
          <a:bodyPr/>
          <a:lstStyle/>
          <a:p>
            <a:r>
              <a:rPr lang="en-US" b="1" dirty="0" smtClean="0">
                <a:latin typeface="+mj-lt"/>
              </a:rPr>
              <a:t/>
            </a:r>
            <a:br>
              <a:rPr lang="en-US" b="1" dirty="0" smtClean="0">
                <a:latin typeface="+mj-lt"/>
              </a:rPr>
            </a:br>
            <a:r>
              <a:rPr lang="en-US" b="1" dirty="0" smtClean="0">
                <a:latin typeface="+mj-lt"/>
              </a:rPr>
              <a:t>The Spallation Neutron Source at ORNL</a:t>
            </a:r>
            <a:endParaRPr lang="en-US" b="1" dirty="0">
              <a:latin typeface="+mj-lt"/>
            </a:endParaRPr>
          </a:p>
        </p:txBody>
      </p:sp>
      <p:pic>
        <p:nvPicPr>
          <p:cNvPr id="6" name="Picture 2" descr="http://www.siteselection.com/issues/2012/jul/images/OakRidgeNatLab_Aerial1.jpg"/>
          <p:cNvPicPr>
            <a:picLocks noChangeAspect="1" noChangeArrowheads="1"/>
          </p:cNvPicPr>
          <p:nvPr/>
        </p:nvPicPr>
        <p:blipFill>
          <a:blip r:embed="rId2" cstate="print"/>
          <a:srcRect/>
          <a:stretch>
            <a:fillRect/>
          </a:stretch>
        </p:blipFill>
        <p:spPr bwMode="auto">
          <a:xfrm>
            <a:off x="2068126" y="1600200"/>
            <a:ext cx="4905857"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960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Neutron-Scattering Instruments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863437" y="-180505"/>
            <a:ext cx="5417126" cy="7010399"/>
          </a:xfrm>
          <a:prstGeom prst="rect">
            <a:avLst/>
          </a:prstGeom>
          <a:noFill/>
          <a:ln>
            <a:noFill/>
          </a:ln>
        </p:spPr>
      </p:pic>
    </p:spTree>
    <p:extLst>
      <p:ext uri="{BB962C8B-B14F-4D97-AF65-F5344CB8AC3E}">
        <p14:creationId xmlns:p14="http://schemas.microsoft.com/office/powerpoint/2010/main" val="172621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HFIR </a:t>
            </a:r>
            <a:r>
              <a:rPr lang="en-US" smtClean="0"/>
              <a:t>Neutron-Scattering Instruments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132" y="1366838"/>
            <a:ext cx="5815786" cy="4471987"/>
          </a:xfrm>
        </p:spPr>
      </p:pic>
    </p:spTree>
    <p:extLst>
      <p:ext uri="{BB962C8B-B14F-4D97-AF65-F5344CB8AC3E}">
        <p14:creationId xmlns:p14="http://schemas.microsoft.com/office/powerpoint/2010/main" val="141060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1"/>
            <a:ext cx="8788690" cy="660400"/>
          </a:xfrm>
        </p:spPr>
        <p:txBody>
          <a:bodyPr/>
          <a:lstStyle/>
          <a:p>
            <a:r>
              <a:rPr lang="en-US" dirty="0" smtClean="0"/>
              <a:t>Some Things You Probably Already Know</a:t>
            </a:r>
            <a:endParaRPr lang="en-US" dirty="0"/>
          </a:p>
        </p:txBody>
      </p:sp>
      <p:pic>
        <p:nvPicPr>
          <p:cNvPr id="4" name="Content Placeholder 3"/>
          <p:cNvPicPr>
            <a:picLocks noGrp="1"/>
          </p:cNvPicPr>
          <p:nvPr>
            <p:ph idx="1"/>
          </p:nvPr>
        </p:nvPicPr>
        <p:blipFill>
          <a:blip r:embed="rId2"/>
          <a:srcRect/>
          <a:stretch>
            <a:fillRect/>
          </a:stretch>
        </p:blipFill>
        <p:spPr bwMode="auto">
          <a:xfrm>
            <a:off x="1828800" y="990600"/>
            <a:ext cx="5334000" cy="3962400"/>
          </a:xfrm>
          <a:prstGeom prst="rect">
            <a:avLst/>
          </a:prstGeom>
          <a:noFill/>
          <a:ln w="9525">
            <a:noFill/>
            <a:miter lim="800000"/>
            <a:headEnd/>
            <a:tailEnd/>
          </a:ln>
        </p:spPr>
      </p:pic>
      <p:sp>
        <p:nvSpPr>
          <p:cNvPr id="5" name="TextBox 4"/>
          <p:cNvSpPr txBox="1"/>
          <p:nvPr/>
        </p:nvSpPr>
        <p:spPr>
          <a:xfrm>
            <a:off x="1828800" y="5486400"/>
            <a:ext cx="5019451" cy="341632"/>
          </a:xfrm>
          <a:prstGeom prst="rect">
            <a:avLst/>
          </a:prstGeom>
          <a:noFill/>
        </p:spPr>
        <p:txBody>
          <a:bodyPr wrap="none" rtlCol="0">
            <a:spAutoFit/>
          </a:bodyPr>
          <a:lstStyle/>
          <a:p>
            <a:pPr algn="ctr">
              <a:lnSpc>
                <a:spcPct val="90000"/>
              </a:lnSpc>
            </a:pPr>
            <a:r>
              <a:rPr lang="en-US" dirty="0" smtClean="0"/>
              <a:t>THE NEUTRON AND ITS QUARK STRUTURE</a:t>
            </a:r>
          </a:p>
        </p:txBody>
      </p:sp>
    </p:spTree>
    <p:extLst>
      <p:ext uri="{BB962C8B-B14F-4D97-AF65-F5344CB8AC3E}">
        <p14:creationId xmlns:p14="http://schemas.microsoft.com/office/powerpoint/2010/main" val="114945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QUARKS (each has an “anti”)</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13772344"/>
              </p:ext>
            </p:extLst>
          </p:nvPr>
        </p:nvGraphicFramePr>
        <p:xfrm>
          <a:off x="1524000" y="1371600"/>
          <a:ext cx="6400799" cy="4038599"/>
        </p:xfrm>
        <a:graphic>
          <a:graphicData uri="http://schemas.openxmlformats.org/drawingml/2006/table">
            <a:tbl>
              <a:tblPr>
                <a:tableStyleId>{5C22544A-7EE6-4342-B048-85BDC9FD1C3A}</a:tableStyleId>
              </a:tblPr>
              <a:tblGrid>
                <a:gridCol w="1301857"/>
                <a:gridCol w="1084881"/>
                <a:gridCol w="1084881"/>
                <a:gridCol w="1627323"/>
                <a:gridCol w="1301857"/>
              </a:tblGrid>
              <a:tr h="995820">
                <a:tc>
                  <a:txBody>
                    <a:bodyPr/>
                    <a:lstStyle/>
                    <a:p>
                      <a:pPr marL="0" marR="0" algn="just">
                        <a:spcBef>
                          <a:spcPts val="0"/>
                        </a:spcBef>
                        <a:spcAft>
                          <a:spcPts val="0"/>
                        </a:spcAft>
                      </a:pPr>
                      <a:r>
                        <a:rPr lang="en-US" sz="1600" dirty="0">
                          <a:effectLst/>
                        </a:rPr>
                        <a:t>Generation</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Flavor</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Symbol</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Charge,</a:t>
                      </a:r>
                    </a:p>
                    <a:p>
                      <a:pPr marL="0" marR="0" algn="just">
                        <a:spcBef>
                          <a:spcPts val="0"/>
                        </a:spcBef>
                        <a:spcAft>
                          <a:spcPts val="0"/>
                        </a:spcAft>
                      </a:pPr>
                      <a:r>
                        <a:rPr lang="en-US" sz="1600" dirty="0">
                          <a:effectLst/>
                        </a:rPr>
                        <a:t>e units</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Rest Mass,</a:t>
                      </a:r>
                    </a:p>
                    <a:p>
                      <a:pPr marL="0" marR="0" algn="just">
                        <a:spcBef>
                          <a:spcPts val="0"/>
                        </a:spcBef>
                        <a:spcAft>
                          <a:spcPts val="0"/>
                        </a:spcAft>
                      </a:pPr>
                      <a:r>
                        <a:rPr lang="en-US" sz="1600" dirty="0">
                          <a:effectLst/>
                        </a:rPr>
                        <a:t>MeV</a:t>
                      </a:r>
                      <a:endParaRPr lang="en-US" sz="1600" dirty="0">
                        <a:effectLst/>
                        <a:latin typeface="Times" charset="0"/>
                        <a:ea typeface="Times" charset="0"/>
                        <a:cs typeface="Times New Roman" charset="0"/>
                      </a:endParaRPr>
                    </a:p>
                  </a:txBody>
                  <a:tcPr marL="50800" marR="50800" marT="0" marB="0"/>
                </a:tc>
              </a:tr>
              <a:tr h="497909">
                <a:tc>
                  <a:txBody>
                    <a:bodyPr/>
                    <a:lstStyle/>
                    <a:p>
                      <a:pPr marL="0" marR="0" algn="just">
                        <a:spcBef>
                          <a:spcPts val="0"/>
                        </a:spcBef>
                        <a:spcAft>
                          <a:spcPts val="0"/>
                        </a:spcAft>
                      </a:pPr>
                      <a:r>
                        <a:rPr lang="en-US" sz="1600" dirty="0">
                          <a:effectLst/>
                        </a:rPr>
                        <a:t>First</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down</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D</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-1/3</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 5</a:t>
                      </a:r>
                      <a:endParaRPr lang="en-US" sz="1600">
                        <a:effectLst/>
                        <a:latin typeface="Times" charset="0"/>
                        <a:ea typeface="Times" charset="0"/>
                        <a:cs typeface="Times New Roman" charset="0"/>
                      </a:endParaRPr>
                    </a:p>
                  </a:txBody>
                  <a:tcPr marL="50800" marR="50800" marT="0" marB="0"/>
                </a:tc>
              </a:tr>
              <a:tr h="497909">
                <a:tc>
                  <a:txBody>
                    <a:bodyPr/>
                    <a:lstStyle/>
                    <a:p>
                      <a:pPr marL="0" marR="0" algn="just">
                        <a:spcBef>
                          <a:spcPts val="0"/>
                        </a:spcBef>
                        <a:spcAft>
                          <a:spcPts val="0"/>
                        </a:spcAft>
                      </a:pPr>
                      <a:r>
                        <a:rPr lang="en-US" sz="1600" dirty="0">
                          <a:effectLst/>
                        </a:rPr>
                        <a:t>First</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up</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U</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 2/3</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 10</a:t>
                      </a:r>
                      <a:endParaRPr lang="en-US" sz="1600">
                        <a:effectLst/>
                        <a:latin typeface="Times" charset="0"/>
                        <a:ea typeface="Times" charset="0"/>
                        <a:cs typeface="Times New Roman" charset="0"/>
                      </a:endParaRPr>
                    </a:p>
                  </a:txBody>
                  <a:tcPr marL="50800" marR="50800" marT="0" marB="0"/>
                </a:tc>
              </a:tr>
              <a:tr h="553234">
                <a:tc>
                  <a:txBody>
                    <a:bodyPr/>
                    <a:lstStyle/>
                    <a:p>
                      <a:pPr marL="0" marR="0" algn="just">
                        <a:spcBef>
                          <a:spcPts val="0"/>
                        </a:spcBef>
                        <a:spcAft>
                          <a:spcPts val="0"/>
                        </a:spcAft>
                      </a:pPr>
                      <a:r>
                        <a:rPr lang="en-US" sz="1600">
                          <a:effectLst/>
                        </a:rPr>
                        <a:t>Second</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strange</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S</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-1/3</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 200</a:t>
                      </a:r>
                      <a:endParaRPr lang="en-US" sz="1600">
                        <a:effectLst/>
                        <a:latin typeface="Times" charset="0"/>
                        <a:ea typeface="Times" charset="0"/>
                        <a:cs typeface="Times New Roman" charset="0"/>
                      </a:endParaRPr>
                    </a:p>
                  </a:txBody>
                  <a:tcPr marL="50800" marR="50800" marT="0" marB="0"/>
                </a:tc>
              </a:tr>
              <a:tr h="497909">
                <a:tc>
                  <a:txBody>
                    <a:bodyPr/>
                    <a:lstStyle/>
                    <a:p>
                      <a:pPr marL="0" marR="0" algn="just">
                        <a:spcBef>
                          <a:spcPts val="0"/>
                        </a:spcBef>
                        <a:spcAft>
                          <a:spcPts val="0"/>
                        </a:spcAft>
                      </a:pPr>
                      <a:r>
                        <a:rPr lang="en-US" sz="1600">
                          <a:effectLst/>
                        </a:rPr>
                        <a:t>Second</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charm</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C</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  2/3</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 1500</a:t>
                      </a:r>
                      <a:endParaRPr lang="en-US" sz="1600">
                        <a:effectLst/>
                        <a:latin typeface="Times" charset="0"/>
                        <a:ea typeface="Times" charset="0"/>
                        <a:cs typeface="Times New Roman" charset="0"/>
                      </a:endParaRPr>
                    </a:p>
                  </a:txBody>
                  <a:tcPr marL="50800" marR="50800" marT="0" marB="0"/>
                </a:tc>
              </a:tr>
              <a:tr h="497909">
                <a:tc>
                  <a:txBody>
                    <a:bodyPr/>
                    <a:lstStyle/>
                    <a:p>
                      <a:pPr marL="0" marR="0" algn="just">
                        <a:spcBef>
                          <a:spcPts val="0"/>
                        </a:spcBef>
                        <a:spcAft>
                          <a:spcPts val="0"/>
                        </a:spcAft>
                      </a:pPr>
                      <a:r>
                        <a:rPr lang="en-US" sz="1600">
                          <a:effectLst/>
                        </a:rPr>
                        <a:t>Third</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bottom</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B</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-1/3</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 5000</a:t>
                      </a:r>
                      <a:endParaRPr lang="en-US" sz="1600" dirty="0">
                        <a:effectLst/>
                        <a:latin typeface="Times" charset="0"/>
                        <a:ea typeface="Times" charset="0"/>
                        <a:cs typeface="Times New Roman" charset="0"/>
                      </a:endParaRPr>
                    </a:p>
                  </a:txBody>
                  <a:tcPr marL="50800" marR="50800" marT="0" marB="0"/>
                </a:tc>
              </a:tr>
              <a:tr h="497909">
                <a:tc>
                  <a:txBody>
                    <a:bodyPr/>
                    <a:lstStyle/>
                    <a:p>
                      <a:pPr marL="0" marR="0" algn="just">
                        <a:spcBef>
                          <a:spcPts val="0"/>
                        </a:spcBef>
                        <a:spcAft>
                          <a:spcPts val="0"/>
                        </a:spcAft>
                      </a:pPr>
                      <a:r>
                        <a:rPr lang="en-US" sz="1600" dirty="0">
                          <a:effectLst/>
                        </a:rPr>
                        <a:t>Third</a:t>
                      </a:r>
                      <a:endParaRPr lang="en-US" sz="1600" dirty="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top</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T</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a:effectLst/>
                        </a:rPr>
                        <a:t>  2/3</a:t>
                      </a:r>
                      <a:endParaRPr lang="en-US" sz="1600">
                        <a:effectLst/>
                        <a:latin typeface="Times" charset="0"/>
                        <a:ea typeface="Times" charset="0"/>
                        <a:cs typeface="Times New Roman" charset="0"/>
                      </a:endParaRPr>
                    </a:p>
                  </a:txBody>
                  <a:tcPr marL="50800" marR="50800" marT="0" marB="0"/>
                </a:tc>
                <a:tc>
                  <a:txBody>
                    <a:bodyPr/>
                    <a:lstStyle/>
                    <a:p>
                      <a:pPr marL="0" marR="0" algn="just">
                        <a:spcBef>
                          <a:spcPts val="0"/>
                        </a:spcBef>
                        <a:spcAft>
                          <a:spcPts val="0"/>
                        </a:spcAft>
                      </a:pPr>
                      <a:r>
                        <a:rPr lang="en-US" sz="1600" dirty="0">
                          <a:effectLst/>
                        </a:rPr>
                        <a:t> 173 000 </a:t>
                      </a:r>
                      <a:endParaRPr lang="en-US" sz="1600" dirty="0">
                        <a:effectLst/>
                        <a:latin typeface="Times" charset="0"/>
                        <a:ea typeface="Times" charset="0"/>
                        <a:cs typeface="Times New Roman" charset="0"/>
                      </a:endParaRPr>
                    </a:p>
                  </a:txBody>
                  <a:tcPr marL="50800" marR="50800" marT="0" marB="0"/>
                </a:tc>
              </a:tr>
            </a:tbl>
          </a:graphicData>
        </a:graphic>
      </p:graphicFrame>
      <p:pic>
        <p:nvPicPr>
          <p:cNvPr id="20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11193" cy="58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9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1269578"/>
          </a:xfrm>
        </p:spPr>
        <p:txBody>
          <a:bodyPr/>
          <a:lstStyle/>
          <a:p>
            <a:r>
              <a:rPr lang="en-US" dirty="0" smtClean="0"/>
              <a:t>Relative Scattering Lengths</a:t>
            </a:r>
            <a:br>
              <a:rPr lang="en-US" dirty="0" smtClean="0"/>
            </a:br>
            <a:r>
              <a:rPr lang="en-US" dirty="0" smtClean="0"/>
              <a:t>(apparent sizes)</a:t>
            </a:r>
            <a:br>
              <a:rPr lang="en-US" dirty="0" smtClean="0"/>
            </a:br>
            <a:r>
              <a:rPr lang="en-US" dirty="0" smtClean="0"/>
              <a:t>of Representative </a:t>
            </a:r>
            <a:r>
              <a:rPr lang="en-US" dirty="0"/>
              <a:t>E</a:t>
            </a:r>
            <a:r>
              <a:rPr lang="en-US" dirty="0" smtClean="0"/>
              <a:t>lements</a:t>
            </a:r>
            <a:endParaRPr lang="en-US" dirty="0"/>
          </a:p>
        </p:txBody>
      </p:sp>
      <p:pic>
        <p:nvPicPr>
          <p:cNvPr id="4" name="Content Placeholder 3"/>
          <p:cNvPicPr>
            <a:picLocks noGrp="1" noChangeAspect="1"/>
          </p:cNvPicPr>
          <p:nvPr>
            <p:ph idx="1"/>
          </p:nvPr>
        </p:nvPicPr>
        <p:blipFill>
          <a:blip r:embed="rId2"/>
          <a:stretch>
            <a:fillRect/>
          </a:stretch>
        </p:blipFill>
        <p:spPr>
          <a:xfrm>
            <a:off x="196850" y="2510864"/>
            <a:ext cx="8642350" cy="2183935"/>
          </a:xfrm>
          <a:prstGeom prst="rect">
            <a:avLst/>
          </a:prstGeom>
        </p:spPr>
      </p:pic>
    </p:spTree>
    <p:extLst>
      <p:ext uri="{BB962C8B-B14F-4D97-AF65-F5344CB8AC3E}">
        <p14:creationId xmlns:p14="http://schemas.microsoft.com/office/powerpoint/2010/main" val="168021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Energy-Wavelength Relationships</a:t>
            </a:r>
            <a:endParaRPr lang="en-US" dirty="0"/>
          </a:p>
        </p:txBody>
      </p:sp>
      <p:pic>
        <p:nvPicPr>
          <p:cNvPr id="4" name="Content Placeholder 3"/>
          <p:cNvPicPr>
            <a:picLocks noGrp="1" noChangeAspect="1"/>
          </p:cNvPicPr>
          <p:nvPr>
            <p:ph idx="1"/>
          </p:nvPr>
        </p:nvPicPr>
        <p:blipFill>
          <a:blip r:embed="rId2"/>
          <a:stretch>
            <a:fillRect/>
          </a:stretch>
        </p:blipFill>
        <p:spPr>
          <a:xfrm>
            <a:off x="1081539" y="177800"/>
            <a:ext cx="5679958" cy="5661025"/>
          </a:xfrm>
          <a:prstGeom prst="rect">
            <a:avLst/>
          </a:prstGeom>
        </p:spPr>
      </p:pic>
    </p:spTree>
    <p:extLst>
      <p:ext uri="{BB962C8B-B14F-4D97-AF65-F5344CB8AC3E}">
        <p14:creationId xmlns:p14="http://schemas.microsoft.com/office/powerpoint/2010/main" val="132149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Nomenclature Of Neutron Energies</a:t>
            </a:r>
            <a:endParaRPr lang="en-US" dirty="0"/>
          </a:p>
        </p:txBody>
      </p:sp>
      <p:pic>
        <p:nvPicPr>
          <p:cNvPr id="11" name="Content Placeholder 10"/>
          <p:cNvPicPr>
            <a:picLocks noGrp="1"/>
          </p:cNvPicPr>
          <p:nvPr>
            <p:ph idx="1"/>
          </p:nvPr>
        </p:nvPicPr>
        <p:blipFill>
          <a:blip r:embed="rId2"/>
          <a:srcRect/>
          <a:stretch>
            <a:fillRect/>
          </a:stretch>
        </p:blipFill>
        <p:spPr bwMode="auto">
          <a:xfrm>
            <a:off x="685800" y="990600"/>
            <a:ext cx="7315200" cy="5194300"/>
          </a:xfrm>
          <a:prstGeom prst="rect">
            <a:avLst/>
          </a:prstGeom>
          <a:noFill/>
          <a:ln w="9525">
            <a:noFill/>
            <a:miter lim="800000"/>
            <a:headEnd/>
            <a:tailEnd/>
          </a:ln>
        </p:spPr>
      </p:pic>
      <p:pic>
        <p:nvPicPr>
          <p:cNvPr id="30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14300" cy="2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0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1038041"/>
          </a:xfrm>
        </p:spPr>
        <p:txBody>
          <a:bodyPr/>
          <a:lstStyle/>
          <a:p>
            <a:pPr algn="ctr"/>
            <a:r>
              <a:rPr lang="en-US" sz="3600" dirty="0" smtClean="0"/>
              <a:t>Introduction to the 2018</a:t>
            </a:r>
            <a:br>
              <a:rPr lang="en-US" sz="3600" dirty="0" smtClean="0"/>
            </a:br>
            <a:r>
              <a:rPr lang="en-US" sz="3600" dirty="0" smtClean="0"/>
              <a:t>X-ray and Neutron School</a:t>
            </a:r>
            <a:endParaRPr lang="en-US" sz="3600" dirty="0"/>
          </a:p>
        </p:txBody>
      </p:sp>
      <p:sp>
        <p:nvSpPr>
          <p:cNvPr id="3" name="Content Placeholder 2"/>
          <p:cNvSpPr>
            <a:spLocks noGrp="1"/>
          </p:cNvSpPr>
          <p:nvPr>
            <p:ph idx="1"/>
          </p:nvPr>
        </p:nvSpPr>
        <p:spPr>
          <a:xfrm>
            <a:off x="206921" y="1600200"/>
            <a:ext cx="8795040" cy="4471932"/>
          </a:xfrm>
        </p:spPr>
        <p:txBody>
          <a:bodyPr/>
          <a:lstStyle/>
          <a:p>
            <a:pPr marL="0" indent="0">
              <a:buNone/>
            </a:pPr>
            <a:r>
              <a:rPr lang="en-US" dirty="0" smtClean="0"/>
              <a:t>John M. Carpenter</a:t>
            </a:r>
          </a:p>
          <a:p>
            <a:pPr marL="0" indent="0">
              <a:buNone/>
            </a:pPr>
            <a:r>
              <a:rPr lang="en-US" dirty="0" smtClean="0"/>
              <a:t>Advanced Photon Source Engineering Support 	Division</a:t>
            </a:r>
          </a:p>
          <a:p>
            <a:pPr marL="0" indent="0">
              <a:buNone/>
            </a:pPr>
            <a:r>
              <a:rPr lang="en-US" dirty="0"/>
              <a:t>Senior Physicist, retired</a:t>
            </a:r>
          </a:p>
          <a:p>
            <a:pPr marL="0" indent="0">
              <a:buNone/>
            </a:pPr>
            <a:r>
              <a:rPr lang="en-US" dirty="0" smtClean="0"/>
              <a:t>Emeritus </a:t>
            </a:r>
            <a:r>
              <a:rPr lang="en-US" dirty="0"/>
              <a:t>Scientist</a:t>
            </a:r>
          </a:p>
          <a:p>
            <a:pPr marL="0" indent="0">
              <a:buNone/>
            </a:pPr>
            <a:r>
              <a:rPr lang="en-US" dirty="0"/>
              <a:t>Argonne Distinguished Fellow</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3734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7954"/>
          </a:xfrm>
        </p:spPr>
        <p:txBody>
          <a:bodyPr/>
          <a:lstStyle/>
          <a:p>
            <a:pPr algn="ctr"/>
            <a:r>
              <a:rPr lang="en-US" dirty="0" smtClean="0"/>
              <a:t>History of Neutron and </a:t>
            </a:r>
            <a:r>
              <a:rPr lang="en-US" dirty="0"/>
              <a:t>X</a:t>
            </a:r>
            <a:r>
              <a:rPr lang="en-US" dirty="0" smtClean="0"/>
              <a:t>-ray Scattering </a:t>
            </a:r>
            <a:endParaRPr lang="en-US" dirty="0"/>
          </a:p>
        </p:txBody>
      </p:sp>
      <p:sp>
        <p:nvSpPr>
          <p:cNvPr id="3" name="Content Placeholder 2"/>
          <p:cNvSpPr>
            <a:spLocks noGrp="1"/>
          </p:cNvSpPr>
          <p:nvPr>
            <p:ph idx="1"/>
          </p:nvPr>
        </p:nvSpPr>
        <p:spPr>
          <a:xfrm>
            <a:off x="304800" y="838200"/>
            <a:ext cx="8642640" cy="4800600"/>
          </a:xfrm>
        </p:spPr>
        <p:txBody>
          <a:bodyPr/>
          <a:lstStyle/>
          <a:p>
            <a:pPr marL="0" indent="0">
              <a:buNone/>
            </a:pPr>
            <a:r>
              <a:rPr lang="en-US" sz="2400" dirty="0" smtClean="0"/>
              <a:t>X-ray </a:t>
            </a:r>
            <a:r>
              <a:rPr lang="en-US" sz="2400" dirty="0"/>
              <a:t>diffraction </a:t>
            </a:r>
            <a:r>
              <a:rPr lang="en-US" sz="2400" dirty="0" smtClean="0"/>
              <a:t>became well </a:t>
            </a:r>
            <a:r>
              <a:rPr lang="en-US" sz="2400" dirty="0"/>
              <a:t>integrated into science programs since </a:t>
            </a:r>
            <a:r>
              <a:rPr lang="en-US" sz="2400" dirty="0" smtClean="0"/>
              <a:t>the </a:t>
            </a:r>
            <a:r>
              <a:rPr lang="en-US" sz="2400" dirty="0"/>
              <a:t>discovery </a:t>
            </a:r>
            <a:r>
              <a:rPr lang="en-US" sz="2400" dirty="0" smtClean="0"/>
              <a:t>of diffraction in 1915. </a:t>
            </a:r>
          </a:p>
          <a:p>
            <a:pPr marL="0" indent="0">
              <a:buNone/>
            </a:pPr>
            <a:r>
              <a:rPr lang="en-US" sz="2400" dirty="0" smtClean="0"/>
              <a:t>The discovery of the neutron in 1932 and the later proof of neutron diffraction led </a:t>
            </a:r>
            <a:r>
              <a:rPr lang="en-US" sz="2400" dirty="0"/>
              <a:t>p</a:t>
            </a:r>
            <a:r>
              <a:rPr lang="en-US" sz="2400" dirty="0" smtClean="0"/>
              <a:t>ioneering  scientists working at the first reactors in the 1940s to demonstrate the capabilities of reactor-generated thermal neutrons for materials science research, in addition to the uses of reactors for “other” purposes.</a:t>
            </a:r>
          </a:p>
          <a:p>
            <a:pPr marL="0" indent="0">
              <a:buNone/>
            </a:pPr>
            <a:r>
              <a:rPr lang="en-US" sz="2400" dirty="0" smtClean="0"/>
              <a:t>From these beginnings came the construction of progressively larger reactor facilities and of neutron scattering instruments specifically devoted to materials research.  And in the 1950s and 1960s, to installation of medium-power reactors in laboratories and universities around the world.</a:t>
            </a:r>
            <a:endParaRPr lang="en-US" sz="2400" dirty="0"/>
          </a:p>
          <a:p>
            <a:pPr marL="0" indent="0">
              <a:buNone/>
            </a:pPr>
            <a:endParaRPr lang="en-US" sz="2400" dirty="0"/>
          </a:p>
          <a:p>
            <a:pPr marL="0" indent="0">
              <a:buNone/>
            </a:pPr>
            <a:endParaRPr lang="en-US" sz="2400" dirty="0" smtClean="0"/>
          </a:p>
          <a:p>
            <a:pPr marL="0" indent="0">
              <a:buNone/>
            </a:pPr>
            <a:endParaRPr lang="en-US" sz="1200" dirty="0"/>
          </a:p>
          <a:p>
            <a:pPr marL="0" indent="0">
              <a:buNone/>
            </a:pPr>
            <a:r>
              <a:rPr lang="en-US" sz="2400" dirty="0" smtClean="0"/>
              <a:t>The first school  seems to have been organized in the 1960s  around the UK research reactors and the electron </a:t>
            </a:r>
            <a:r>
              <a:rPr lang="en-US" sz="2400" dirty="0" err="1" smtClean="0"/>
              <a:t>linac</a:t>
            </a:r>
            <a:r>
              <a:rPr lang="en-US" sz="2400" dirty="0" smtClean="0"/>
              <a:t> neutron source at the Atomic Energy Research Establishment, Harwell, UK.  Around that time, numerous medium-flux research reactors were built that could support a community of users. </a:t>
            </a:r>
            <a:r>
              <a:rPr lang="en-US" sz="2400" dirty="0"/>
              <a:t>As the world’s complement of installations</a:t>
            </a:r>
            <a:r>
              <a:rPr lang="en-US" sz="2400" dirty="0" smtClean="0"/>
              <a:t> evolved, </a:t>
            </a:r>
            <a:endParaRPr lang="en-US" sz="2400" dirty="0"/>
          </a:p>
        </p:txBody>
      </p:sp>
    </p:spTree>
    <p:extLst>
      <p:ext uri="{BB962C8B-B14F-4D97-AF65-F5344CB8AC3E}">
        <p14:creationId xmlns:p14="http://schemas.microsoft.com/office/powerpoint/2010/main" val="159132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neutron sources</a:t>
            </a:r>
            <a:endParaRPr lang="en-US" dirty="0"/>
          </a:p>
        </p:txBody>
      </p:sp>
      <p:sp>
        <p:nvSpPr>
          <p:cNvPr id="3" name="Content Placeholder 2"/>
          <p:cNvSpPr>
            <a:spLocks noGrp="1"/>
          </p:cNvSpPr>
          <p:nvPr>
            <p:ph idx="1"/>
          </p:nvPr>
        </p:nvSpPr>
        <p:spPr>
          <a:xfrm>
            <a:off x="202910" y="838200"/>
            <a:ext cx="8642640" cy="1547252"/>
          </a:xfrm>
        </p:spPr>
        <p:txBody>
          <a:bodyPr/>
          <a:lstStyle/>
          <a:p>
            <a:pPr marL="0" lvl="0" indent="0" fontAlgn="auto">
              <a:lnSpc>
                <a:spcPct val="100000"/>
              </a:lnSpc>
              <a:spcBef>
                <a:spcPts val="0"/>
              </a:spcBef>
              <a:spcAft>
                <a:spcPts val="0"/>
              </a:spcAft>
              <a:buClrTx/>
              <a:buNone/>
            </a:pPr>
            <a:r>
              <a:rPr lang="en-US" sz="2400" dirty="0" smtClean="0"/>
              <a:t>Reactor-based neutron facilities developed up to engineering heat transfer </a:t>
            </a:r>
            <a:r>
              <a:rPr lang="en-US" sz="2400" dirty="0"/>
              <a:t>the </a:t>
            </a:r>
            <a:r>
              <a:rPr lang="en-US" sz="2400" dirty="0" smtClean="0"/>
              <a:t>limits.  Accelerator-based pulsed spallation neutron sources, which leap beyond these constraints, with scattering instruments to match, evolved in the 1970s.</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lvl="0" indent="0" fontAlgn="auto">
              <a:lnSpc>
                <a:spcPct val="100000"/>
              </a:lnSpc>
              <a:spcBef>
                <a:spcPts val="0"/>
              </a:spcBef>
              <a:spcAft>
                <a:spcPts val="0"/>
              </a:spcAft>
              <a:buClrTx/>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59045"/>
            <a:ext cx="5334000" cy="4941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808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sources</a:t>
            </a:r>
            <a:endParaRPr lang="en-US" dirty="0"/>
          </a:p>
        </p:txBody>
      </p:sp>
      <p:sp>
        <p:nvSpPr>
          <p:cNvPr id="3" name="Content Placeholder 2"/>
          <p:cNvSpPr>
            <a:spLocks noGrp="1"/>
          </p:cNvSpPr>
          <p:nvPr>
            <p:ph idx="1"/>
          </p:nvPr>
        </p:nvSpPr>
        <p:spPr>
          <a:xfrm>
            <a:off x="196560" y="698643"/>
            <a:ext cx="8642640" cy="3720957"/>
          </a:xfrm>
        </p:spPr>
        <p:txBody>
          <a:bodyPr/>
          <a:lstStyle/>
          <a:p>
            <a:pPr marL="0" lvl="0" indent="0" fontAlgn="auto">
              <a:lnSpc>
                <a:spcPct val="100000"/>
              </a:lnSpc>
              <a:spcBef>
                <a:spcPts val="0"/>
              </a:spcBef>
              <a:spcAft>
                <a:spcPts val="0"/>
              </a:spcAft>
              <a:buClrTx/>
              <a:buNone/>
            </a:pPr>
            <a:r>
              <a:rPr lang="en-US" sz="2400" dirty="0" smtClean="0"/>
              <a:t>For a long time,</a:t>
            </a:r>
            <a:r>
              <a:rPr lang="en-US" sz="2400" dirty="0"/>
              <a:t> energetic electron </a:t>
            </a:r>
            <a:r>
              <a:rPr lang="en-US" sz="2400" dirty="0" smtClean="0"/>
              <a:t>beams striking solid targets produced x-rays for diffraction applications.  Electron synchrotrons and storage rings, earliest with bending magnets and now with </a:t>
            </a:r>
            <a:r>
              <a:rPr lang="en-US" sz="2400" dirty="0" err="1" smtClean="0"/>
              <a:t>undulators</a:t>
            </a:r>
            <a:r>
              <a:rPr lang="en-US" sz="2400" dirty="0" smtClean="0"/>
              <a:t> producing synchrotron radiation (bremsstrahlung) photons, have replaced  that technology in the large research establishments for x-ray scattering applications.  These have evolved far beyond the capabilities of solid-target </a:t>
            </a:r>
            <a:r>
              <a:rPr lang="en-US" sz="2400" dirty="0"/>
              <a:t>x</a:t>
            </a:r>
            <a:r>
              <a:rPr lang="en-US" sz="2400" dirty="0" smtClean="0"/>
              <a:t>-ray sources. And they have proliferated into scores of installations, each of which support tens of x-ray scattering instruments.</a:t>
            </a:r>
            <a:endParaRPr lang="en-US" sz="2400" dirty="0"/>
          </a:p>
        </p:txBody>
      </p:sp>
    </p:spTree>
    <p:extLst>
      <p:ext uri="{BB962C8B-B14F-4D97-AF65-F5344CB8AC3E}">
        <p14:creationId xmlns:p14="http://schemas.microsoft.com/office/powerpoint/2010/main" val="119078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a:t>
            </a:r>
            <a:endParaRPr lang="en-US" dirty="0"/>
          </a:p>
        </p:txBody>
      </p:sp>
      <p:sp>
        <p:nvSpPr>
          <p:cNvPr id="3" name="Content Placeholder 2"/>
          <p:cNvSpPr>
            <a:spLocks noGrp="1"/>
          </p:cNvSpPr>
          <p:nvPr>
            <p:ph idx="1"/>
          </p:nvPr>
        </p:nvSpPr>
        <p:spPr>
          <a:xfrm>
            <a:off x="501360" y="682600"/>
            <a:ext cx="8642640" cy="4803799"/>
          </a:xfrm>
        </p:spPr>
        <p:txBody>
          <a:bodyPr/>
          <a:lstStyle/>
          <a:p>
            <a:pPr marL="0" indent="0" fontAlgn="auto">
              <a:lnSpc>
                <a:spcPct val="100000"/>
              </a:lnSpc>
              <a:spcBef>
                <a:spcPts val="0"/>
              </a:spcBef>
              <a:spcAft>
                <a:spcPts val="0"/>
              </a:spcAft>
              <a:buClrTx/>
              <a:buNone/>
            </a:pPr>
            <a:r>
              <a:rPr lang="en-US" sz="2400" dirty="0"/>
              <a:t>Neutron and x-ray scattering schools have arisen around major facilities that support materials science research</a:t>
            </a:r>
            <a:r>
              <a:rPr lang="en-US" sz="2400" dirty="0" smtClean="0"/>
              <a:t>.  The first of the neutron scattering schools seems to have been the one at the Atomic Energy Research Establishment at Harwell, UK, established in the 1960s and related to the early research reactors and the Harwell electron-</a:t>
            </a:r>
            <a:r>
              <a:rPr lang="en-US" sz="2400" dirty="0" err="1" smtClean="0"/>
              <a:t>linac</a:t>
            </a:r>
            <a:r>
              <a:rPr lang="en-US" sz="2400" dirty="0" smtClean="0"/>
              <a:t> based bremsstrahlung </a:t>
            </a:r>
            <a:r>
              <a:rPr lang="en-US" sz="2400" dirty="0" err="1" smtClean="0"/>
              <a:t>photoneutron</a:t>
            </a:r>
            <a:r>
              <a:rPr lang="en-US" sz="2400" dirty="0" smtClean="0"/>
              <a:t> source there.  The school supported and was peopled largely by a community of users mostly in UK universities and the AERE research staff.  That school and the UK Neutron Beam Research Unit of the UK Ministry of Science (I think it was called) provided a model system that served the large user community, which is the same as is widely in use today.</a:t>
            </a: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5540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788690" cy="458587"/>
          </a:xfrm>
        </p:spPr>
        <p:txBody>
          <a:bodyPr/>
          <a:lstStyle/>
          <a:p>
            <a:r>
              <a:rPr lang="en-US" sz="2800" b="1" dirty="0"/>
              <a:t>Neutron and X-ray schools around the </a:t>
            </a:r>
            <a:r>
              <a:rPr lang="en-US" sz="2800" b="1" dirty="0" smtClean="0"/>
              <a:t>world</a:t>
            </a:r>
            <a:endParaRPr lang="en-US" sz="2800" dirty="0"/>
          </a:p>
        </p:txBody>
      </p:sp>
      <p:sp>
        <p:nvSpPr>
          <p:cNvPr id="3" name="Content Placeholder 2"/>
          <p:cNvSpPr>
            <a:spLocks noGrp="1"/>
          </p:cNvSpPr>
          <p:nvPr>
            <p:ph idx="1"/>
          </p:nvPr>
        </p:nvSpPr>
        <p:spPr>
          <a:xfrm>
            <a:off x="173093" y="914400"/>
            <a:ext cx="8642640" cy="5867400"/>
          </a:xfrm>
        </p:spPr>
        <p:txBody>
          <a:bodyPr/>
          <a:lstStyle/>
          <a:p>
            <a:pPr marL="0" indent="0">
              <a:spcBef>
                <a:spcPts val="600"/>
              </a:spcBef>
              <a:buNone/>
            </a:pPr>
            <a:r>
              <a:rPr lang="en-US" sz="2400" dirty="0" smtClean="0"/>
              <a:t>CETS,</a:t>
            </a:r>
            <a:r>
              <a:rPr lang="en-US" sz="2400" dirty="0"/>
              <a:t> </a:t>
            </a:r>
            <a:r>
              <a:rPr lang="en-US" sz="2400" dirty="0" smtClean="0"/>
              <a:t>Central </a:t>
            </a:r>
            <a:r>
              <a:rPr lang="en-US" sz="2400" dirty="0"/>
              <a:t>European Neutron </a:t>
            </a:r>
            <a:r>
              <a:rPr lang="en-US" sz="2400" dirty="0" smtClean="0"/>
              <a:t>School, Budapest</a:t>
            </a:r>
          </a:p>
          <a:p>
            <a:pPr marL="0" indent="0">
              <a:spcBef>
                <a:spcPts val="600"/>
              </a:spcBef>
              <a:buNone/>
            </a:pPr>
            <a:r>
              <a:rPr lang="en-US" sz="2400" dirty="0" smtClean="0"/>
              <a:t>	</a:t>
            </a:r>
          </a:p>
          <a:p>
            <a:pPr marL="0" indent="0">
              <a:spcBef>
                <a:spcPts val="600"/>
              </a:spcBef>
              <a:buNone/>
            </a:pPr>
            <a:r>
              <a:rPr lang="en-US" sz="2400" dirty="0" smtClean="0"/>
              <a:t>HERCULES, Higher </a:t>
            </a:r>
            <a:r>
              <a:rPr lang="en-US" sz="2400" dirty="0"/>
              <a:t>European Research Course for Users of </a:t>
            </a:r>
            <a:r>
              <a:rPr lang="en-US" sz="2400" dirty="0" smtClean="0"/>
              <a:t>   	Large </a:t>
            </a:r>
            <a:r>
              <a:rPr lang="en-US" sz="2400" dirty="0"/>
              <a:t>Experimental </a:t>
            </a:r>
            <a:r>
              <a:rPr lang="en-US" sz="2400" dirty="0" smtClean="0"/>
              <a:t>Science, Grenoble, Paris, </a:t>
            </a:r>
            <a:r>
              <a:rPr lang="en-US" sz="2400" dirty="0" err="1" smtClean="0"/>
              <a:t>Villigen</a:t>
            </a:r>
            <a:endParaRPr lang="en-US" sz="2400" dirty="0" smtClean="0"/>
          </a:p>
          <a:p>
            <a:pPr marL="0" indent="0">
              <a:spcBef>
                <a:spcPts val="600"/>
              </a:spcBef>
              <a:buNone/>
            </a:pPr>
            <a:endParaRPr lang="en-US" sz="2400" dirty="0" smtClean="0"/>
          </a:p>
          <a:p>
            <a:pPr marL="0" indent="0">
              <a:spcBef>
                <a:spcPts val="600"/>
              </a:spcBef>
              <a:buNone/>
            </a:pPr>
            <a:r>
              <a:rPr lang="en-US" sz="2400" dirty="0"/>
              <a:t>Oxford School of Neutron </a:t>
            </a:r>
            <a:r>
              <a:rPr lang="en-US" sz="2400" dirty="0" smtClean="0"/>
              <a:t>Scattering, Oxford</a:t>
            </a:r>
          </a:p>
          <a:p>
            <a:pPr marL="0" indent="0">
              <a:spcBef>
                <a:spcPts val="600"/>
              </a:spcBef>
              <a:buNone/>
            </a:pPr>
            <a:r>
              <a:rPr lang="en-US" sz="2400" dirty="0"/>
              <a:t>	</a:t>
            </a:r>
            <a:r>
              <a:rPr lang="en-US" sz="2400" dirty="0" smtClean="0"/>
              <a:t>	</a:t>
            </a:r>
          </a:p>
          <a:p>
            <a:pPr marL="0" indent="0">
              <a:spcBef>
                <a:spcPts val="800"/>
              </a:spcBef>
              <a:buNone/>
            </a:pPr>
            <a:r>
              <a:rPr lang="en-US" sz="2400" dirty="0"/>
              <a:t>Berlin Neutron </a:t>
            </a:r>
            <a:r>
              <a:rPr lang="en-US" sz="2400" dirty="0" smtClean="0"/>
              <a:t>School, HZB Berlin</a:t>
            </a:r>
          </a:p>
          <a:p>
            <a:pPr marL="0" indent="0">
              <a:spcBef>
                <a:spcPts val="800"/>
              </a:spcBef>
              <a:buNone/>
            </a:pPr>
            <a:r>
              <a:rPr lang="en-US" sz="2400" dirty="0"/>
              <a:t>	</a:t>
            </a:r>
            <a:r>
              <a:rPr lang="en-US" sz="2400" dirty="0" smtClean="0"/>
              <a:t>	</a:t>
            </a:r>
          </a:p>
          <a:p>
            <a:pPr marL="0" indent="0">
              <a:spcBef>
                <a:spcPts val="800"/>
              </a:spcBef>
              <a:buNone/>
            </a:pPr>
            <a:r>
              <a:rPr lang="en-US" sz="2400" dirty="0" smtClean="0"/>
              <a:t>SONS</a:t>
            </a:r>
            <a:r>
              <a:rPr lang="en-US" sz="2400" dirty="0"/>
              <a:t>	</a:t>
            </a:r>
            <a:r>
              <a:rPr lang="en-US" sz="2400" dirty="0" smtClean="0"/>
              <a:t>, School </a:t>
            </a:r>
            <a:r>
              <a:rPr lang="en-US" sz="2400" dirty="0"/>
              <a:t>of Neutron Scattering, </a:t>
            </a:r>
            <a:r>
              <a:rPr lang="en-US" sz="2400" dirty="0" err="1"/>
              <a:t>Scuola</a:t>
            </a:r>
            <a:r>
              <a:rPr lang="en-US" sz="2400" dirty="0"/>
              <a:t> </a:t>
            </a:r>
            <a:r>
              <a:rPr lang="en-US" sz="2400" dirty="0" err="1" smtClean="0"/>
              <a:t>Neutroni</a:t>
            </a:r>
            <a:r>
              <a:rPr lang="en-US" sz="2400" dirty="0" smtClean="0"/>
              <a:t>, </a:t>
            </a:r>
            <a:r>
              <a:rPr lang="en-US" sz="2400" dirty="0" err="1" smtClean="0"/>
              <a:t>Erice</a:t>
            </a:r>
            <a:endParaRPr lang="en-US" sz="2400" dirty="0" smtClean="0"/>
          </a:p>
          <a:p>
            <a:pPr marL="0" indent="0">
              <a:spcBef>
                <a:spcPts val="800"/>
              </a:spcBef>
              <a:buNone/>
            </a:pPr>
            <a:endParaRPr lang="en-US" sz="1200" dirty="0" smtClean="0"/>
          </a:p>
          <a:p>
            <a:pPr marL="0" indent="0">
              <a:spcBef>
                <a:spcPts val="800"/>
              </a:spcBef>
              <a:buNone/>
            </a:pPr>
            <a:r>
              <a:rPr lang="en-US" sz="2400" dirty="0" smtClean="0"/>
              <a:t>LANSCE </a:t>
            </a:r>
            <a:r>
              <a:rPr lang="en-US" sz="2400" dirty="0"/>
              <a:t>School on Neutron Scattering, Los Alamos</a:t>
            </a:r>
          </a:p>
          <a:p>
            <a:pPr marL="0" indent="0">
              <a:spcBef>
                <a:spcPts val="800"/>
              </a:spcBef>
              <a:buNone/>
            </a:pPr>
            <a:endParaRPr lang="en-US" sz="2400" dirty="0"/>
          </a:p>
          <a:p>
            <a:pPr marL="0" indent="0">
              <a:spcBef>
                <a:spcPts val="800"/>
              </a:spcBef>
              <a:buNone/>
            </a:pPr>
            <a:r>
              <a:rPr lang="en-US" sz="2400" dirty="0"/>
              <a:t>JCNS Laboratory Course on Neutron Scattering, </a:t>
            </a:r>
            <a:r>
              <a:rPr lang="en-US" sz="2400" dirty="0" err="1"/>
              <a:t>Jülich</a:t>
            </a:r>
            <a:endParaRPr lang="en-US" sz="2400" dirty="0"/>
          </a:p>
          <a:p>
            <a:pPr marL="0" indent="0">
              <a:spcBef>
                <a:spcPts val="800"/>
              </a:spcBef>
              <a:buNone/>
            </a:pPr>
            <a:endParaRPr lang="en-US" sz="2400" dirty="0"/>
          </a:p>
          <a:p>
            <a:pPr marL="0" indent="0">
              <a:spcBef>
                <a:spcPts val="800"/>
              </a:spcBef>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1229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788690" cy="458587"/>
          </a:xfrm>
        </p:spPr>
        <p:txBody>
          <a:bodyPr/>
          <a:lstStyle/>
          <a:p>
            <a:r>
              <a:rPr lang="en-US" sz="2800" b="1" dirty="0"/>
              <a:t>Neutron and X-ray schools around the </a:t>
            </a:r>
            <a:r>
              <a:rPr lang="en-US" sz="2800" b="1" dirty="0" smtClean="0"/>
              <a:t>world</a:t>
            </a:r>
            <a:endParaRPr lang="en-US" sz="2800" dirty="0"/>
          </a:p>
        </p:txBody>
      </p:sp>
      <p:sp>
        <p:nvSpPr>
          <p:cNvPr id="3" name="Content Placeholder 2"/>
          <p:cNvSpPr>
            <a:spLocks noGrp="1"/>
          </p:cNvSpPr>
          <p:nvPr>
            <p:ph idx="1"/>
          </p:nvPr>
        </p:nvSpPr>
        <p:spPr>
          <a:xfrm>
            <a:off x="173093" y="914400"/>
            <a:ext cx="8642640" cy="5638800"/>
          </a:xfrm>
        </p:spPr>
        <p:txBody>
          <a:bodyPr/>
          <a:lstStyle/>
          <a:p>
            <a:pPr marL="0" indent="0">
              <a:buNone/>
            </a:pPr>
            <a:r>
              <a:rPr lang="en-US" sz="2400" dirty="0" smtClean="0"/>
              <a:t>AONSA </a:t>
            </a:r>
            <a:r>
              <a:rPr lang="en-US" sz="2400" dirty="0"/>
              <a:t>Muon and Neutron School, Asia-Oceania-Pacific 	</a:t>
            </a:r>
            <a:r>
              <a:rPr lang="en-US" sz="2400" dirty="0" smtClean="0"/>
              <a:t>member-laboratory venues</a:t>
            </a:r>
          </a:p>
          <a:p>
            <a:pPr marL="0" indent="0">
              <a:buNone/>
            </a:pPr>
            <a:r>
              <a:rPr lang="en-US" sz="2400" dirty="0" smtClean="0"/>
              <a:t>The </a:t>
            </a:r>
            <a:r>
              <a:rPr lang="en-US" sz="2400" dirty="0"/>
              <a:t>All-Russian School for Young Scientists and </a:t>
            </a:r>
            <a:r>
              <a:rPr lang="en-US" sz="2400" dirty="0" smtClean="0"/>
              <a:t>Students</a:t>
            </a:r>
            <a:r>
              <a:rPr lang="en-US" sz="2400" dirty="0"/>
              <a:t>	and International Student Practice Summer School, 	</a:t>
            </a:r>
            <a:r>
              <a:rPr lang="en-US" sz="2400" dirty="0" err="1"/>
              <a:t>Всероссийская</a:t>
            </a:r>
            <a:r>
              <a:rPr lang="en-US" sz="2400" dirty="0"/>
              <a:t>  </a:t>
            </a:r>
            <a:r>
              <a:rPr lang="en-US" sz="2400" dirty="0" err="1"/>
              <a:t>Школя</a:t>
            </a:r>
            <a:r>
              <a:rPr lang="en-US" sz="2400" dirty="0"/>
              <a:t> </a:t>
            </a:r>
            <a:r>
              <a:rPr lang="en-US" sz="2400" dirty="0" err="1"/>
              <a:t>Молодых</a:t>
            </a:r>
            <a:r>
              <a:rPr lang="en-US" sz="2400" dirty="0"/>
              <a:t> </a:t>
            </a:r>
            <a:r>
              <a:rPr lang="en-US" sz="2400" dirty="0" err="1"/>
              <a:t>Учёных</a:t>
            </a:r>
            <a:r>
              <a:rPr lang="en-US" sz="2400" dirty="0"/>
              <a:t>, </a:t>
            </a:r>
            <a:r>
              <a:rPr lang="en-US" sz="2400" dirty="0" err="1" smtClean="0"/>
              <a:t>Dubna</a:t>
            </a:r>
            <a:endParaRPr lang="en-US" sz="2400" dirty="0" smtClean="0"/>
          </a:p>
          <a:p>
            <a:pPr marL="0" indent="0">
              <a:buNone/>
            </a:pPr>
            <a:r>
              <a:rPr lang="en-US" sz="2400" dirty="0" err="1" smtClean="0"/>
              <a:t>SwedNESS</a:t>
            </a:r>
            <a:r>
              <a:rPr lang="en-US" sz="2400" dirty="0" smtClean="0"/>
              <a:t> </a:t>
            </a:r>
            <a:r>
              <a:rPr lang="en-US" sz="2400" dirty="0"/>
              <a:t>Swedish Neutron School NNSP, : Swedish 	Foundation for Strategic Research (SSF), first meeting 	Tartu, 	</a:t>
            </a:r>
            <a:r>
              <a:rPr lang="en-US" sz="2400" dirty="0" smtClean="0"/>
              <a:t>Estonia</a:t>
            </a:r>
          </a:p>
          <a:p>
            <a:pPr marL="0" indent="0">
              <a:buNone/>
            </a:pPr>
            <a:r>
              <a:rPr lang="en-US" sz="2400" dirty="0" smtClean="0"/>
              <a:t>Nordic </a:t>
            </a:r>
            <a:r>
              <a:rPr lang="en-US" sz="2400" dirty="0"/>
              <a:t>Neutron School, : </a:t>
            </a:r>
            <a:r>
              <a:rPr lang="en-US" sz="2400" dirty="0" err="1"/>
              <a:t>NordForsk</a:t>
            </a:r>
            <a:r>
              <a:rPr lang="en-US" sz="2400" dirty="0"/>
              <a:t> (Denmark, Norway, </a:t>
            </a:r>
            <a:r>
              <a:rPr lang="en-US" sz="2400" dirty="0" smtClean="0"/>
              <a:t>	Sweden </a:t>
            </a:r>
            <a:r>
              <a:rPr lang="en-US" sz="2400" dirty="0"/>
              <a:t>collaboration), to be established soon (2018</a:t>
            </a:r>
            <a:r>
              <a:rPr lang="en-US" sz="2400" dirty="0" smtClean="0"/>
              <a:t>?)</a:t>
            </a:r>
          </a:p>
          <a:p>
            <a:pPr marL="0" indent="0">
              <a:buNone/>
            </a:pPr>
            <a:r>
              <a:rPr lang="en-US" sz="2400" dirty="0" smtClean="0"/>
              <a:t>PSI </a:t>
            </a:r>
            <a:r>
              <a:rPr lang="en-US" sz="2400" dirty="0"/>
              <a:t>Summer School on Condensed Matter Research, </a:t>
            </a:r>
            <a:r>
              <a:rPr lang="en-US" sz="2400" dirty="0" err="1"/>
              <a:t>Zuoz</a:t>
            </a:r>
            <a:r>
              <a:rPr lang="en-US" sz="2400" dirty="0"/>
              <a:t> </a:t>
            </a:r>
          </a:p>
          <a:p>
            <a:pPr marL="0" indent="0">
              <a:buNone/>
            </a:pPr>
            <a:r>
              <a:rPr lang="en-US" sz="2400" dirty="0" smtClean="0"/>
              <a:t>NIST </a:t>
            </a:r>
            <a:r>
              <a:rPr lang="en-US" sz="2400" dirty="0"/>
              <a:t>Summer School on Fundamentals of Neutron </a:t>
            </a:r>
            <a:r>
              <a:rPr lang="en-US" sz="2400" dirty="0" smtClean="0"/>
              <a:t>Scattering, 	Gaithersburg</a:t>
            </a:r>
            <a:endParaRPr lang="en-US" sz="2400" dirty="0"/>
          </a:p>
          <a:p>
            <a:pPr marL="0" indent="0">
              <a:buNone/>
            </a:pPr>
            <a:endParaRPr lang="en-US" sz="2400" dirty="0"/>
          </a:p>
          <a:p>
            <a:pPr marL="0" indent="0">
              <a:spcBef>
                <a:spcPts val="800"/>
              </a:spcBef>
              <a:buNone/>
            </a:pPr>
            <a:r>
              <a:rPr lang="en-US" sz="2400" dirty="0"/>
              <a:t>	</a:t>
            </a:r>
            <a:r>
              <a:rPr lang="en-US" sz="2400" dirty="0" smtClean="0"/>
              <a:t>	</a:t>
            </a:r>
            <a:endParaRPr lang="en-US" sz="2400" dirty="0"/>
          </a:p>
          <a:p>
            <a:pPr marL="0" indent="0">
              <a:spcBef>
                <a:spcPts val="800"/>
              </a:spcBef>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0520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0" y="228600"/>
            <a:ext cx="8636290" cy="484748"/>
          </a:xfrm>
        </p:spPr>
        <p:txBody>
          <a:bodyPr/>
          <a:lstStyle/>
          <a:p>
            <a:r>
              <a:rPr lang="en-US" dirty="0" smtClean="0"/>
              <a:t>Schools, continued</a:t>
            </a:r>
            <a:endParaRPr lang="en-US" dirty="0"/>
          </a:p>
        </p:txBody>
      </p:sp>
      <p:sp>
        <p:nvSpPr>
          <p:cNvPr id="7" name="TextBox 6"/>
          <p:cNvSpPr txBox="1"/>
          <p:nvPr/>
        </p:nvSpPr>
        <p:spPr>
          <a:xfrm>
            <a:off x="1660234" y="914400"/>
            <a:ext cx="184731" cy="341632"/>
          </a:xfrm>
          <a:prstGeom prst="rect">
            <a:avLst/>
          </a:prstGeom>
          <a:noFill/>
        </p:spPr>
        <p:txBody>
          <a:bodyPr wrap="none" rtlCol="0">
            <a:spAutoFit/>
          </a:bodyPr>
          <a:lstStyle/>
          <a:p>
            <a:pPr algn="ctr">
              <a:lnSpc>
                <a:spcPct val="90000"/>
              </a:lnSpc>
            </a:pPr>
            <a:endParaRPr lang="en-US" dirty="0" smtClean="0"/>
          </a:p>
        </p:txBody>
      </p:sp>
      <p:sp>
        <p:nvSpPr>
          <p:cNvPr id="8" name="TextBox 7"/>
          <p:cNvSpPr txBox="1"/>
          <p:nvPr/>
        </p:nvSpPr>
        <p:spPr>
          <a:xfrm>
            <a:off x="252606" y="914400"/>
            <a:ext cx="8878142" cy="1323439"/>
          </a:xfrm>
          <a:prstGeom prst="rect">
            <a:avLst/>
          </a:prstGeom>
          <a:noFill/>
        </p:spPr>
        <p:txBody>
          <a:bodyPr wrap="square" rtlCol="0">
            <a:spAutoFit/>
          </a:bodyPr>
          <a:lstStyle/>
          <a:p>
            <a:r>
              <a:rPr lang="en-US" sz="2400" dirty="0"/>
              <a:t>ANL/ORNL National School on Neutron and X-Ray </a:t>
            </a:r>
            <a:r>
              <a:rPr lang="en-US" sz="2400" dirty="0" smtClean="0"/>
              <a:t>Scattering,</a:t>
            </a:r>
          </a:p>
          <a:p>
            <a:r>
              <a:rPr lang="en-US" sz="2400" dirty="0" smtClean="0"/>
              <a:t>Argonne and Oak Ridge </a:t>
            </a:r>
          </a:p>
          <a:p>
            <a:r>
              <a:rPr lang="en-US" sz="2400">
                <a:solidFill>
                  <a:srgbClr val="FF0000"/>
                </a:solidFill>
              </a:rPr>
              <a:t>	</a:t>
            </a:r>
            <a:r>
              <a:rPr lang="en-US" sz="2400" smtClean="0">
                <a:solidFill>
                  <a:srgbClr val="FF0000"/>
                </a:solidFill>
              </a:rPr>
              <a:t>		</a:t>
            </a:r>
            <a:r>
              <a:rPr lang="en-US" sz="3200" smtClean="0">
                <a:solidFill>
                  <a:srgbClr val="FF0000"/>
                </a:solidFill>
              </a:rPr>
              <a:t>THAT’S </a:t>
            </a:r>
            <a:r>
              <a:rPr lang="en-US" sz="3200" dirty="0" smtClean="0">
                <a:solidFill>
                  <a:srgbClr val="FF0000"/>
                </a:solidFill>
              </a:rPr>
              <a:t>US!</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113458" y="3124200"/>
            <a:ext cx="9144000" cy="3609474"/>
          </a:xfrm>
          <a:prstGeom prst="rect">
            <a:avLst/>
          </a:prstGeom>
        </p:spPr>
      </p:pic>
      <p:sp>
        <p:nvSpPr>
          <p:cNvPr id="4" name="TextBox 3"/>
          <p:cNvSpPr txBox="1"/>
          <p:nvPr/>
        </p:nvSpPr>
        <p:spPr>
          <a:xfrm>
            <a:off x="2768594" y="2667000"/>
            <a:ext cx="3352521" cy="341632"/>
          </a:xfrm>
          <a:prstGeom prst="rect">
            <a:avLst/>
          </a:prstGeom>
          <a:noFill/>
        </p:spPr>
        <p:txBody>
          <a:bodyPr wrap="none" rtlCol="0">
            <a:spAutoFit/>
          </a:bodyPr>
          <a:lstStyle/>
          <a:p>
            <a:pPr algn="ctr">
              <a:lnSpc>
                <a:spcPct val="90000"/>
              </a:lnSpc>
            </a:pPr>
            <a:r>
              <a:rPr lang="en-US" dirty="0" smtClean="0"/>
              <a:t>LAST YEAR’S (2017) GROUP </a:t>
            </a:r>
          </a:p>
        </p:txBody>
      </p:sp>
    </p:spTree>
    <p:extLst>
      <p:ext uri="{BB962C8B-B14F-4D97-AF65-F5344CB8AC3E}">
        <p14:creationId xmlns:p14="http://schemas.microsoft.com/office/powerpoint/2010/main" val="565739608"/>
      </p:ext>
    </p:extLst>
  </p:cSld>
  <p:clrMapOvr>
    <a:masterClrMapping/>
  </p:clrMapOvr>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98F7A50-2969-4387-8ABB-A3555854BC08}">
  <ds:schemaRefs>
    <ds:schemaRef ds:uri="http://schemas.microsoft.com/sharepoint/v3/contenttype/forms"/>
  </ds:schemaRefs>
</ds:datastoreItem>
</file>

<file path=customXml/itemProps3.xml><?xml version="1.0" encoding="utf-8"?>
<ds:datastoreItem xmlns:ds="http://schemas.openxmlformats.org/officeDocument/2006/customXml" ds:itemID="{EF913069-075D-49F7-AF90-34940D148085}">
  <ds:schemaRefs>
    <ds:schemaRef ds:uri="http://schemas.openxmlformats.org/package/2006/metadata/core-properties"/>
    <ds:schemaRef ds:uri="http://schemas.microsoft.com/office/infopath/2007/PartnerControl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11568</TotalTime>
  <Words>599</Words>
  <Application>Microsoft Macintosh PowerPoint</Application>
  <PresentationFormat>On-screen Show (4:3)</PresentationFormat>
  <Paragraphs>117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Black</vt:lpstr>
      <vt:lpstr>Calibri</vt:lpstr>
      <vt:lpstr>Times</vt:lpstr>
      <vt:lpstr>Times New Roman</vt:lpstr>
      <vt:lpstr>Arial</vt:lpstr>
      <vt:lpstr>Powerpoint-Template_HFIR-SNS</vt:lpstr>
      <vt:lpstr>Welcome to the 2018 Neutron and X-ray Scattering School  22 July, 2018  Argonne National Laboratory  &amp; Oak Ridge National Laboratory </vt:lpstr>
      <vt:lpstr>Introduction to the 2018 X-ray and Neutron School</vt:lpstr>
      <vt:lpstr>History of Neutron and X-ray Scattering </vt:lpstr>
      <vt:lpstr>Evolution  of neutron sources</vt:lpstr>
      <vt:lpstr>X-ray sources</vt:lpstr>
      <vt:lpstr>Schools</vt:lpstr>
      <vt:lpstr>Neutron and X-ray schools around the world</vt:lpstr>
      <vt:lpstr>Neutron and X-ray schools around the world</vt:lpstr>
      <vt:lpstr>Schools, continued</vt:lpstr>
      <vt:lpstr>PowerPoint Presentation</vt:lpstr>
      <vt:lpstr> The Spallation Neutron Source at ORNL</vt:lpstr>
      <vt:lpstr>SNS Neutron-Scattering Instruments</vt:lpstr>
      <vt:lpstr>HFIR Neutron-Scattering Instruments</vt:lpstr>
      <vt:lpstr>Some Things You Probably Already Know</vt:lpstr>
      <vt:lpstr>THE QUARKS (each has an “anti”)</vt:lpstr>
      <vt:lpstr>Relative Scattering Lengths (apparent sizes) of Representative Elements</vt:lpstr>
      <vt:lpstr>Energy-Wavelength Relationships</vt:lpstr>
      <vt:lpstr>Nomenclature Of Neutron Energies</vt:lpstr>
    </vt:vector>
  </TitlesOfParts>
  <Company>ORNL</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john carpenter</cp:lastModifiedBy>
  <cp:revision>294</cp:revision>
  <dcterms:created xsi:type="dcterms:W3CDTF">2014-04-28T13:33:12Z</dcterms:created>
  <dcterms:modified xsi:type="dcterms:W3CDTF">2018-07-28T17:36:06Z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