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1"/>
  </p:sldMasterIdLst>
  <p:notesMasterIdLst>
    <p:notesMasterId r:id="rId47"/>
  </p:notesMasterIdLst>
  <p:handoutMasterIdLst>
    <p:handoutMasterId r:id="rId48"/>
  </p:handoutMasterIdLst>
  <p:sldIdLst>
    <p:sldId id="256" r:id="rId2"/>
    <p:sldId id="801" r:id="rId3"/>
    <p:sldId id="802" r:id="rId4"/>
    <p:sldId id="800" r:id="rId5"/>
    <p:sldId id="809" r:id="rId6"/>
    <p:sldId id="816" r:id="rId7"/>
    <p:sldId id="287" r:id="rId8"/>
    <p:sldId id="292" r:id="rId9"/>
    <p:sldId id="813" r:id="rId10"/>
    <p:sldId id="278" r:id="rId11"/>
    <p:sldId id="817" r:id="rId12"/>
    <p:sldId id="811" r:id="rId13"/>
    <p:sldId id="257" r:id="rId14"/>
    <p:sldId id="258" r:id="rId15"/>
    <p:sldId id="812" r:id="rId16"/>
    <p:sldId id="815" r:id="rId17"/>
    <p:sldId id="719" r:id="rId18"/>
    <p:sldId id="803" r:id="rId19"/>
    <p:sldId id="805" r:id="rId20"/>
    <p:sldId id="790" r:id="rId21"/>
    <p:sldId id="804" r:id="rId22"/>
    <p:sldId id="806" r:id="rId23"/>
    <p:sldId id="793" r:id="rId24"/>
    <p:sldId id="779" r:id="rId25"/>
    <p:sldId id="798" r:id="rId26"/>
    <p:sldId id="799" r:id="rId27"/>
    <p:sldId id="780" r:id="rId28"/>
    <p:sldId id="781" r:id="rId29"/>
    <p:sldId id="796" r:id="rId30"/>
    <p:sldId id="788" r:id="rId31"/>
    <p:sldId id="789" r:id="rId32"/>
    <p:sldId id="763" r:id="rId33"/>
    <p:sldId id="766" r:id="rId34"/>
    <p:sldId id="772" r:id="rId35"/>
    <p:sldId id="767" r:id="rId36"/>
    <p:sldId id="795" r:id="rId37"/>
    <p:sldId id="771" r:id="rId38"/>
    <p:sldId id="807" r:id="rId39"/>
    <p:sldId id="808" r:id="rId40"/>
    <p:sldId id="749" r:id="rId41"/>
    <p:sldId id="736" r:id="rId42"/>
    <p:sldId id="743" r:id="rId43"/>
    <p:sldId id="746" r:id="rId44"/>
    <p:sldId id="818" r:id="rId45"/>
    <p:sldId id="427" r:id="rId4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99"/>
    <a:srgbClr val="008000"/>
    <a:srgbClr val="00007E"/>
    <a:srgbClr val="000066"/>
    <a:srgbClr val="000099"/>
    <a:srgbClr val="A50021"/>
    <a:srgbClr val="0000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4" autoAdjust="0"/>
    <p:restoredTop sz="97446" autoAdjust="0"/>
  </p:normalViewPr>
  <p:slideViewPr>
    <p:cSldViewPr>
      <p:cViewPr varScale="1">
        <p:scale>
          <a:sx n="64" d="100"/>
          <a:sy n="64" d="100"/>
        </p:scale>
        <p:origin x="137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12"/>
    </p:cViewPr>
  </p:sorterViewPr>
  <p:notesViewPr>
    <p:cSldViewPr>
      <p:cViewPr varScale="1">
        <p:scale>
          <a:sx n="52" d="100"/>
          <a:sy n="52" d="100"/>
        </p:scale>
        <p:origin x="-2640" y="-5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B2E7DE-867F-444D-A232-2EFCA1261983}" type="datetimeFigureOut">
              <a:rPr lang="en-US"/>
              <a:pPr>
                <a:defRPr/>
              </a:pPr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DD9652-C1B3-4CD0-B9C4-833748C74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3611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874AC3-5826-46E9-8BD2-1A97776854DB}" type="datetimeFigureOut">
              <a:rPr lang="de-DE" altLang="en-US"/>
              <a:pPr>
                <a:defRPr/>
              </a:pPr>
              <a:t>02.08.2018</a:t>
            </a:fld>
            <a:endParaRPr lang="de-DE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3330575"/>
            <a:ext cx="7435850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/>
              <a:t>Textmasterformate durch Klicken bearbeiten</a:t>
            </a:r>
          </a:p>
          <a:p>
            <a:pPr lvl="1"/>
            <a:r>
              <a:rPr lang="de-DE" altLang="en-US" noProof="0"/>
              <a:t>Zweite Ebene</a:t>
            </a:r>
          </a:p>
          <a:p>
            <a:pPr lvl="2"/>
            <a:r>
              <a:rPr lang="de-DE" altLang="en-US" noProof="0"/>
              <a:t>Dritte Ebene</a:t>
            </a:r>
          </a:p>
          <a:p>
            <a:pPr lvl="3"/>
            <a:r>
              <a:rPr lang="de-DE" altLang="en-US" noProof="0"/>
              <a:t>Vierte Ebene</a:t>
            </a:r>
          </a:p>
          <a:p>
            <a:pPr lvl="4"/>
            <a:r>
              <a:rPr lang="de-DE" altLang="en-US" noProof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altLang="en-US"/>
              <a:t>test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647EA7-5D7F-4EA5-92E2-25724C8A9DE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119838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4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50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48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8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585C93-1DB3-44F8-B1B0-A513C2FF6D23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de-DE" altLang="en-US">
              <a:latin typeface="Arial" charset="0"/>
              <a:cs typeface="Arial" charset="0"/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60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36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50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647EA7-5D7F-4EA5-92E2-25724C8A9DEA}" type="slidenum">
              <a:rPr lang="de-DE" altLang="en-US" smtClean="0"/>
              <a:pPr>
                <a:defRPr/>
              </a:pPr>
              <a:t>44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68396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E21123-DA4F-4073-AA58-7590E2910E77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de-DE" altLang="en-US">
              <a:latin typeface="Arial" charset="0"/>
              <a:cs typeface="Arial" charset="0"/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3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8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12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7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B655F3-5A9B-4639-BC89-A05CF603EB55}" type="slidenum">
              <a:rPr lang="de-DE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de-DE" altLang="en-US">
              <a:latin typeface="Arial" pitchFamily="34" charset="0"/>
            </a:endParaRPr>
          </a:p>
        </p:txBody>
      </p:sp>
      <p:sp>
        <p:nvSpPr>
          <p:cNvPr id="593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pitchFamily="34" charset="0"/>
              </a:rPr>
              <a:t>test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4152-F2AB-4D4E-928E-7B8E624F9D26}" type="slidenum">
              <a:rPr lang="de-DE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de-DE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 userDrawn="1"/>
        </p:nvSpPr>
        <p:spPr bwMode="auto">
          <a:xfrm>
            <a:off x="6084888" y="0"/>
            <a:ext cx="307181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524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 userDrawn="1"/>
        </p:nvSpPr>
        <p:spPr bwMode="auto">
          <a:xfrm>
            <a:off x="0" y="6461125"/>
            <a:ext cx="209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chemeClr val="tx2"/>
                </a:solidFill>
              </a:rPr>
              <a:t>ORNL is managed by UT-Battelle </a:t>
            </a:r>
            <a:br>
              <a:rPr lang="en-US" altLang="en-US" sz="1000">
                <a:solidFill>
                  <a:schemeClr val="tx2"/>
                </a:solidFill>
              </a:rPr>
            </a:br>
            <a:r>
              <a:rPr lang="en-US" altLang="en-US" sz="100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77000"/>
            <a:ext cx="2019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4495800" y="17463"/>
            <a:ext cx="4648200" cy="4686300"/>
            <a:chOff x="804734" y="628256"/>
            <a:chExt cx="4648200" cy="4686300"/>
          </a:xfrm>
        </p:grpSpPr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804734" y="628256"/>
              <a:ext cx="4648200" cy="4686300"/>
              <a:chOff x="838200" y="609600"/>
              <a:chExt cx="4648200" cy="4686300"/>
            </a:xfrm>
          </p:grpSpPr>
          <p:grpSp>
            <p:nvGrpSpPr>
              <p:cNvPr id="28" name="Group 33"/>
              <p:cNvGrpSpPr>
                <a:grpSpLocks/>
              </p:cNvGrpSpPr>
              <p:nvPr/>
            </p:nvGrpSpPr>
            <p:grpSpPr bwMode="auto">
              <a:xfrm>
                <a:off x="838200" y="609600"/>
                <a:ext cx="4648200" cy="4686300"/>
                <a:chOff x="838200" y="609600"/>
                <a:chExt cx="4648200" cy="4686300"/>
              </a:xfrm>
            </p:grpSpPr>
            <p:pic>
              <p:nvPicPr>
                <p:cNvPr id="30" name="Picture 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609600"/>
                  <a:ext cx="4648200" cy="468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Oval 30"/>
                <p:cNvSpPr/>
                <p:nvPr/>
              </p:nvSpPr>
              <p:spPr>
                <a:xfrm>
                  <a:off x="3429000" y="1371600"/>
                  <a:ext cx="1920875" cy="2286000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429000" y="1295400"/>
                  <a:ext cx="1371600" cy="520700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3048000" y="2590800"/>
                  <a:ext cx="1143000" cy="838200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3416300" y="1371600"/>
                  <a:ext cx="1143000" cy="838200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276600" y="2279650"/>
                  <a:ext cx="1143000" cy="838200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3352800" y="2895600"/>
                <a:ext cx="1447800" cy="8382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1434972" y="4135043"/>
              <a:ext cx="746125" cy="927100"/>
            </a:xfrm>
            <a:custGeom>
              <a:avLst/>
              <a:gdLst>
                <a:gd name="connsiteX0" fmla="*/ 26697 w 747538"/>
                <a:gd name="connsiteY0" fmla="*/ 46721 h 927749"/>
                <a:gd name="connsiteX1" fmla="*/ 26697 w 747538"/>
                <a:gd name="connsiteY1" fmla="*/ 46721 h 927749"/>
                <a:gd name="connsiteX2" fmla="*/ 213582 w 747538"/>
                <a:gd name="connsiteY2" fmla="*/ 500584 h 927749"/>
                <a:gd name="connsiteX3" fmla="*/ 427165 w 747538"/>
                <a:gd name="connsiteY3" fmla="*/ 740864 h 927749"/>
                <a:gd name="connsiteX4" fmla="*/ 720841 w 747538"/>
                <a:gd name="connsiteY4" fmla="*/ 927749 h 927749"/>
                <a:gd name="connsiteX5" fmla="*/ 747538 w 747538"/>
                <a:gd name="connsiteY5" fmla="*/ 560654 h 927749"/>
                <a:gd name="connsiteX6" fmla="*/ 0 w 747538"/>
                <a:gd name="connsiteY6" fmla="*/ 0 h 927749"/>
                <a:gd name="connsiteX7" fmla="*/ 26697 w 747538"/>
                <a:gd name="connsiteY7" fmla="*/ 46721 h 92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38" h="927749">
                  <a:moveTo>
                    <a:pt x="26697" y="46721"/>
                  </a:moveTo>
                  <a:lnTo>
                    <a:pt x="26697" y="46721"/>
                  </a:lnTo>
                  <a:lnTo>
                    <a:pt x="213582" y="500584"/>
                  </a:lnTo>
                  <a:lnTo>
                    <a:pt x="427165" y="740864"/>
                  </a:lnTo>
                  <a:lnTo>
                    <a:pt x="720841" y="927749"/>
                  </a:lnTo>
                  <a:lnTo>
                    <a:pt x="747538" y="560654"/>
                  </a:lnTo>
                  <a:lnTo>
                    <a:pt x="0" y="0"/>
                  </a:lnTo>
                  <a:lnTo>
                    <a:pt x="26697" y="467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1411738" y="2719584"/>
              <a:ext cx="2492074" cy="2451749"/>
              <a:chOff x="1432504" y="2729851"/>
              <a:chExt cx="2492074" cy="2451749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2716213" y="3543648"/>
                <a:ext cx="1208087" cy="1628775"/>
              </a:xfrm>
              <a:custGeom>
                <a:avLst/>
                <a:gdLst>
                  <a:gd name="connsiteX0" fmla="*/ 634073 w 1208076"/>
                  <a:gd name="connsiteY0" fmla="*/ 0 h 1628567"/>
                  <a:gd name="connsiteX1" fmla="*/ 634073 w 1208076"/>
                  <a:gd name="connsiteY1" fmla="*/ 0 h 1628567"/>
                  <a:gd name="connsiteX2" fmla="*/ 861005 w 1208076"/>
                  <a:gd name="connsiteY2" fmla="*/ 133489 h 1628567"/>
                  <a:gd name="connsiteX3" fmla="*/ 1021191 w 1208076"/>
                  <a:gd name="connsiteY3" fmla="*/ 186885 h 1628567"/>
                  <a:gd name="connsiteX4" fmla="*/ 1208076 w 1208076"/>
                  <a:gd name="connsiteY4" fmla="*/ 220257 h 1628567"/>
                  <a:gd name="connsiteX5" fmla="*/ 1208076 w 1208076"/>
                  <a:gd name="connsiteY5" fmla="*/ 567329 h 1628567"/>
                  <a:gd name="connsiteX6" fmla="*/ 1114634 w 1208076"/>
                  <a:gd name="connsiteY6" fmla="*/ 901051 h 1628567"/>
                  <a:gd name="connsiteX7" fmla="*/ 927749 w 1208076"/>
                  <a:gd name="connsiteY7" fmla="*/ 1221425 h 1628567"/>
                  <a:gd name="connsiteX8" fmla="*/ 674120 w 1208076"/>
                  <a:gd name="connsiteY8" fmla="*/ 1421659 h 1628567"/>
                  <a:gd name="connsiteX9" fmla="*/ 360421 w 1208076"/>
                  <a:gd name="connsiteY9" fmla="*/ 1575171 h 1628567"/>
                  <a:gd name="connsiteX10" fmla="*/ 226932 w 1208076"/>
                  <a:gd name="connsiteY10" fmla="*/ 1608543 h 1628567"/>
                  <a:gd name="connsiteX11" fmla="*/ 0 w 1208076"/>
                  <a:gd name="connsiteY11" fmla="*/ 1628567 h 1628567"/>
                  <a:gd name="connsiteX12" fmla="*/ 634073 w 1208076"/>
                  <a:gd name="connsiteY12" fmla="*/ 0 h 1628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8076" h="1628567">
                    <a:moveTo>
                      <a:pt x="634073" y="0"/>
                    </a:moveTo>
                    <a:lnTo>
                      <a:pt x="634073" y="0"/>
                    </a:lnTo>
                    <a:lnTo>
                      <a:pt x="861005" y="133489"/>
                    </a:lnTo>
                    <a:lnTo>
                      <a:pt x="1021191" y="186885"/>
                    </a:lnTo>
                    <a:lnTo>
                      <a:pt x="1208076" y="220257"/>
                    </a:lnTo>
                    <a:lnTo>
                      <a:pt x="1208076" y="567329"/>
                    </a:lnTo>
                    <a:lnTo>
                      <a:pt x="1114634" y="901051"/>
                    </a:lnTo>
                    <a:lnTo>
                      <a:pt x="927749" y="1221425"/>
                    </a:lnTo>
                    <a:lnTo>
                      <a:pt x="674120" y="1421659"/>
                    </a:lnTo>
                    <a:lnTo>
                      <a:pt x="360421" y="1575171"/>
                    </a:lnTo>
                    <a:lnTo>
                      <a:pt x="226932" y="1608543"/>
                    </a:lnTo>
                    <a:lnTo>
                      <a:pt x="0" y="1628567"/>
                    </a:lnTo>
                    <a:lnTo>
                      <a:pt x="63407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431925" y="2907060"/>
                <a:ext cx="1908175" cy="196691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676400" y="3213448"/>
                <a:ext cx="1930400" cy="19685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787525" y="2729260"/>
                <a:ext cx="1343025" cy="427038"/>
              </a:xfrm>
              <a:custGeom>
                <a:avLst/>
                <a:gdLst>
                  <a:gd name="connsiteX0" fmla="*/ 0 w 1341565"/>
                  <a:gd name="connsiteY0" fmla="*/ 427165 h 427165"/>
                  <a:gd name="connsiteX1" fmla="*/ 200234 w 1341565"/>
                  <a:gd name="connsiteY1" fmla="*/ 206908 h 427165"/>
                  <a:gd name="connsiteX2" fmla="*/ 400467 w 1341565"/>
                  <a:gd name="connsiteY2" fmla="*/ 86768 h 427165"/>
                  <a:gd name="connsiteX3" fmla="*/ 580678 w 1341565"/>
                  <a:gd name="connsiteY3" fmla="*/ 33372 h 427165"/>
                  <a:gd name="connsiteX4" fmla="*/ 847656 w 1341565"/>
                  <a:gd name="connsiteY4" fmla="*/ 0 h 427165"/>
                  <a:gd name="connsiteX5" fmla="*/ 1181378 w 1341565"/>
                  <a:gd name="connsiteY5" fmla="*/ 33372 h 427165"/>
                  <a:gd name="connsiteX6" fmla="*/ 1341565 w 1341565"/>
                  <a:gd name="connsiteY6" fmla="*/ 60070 h 427165"/>
                  <a:gd name="connsiteX7" fmla="*/ 1148006 w 1341565"/>
                  <a:gd name="connsiteY7" fmla="*/ 266978 h 427165"/>
                  <a:gd name="connsiteX8" fmla="*/ 1081262 w 1341565"/>
                  <a:gd name="connsiteY8" fmla="*/ 313699 h 427165"/>
                  <a:gd name="connsiteX9" fmla="*/ 0 w 1341565"/>
                  <a:gd name="connsiteY9" fmla="*/ 427165 h 42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1565" h="427165">
                    <a:moveTo>
                      <a:pt x="0" y="427165"/>
                    </a:moveTo>
                    <a:lnTo>
                      <a:pt x="200234" y="206908"/>
                    </a:lnTo>
                    <a:lnTo>
                      <a:pt x="400467" y="86768"/>
                    </a:lnTo>
                    <a:lnTo>
                      <a:pt x="580678" y="33372"/>
                    </a:lnTo>
                    <a:lnTo>
                      <a:pt x="847656" y="0"/>
                    </a:lnTo>
                    <a:lnTo>
                      <a:pt x="1181378" y="33372"/>
                    </a:lnTo>
                    <a:lnTo>
                      <a:pt x="1341565" y="60070"/>
                    </a:lnTo>
                    <a:lnTo>
                      <a:pt x="1148006" y="266978"/>
                    </a:lnTo>
                    <a:lnTo>
                      <a:pt x="1081262" y="313699"/>
                    </a:lnTo>
                    <a:lnTo>
                      <a:pt x="0" y="42716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3319334" y="1483918"/>
              <a:ext cx="157163" cy="307975"/>
            </a:xfrm>
            <a:custGeom>
              <a:avLst/>
              <a:gdLst>
                <a:gd name="connsiteX0" fmla="*/ 0 w 156633"/>
                <a:gd name="connsiteY0" fmla="*/ 88900 h 309034"/>
                <a:gd name="connsiteX1" fmla="*/ 0 w 156633"/>
                <a:gd name="connsiteY1" fmla="*/ 88900 h 309034"/>
                <a:gd name="connsiteX2" fmla="*/ 139700 w 156633"/>
                <a:gd name="connsiteY2" fmla="*/ 0 h 309034"/>
                <a:gd name="connsiteX3" fmla="*/ 156633 w 156633"/>
                <a:gd name="connsiteY3" fmla="*/ 296334 h 309034"/>
                <a:gd name="connsiteX4" fmla="*/ 59267 w 156633"/>
                <a:gd name="connsiteY4" fmla="*/ 309034 h 309034"/>
                <a:gd name="connsiteX5" fmla="*/ 0 w 156633"/>
                <a:gd name="connsiteY5" fmla="*/ 88900 h 30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633" h="309034">
                  <a:moveTo>
                    <a:pt x="0" y="88900"/>
                  </a:moveTo>
                  <a:lnTo>
                    <a:pt x="0" y="88900"/>
                  </a:lnTo>
                  <a:lnTo>
                    <a:pt x="139700" y="0"/>
                  </a:lnTo>
                  <a:lnTo>
                    <a:pt x="156633" y="296334"/>
                  </a:lnTo>
                  <a:lnTo>
                    <a:pt x="59267" y="309034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077" y="3363646"/>
              <a:ext cx="1826895" cy="124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3116134" y="1847456"/>
              <a:ext cx="482600" cy="960437"/>
            </a:xfrm>
            <a:custGeom>
              <a:avLst/>
              <a:gdLst>
                <a:gd name="connsiteX0" fmla="*/ 283633 w 482600"/>
                <a:gd name="connsiteY0" fmla="*/ 55033 h 960967"/>
                <a:gd name="connsiteX1" fmla="*/ 287867 w 482600"/>
                <a:gd name="connsiteY1" fmla="*/ 296333 h 960967"/>
                <a:gd name="connsiteX2" fmla="*/ 258233 w 482600"/>
                <a:gd name="connsiteY2" fmla="*/ 448733 h 960967"/>
                <a:gd name="connsiteX3" fmla="*/ 203200 w 482600"/>
                <a:gd name="connsiteY3" fmla="*/ 622300 h 960967"/>
                <a:gd name="connsiteX4" fmla="*/ 59267 w 482600"/>
                <a:gd name="connsiteY4" fmla="*/ 867833 h 960967"/>
                <a:gd name="connsiteX5" fmla="*/ 0 w 482600"/>
                <a:gd name="connsiteY5" fmla="*/ 960967 h 960967"/>
                <a:gd name="connsiteX6" fmla="*/ 198967 w 482600"/>
                <a:gd name="connsiteY6" fmla="*/ 948267 h 960967"/>
                <a:gd name="connsiteX7" fmla="*/ 376767 w 482600"/>
                <a:gd name="connsiteY7" fmla="*/ 592667 h 960967"/>
                <a:gd name="connsiteX8" fmla="*/ 482600 w 482600"/>
                <a:gd name="connsiteY8" fmla="*/ 228600 h 960967"/>
                <a:gd name="connsiteX9" fmla="*/ 385233 w 482600"/>
                <a:gd name="connsiteY9" fmla="*/ 0 h 960967"/>
                <a:gd name="connsiteX10" fmla="*/ 283633 w 482600"/>
                <a:gd name="connsiteY10" fmla="*/ 55033 h 96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00" h="960967">
                  <a:moveTo>
                    <a:pt x="283633" y="55033"/>
                  </a:moveTo>
                  <a:cubicBezTo>
                    <a:pt x="285044" y="135466"/>
                    <a:pt x="286456" y="215900"/>
                    <a:pt x="287867" y="296333"/>
                  </a:cubicBezTo>
                  <a:lnTo>
                    <a:pt x="258233" y="448733"/>
                  </a:lnTo>
                  <a:lnTo>
                    <a:pt x="203200" y="622300"/>
                  </a:lnTo>
                  <a:lnTo>
                    <a:pt x="59267" y="867833"/>
                  </a:lnTo>
                  <a:lnTo>
                    <a:pt x="0" y="960967"/>
                  </a:lnTo>
                  <a:lnTo>
                    <a:pt x="198967" y="948267"/>
                  </a:lnTo>
                  <a:lnTo>
                    <a:pt x="376767" y="592667"/>
                  </a:lnTo>
                  <a:lnTo>
                    <a:pt x="482600" y="228600"/>
                  </a:lnTo>
                  <a:lnTo>
                    <a:pt x="385233" y="0"/>
                  </a:lnTo>
                  <a:lnTo>
                    <a:pt x="283633" y="55033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943097" y="2812656"/>
              <a:ext cx="533400" cy="782637"/>
            </a:xfrm>
            <a:custGeom>
              <a:avLst/>
              <a:gdLst>
                <a:gd name="connsiteX0" fmla="*/ 0 w 533400"/>
                <a:gd name="connsiteY0" fmla="*/ 173567 h 783167"/>
                <a:gd name="connsiteX1" fmla="*/ 169334 w 533400"/>
                <a:gd name="connsiteY1" fmla="*/ 0 h 783167"/>
                <a:gd name="connsiteX2" fmla="*/ 296334 w 533400"/>
                <a:gd name="connsiteY2" fmla="*/ 292100 h 783167"/>
                <a:gd name="connsiteX3" fmla="*/ 512234 w 533400"/>
                <a:gd name="connsiteY3" fmla="*/ 698500 h 783167"/>
                <a:gd name="connsiteX4" fmla="*/ 533400 w 533400"/>
                <a:gd name="connsiteY4" fmla="*/ 783167 h 783167"/>
                <a:gd name="connsiteX5" fmla="*/ 304800 w 533400"/>
                <a:gd name="connsiteY5" fmla="*/ 609600 h 783167"/>
                <a:gd name="connsiteX6" fmla="*/ 97367 w 533400"/>
                <a:gd name="connsiteY6" fmla="*/ 364067 h 783167"/>
                <a:gd name="connsiteX7" fmla="*/ 0 w 533400"/>
                <a:gd name="connsiteY7" fmla="*/ 173567 h 78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400" h="783167">
                  <a:moveTo>
                    <a:pt x="0" y="173567"/>
                  </a:moveTo>
                  <a:lnTo>
                    <a:pt x="169334" y="0"/>
                  </a:lnTo>
                  <a:lnTo>
                    <a:pt x="296334" y="292100"/>
                  </a:lnTo>
                  <a:lnTo>
                    <a:pt x="512234" y="698500"/>
                  </a:lnTo>
                  <a:lnTo>
                    <a:pt x="533400" y="783167"/>
                  </a:lnTo>
                  <a:lnTo>
                    <a:pt x="304800" y="609600"/>
                  </a:lnTo>
                  <a:lnTo>
                    <a:pt x="97367" y="364067"/>
                  </a:lnTo>
                  <a:lnTo>
                    <a:pt x="0" y="173567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58959" y="1296593"/>
              <a:ext cx="2470150" cy="2470150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762122" y="2972993"/>
              <a:ext cx="320675" cy="274638"/>
            </a:xfrm>
            <a:custGeom>
              <a:avLst/>
              <a:gdLst>
                <a:gd name="connsiteX0" fmla="*/ 133489 w 320373"/>
                <a:gd name="connsiteY0" fmla="*/ 0 h 287002"/>
                <a:gd name="connsiteX1" fmla="*/ 320373 w 320373"/>
                <a:gd name="connsiteY1" fmla="*/ 287002 h 287002"/>
                <a:gd name="connsiteX2" fmla="*/ 0 w 320373"/>
                <a:gd name="connsiteY2" fmla="*/ 73419 h 287002"/>
                <a:gd name="connsiteX3" fmla="*/ 133489 w 320373"/>
                <a:gd name="connsiteY3" fmla="*/ 0 h 28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373" h="287002">
                  <a:moveTo>
                    <a:pt x="133489" y="0"/>
                  </a:moveTo>
                  <a:lnTo>
                    <a:pt x="320373" y="287002"/>
                  </a:lnTo>
                  <a:lnTo>
                    <a:pt x="0" y="73419"/>
                  </a:lnTo>
                  <a:lnTo>
                    <a:pt x="13348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14272" y="777481"/>
              <a:ext cx="2468562" cy="2470150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865309" y="1307706"/>
              <a:ext cx="2468563" cy="2468562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6" t="27602" r="20157" b="17474"/>
            <a:stretch>
              <a:fillRect/>
            </a:stretch>
          </p:blipFill>
          <p:spPr bwMode="auto">
            <a:xfrm>
              <a:off x="3414556" y="1981200"/>
              <a:ext cx="1538444" cy="1144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20"/>
            <p:cNvSpPr/>
            <p:nvPr/>
          </p:nvSpPr>
          <p:spPr>
            <a:xfrm>
              <a:off x="2636709" y="2723756"/>
              <a:ext cx="200025" cy="112712"/>
            </a:xfrm>
            <a:custGeom>
              <a:avLst/>
              <a:gdLst>
                <a:gd name="connsiteX0" fmla="*/ 0 w 200233"/>
                <a:gd name="connsiteY0" fmla="*/ 13349 h 113465"/>
                <a:gd name="connsiteX1" fmla="*/ 200233 w 200233"/>
                <a:gd name="connsiteY1" fmla="*/ 0 h 113465"/>
                <a:gd name="connsiteX2" fmla="*/ 200233 w 200233"/>
                <a:gd name="connsiteY2" fmla="*/ 0 h 113465"/>
                <a:gd name="connsiteX3" fmla="*/ 166861 w 200233"/>
                <a:gd name="connsiteY3" fmla="*/ 113465 h 113465"/>
                <a:gd name="connsiteX4" fmla="*/ 0 w 200233"/>
                <a:gd name="connsiteY4" fmla="*/ 13349 h 1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33" h="113465">
                  <a:moveTo>
                    <a:pt x="0" y="13349"/>
                  </a:moveTo>
                  <a:lnTo>
                    <a:pt x="200233" y="0"/>
                  </a:lnTo>
                  <a:lnTo>
                    <a:pt x="200233" y="0"/>
                  </a:lnTo>
                  <a:lnTo>
                    <a:pt x="166861" y="113465"/>
                  </a:lnTo>
                  <a:lnTo>
                    <a:pt x="0" y="133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447672" y="2712643"/>
              <a:ext cx="2468562" cy="2468563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297109" y="3290493"/>
              <a:ext cx="420688" cy="393700"/>
            </a:xfrm>
            <a:custGeom>
              <a:avLst/>
              <a:gdLst>
                <a:gd name="connsiteX0" fmla="*/ 146838 w 420490"/>
                <a:gd name="connsiteY0" fmla="*/ 273653 h 393793"/>
                <a:gd name="connsiteX1" fmla="*/ 213582 w 420490"/>
                <a:gd name="connsiteY1" fmla="*/ 327048 h 393793"/>
                <a:gd name="connsiteX2" fmla="*/ 347071 w 420490"/>
                <a:gd name="connsiteY2" fmla="*/ 387118 h 393793"/>
                <a:gd name="connsiteX3" fmla="*/ 420490 w 420490"/>
                <a:gd name="connsiteY3" fmla="*/ 393793 h 393793"/>
                <a:gd name="connsiteX4" fmla="*/ 387118 w 420490"/>
                <a:gd name="connsiteY4" fmla="*/ 0 h 393793"/>
                <a:gd name="connsiteX5" fmla="*/ 0 w 420490"/>
                <a:gd name="connsiteY5" fmla="*/ 6675 h 393793"/>
                <a:gd name="connsiteX6" fmla="*/ 146838 w 420490"/>
                <a:gd name="connsiteY6" fmla="*/ 273653 h 39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490" h="393793">
                  <a:moveTo>
                    <a:pt x="146838" y="273653"/>
                  </a:moveTo>
                  <a:lnTo>
                    <a:pt x="213582" y="327048"/>
                  </a:lnTo>
                  <a:lnTo>
                    <a:pt x="347071" y="387118"/>
                  </a:lnTo>
                  <a:lnTo>
                    <a:pt x="420490" y="393793"/>
                  </a:lnTo>
                  <a:lnTo>
                    <a:pt x="387118" y="0"/>
                  </a:lnTo>
                  <a:lnTo>
                    <a:pt x="0" y="6675"/>
                  </a:lnTo>
                  <a:lnTo>
                    <a:pt x="146838" y="273653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6" name="Freeform 35"/>
          <p:cNvSpPr/>
          <p:nvPr userDrawn="1"/>
        </p:nvSpPr>
        <p:spPr>
          <a:xfrm>
            <a:off x="5065643" y="2574235"/>
            <a:ext cx="308114" cy="1073426"/>
          </a:xfrm>
          <a:custGeom>
            <a:avLst/>
            <a:gdLst>
              <a:gd name="connsiteX0" fmla="*/ 308114 w 308114"/>
              <a:gd name="connsiteY0" fmla="*/ 0 h 1073426"/>
              <a:gd name="connsiteX1" fmla="*/ 268357 w 308114"/>
              <a:gd name="connsiteY1" fmla="*/ 66261 h 1073426"/>
              <a:gd name="connsiteX2" fmla="*/ 195470 w 308114"/>
              <a:gd name="connsiteY2" fmla="*/ 202095 h 1073426"/>
              <a:gd name="connsiteX3" fmla="*/ 142461 w 308114"/>
              <a:gd name="connsiteY3" fmla="*/ 294861 h 1073426"/>
              <a:gd name="connsiteX4" fmla="*/ 96079 w 308114"/>
              <a:gd name="connsiteY4" fmla="*/ 437322 h 1073426"/>
              <a:gd name="connsiteX5" fmla="*/ 66261 w 308114"/>
              <a:gd name="connsiteY5" fmla="*/ 589722 h 1073426"/>
              <a:gd name="connsiteX6" fmla="*/ 56322 w 308114"/>
              <a:gd name="connsiteY6" fmla="*/ 762000 h 1073426"/>
              <a:gd name="connsiteX7" fmla="*/ 62948 w 308114"/>
              <a:gd name="connsiteY7" fmla="*/ 917713 h 1073426"/>
              <a:gd name="connsiteX8" fmla="*/ 89453 w 308114"/>
              <a:gd name="connsiteY8" fmla="*/ 1073426 h 1073426"/>
              <a:gd name="connsiteX9" fmla="*/ 0 w 308114"/>
              <a:gd name="connsiteY9" fmla="*/ 639417 h 1073426"/>
              <a:gd name="connsiteX10" fmla="*/ 69574 w 308114"/>
              <a:gd name="connsiteY10" fmla="*/ 337930 h 1073426"/>
              <a:gd name="connsiteX11" fmla="*/ 248479 w 308114"/>
              <a:gd name="connsiteY11" fmla="*/ 19878 h 1073426"/>
              <a:gd name="connsiteX12" fmla="*/ 308114 w 308114"/>
              <a:gd name="connsiteY12" fmla="*/ 0 h 107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114" h="1073426">
                <a:moveTo>
                  <a:pt x="308114" y="0"/>
                </a:moveTo>
                <a:lnTo>
                  <a:pt x="268357" y="66261"/>
                </a:lnTo>
                <a:lnTo>
                  <a:pt x="195470" y="202095"/>
                </a:lnTo>
                <a:lnTo>
                  <a:pt x="142461" y="294861"/>
                </a:lnTo>
                <a:lnTo>
                  <a:pt x="96079" y="437322"/>
                </a:lnTo>
                <a:lnTo>
                  <a:pt x="66261" y="589722"/>
                </a:lnTo>
                <a:lnTo>
                  <a:pt x="56322" y="762000"/>
                </a:lnTo>
                <a:lnTo>
                  <a:pt x="62948" y="917713"/>
                </a:lnTo>
                <a:lnTo>
                  <a:pt x="89453" y="1073426"/>
                </a:lnTo>
                <a:lnTo>
                  <a:pt x="0" y="639417"/>
                </a:lnTo>
                <a:lnTo>
                  <a:pt x="69574" y="337930"/>
                </a:lnTo>
                <a:lnTo>
                  <a:pt x="248479" y="19878"/>
                </a:lnTo>
                <a:lnTo>
                  <a:pt x="30811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 36"/>
          <p:cNvSpPr/>
          <p:nvPr userDrawn="1"/>
        </p:nvSpPr>
        <p:spPr>
          <a:xfrm>
            <a:off x="5165035" y="2474843"/>
            <a:ext cx="225287" cy="155714"/>
          </a:xfrm>
          <a:custGeom>
            <a:avLst/>
            <a:gdLst>
              <a:gd name="connsiteX0" fmla="*/ 0 w 225287"/>
              <a:gd name="connsiteY0" fmla="*/ 0 h 155714"/>
              <a:gd name="connsiteX1" fmla="*/ 119269 w 225287"/>
              <a:gd name="connsiteY1" fmla="*/ 56322 h 155714"/>
              <a:gd name="connsiteX2" fmla="*/ 225287 w 225287"/>
              <a:gd name="connsiteY2" fmla="*/ 86140 h 155714"/>
              <a:gd name="connsiteX3" fmla="*/ 162339 w 225287"/>
              <a:gd name="connsiteY3" fmla="*/ 155714 h 155714"/>
              <a:gd name="connsiteX4" fmla="*/ 0 w 225287"/>
              <a:gd name="connsiteY4" fmla="*/ 0 h 15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87" h="155714">
                <a:moveTo>
                  <a:pt x="0" y="0"/>
                </a:moveTo>
                <a:lnTo>
                  <a:pt x="119269" y="56322"/>
                </a:lnTo>
                <a:lnTo>
                  <a:pt x="225287" y="86140"/>
                </a:lnTo>
                <a:lnTo>
                  <a:pt x="162339" y="15571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Freeform 37"/>
          <p:cNvSpPr/>
          <p:nvPr userDrawn="1"/>
        </p:nvSpPr>
        <p:spPr>
          <a:xfrm>
            <a:off x="6390861" y="4485861"/>
            <a:ext cx="265043" cy="69574"/>
          </a:xfrm>
          <a:custGeom>
            <a:avLst/>
            <a:gdLst>
              <a:gd name="connsiteX0" fmla="*/ 0 w 265043"/>
              <a:gd name="connsiteY0" fmla="*/ 69574 h 69574"/>
              <a:gd name="connsiteX1" fmla="*/ 89452 w 265043"/>
              <a:gd name="connsiteY1" fmla="*/ 62948 h 69574"/>
              <a:gd name="connsiteX2" fmla="*/ 155713 w 265043"/>
              <a:gd name="connsiteY2" fmla="*/ 56322 h 69574"/>
              <a:gd name="connsiteX3" fmla="*/ 265043 w 265043"/>
              <a:gd name="connsiteY3" fmla="*/ 36443 h 69574"/>
              <a:gd name="connsiteX4" fmla="*/ 69574 w 265043"/>
              <a:gd name="connsiteY4" fmla="*/ 0 h 69574"/>
              <a:gd name="connsiteX5" fmla="*/ 43069 w 265043"/>
              <a:gd name="connsiteY5" fmla="*/ 19878 h 69574"/>
              <a:gd name="connsiteX6" fmla="*/ 0 w 265043"/>
              <a:gd name="connsiteY6" fmla="*/ 69574 h 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043" h="69574">
                <a:moveTo>
                  <a:pt x="0" y="69574"/>
                </a:moveTo>
                <a:lnTo>
                  <a:pt x="89452" y="62948"/>
                </a:lnTo>
                <a:lnTo>
                  <a:pt x="155713" y="56322"/>
                </a:lnTo>
                <a:lnTo>
                  <a:pt x="265043" y="36443"/>
                </a:lnTo>
                <a:lnTo>
                  <a:pt x="69574" y="0"/>
                </a:lnTo>
                <a:cubicBezTo>
                  <a:pt x="45111" y="17473"/>
                  <a:pt x="53100" y="9847"/>
                  <a:pt x="43069" y="19878"/>
                </a:cubicBezTo>
                <a:lnTo>
                  <a:pt x="0" y="695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Freeform 38"/>
          <p:cNvSpPr/>
          <p:nvPr userDrawn="1"/>
        </p:nvSpPr>
        <p:spPr>
          <a:xfrm>
            <a:off x="6642652" y="4326835"/>
            <a:ext cx="447261" cy="198782"/>
          </a:xfrm>
          <a:custGeom>
            <a:avLst/>
            <a:gdLst>
              <a:gd name="connsiteX0" fmla="*/ 0 w 447261"/>
              <a:gd name="connsiteY0" fmla="*/ 198782 h 198782"/>
              <a:gd name="connsiteX1" fmla="*/ 159026 w 447261"/>
              <a:gd name="connsiteY1" fmla="*/ 145774 h 198782"/>
              <a:gd name="connsiteX2" fmla="*/ 245165 w 447261"/>
              <a:gd name="connsiteY2" fmla="*/ 109330 h 198782"/>
              <a:gd name="connsiteX3" fmla="*/ 321365 w 447261"/>
              <a:gd name="connsiteY3" fmla="*/ 76200 h 198782"/>
              <a:gd name="connsiteX4" fmla="*/ 447261 w 447261"/>
              <a:gd name="connsiteY4" fmla="*/ 0 h 198782"/>
              <a:gd name="connsiteX5" fmla="*/ 142461 w 447261"/>
              <a:gd name="connsiteY5" fmla="*/ 72887 h 198782"/>
              <a:gd name="connsiteX6" fmla="*/ 0 w 447261"/>
              <a:gd name="connsiteY6" fmla="*/ 198782 h 19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61" h="198782">
                <a:moveTo>
                  <a:pt x="0" y="198782"/>
                </a:moveTo>
                <a:lnTo>
                  <a:pt x="159026" y="145774"/>
                </a:lnTo>
                <a:lnTo>
                  <a:pt x="245165" y="109330"/>
                </a:lnTo>
                <a:lnTo>
                  <a:pt x="321365" y="76200"/>
                </a:lnTo>
                <a:lnTo>
                  <a:pt x="447261" y="0"/>
                </a:lnTo>
                <a:lnTo>
                  <a:pt x="142461" y="72887"/>
                </a:lnTo>
                <a:lnTo>
                  <a:pt x="0" y="1987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 39"/>
          <p:cNvSpPr/>
          <p:nvPr userDrawn="1"/>
        </p:nvSpPr>
        <p:spPr>
          <a:xfrm>
            <a:off x="6585217" y="2366682"/>
            <a:ext cx="66595" cy="105015"/>
          </a:xfrm>
          <a:custGeom>
            <a:avLst/>
            <a:gdLst>
              <a:gd name="connsiteX0" fmla="*/ 66595 w 66595"/>
              <a:gd name="connsiteY0" fmla="*/ 105015 h 105015"/>
              <a:gd name="connsiteX1" fmla="*/ 66595 w 66595"/>
              <a:gd name="connsiteY1" fmla="*/ 105015 h 105015"/>
              <a:gd name="connsiteX2" fmla="*/ 38420 w 66595"/>
              <a:gd name="connsiteY2" fmla="*/ 0 h 105015"/>
              <a:gd name="connsiteX3" fmla="*/ 0 w 66595"/>
              <a:gd name="connsiteY3" fmla="*/ 33298 h 105015"/>
              <a:gd name="connsiteX4" fmla="*/ 66595 w 66595"/>
              <a:gd name="connsiteY4" fmla="*/ 105015 h 10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95" h="105015">
                <a:moveTo>
                  <a:pt x="66595" y="105015"/>
                </a:moveTo>
                <a:lnTo>
                  <a:pt x="66595" y="105015"/>
                </a:lnTo>
                <a:lnTo>
                  <a:pt x="38420" y="0"/>
                </a:lnTo>
                <a:lnTo>
                  <a:pt x="0" y="33298"/>
                </a:lnTo>
                <a:lnTo>
                  <a:pt x="66595" y="1050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 40"/>
          <p:cNvSpPr/>
          <p:nvPr userDrawn="1"/>
        </p:nvSpPr>
        <p:spPr>
          <a:xfrm>
            <a:off x="6362380" y="2110548"/>
            <a:ext cx="202346" cy="51227"/>
          </a:xfrm>
          <a:custGeom>
            <a:avLst/>
            <a:gdLst>
              <a:gd name="connsiteX0" fmla="*/ 0 w 202346"/>
              <a:gd name="connsiteY0" fmla="*/ 5123 h 51227"/>
              <a:gd name="connsiteX1" fmla="*/ 74279 w 202346"/>
              <a:gd name="connsiteY1" fmla="*/ 0 h 51227"/>
              <a:gd name="connsiteX2" fmla="*/ 140874 w 202346"/>
              <a:gd name="connsiteY2" fmla="*/ 5123 h 51227"/>
              <a:gd name="connsiteX3" fmla="*/ 194662 w 202346"/>
              <a:gd name="connsiteY3" fmla="*/ 17929 h 51227"/>
              <a:gd name="connsiteX4" fmla="*/ 202346 w 202346"/>
              <a:gd name="connsiteY4" fmla="*/ 51227 h 51227"/>
              <a:gd name="connsiteX5" fmla="*/ 0 w 202346"/>
              <a:gd name="connsiteY5" fmla="*/ 5123 h 5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346" h="51227">
                <a:moveTo>
                  <a:pt x="0" y="5123"/>
                </a:moveTo>
                <a:lnTo>
                  <a:pt x="74279" y="0"/>
                </a:lnTo>
                <a:lnTo>
                  <a:pt x="140874" y="5123"/>
                </a:lnTo>
                <a:lnTo>
                  <a:pt x="194662" y="17929"/>
                </a:lnTo>
                <a:lnTo>
                  <a:pt x="202346" y="51227"/>
                </a:lnTo>
                <a:lnTo>
                  <a:pt x="0" y="51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9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6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1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3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6084888" y="0"/>
            <a:ext cx="3071812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1" r="1904"/>
          <a:stretch>
            <a:fillRect/>
          </a:stretch>
        </p:blipFill>
        <p:spPr bwMode="auto">
          <a:xfrm>
            <a:off x="6084888" y="0"/>
            <a:ext cx="307181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6"/>
          <p:cNvCxnSpPr/>
          <p:nvPr userDrawn="1"/>
        </p:nvCxnSpPr>
        <p:spPr>
          <a:xfrm>
            <a:off x="6084888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6338888"/>
            <a:ext cx="13303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449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14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6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HFIR_S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686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 flipH="1">
            <a:off x="22225" y="6513513"/>
            <a:ext cx="211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73038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73038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73038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73038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73038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fld id="{751EB6CB-2E5F-4E6A-BAFB-5E7309CB6C2A}" type="slidenum">
              <a:rPr lang="en-US" altLang="en-US" sz="1000" smtClean="0">
                <a:solidFill>
                  <a:srgbClr val="BFBFBF"/>
                </a:solidFill>
              </a:rPr>
              <a:pPr algn="r" eaLnBrk="1" hangingPunct="1">
                <a:lnSpc>
                  <a:spcPct val="90000"/>
                </a:lnSpc>
                <a:defRPr/>
              </a:pPr>
              <a:t>‹#›</a:t>
            </a:fld>
            <a:endParaRPr lang="en-US" altLang="en-US" sz="1000">
              <a:solidFill>
                <a:srgbClr val="BFBFBF"/>
              </a:solidFill>
            </a:endParaRPr>
          </a:p>
        </p:txBody>
      </p:sp>
      <p:sp>
        <p:nvSpPr>
          <p:cNvPr id="6" name="Rectangle 256"/>
          <p:cNvSpPr txBox="1">
            <a:spLocks noChangeArrowheads="1"/>
          </p:cNvSpPr>
          <p:nvPr/>
        </p:nvSpPr>
        <p:spPr bwMode="auto">
          <a:xfrm>
            <a:off x="215900" y="6477000"/>
            <a:ext cx="2895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BFBFBF"/>
                </a:solidFill>
              </a:rPr>
              <a:t>Presentation_name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413"/>
            <a:ext cx="2133600" cy="179387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2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0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HFIR_SN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2686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778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913" y="1446213"/>
            <a:ext cx="86423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52400" y="6629400"/>
            <a:ext cx="586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173038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73038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73038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73038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73038"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73038" fontAlgn="base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73038" fontAlgn="base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73038" fontAlgn="base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73038" fontAlgn="base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fld id="{F930033B-A8F4-46E8-B785-47827B2E28C4}" type="slidenum">
              <a:rPr lang="en-US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lnSpc>
                  <a:spcPct val="90000"/>
                </a:lnSpc>
                <a:defRPr/>
              </a:pPr>
              <a:t>‹#›</a:t>
            </a:fld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1200" b="0" dirty="0"/>
              <a:t>Extreme Conditions Environments</a:t>
            </a:r>
            <a:endParaRPr lang="en-US" altLang="en-US" sz="12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762000" y="6019800"/>
            <a:ext cx="5943600" cy="228600"/>
          </a:xfrm>
          <a:prstGeom prst="rect">
            <a:avLst/>
          </a:prstGeom>
          <a:ln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0" r:id="rId2"/>
    <p:sldLayoutId id="2147484071" r:id="rId3"/>
    <p:sldLayoutId id="2147484072" r:id="rId4"/>
    <p:sldLayoutId id="2147484076" r:id="rId5"/>
    <p:sldLayoutId id="2147484073" r:id="rId6"/>
    <p:sldLayoutId id="2147484077" r:id="rId7"/>
    <p:sldLayoutId id="2147484078" r:id="rId8"/>
    <p:sldLayoutId id="2147484074" r:id="rId9"/>
  </p:sldLayoutIdLst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mailto:pingalis@ornl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tiff"/><Relationship Id="rId5" Type="http://schemas.openxmlformats.org/officeDocument/2006/relationships/image" Target="../media/image74.emf"/><Relationship Id="rId4" Type="http://schemas.openxmlformats.org/officeDocument/2006/relationships/image" Target="../media/image73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jpeg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21" Type="http://schemas.openxmlformats.org/officeDocument/2006/relationships/image" Target="../media/image116.jp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1.jpe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23" Type="http://schemas.openxmlformats.org/officeDocument/2006/relationships/image" Target="../media/image118.jpg"/><Relationship Id="rId10" Type="http://schemas.openxmlformats.org/officeDocument/2006/relationships/image" Target="../media/image105.jpeg"/><Relationship Id="rId19" Type="http://schemas.openxmlformats.org/officeDocument/2006/relationships/image" Target="../media/image114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Relationship Id="rId22" Type="http://schemas.openxmlformats.org/officeDocument/2006/relationships/image" Target="../media/image117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Liquid_heliu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01613" y="228600"/>
            <a:ext cx="3989387" cy="1508939"/>
          </a:xfrm>
        </p:spPr>
        <p:txBody>
          <a:bodyPr/>
          <a:lstStyle/>
          <a:p>
            <a:r>
              <a:rPr lang="en-US" sz="3600" b="1" dirty="0"/>
              <a:t>Extreme Conditions Environments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01613" y="4343400"/>
            <a:ext cx="4876800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/>
              <a:t>Bianca Haberl</a:t>
            </a:r>
            <a:endParaRPr lang="en-US" sz="2600" b="1" i="1" baseline="30000" dirty="0"/>
          </a:p>
          <a:p>
            <a:endParaRPr lang="en-US" sz="900" b="1" i="1" dirty="0"/>
          </a:p>
          <a:p>
            <a:r>
              <a:rPr lang="en-US" sz="2200" i="1" dirty="0"/>
              <a:t>Neutron Scattering Division, </a:t>
            </a:r>
          </a:p>
          <a:p>
            <a:r>
              <a:rPr lang="en-US" sz="2200" i="1" dirty="0"/>
              <a:t>Neutron Sciences Directorate, </a:t>
            </a:r>
          </a:p>
          <a:p>
            <a:r>
              <a:rPr lang="en-US" sz="2200" i="1" dirty="0"/>
              <a:t>Oak Ridge National Laboratory, </a:t>
            </a:r>
          </a:p>
          <a:p>
            <a:r>
              <a:rPr lang="en-US" sz="2200" i="1" dirty="0"/>
              <a:t>Oak Ridge, TN 37831, USA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Magnetic field equipment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152595" y="736077"/>
            <a:ext cx="4419600" cy="1905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HFIR and SNS:  </a:t>
            </a:r>
            <a:r>
              <a:rPr lang="en-US" sz="1600" dirty="0"/>
              <a:t>0.5-3 T electromagnet: specialized for Reflectometry or SANS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HFIR:  </a:t>
            </a:r>
            <a:r>
              <a:rPr lang="en-US" sz="1600" dirty="0"/>
              <a:t>11 T (horizontal field), 11 T, 8 T, 6 T, 5 T (vertical field)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SNS:  </a:t>
            </a:r>
            <a:r>
              <a:rPr lang="en-US" sz="1600" dirty="0"/>
              <a:t>30 T pulsed, 8 T, 5 T, 7T (IPNS), 11T (LANL), 7T (Cryogen Free) (vertical field)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25" y="2910673"/>
            <a:ext cx="1975275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23034"/>
            <a:ext cx="2309813" cy="279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1" y="2737008"/>
            <a:ext cx="237807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2256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F2B2B1-2AC7-4BDC-B695-5FE572610F96}"/>
              </a:ext>
            </a:extLst>
          </p:cNvPr>
          <p:cNvSpPr/>
          <p:nvPr/>
        </p:nvSpPr>
        <p:spPr>
          <a:xfrm>
            <a:off x="-228600" y="6400800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</a:rPr>
              <a:t>Source: Harish Agrawal (ORNL)</a:t>
            </a:r>
          </a:p>
        </p:txBody>
      </p:sp>
    </p:spTree>
    <p:extLst>
      <p:ext uri="{BB962C8B-B14F-4D97-AF65-F5344CB8AC3E}">
        <p14:creationId xmlns:p14="http://schemas.microsoft.com/office/powerpoint/2010/main" val="63893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Outline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121188"/>
            <a:ext cx="8305800" cy="46156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b="1" dirty="0"/>
              <a:t>Overview over extreme environments used at ORNL</a:t>
            </a:r>
            <a:r>
              <a:rPr lang="en-US" sz="2400" b="1" dirty="0"/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1.   Irradiation environment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2.   Cryostats and magnets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3.   Extreme high temperature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4.   More detailed introduction to pressure techniques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Gas pressure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SANS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Clamp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Paris-Edinburgh presses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Diamond anvil cell program at ORNL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6778EA-2F51-491B-9A62-F1E94B4A11EC}"/>
              </a:ext>
            </a:extLst>
          </p:cNvPr>
          <p:cNvSpPr/>
          <p:nvPr/>
        </p:nvSpPr>
        <p:spPr>
          <a:xfrm>
            <a:off x="990600" y="2377440"/>
            <a:ext cx="4267200" cy="457200"/>
          </a:xfrm>
          <a:prstGeom prst="rect">
            <a:avLst/>
          </a:prstGeom>
          <a:noFill/>
          <a:ln w="38100">
            <a:solidFill>
              <a:srgbClr val="CC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9F795-AE77-4ED2-A8F6-D71822A36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19453"/>
            <a:ext cx="5486400" cy="228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77D2A9-E217-47E9-9146-A83B58DE4B4B}"/>
              </a:ext>
            </a:extLst>
          </p:cNvPr>
          <p:cNvSpPr/>
          <p:nvPr/>
        </p:nvSpPr>
        <p:spPr>
          <a:xfrm>
            <a:off x="3505031" y="5605453"/>
            <a:ext cx="16767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/>
              <a:t>NOMAD Team</a:t>
            </a:r>
          </a:p>
        </p:txBody>
      </p:sp>
    </p:spTree>
    <p:extLst>
      <p:ext uri="{BB962C8B-B14F-4D97-AF65-F5344CB8AC3E}">
        <p14:creationId xmlns:p14="http://schemas.microsoft.com/office/powerpoint/2010/main" val="13386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/>
              <a:t>3. Extreme high temperature: Levitation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FC5B4-EDBD-4B99-938E-81E2F148A417}"/>
              </a:ext>
            </a:extLst>
          </p:cNvPr>
          <p:cNvSpPr txBox="1"/>
          <p:nvPr/>
        </p:nvSpPr>
        <p:spPr>
          <a:xfrm>
            <a:off x="495707" y="877800"/>
            <a:ext cx="8305800" cy="28561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Levitation holds an object aloft in a stable position: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Magnetic levitation – magnetic field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Electrostatic levitation – electric field on charged particle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Aerodynamic levitation  - stream of gas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Acoustic levitation – intense sound waves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Optical levitation – photon momentum transfer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1167F4-32DD-4437-BC8E-C433750FB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85103"/>
            <a:ext cx="3395837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EF250E-26BC-4175-B923-953EB71361D8}"/>
              </a:ext>
            </a:extLst>
          </p:cNvPr>
          <p:cNvSpPr txBox="1"/>
          <p:nvPr/>
        </p:nvSpPr>
        <p:spPr>
          <a:xfrm>
            <a:off x="5857607" y="5910590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 Source: Wikipedia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B477A3DF-81F5-4910-9191-327AA438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612815"/>
            <a:ext cx="2743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i="1" dirty="0"/>
              <a:t>Magnetic levitation used for Maglev train in Shanghai</a:t>
            </a:r>
            <a:endParaRPr lang="de-DE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1438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/>
              <a:t>3. Levitation and melting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t="22360" r="32212" b="48240"/>
          <a:stretch/>
        </p:blipFill>
        <p:spPr bwMode="auto">
          <a:xfrm>
            <a:off x="3084170" y="3207603"/>
            <a:ext cx="297566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5DE89-0045-477C-95FC-92DA117AC0C7}"/>
              </a:ext>
            </a:extLst>
          </p:cNvPr>
          <p:cNvSpPr txBox="1"/>
          <p:nvPr/>
        </p:nvSpPr>
        <p:spPr>
          <a:xfrm>
            <a:off x="76200" y="6367790"/>
            <a:ext cx="2871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Joerg Neuefeind, NOMAD (ORNL)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32B7B-7863-4D95-8ADB-9C500968879C}"/>
              </a:ext>
            </a:extLst>
          </p:cNvPr>
          <p:cNvSpPr txBox="1"/>
          <p:nvPr/>
        </p:nvSpPr>
        <p:spPr>
          <a:xfrm>
            <a:off x="368155" y="685800"/>
            <a:ext cx="8305800" cy="21770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Levitation is extremely useful for the study of melt properties since no reaction with sample chambers can occur.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The levitation sample is typically heated with a CO</a:t>
            </a:r>
            <a:r>
              <a:rPr lang="en-US" sz="2200" baseline="-25000" dirty="0"/>
              <a:t>2 </a:t>
            </a:r>
            <a:r>
              <a:rPr lang="en-US" sz="2200" dirty="0"/>
              <a:t>laser. This is a continuous wave gas lasers with wavelength ~10 µm.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Maximum temperature limited by sample evaporation, pyrometer reading ~800-3500ºC.</a:t>
            </a:r>
            <a:endParaRPr lang="en-US" sz="2200" dirty="0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1DFC5842-8C5E-4E38-B11B-12E83721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93603"/>
            <a:ext cx="243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i="1" dirty="0"/>
              <a:t>Laser-heated sample in the online aerodynamic levitator on NOMAD</a:t>
            </a:r>
            <a:endParaRPr lang="de-DE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0652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3. NOMAD offline levitator: Neutron </a:t>
            </a:r>
            <a:r>
              <a:rPr lang="en-US" dirty="0" err="1"/>
              <a:t>ElectroStatic</a:t>
            </a:r>
            <a:r>
              <a:rPr lang="en-US" dirty="0"/>
              <a:t> Levitator (NESL)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98463" y="1648106"/>
            <a:ext cx="4173537" cy="4467374"/>
            <a:chOff x="8067934" y="16467308"/>
            <a:chExt cx="8947361" cy="9577294"/>
          </a:xfrm>
        </p:grpSpPr>
        <p:pic>
          <p:nvPicPr>
            <p:cNvPr id="6" name="Picture 5"/>
            <p:cNvPicPr/>
            <p:nvPr/>
          </p:nvPicPr>
          <p:blipFill rotWithShape="1">
            <a:blip r:embed="rId2"/>
            <a:srcRect l="38205" t="5060" r="37436" b="3858"/>
            <a:stretch/>
          </p:blipFill>
          <p:spPr bwMode="auto">
            <a:xfrm>
              <a:off x="9187714" y="16467308"/>
              <a:ext cx="4572000" cy="86626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782222" y="16479382"/>
              <a:ext cx="2343111" cy="1253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Turbo Pump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12079921" y="16910269"/>
              <a:ext cx="70230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759713" y="18561488"/>
              <a:ext cx="3255582" cy="1253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Mounting flange</a:t>
              </a: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 flipH="1" flipV="1">
              <a:off x="13759715" y="19761445"/>
              <a:ext cx="1627790" cy="5370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582284" y="20175990"/>
              <a:ext cx="3768170" cy="7258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Instrumentation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1330940" y="20798644"/>
              <a:ext cx="2436975" cy="58366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325310" y="22932308"/>
              <a:ext cx="1554182" cy="1253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UV Lamp</a:t>
              </a: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>
            <a:xfrm flipH="1">
              <a:off x="12716070" y="23559138"/>
              <a:ext cx="609241" cy="1413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212092" y="22420218"/>
              <a:ext cx="1876790" cy="7258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00"/>
                  </a:solidFill>
                </a:rPr>
                <a:t>Sample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10088882" y="22783119"/>
              <a:ext cx="1242061" cy="52679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067934" y="23554349"/>
              <a:ext cx="2470292" cy="1253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Scattering Window</a:t>
              </a:r>
            </a:p>
          </p:txBody>
        </p:sp>
        <p:cxnSp>
          <p:nvCxnSpPr>
            <p:cNvPr id="18" name="Straight Arrow Connector 17"/>
            <p:cNvCxnSpPr>
              <a:cxnSpLocks/>
              <a:stCxn id="17" idx="0"/>
            </p:cNvCxnSpPr>
            <p:nvPr/>
          </p:nvCxnSpPr>
          <p:spPr>
            <a:xfrm flipV="1">
              <a:off x="9303081" y="23309918"/>
              <a:ext cx="1289433" cy="24443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321922" y="24790943"/>
              <a:ext cx="2608559" cy="1253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Sample collector</a:t>
              </a:r>
            </a:p>
          </p:txBody>
        </p:sp>
        <p:cxnSp>
          <p:nvCxnSpPr>
            <p:cNvPr id="20" name="Straight Arrow Connector 19"/>
            <p:cNvCxnSpPr>
              <a:stCxn id="19" idx="1"/>
            </p:cNvCxnSpPr>
            <p:nvPr/>
          </p:nvCxnSpPr>
          <p:spPr>
            <a:xfrm flipH="1" flipV="1">
              <a:off x="11597641" y="24917093"/>
              <a:ext cx="724281" cy="50068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-762000" y="6357582"/>
            <a:ext cx="5898781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/>
              <a:t>See: N. A. Mauro, </a:t>
            </a:r>
            <a:r>
              <a:rPr lang="en-US" sz="1200" b="1" dirty="0"/>
              <a:t>A. J. Vogt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Rev. Sci. </a:t>
            </a:r>
            <a:r>
              <a:rPr lang="en-US" sz="1200" dirty="0" err="1"/>
              <a:t>Instrum</a:t>
            </a:r>
            <a:r>
              <a:rPr lang="en-US" sz="1200" dirty="0"/>
              <a:t>. </a:t>
            </a:r>
            <a:r>
              <a:rPr lang="en-US" sz="1200" b="1" dirty="0"/>
              <a:t>87</a:t>
            </a:r>
            <a:r>
              <a:rPr lang="en-US" sz="1200" dirty="0"/>
              <a:t> (2016) 013904.</a:t>
            </a:r>
            <a:endParaRPr lang="en-US" sz="1200" i="1" dirty="0"/>
          </a:p>
        </p:txBody>
      </p:sp>
      <p:pic>
        <p:nvPicPr>
          <p:cNvPr id="40" name="Picture 2" descr="C:\Users\zjn\Desktop\NOMAD pictures\IMG_1596.JPG">
            <a:extLst>
              <a:ext uri="{FF2B5EF4-FFF2-40B4-BE49-F238E27FC236}">
                <a16:creationId xmlns:a16="http://schemas.microsoft.com/office/drawing/2014/main" id="{EA285C7D-8F3F-4FBB-BC0C-9440F4308A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42" y="3039666"/>
            <a:ext cx="2322121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BFC2FF-B642-490F-9F5D-163EA9C76DBD}"/>
              </a:ext>
            </a:extLst>
          </p:cNvPr>
          <p:cNvGrpSpPr/>
          <p:nvPr/>
        </p:nvGrpSpPr>
        <p:grpSpPr>
          <a:xfrm>
            <a:off x="87876" y="1462451"/>
            <a:ext cx="6112129" cy="4774080"/>
            <a:chOff x="2269871" y="1049013"/>
            <a:chExt cx="6112129" cy="47740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B76E8C-8664-44DA-96D6-829367463844}"/>
                </a:ext>
              </a:extLst>
            </p:cNvPr>
            <p:cNvSpPr/>
            <p:nvPr/>
          </p:nvSpPr>
          <p:spPr>
            <a:xfrm>
              <a:off x="2269871" y="1049013"/>
              <a:ext cx="6112129" cy="477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5EA3F2C-1686-443F-92D2-1AA8E5C604EF}"/>
                </a:ext>
              </a:extLst>
            </p:cNvPr>
            <p:cNvGrpSpPr/>
            <p:nvPr/>
          </p:nvGrpSpPr>
          <p:grpSpPr>
            <a:xfrm>
              <a:off x="3337611" y="1854727"/>
              <a:ext cx="3591031" cy="2747176"/>
              <a:chOff x="3381011" y="1992111"/>
              <a:chExt cx="3591031" cy="274717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FD8DAA2-3EB4-4087-9091-B05DFDE0063F}"/>
                  </a:ext>
                </a:extLst>
              </p:cNvPr>
              <p:cNvSpPr/>
              <p:nvPr/>
            </p:nvSpPr>
            <p:spPr>
              <a:xfrm>
                <a:off x="3381011" y="1992111"/>
                <a:ext cx="3591031" cy="27471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1" name="Group 40"/>
              <p:cNvGrpSpPr>
                <a:grpSpLocks noChangeAspect="1"/>
              </p:cNvGrpSpPr>
              <p:nvPr/>
            </p:nvGrpSpPr>
            <p:grpSpPr>
              <a:xfrm>
                <a:off x="3519331" y="2053092"/>
                <a:ext cx="3321006" cy="2594918"/>
                <a:chOff x="3404185" y="574071"/>
                <a:chExt cx="5720249" cy="4469601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5128" t="4459" r="19487" b="5256"/>
                <a:stretch/>
              </p:blipFill>
              <p:spPr>
                <a:xfrm>
                  <a:off x="4114800" y="1814329"/>
                  <a:ext cx="4615258" cy="3229343"/>
                </a:xfrm>
                <a:prstGeom prst="rect">
                  <a:avLst/>
                </a:prstGeom>
              </p:spPr>
            </p:pic>
            <p:sp>
              <p:nvSpPr>
                <p:cNvPr id="43" name="Right Arrow 42"/>
                <p:cNvSpPr/>
                <p:nvPr/>
              </p:nvSpPr>
              <p:spPr>
                <a:xfrm rot="3092867">
                  <a:off x="5347142" y="2956256"/>
                  <a:ext cx="1184570" cy="292886"/>
                </a:xfrm>
                <a:prstGeom prst="rightArrow">
                  <a:avLst/>
                </a:prstGeom>
                <a:gradFill>
                  <a:gsLst>
                    <a:gs pos="47000">
                      <a:srgbClr val="FF0000">
                        <a:alpha val="80000"/>
                      </a:srgbClr>
                    </a:gs>
                    <a:gs pos="100000">
                      <a:srgbClr val="92D050"/>
                    </a:gs>
                  </a:gsLst>
                  <a:lin ang="16200000" scaled="0"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Right Arrow 43"/>
                <p:cNvSpPr/>
                <p:nvPr/>
              </p:nvSpPr>
              <p:spPr>
                <a:xfrm rot="5400000">
                  <a:off x="5067805" y="1942595"/>
                  <a:ext cx="977673" cy="292887"/>
                </a:xfrm>
                <a:prstGeom prst="rightArrow">
                  <a:avLst/>
                </a:prstGeom>
                <a:gradFill flip="none" rotWithShape="1">
                  <a:gsLst>
                    <a:gs pos="65000">
                      <a:srgbClr val="AE9C3C">
                        <a:alpha val="0"/>
                      </a:srgbClr>
                    </a:gs>
                    <a:gs pos="83000">
                      <a:srgbClr val="C96828">
                        <a:alpha val="0"/>
                      </a:srgbClr>
                    </a:gs>
                    <a:gs pos="37000">
                      <a:srgbClr val="EB270F">
                        <a:alpha val="0"/>
                      </a:srgbClr>
                    </a:gs>
                    <a:gs pos="19000">
                      <a:srgbClr val="D74E1E"/>
                    </a:gs>
                    <a:gs pos="52000">
                      <a:srgbClr val="FF0000">
                        <a:alpha val="80000"/>
                      </a:srgbClr>
                    </a:gs>
                    <a:gs pos="100000">
                      <a:srgbClr val="92D050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ight Arrow 44"/>
                <p:cNvSpPr/>
                <p:nvPr/>
              </p:nvSpPr>
              <p:spPr>
                <a:xfrm rot="10800000">
                  <a:off x="6705600" y="3513161"/>
                  <a:ext cx="1184569" cy="292887"/>
                </a:xfrm>
                <a:prstGeom prst="rightArrow">
                  <a:avLst/>
                </a:prstGeom>
                <a:gradFill>
                  <a:gsLst>
                    <a:gs pos="47000">
                      <a:srgbClr val="FFFF00">
                        <a:alpha val="80000"/>
                      </a:srgbClr>
                    </a:gs>
                    <a:gs pos="100000">
                      <a:srgbClr val="92D050"/>
                    </a:gs>
                  </a:gsLst>
                  <a:lin ang="16200000" scaled="0"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ight Arrow 45"/>
                <p:cNvSpPr/>
                <p:nvPr/>
              </p:nvSpPr>
              <p:spPr>
                <a:xfrm rot="5400000">
                  <a:off x="4425557" y="3206357"/>
                  <a:ext cx="1828797" cy="292887"/>
                </a:xfrm>
                <a:prstGeom prst="rightArrow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Right Arrow 46"/>
                <p:cNvSpPr/>
                <p:nvPr/>
              </p:nvSpPr>
              <p:spPr>
                <a:xfrm rot="19166805">
                  <a:off x="5517953" y="3880368"/>
                  <a:ext cx="897629" cy="292887"/>
                </a:xfrm>
                <a:prstGeom prst="rightArrow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 rot="16200000">
                  <a:off x="5111355" y="1951075"/>
                  <a:ext cx="457200" cy="152400"/>
                </a:xfrm>
                <a:prstGeom prst="rect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Right Arrow 48"/>
                <p:cNvSpPr/>
                <p:nvPr/>
              </p:nvSpPr>
              <p:spPr>
                <a:xfrm rot="19166805">
                  <a:off x="6447030" y="3063060"/>
                  <a:ext cx="1042313" cy="292887"/>
                </a:xfrm>
                <a:prstGeom prst="rightArrow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Right Arrow 49"/>
                <p:cNvSpPr/>
                <p:nvPr/>
              </p:nvSpPr>
              <p:spPr>
                <a:xfrm rot="16200000">
                  <a:off x="7192673" y="1529954"/>
                  <a:ext cx="457201" cy="292887"/>
                </a:xfrm>
                <a:prstGeom prst="rightArrow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6200000">
                  <a:off x="7388564" y="2035475"/>
                  <a:ext cx="65417" cy="152400"/>
                </a:xfrm>
                <a:prstGeom prst="rect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16200000">
                  <a:off x="7260773" y="2522702"/>
                  <a:ext cx="321001" cy="152400"/>
                </a:xfrm>
                <a:prstGeom prst="rect">
                  <a:avLst/>
                </a:pr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279430" y="1033743"/>
                  <a:ext cx="1608444" cy="5407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/>
                    <a:t>Heating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887874" y="574071"/>
                  <a:ext cx="1143000" cy="922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/>
                    <a:t>To PSD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3404185" y="1213768"/>
                  <a:ext cx="2167581" cy="5407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/>
                    <a:t>Positioning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7254865" y="3733800"/>
                  <a:ext cx="1869569" cy="5407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>
                      <a:highlight>
                        <a:srgbClr val="FFFF00"/>
                      </a:highlight>
                    </a:rPr>
                    <a:t>Neutrons</a:t>
                  </a:r>
                </a:p>
              </p:txBody>
            </p:sp>
          </p:grpSp>
        </p:grpSp>
      </p:grpSp>
      <p:sp>
        <p:nvSpPr>
          <p:cNvPr id="58" name="Text Box 14">
            <a:extLst>
              <a:ext uri="{FF2B5EF4-FFF2-40B4-BE49-F238E27FC236}">
                <a16:creationId xmlns:a16="http://schemas.microsoft.com/office/drawing/2014/main" id="{EBC73433-A413-4D63-B024-E594C3A1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16" y="5540440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i="1" dirty="0"/>
              <a:t>Sample synthesis in</a:t>
            </a:r>
          </a:p>
          <a:p>
            <a:pPr algn="ctr"/>
            <a:r>
              <a:rPr lang="en-US" altLang="en-US" sz="1600" i="1" dirty="0"/>
              <a:t>the offline levitator</a:t>
            </a:r>
            <a:endParaRPr lang="de-DE" altLang="en-US" sz="1600" i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41C3E9-09DA-40D9-8DA1-36ED9B6B4B6F}"/>
              </a:ext>
            </a:extLst>
          </p:cNvPr>
          <p:cNvSpPr txBox="1"/>
          <p:nvPr/>
        </p:nvSpPr>
        <p:spPr>
          <a:xfrm>
            <a:off x="100863" y="6157985"/>
            <a:ext cx="2871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Joerg Neuefeind, NOMAD (ORNL)</a:t>
            </a:r>
          </a:p>
        </p:txBody>
      </p:sp>
    </p:spTree>
    <p:extLst>
      <p:ext uri="{BB962C8B-B14F-4D97-AF65-F5344CB8AC3E}">
        <p14:creationId xmlns:p14="http://schemas.microsoft.com/office/powerpoint/2010/main" val="24640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Outline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121188"/>
            <a:ext cx="8305800" cy="46156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b="1" dirty="0"/>
              <a:t>Overview over extreme environments used at ORNL</a:t>
            </a:r>
            <a:r>
              <a:rPr lang="en-US" sz="2400" b="1" dirty="0"/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1.   Irradiation environment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2.   Cryostats and magnets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3.   Extreme high temperature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4.   More detailed introduction to pressure techniques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Gas pressure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SANS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Clamp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Paris-Edinburgh presses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Diamond anvil cell program at ORNL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B3C1AB-7CB9-488D-B54A-07496C778A43}"/>
              </a:ext>
            </a:extLst>
          </p:cNvPr>
          <p:cNvSpPr/>
          <p:nvPr/>
        </p:nvSpPr>
        <p:spPr>
          <a:xfrm>
            <a:off x="1066800" y="2819400"/>
            <a:ext cx="7162800" cy="2514600"/>
          </a:xfrm>
          <a:prstGeom prst="rect">
            <a:avLst/>
          </a:prstGeom>
          <a:noFill/>
          <a:ln w="38100">
            <a:solidFill>
              <a:srgbClr val="CC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04800" y="990600"/>
            <a:ext cx="51816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9144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1pPr>
            <a:lvl2pPr marL="14859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2pPr>
            <a:lvl3pPr marL="16002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r>
              <a:rPr lang="en-GB" altLang="en-US" sz="2000" b="1" dirty="0">
                <a:solidFill>
                  <a:srgbClr val="CC0000"/>
                </a:solidFill>
                <a:latin typeface="+mn-lt"/>
              </a:rPr>
              <a:t>Percy Williams Bridgman</a:t>
            </a:r>
          </a:p>
          <a:p>
            <a:r>
              <a:rPr lang="en-GB" altLang="en-US" sz="2000" dirty="0">
                <a:latin typeface="+mn-lt"/>
              </a:rPr>
              <a:t>father of high pressure studies</a:t>
            </a:r>
          </a:p>
          <a:p>
            <a:endParaRPr lang="en-GB" altLang="en-US" sz="2000" b="1" dirty="0">
              <a:solidFill>
                <a:srgbClr val="CC0000"/>
              </a:solidFill>
              <a:latin typeface="+mn-lt"/>
            </a:endParaRPr>
          </a:p>
          <a:p>
            <a:pPr marL="0" indent="0"/>
            <a:r>
              <a:rPr lang="en-GB" altLang="en-US" sz="2000" dirty="0">
                <a:latin typeface="+mn-lt"/>
              </a:rPr>
              <a:t>1919: 	appointed full professor in Harvard 	aged </a:t>
            </a:r>
            <a:r>
              <a:rPr lang="en-GB" altLang="en-US" sz="2000" b="1" dirty="0">
                <a:solidFill>
                  <a:srgbClr val="CC0000"/>
                </a:solidFill>
                <a:latin typeface="+mn-lt"/>
              </a:rPr>
              <a:t>~37</a:t>
            </a:r>
          </a:p>
          <a:p>
            <a:pPr marL="0" indent="0"/>
            <a:endParaRPr lang="en-GB" altLang="en-US" sz="1000" b="1" dirty="0">
              <a:solidFill>
                <a:srgbClr val="CC0000"/>
              </a:solidFill>
              <a:latin typeface="+mn-lt"/>
            </a:endParaRPr>
          </a:p>
          <a:p>
            <a:pPr marL="0" indent="0"/>
            <a:r>
              <a:rPr lang="en-GB" altLang="en-US" sz="2000" dirty="0">
                <a:latin typeface="+mn-lt"/>
              </a:rPr>
              <a:t>New pressure apparatus (1905), Bridgman anvils</a:t>
            </a:r>
          </a:p>
          <a:p>
            <a:pPr marL="0" indent="0"/>
            <a:endParaRPr lang="en-GB" altLang="en-US" sz="1000" dirty="0">
              <a:latin typeface="+mn-lt"/>
            </a:endParaRPr>
          </a:p>
          <a:p>
            <a:pPr marL="0" indent="0"/>
            <a:r>
              <a:rPr lang="en-GB" altLang="en-US" sz="2000" b="0" dirty="0">
                <a:latin typeface="+mn-lt"/>
              </a:rPr>
              <a:t>Invented the Bridgman seal</a:t>
            </a:r>
          </a:p>
          <a:p>
            <a:pPr marL="0" indent="0"/>
            <a:endParaRPr lang="en-GB" altLang="en-US" sz="1000" dirty="0">
              <a:latin typeface="+mn-lt"/>
            </a:endParaRPr>
          </a:p>
          <a:p>
            <a:pPr marL="0" indent="0"/>
            <a:r>
              <a:rPr lang="en-GB" altLang="en-US" sz="2000" b="0" dirty="0">
                <a:latin typeface="+mn-lt"/>
              </a:rPr>
              <a:t>Studied over 100 materials under pressure</a:t>
            </a:r>
          </a:p>
          <a:p>
            <a:pPr marL="0"/>
            <a:endParaRPr lang="en-GB" altLang="en-US" sz="2000" b="0" dirty="0">
              <a:solidFill>
                <a:srgbClr val="CC0000"/>
              </a:solidFill>
              <a:latin typeface="+mn-lt"/>
            </a:endParaRPr>
          </a:p>
          <a:p>
            <a:pPr marL="0"/>
            <a:r>
              <a:rPr lang="en-GB" altLang="en-US" sz="2000" b="0" dirty="0">
                <a:solidFill>
                  <a:srgbClr val="CC0000"/>
                </a:solidFill>
                <a:latin typeface="+mn-lt"/>
              </a:rPr>
              <a:t>Received the Nobel Prize in 1946 for his studies of the properties of matter at high pressure and the invention of his high pressure apparatus.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7661" y="152400"/>
            <a:ext cx="8628678" cy="487954"/>
          </a:xfrm>
          <a:noFill/>
          <a:ln/>
        </p:spPr>
        <p:txBody>
          <a:bodyPr/>
          <a:lstStyle/>
          <a:p>
            <a:r>
              <a:rPr lang="en-GB" altLang="en-US" dirty="0"/>
              <a:t>4. Eventful times also at Harvard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-412474" y="6388921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</a:rPr>
              <a:t>Photo Source: Wikipedia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C23F2-2BC0-4801-B0B6-550C12118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87" y="750069"/>
            <a:ext cx="2262909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66336-BB90-4341-862B-6FF83E61D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90" y="4675036"/>
            <a:ext cx="1224220" cy="1828800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EDD04AEE-1E39-4442-801C-0EDBF00B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240" y="6448244"/>
            <a:ext cx="14943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i="1" dirty="0"/>
              <a:t>Bridgman seal</a:t>
            </a:r>
            <a:endParaRPr lang="de-DE" altLang="en-US" sz="1600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153CC-3C30-463A-87B4-E2612B20C852}"/>
              </a:ext>
            </a:extLst>
          </p:cNvPr>
          <p:cNvGrpSpPr/>
          <p:nvPr/>
        </p:nvGrpSpPr>
        <p:grpSpPr>
          <a:xfrm>
            <a:off x="7010399" y="4343400"/>
            <a:ext cx="1371601" cy="1764531"/>
            <a:chOff x="7010399" y="4343400"/>
            <a:chExt cx="1371601" cy="1764531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79600655-B199-4049-B7A8-1F46BBB8DE93}"/>
                </a:ext>
              </a:extLst>
            </p:cNvPr>
            <p:cNvSpPr/>
            <p:nvPr/>
          </p:nvSpPr>
          <p:spPr>
            <a:xfrm>
              <a:off x="7010400" y="5269731"/>
              <a:ext cx="1371600" cy="838200"/>
            </a:xfrm>
            <a:prstGeom prst="trapezoid">
              <a:avLst>
                <a:gd name="adj" fmla="val 6531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2F91716E-792A-4B64-B5CF-EC50C2BF2874}"/>
                </a:ext>
              </a:extLst>
            </p:cNvPr>
            <p:cNvSpPr/>
            <p:nvPr/>
          </p:nvSpPr>
          <p:spPr>
            <a:xfrm rot="10800000">
              <a:off x="7010400" y="4343400"/>
              <a:ext cx="1371600" cy="838200"/>
            </a:xfrm>
            <a:prstGeom prst="trapezoid">
              <a:avLst>
                <a:gd name="adj" fmla="val 6531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6C0229-64AE-4922-ADB6-6AFAD267865E}"/>
                </a:ext>
              </a:extLst>
            </p:cNvPr>
            <p:cNvSpPr/>
            <p:nvPr/>
          </p:nvSpPr>
          <p:spPr>
            <a:xfrm>
              <a:off x="7010399" y="5181601"/>
              <a:ext cx="1371600" cy="881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2B6F71-6F27-4CC7-B35A-69979FB5EABC}"/>
                </a:ext>
              </a:extLst>
            </p:cNvPr>
            <p:cNvSpPr/>
            <p:nvPr/>
          </p:nvSpPr>
          <p:spPr>
            <a:xfrm>
              <a:off x="7653528" y="5181601"/>
              <a:ext cx="76200" cy="881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F86C4F-478B-43BC-B9C7-433477250FF7}"/>
              </a:ext>
            </a:extLst>
          </p:cNvPr>
          <p:cNvSpPr txBox="1"/>
          <p:nvPr/>
        </p:nvSpPr>
        <p:spPr>
          <a:xfrm>
            <a:off x="7431875" y="5758854"/>
            <a:ext cx="5693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B83327-E05B-4F60-9AE3-6DBCA9608F14}"/>
              </a:ext>
            </a:extLst>
          </p:cNvPr>
          <p:cNvSpPr txBox="1"/>
          <p:nvPr/>
        </p:nvSpPr>
        <p:spPr>
          <a:xfrm>
            <a:off x="7419470" y="4395219"/>
            <a:ext cx="5693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WC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91E73F40-78C0-419F-9F93-CD32D1C61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632" y="4590640"/>
            <a:ext cx="1119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i="1" dirty="0"/>
              <a:t>Bridgman </a:t>
            </a:r>
          </a:p>
          <a:p>
            <a:r>
              <a:rPr lang="en-US" altLang="en-US" sz="1600" i="1" dirty="0"/>
              <a:t>anvils</a:t>
            </a:r>
            <a:endParaRPr lang="de-DE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5718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Number Placeholder 4">
            <a:extLst>
              <a:ext uri="{FF2B5EF4-FFF2-40B4-BE49-F238E27FC236}">
                <a16:creationId xmlns:a16="http://schemas.microsoft.com/office/drawing/2014/main" id="{391D813A-556B-451D-B4A5-1C2572CCD407}"/>
              </a:ext>
            </a:extLst>
          </p:cNvPr>
          <p:cNvSpPr txBox="1">
            <a:spLocks noGrp="1"/>
          </p:cNvSpPr>
          <p:nvPr/>
        </p:nvSpPr>
        <p:spPr bwMode="auto">
          <a:xfrm>
            <a:off x="8405813" y="6597650"/>
            <a:ext cx="585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EF37EE-B85E-4BFA-BA0C-3FDB02CB13A3}" type="slidenum">
              <a:rPr lang="en-AU" altLang="en-US" sz="1400"/>
              <a:pPr algn="r" eaLnBrk="1" hangingPunct="1"/>
              <a:t>17</a:t>
            </a:fld>
            <a:endParaRPr lang="en-AU" altLang="en-US" sz="1400"/>
          </a:p>
        </p:txBody>
      </p:sp>
      <p:sp>
        <p:nvSpPr>
          <p:cNvPr id="244739" name="Rectangle 2">
            <a:extLst>
              <a:ext uri="{FF2B5EF4-FFF2-40B4-BE49-F238E27FC236}">
                <a16:creationId xmlns:a16="http://schemas.microsoft.com/office/drawing/2014/main" id="{ABDE4370-2D52-41ED-A460-6A1D4F361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762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AU" altLang="en-US">
              <a:latin typeface="Times" panose="02020603050405020304" pitchFamily="18" charset="0"/>
            </a:endParaRPr>
          </a:p>
        </p:txBody>
      </p:sp>
      <p:sp>
        <p:nvSpPr>
          <p:cNvPr id="244742" name="Text Box 25">
            <a:extLst>
              <a:ext uri="{FF2B5EF4-FFF2-40B4-BE49-F238E27FC236}">
                <a16:creationId xmlns:a16="http://schemas.microsoft.com/office/drawing/2014/main" id="{0E1B7491-5305-4EFF-B859-462ED8DA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44" y="2640627"/>
            <a:ext cx="41767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AU" altLang="en-US" sz="2200" dirty="0"/>
              <a:t>For a radius of 2 </a:t>
            </a:r>
            <a:r>
              <a:rPr lang="en-AU" altLang="en-US" sz="2200" dirty="0">
                <a:latin typeface="Symbol" panose="05050102010706020507" pitchFamily="18" charset="2"/>
              </a:rPr>
              <a:t>m</a:t>
            </a:r>
            <a:r>
              <a:rPr lang="en-AU" altLang="en-US" sz="2200" dirty="0"/>
              <a:t>m,</a:t>
            </a:r>
          </a:p>
          <a:p>
            <a:pPr algn="ctr"/>
            <a:r>
              <a:rPr lang="en-AU" altLang="en-US" sz="2200" dirty="0"/>
              <a:t>an applied force of ~0.120 N already achieves 10 GPa!</a:t>
            </a:r>
          </a:p>
        </p:txBody>
      </p:sp>
      <p:pic>
        <p:nvPicPr>
          <p:cNvPr id="244745" name="Picture 9">
            <a:extLst>
              <a:ext uri="{FF2B5EF4-FFF2-40B4-BE49-F238E27FC236}">
                <a16:creationId xmlns:a16="http://schemas.microsoft.com/office/drawing/2014/main" id="{45EED1F8-BF48-4FAC-BA99-C406887B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06" y="3429000"/>
            <a:ext cx="2332037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6" name="Picture 10">
            <a:extLst>
              <a:ext uri="{FF2B5EF4-FFF2-40B4-BE49-F238E27FC236}">
                <a16:creationId xmlns:a16="http://schemas.microsoft.com/office/drawing/2014/main" id="{EBFFD242-58CC-4309-A3E7-61D8BC2A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85302"/>
            <a:ext cx="188595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4752" name="Group 16">
            <a:extLst>
              <a:ext uri="{FF2B5EF4-FFF2-40B4-BE49-F238E27FC236}">
                <a16:creationId xmlns:a16="http://schemas.microsoft.com/office/drawing/2014/main" id="{310602CD-5AB4-4649-91F1-308240CB7CE4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083050"/>
            <a:ext cx="4032250" cy="2089150"/>
            <a:chOff x="340" y="2659"/>
            <a:chExt cx="2540" cy="1316"/>
          </a:xfrm>
        </p:grpSpPr>
        <p:sp>
          <p:nvSpPr>
            <p:cNvPr id="244744" name="Text Box 8">
              <a:extLst>
                <a:ext uri="{FF2B5EF4-FFF2-40B4-BE49-F238E27FC236}">
                  <a16:creationId xmlns:a16="http://schemas.microsoft.com/office/drawing/2014/main" id="{A5C120E2-6253-47F2-9021-F8C209894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" y="2861"/>
              <a:ext cx="74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1" dirty="0"/>
                <a:t>‘flat punch </a:t>
              </a:r>
            </a:p>
            <a:p>
              <a:pPr algn="ctr"/>
              <a:r>
                <a:rPr lang="en-US" altLang="en-US" sz="1600" i="1" dirty="0"/>
                <a:t>tip’</a:t>
              </a:r>
              <a:endParaRPr lang="de-DE" altLang="en-US" sz="1600" i="1" dirty="0"/>
            </a:p>
          </p:txBody>
        </p:sp>
        <p:sp>
          <p:nvSpPr>
            <p:cNvPr id="244748" name="AutoShape 12">
              <a:extLst>
                <a:ext uri="{FF2B5EF4-FFF2-40B4-BE49-F238E27FC236}">
                  <a16:creationId xmlns:a16="http://schemas.microsoft.com/office/drawing/2014/main" id="{F3DD7795-9C66-4592-B23D-5E67E4758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3612"/>
              <a:ext cx="2540" cy="363"/>
            </a:xfrm>
            <a:prstGeom prst="cube">
              <a:avLst>
                <a:gd name="adj" fmla="val 79338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9" name="Line 13">
              <a:extLst>
                <a:ext uri="{FF2B5EF4-FFF2-40B4-BE49-F238E27FC236}">
                  <a16:creationId xmlns:a16="http://schemas.microsoft.com/office/drawing/2014/main" id="{B5E1AF0A-8910-4869-A5B2-D93DCB1402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339"/>
              <a:ext cx="0" cy="409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743" name="AutoShape 7">
              <a:extLst>
                <a:ext uri="{FF2B5EF4-FFF2-40B4-BE49-F238E27FC236}">
                  <a16:creationId xmlns:a16="http://schemas.microsoft.com/office/drawing/2014/main" id="{80865EFA-9B25-4AC3-8C28-E42F59AFF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659"/>
              <a:ext cx="363" cy="771"/>
            </a:xfrm>
            <a:prstGeom prst="flowChartMagneticDisk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4750" name="Text Box 14">
            <a:extLst>
              <a:ext uri="{FF2B5EF4-FFF2-40B4-BE49-F238E27FC236}">
                <a16:creationId xmlns:a16="http://schemas.microsoft.com/office/drawing/2014/main" id="{1AC353B6-49FC-4B33-9C15-8A3F01987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806" y="4724400"/>
            <a:ext cx="1277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i="1" dirty="0"/>
              <a:t>spherical tip</a:t>
            </a:r>
            <a:endParaRPr lang="de-DE" altLang="en-US" sz="1600" i="1" dirty="0"/>
          </a:p>
        </p:txBody>
      </p:sp>
      <p:sp>
        <p:nvSpPr>
          <p:cNvPr id="244751" name="Text Box 15">
            <a:extLst>
              <a:ext uri="{FF2B5EF4-FFF2-40B4-BE49-F238E27FC236}">
                <a16:creationId xmlns:a16="http://schemas.microsoft.com/office/drawing/2014/main" id="{F4206A0C-FE49-4F0D-AC85-388E275C3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5753727"/>
            <a:ext cx="13580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/>
              <a:t>Berkovich</a:t>
            </a:r>
            <a:r>
              <a:rPr lang="en-US" altLang="en-US" sz="1600" dirty="0"/>
              <a:t> tip</a:t>
            </a:r>
            <a:endParaRPr lang="de-DE" alt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712C9-96E3-4735-AA16-172EA9481EEF}"/>
              </a:ext>
            </a:extLst>
          </p:cNvPr>
          <p:cNvGrpSpPr/>
          <p:nvPr/>
        </p:nvGrpSpPr>
        <p:grpSpPr>
          <a:xfrm>
            <a:off x="2555875" y="890874"/>
            <a:ext cx="3810000" cy="1371600"/>
            <a:chOff x="2362200" y="762000"/>
            <a:chExt cx="3810000" cy="1371600"/>
          </a:xfrm>
        </p:grpSpPr>
        <p:sp>
          <p:nvSpPr>
            <p:cNvPr id="244740" name="Text Box 25">
              <a:extLst>
                <a:ext uri="{FF2B5EF4-FFF2-40B4-BE49-F238E27FC236}">
                  <a16:creationId xmlns:a16="http://schemas.microsoft.com/office/drawing/2014/main" id="{DB9A8D90-A9B3-4A03-AB1E-CAA8FF02D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5750" y="1125514"/>
              <a:ext cx="2593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AU" altLang="en-US" sz="3200" b="1" dirty="0">
                  <a:solidFill>
                    <a:srgbClr val="CC0000"/>
                  </a:solidFill>
                </a:rPr>
                <a:t>pressure =</a:t>
              </a:r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2BE7283F-8D33-4EEB-A91F-B7C609157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926592"/>
              <a:ext cx="152399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AU" altLang="en-US" sz="3200" b="1" u="sng" dirty="0">
                  <a:solidFill>
                    <a:srgbClr val="CC0000"/>
                  </a:solidFill>
                </a:rPr>
                <a:t>force</a:t>
              </a:r>
            </a:p>
            <a:p>
              <a:pPr algn="ctr"/>
              <a:r>
                <a:rPr lang="en-AU" altLang="en-US" sz="3200" b="1" dirty="0">
                  <a:solidFill>
                    <a:srgbClr val="CC0000"/>
                  </a:solidFill>
                </a:rPr>
                <a:t>area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B7E0AF2-CACC-4910-827E-E0ABFD3505AD}"/>
                </a:ext>
              </a:extLst>
            </p:cNvPr>
            <p:cNvSpPr/>
            <p:nvPr/>
          </p:nvSpPr>
          <p:spPr>
            <a:xfrm>
              <a:off x="2362200" y="762000"/>
              <a:ext cx="3810000" cy="1371600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BB4BD53-31EB-4DC9-A007-BCDDB18A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Application of pressure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E2800-496A-4AE7-B522-6051FA918D6D}"/>
              </a:ext>
            </a:extLst>
          </p:cNvPr>
          <p:cNvSpPr/>
          <p:nvPr/>
        </p:nvSpPr>
        <p:spPr>
          <a:xfrm>
            <a:off x="5923869" y="2917249"/>
            <a:ext cx="2111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400" b="1" dirty="0"/>
              <a:t>Indentation: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2" grpId="0"/>
      <p:bldP spid="244750" grpId="0"/>
      <p:bldP spid="244751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Number Placeholder 4">
            <a:extLst>
              <a:ext uri="{FF2B5EF4-FFF2-40B4-BE49-F238E27FC236}">
                <a16:creationId xmlns:a16="http://schemas.microsoft.com/office/drawing/2014/main" id="{391D813A-556B-451D-B4A5-1C2572CCD407}"/>
              </a:ext>
            </a:extLst>
          </p:cNvPr>
          <p:cNvSpPr txBox="1">
            <a:spLocks noGrp="1"/>
          </p:cNvSpPr>
          <p:nvPr/>
        </p:nvSpPr>
        <p:spPr bwMode="auto">
          <a:xfrm>
            <a:off x="8405813" y="6597650"/>
            <a:ext cx="585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EF37EE-B85E-4BFA-BA0C-3FDB02CB13A3}" type="slidenum">
              <a:rPr lang="en-AU" altLang="en-US" sz="1400"/>
              <a:pPr algn="r" eaLnBrk="1" hangingPunct="1"/>
              <a:t>18</a:t>
            </a:fld>
            <a:endParaRPr lang="en-AU" altLang="en-US" sz="1400"/>
          </a:p>
        </p:txBody>
      </p:sp>
      <p:sp>
        <p:nvSpPr>
          <p:cNvPr id="244739" name="Rectangle 2">
            <a:extLst>
              <a:ext uri="{FF2B5EF4-FFF2-40B4-BE49-F238E27FC236}">
                <a16:creationId xmlns:a16="http://schemas.microsoft.com/office/drawing/2014/main" id="{ABDE4370-2D52-41ED-A460-6A1D4F361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762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AU" altLang="en-US">
              <a:latin typeface="Times" panose="02020603050405020304" pitchFamily="18" charset="0"/>
            </a:endParaRPr>
          </a:p>
        </p:txBody>
      </p:sp>
      <p:sp>
        <p:nvSpPr>
          <p:cNvPr id="244742" name="Text Box 25">
            <a:extLst>
              <a:ext uri="{FF2B5EF4-FFF2-40B4-BE49-F238E27FC236}">
                <a16:creationId xmlns:a16="http://schemas.microsoft.com/office/drawing/2014/main" id="{0E1B7491-5305-4EFF-B859-462ED8DA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145" y="1265872"/>
            <a:ext cx="42346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AU" altLang="en-US" sz="2200" dirty="0"/>
              <a:t>For a radius of 200 </a:t>
            </a:r>
            <a:r>
              <a:rPr lang="en-AU" altLang="en-US" sz="2200" dirty="0">
                <a:latin typeface="Symbol" panose="05050102010706020507" pitchFamily="18" charset="2"/>
              </a:rPr>
              <a:t>m</a:t>
            </a:r>
            <a:r>
              <a:rPr lang="en-AU" altLang="en-US" sz="2200" dirty="0"/>
              <a:t>m,</a:t>
            </a:r>
          </a:p>
          <a:p>
            <a:pPr algn="ctr"/>
            <a:r>
              <a:rPr lang="en-AU" altLang="en-US" sz="2200" dirty="0"/>
              <a:t>we now need to apply a force of ~1200 N (equivalent to ~130 kg) to achieve 10 GPa.</a:t>
            </a:r>
            <a:endParaRPr lang="en-AU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712C9-96E3-4735-AA16-172EA9481EEF}"/>
              </a:ext>
            </a:extLst>
          </p:cNvPr>
          <p:cNvGrpSpPr/>
          <p:nvPr/>
        </p:nvGrpSpPr>
        <p:grpSpPr>
          <a:xfrm>
            <a:off x="533400" y="1285973"/>
            <a:ext cx="3810000" cy="1371600"/>
            <a:chOff x="2362200" y="762000"/>
            <a:chExt cx="3810000" cy="1371600"/>
          </a:xfrm>
        </p:grpSpPr>
        <p:sp>
          <p:nvSpPr>
            <p:cNvPr id="244740" name="Text Box 25">
              <a:extLst>
                <a:ext uri="{FF2B5EF4-FFF2-40B4-BE49-F238E27FC236}">
                  <a16:creationId xmlns:a16="http://schemas.microsoft.com/office/drawing/2014/main" id="{DB9A8D90-A9B3-4A03-AB1E-CAA8FF02D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5750" y="1125514"/>
              <a:ext cx="2593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AU" altLang="en-US" sz="3200" b="1" dirty="0">
                  <a:solidFill>
                    <a:srgbClr val="CC0000"/>
                  </a:solidFill>
                </a:rPr>
                <a:t>pressure =</a:t>
              </a:r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2BE7283F-8D33-4EEB-A91F-B7C609157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926592"/>
              <a:ext cx="152399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AU" altLang="en-US" sz="3200" b="1" u="sng" dirty="0">
                  <a:solidFill>
                    <a:srgbClr val="CC0000"/>
                  </a:solidFill>
                </a:rPr>
                <a:t>force</a:t>
              </a:r>
            </a:p>
            <a:p>
              <a:pPr algn="ctr"/>
              <a:r>
                <a:rPr lang="en-AU" altLang="en-US" sz="3200" b="1" dirty="0">
                  <a:solidFill>
                    <a:srgbClr val="CC0000"/>
                  </a:solidFill>
                </a:rPr>
                <a:t>area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B7E0AF2-CACC-4910-827E-E0ABFD3505AD}"/>
                </a:ext>
              </a:extLst>
            </p:cNvPr>
            <p:cNvSpPr/>
            <p:nvPr/>
          </p:nvSpPr>
          <p:spPr>
            <a:xfrm>
              <a:off x="2362200" y="762000"/>
              <a:ext cx="3810000" cy="1371600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BB4BD53-31EB-4DC9-A007-BCDDB18A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Application of pressure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E2800-496A-4AE7-B522-6051FA918D6D}"/>
              </a:ext>
            </a:extLst>
          </p:cNvPr>
          <p:cNvSpPr/>
          <p:nvPr/>
        </p:nvSpPr>
        <p:spPr>
          <a:xfrm>
            <a:off x="5207960" y="3312286"/>
            <a:ext cx="32644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400" b="1" dirty="0"/>
              <a:t>Diamond anvil cell</a:t>
            </a:r>
            <a:r>
              <a:rPr lang="en-AU" altLang="en-US" sz="2600" b="1" dirty="0"/>
              <a:t>:</a:t>
            </a:r>
          </a:p>
        </p:txBody>
      </p:sp>
      <p:pic>
        <p:nvPicPr>
          <p:cNvPr id="20" name="Picture 2" descr="https://i2.wp.com/diamondanvils.com/wp-content/uploads/2017/01/A84300.jpg?fit=600%2C600&amp;ssl=1">
            <a:extLst>
              <a:ext uri="{FF2B5EF4-FFF2-40B4-BE49-F238E27FC236}">
                <a16:creationId xmlns:a16="http://schemas.microsoft.com/office/drawing/2014/main" id="{3365FF60-BB7D-4BD4-AAE9-340156B69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1395"/>
          <a:stretch/>
        </p:blipFill>
        <p:spPr bwMode="auto">
          <a:xfrm>
            <a:off x="5541851" y="3732688"/>
            <a:ext cx="2286000" cy="17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922F39-79BB-4DC2-B8B8-B1D218282F82}"/>
              </a:ext>
            </a:extLst>
          </p:cNvPr>
          <p:cNvSpPr txBox="1"/>
          <p:nvPr/>
        </p:nvSpPr>
        <p:spPr>
          <a:xfrm>
            <a:off x="5879583" y="5529590"/>
            <a:ext cx="3264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Boehler-Almax Plate DAC	</a:t>
            </a: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44DD0C13-56BF-49C7-989C-CC62DDFB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58850"/>
            <a:ext cx="42346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AU" altLang="en-US" sz="2200" dirty="0"/>
              <a:t>Such a radius enables sufficient sample size for optical experiments while loads/forces can be locked in with screws.</a:t>
            </a:r>
          </a:p>
        </p:txBody>
      </p:sp>
    </p:spTree>
    <p:extLst>
      <p:ext uri="{BB962C8B-B14F-4D97-AF65-F5344CB8AC3E}">
        <p14:creationId xmlns:p14="http://schemas.microsoft.com/office/powerpoint/2010/main" val="3474605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1"/>
          <p:cNvSpPr>
            <a:spLocks/>
          </p:cNvSpPr>
          <p:nvPr/>
        </p:nvSpPr>
        <p:spPr bwMode="auto">
          <a:xfrm>
            <a:off x="152400" y="152400"/>
            <a:ext cx="8636000" cy="8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High pressure synchrotron scattering – almost exclusively diamond anvil cells</a:t>
            </a:r>
            <a:endParaRPr lang="de-DE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1270" name="Picture 5" descr="generalized_dac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25876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25"/>
          <p:cNvSpPr txBox="1">
            <a:spLocks noChangeArrowheads="1"/>
          </p:cNvSpPr>
          <p:nvPr/>
        </p:nvSpPr>
        <p:spPr bwMode="auto">
          <a:xfrm>
            <a:off x="533400" y="4075599"/>
            <a:ext cx="8135938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000" dirty="0"/>
              <a:t>    Large pressure range from very low pressures to ~300 GPa is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000" dirty="0"/>
              <a:t>     accessible in a DAC.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500" dirty="0"/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000" dirty="0"/>
              <a:t>    Large temperature range from ~0.1 </a:t>
            </a:r>
            <a:r>
              <a:rPr lang="en-US" altLang="en-US" sz="2000" dirty="0" err="1"/>
              <a:t>mK</a:t>
            </a:r>
            <a:r>
              <a:rPr lang="en-US" altLang="en-US" sz="2000" dirty="0"/>
              <a:t> to ~4000 K is possible.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endParaRPr lang="en-US" altLang="en-US" sz="500" dirty="0"/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dirty="0"/>
              <a:t>Modifications allow easy adaption to more specific questions (e.g. membranes for rate control on de/compression, perforation for low signal samples, designer anvils for transport measurements etc.).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500" dirty="0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1219200"/>
            <a:ext cx="8135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Material is confined between gasket and two diamond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anvils and then compressed.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3666782"/>
            <a:ext cx="655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from Phys.org	                     by Stas </a:t>
            </a:r>
            <a:r>
              <a:rPr lang="en-US" sz="1100" dirty="0" err="1"/>
              <a:t>Sinogeikin</a:t>
            </a:r>
            <a:r>
              <a:rPr lang="en-US" sz="1100" dirty="0"/>
              <a:t> (HCPAT)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B5AD3-973E-4C55-BE40-261FF7E3A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50" y="1837982"/>
            <a:ext cx="220337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7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Extreme conditions environments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456" y="726716"/>
            <a:ext cx="8305800" cy="11900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600" dirty="0"/>
              <a:t>Wikipedia: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200" i="1" dirty="0"/>
              <a:t>“An 'extreme environment' contains conditions that are hard to survive for most known life forms.”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1BE19-2FFE-47F6-B7AA-6B6EF1B0B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52308"/>
            <a:ext cx="2058204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499A01-AAEA-45F2-A54D-599F32F184A7}"/>
              </a:ext>
            </a:extLst>
          </p:cNvPr>
          <p:cNvSpPr txBox="1"/>
          <p:nvPr/>
        </p:nvSpPr>
        <p:spPr>
          <a:xfrm>
            <a:off x="426596" y="2158005"/>
            <a:ext cx="5486400" cy="33824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Alkaline/acidic: below pH 5 or above pH 9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Extremely cold/hot: below -17ºC or above 40ºC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Under pressure: e.g. habitats deeper than 2000 m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Under radiation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Hypersaline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Without water or oxygen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9F0BA1-959E-4B00-942E-1B63F0E4C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98" y="5105400"/>
            <a:ext cx="1828800" cy="1371600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E4C3398C-28B2-4C20-BB7B-CB6ED6E86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195" y="6477000"/>
            <a:ext cx="1828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Salt lake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B2BAB422-C7C9-4E5C-AFE0-39AB31ABA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501" y="3395246"/>
            <a:ext cx="1828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Sandy desert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F5C4D-B09B-4088-999D-7DACE996E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994958"/>
            <a:ext cx="1371600" cy="1729930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D01915EB-5F4C-4C71-A96F-3F603955B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9" y="5681246"/>
            <a:ext cx="1828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Mount Everest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69B62-63E8-4C8B-B0BC-9391ABA5311A}"/>
              </a:ext>
            </a:extLst>
          </p:cNvPr>
          <p:cNvSpPr txBox="1"/>
          <p:nvPr/>
        </p:nvSpPr>
        <p:spPr>
          <a:xfrm>
            <a:off x="76200" y="6367790"/>
            <a:ext cx="655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228502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High pressure neutron scattering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967936"/>
            <a:ext cx="8305800" cy="4646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The diamond anvil cell for synchrotron scattering or optical techniques is sufficiently versatile for most </a:t>
            </a:r>
            <a:r>
              <a:rPr lang="en-US" sz="2200" i="1" dirty="0"/>
              <a:t>in situ </a:t>
            </a:r>
            <a:r>
              <a:rPr lang="en-US" sz="2200" dirty="0"/>
              <a:t>studies.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200" b="1" dirty="0">
                <a:solidFill>
                  <a:srgbClr val="CC0000"/>
                </a:solidFill>
              </a:rPr>
              <a:t>BUT: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C00000"/>
                </a:solidFill>
              </a:rPr>
              <a:t>For a diamond with 200 µm culet radius,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2200" dirty="0">
                <a:solidFill>
                  <a:srgbClr val="C00000"/>
                </a:solidFill>
              </a:rPr>
              <a:t>the volume of the sample chamber is 0.006 mm</a:t>
            </a:r>
            <a:r>
              <a:rPr lang="en-US" sz="2200" baseline="30000" dirty="0">
                <a:solidFill>
                  <a:srgbClr val="C00000"/>
                </a:solidFill>
              </a:rPr>
              <a:t>3</a:t>
            </a:r>
            <a:r>
              <a:rPr lang="en-US" sz="2200" dirty="0">
                <a:solidFill>
                  <a:srgbClr val="C00000"/>
                </a:solidFill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endParaRPr lang="en-US" sz="22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The minimum-size on high flux instruments such as NOMAD or VISION is 1 mm</a:t>
            </a:r>
            <a:r>
              <a:rPr lang="en-US" sz="2200" baseline="30000" dirty="0"/>
              <a:t>3</a:t>
            </a:r>
            <a:r>
              <a:rPr lang="en-US" sz="2200" dirty="0"/>
              <a:t> on very well scattering samples.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This sample volume is not sufficient for neutron scattering.</a:t>
            </a:r>
          </a:p>
        </p:txBody>
      </p:sp>
      <p:sp>
        <p:nvSpPr>
          <p:cNvPr id="4" name="Down Arrow 1">
            <a:extLst>
              <a:ext uri="{FF2B5EF4-FFF2-40B4-BE49-F238E27FC236}">
                <a16:creationId xmlns:a16="http://schemas.microsoft.com/office/drawing/2014/main" id="{478769B8-0EFB-489C-B4AE-A8349C904C87}"/>
              </a:ext>
            </a:extLst>
          </p:cNvPr>
          <p:cNvSpPr/>
          <p:nvPr/>
        </p:nvSpPr>
        <p:spPr>
          <a:xfrm>
            <a:off x="4229100" y="4343400"/>
            <a:ext cx="762000" cy="762000"/>
          </a:xfrm>
          <a:prstGeom prst="downArrow">
            <a:avLst/>
          </a:prstGeom>
          <a:solidFill>
            <a:srgbClr val="CC0000">
              <a:alpha val="20000"/>
            </a:srgbClr>
          </a:solidFill>
          <a:ln>
            <a:solidFill>
              <a:srgbClr val="CC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Number Placeholder 4">
            <a:extLst>
              <a:ext uri="{FF2B5EF4-FFF2-40B4-BE49-F238E27FC236}">
                <a16:creationId xmlns:a16="http://schemas.microsoft.com/office/drawing/2014/main" id="{391D813A-556B-451D-B4A5-1C2572CCD407}"/>
              </a:ext>
            </a:extLst>
          </p:cNvPr>
          <p:cNvSpPr txBox="1">
            <a:spLocks noGrp="1"/>
          </p:cNvSpPr>
          <p:nvPr/>
        </p:nvSpPr>
        <p:spPr bwMode="auto">
          <a:xfrm>
            <a:off x="8405813" y="6597650"/>
            <a:ext cx="585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EF37EE-B85E-4BFA-BA0C-3FDB02CB13A3}" type="slidenum">
              <a:rPr lang="en-AU" altLang="en-US" sz="1400"/>
              <a:pPr algn="r" eaLnBrk="1" hangingPunct="1"/>
              <a:t>21</a:t>
            </a:fld>
            <a:endParaRPr lang="en-AU" altLang="en-US" sz="1400"/>
          </a:p>
        </p:txBody>
      </p:sp>
      <p:sp>
        <p:nvSpPr>
          <p:cNvPr id="244739" name="Rectangle 2">
            <a:extLst>
              <a:ext uri="{FF2B5EF4-FFF2-40B4-BE49-F238E27FC236}">
                <a16:creationId xmlns:a16="http://schemas.microsoft.com/office/drawing/2014/main" id="{ABDE4370-2D52-41ED-A460-6A1D4F361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762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AU" altLang="en-US">
              <a:latin typeface="Times" panose="02020603050405020304" pitchFamily="18" charset="0"/>
            </a:endParaRPr>
          </a:p>
        </p:txBody>
      </p:sp>
      <p:sp>
        <p:nvSpPr>
          <p:cNvPr id="244742" name="Text Box 25">
            <a:extLst>
              <a:ext uri="{FF2B5EF4-FFF2-40B4-BE49-F238E27FC236}">
                <a16:creationId xmlns:a16="http://schemas.microsoft.com/office/drawing/2014/main" id="{0E1B7491-5305-4EFF-B859-462ED8DA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094" y="1127503"/>
            <a:ext cx="4495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AU" altLang="en-US" sz="2200" dirty="0"/>
              <a:t>For a radius of 2 mm,</a:t>
            </a:r>
          </a:p>
          <a:p>
            <a:pPr algn="ctr"/>
            <a:r>
              <a:rPr lang="en-AU" altLang="en-US" sz="2200" dirty="0"/>
              <a:t>we need to apply a force of ~120 </a:t>
            </a:r>
            <a:r>
              <a:rPr lang="en-AU" altLang="en-US" sz="2200" dirty="0" err="1"/>
              <a:t>kN</a:t>
            </a:r>
            <a:r>
              <a:rPr lang="en-AU" altLang="en-US" sz="2200" dirty="0"/>
              <a:t> to achieve 10 GPa. This is equivalent to 13 metric tons.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712C9-96E3-4735-AA16-172EA9481EEF}"/>
              </a:ext>
            </a:extLst>
          </p:cNvPr>
          <p:cNvGrpSpPr/>
          <p:nvPr/>
        </p:nvGrpSpPr>
        <p:grpSpPr>
          <a:xfrm>
            <a:off x="457200" y="1197379"/>
            <a:ext cx="3810000" cy="1371600"/>
            <a:chOff x="2362200" y="762000"/>
            <a:chExt cx="3810000" cy="1371600"/>
          </a:xfrm>
        </p:grpSpPr>
        <p:sp>
          <p:nvSpPr>
            <p:cNvPr id="244740" name="Text Box 25">
              <a:extLst>
                <a:ext uri="{FF2B5EF4-FFF2-40B4-BE49-F238E27FC236}">
                  <a16:creationId xmlns:a16="http://schemas.microsoft.com/office/drawing/2014/main" id="{DB9A8D90-A9B3-4A03-AB1E-CAA8FF02D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5750" y="1125514"/>
              <a:ext cx="2593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AU" altLang="en-US" sz="3200" b="1" dirty="0">
                  <a:solidFill>
                    <a:srgbClr val="CC0000"/>
                  </a:solidFill>
                </a:rPr>
                <a:t>pressure =</a:t>
              </a:r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2BE7283F-8D33-4EEB-A91F-B7C609157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926592"/>
              <a:ext cx="152399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AU" altLang="en-US" sz="3200" b="1" u="sng" dirty="0">
                  <a:solidFill>
                    <a:srgbClr val="CC0000"/>
                  </a:solidFill>
                </a:rPr>
                <a:t>force</a:t>
              </a:r>
            </a:p>
            <a:p>
              <a:pPr algn="ctr"/>
              <a:r>
                <a:rPr lang="en-AU" altLang="en-US" sz="3200" b="1" dirty="0">
                  <a:solidFill>
                    <a:srgbClr val="CC0000"/>
                  </a:solidFill>
                </a:rPr>
                <a:t>area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B7E0AF2-CACC-4910-827E-E0ABFD3505AD}"/>
                </a:ext>
              </a:extLst>
            </p:cNvPr>
            <p:cNvSpPr/>
            <p:nvPr/>
          </p:nvSpPr>
          <p:spPr>
            <a:xfrm>
              <a:off x="2362200" y="762000"/>
              <a:ext cx="3810000" cy="1371600"/>
            </a:xfrm>
            <a:prstGeom prst="rect">
              <a:avLst/>
            </a:prstGeom>
            <a:noFill/>
            <a:ln w="28575">
              <a:solidFill>
                <a:srgbClr val="CC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BB4BD53-31EB-4DC9-A007-BCDDB18A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</a:t>
            </a:r>
            <a:r>
              <a:rPr lang="en-US" dirty="0"/>
              <a:t>High pressure neutron scattering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B30B9-7BD2-447D-B99A-BCBCD4BD109A}"/>
              </a:ext>
            </a:extLst>
          </p:cNvPr>
          <p:cNvSpPr txBox="1"/>
          <p:nvPr/>
        </p:nvSpPr>
        <p:spPr>
          <a:xfrm>
            <a:off x="76200" y="6367790"/>
            <a:ext cx="655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source: Wikipedia</a:t>
            </a:r>
          </a:p>
        </p:txBody>
      </p:sp>
      <p:pic>
        <p:nvPicPr>
          <p:cNvPr id="16" name="Picture 5" descr="generalized_dac_figure">
            <a:extLst>
              <a:ext uri="{FF2B5EF4-FFF2-40B4-BE49-F238E27FC236}">
                <a16:creationId xmlns:a16="http://schemas.microsoft.com/office/drawing/2014/main" id="{3D3561E4-58CE-48F8-9533-E3585C10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278187" y="4195153"/>
            <a:ext cx="25876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88B05-D0D3-4CEA-B38A-9CB41CA8F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1"/>
          <a:stretch/>
        </p:blipFill>
        <p:spPr>
          <a:xfrm>
            <a:off x="914399" y="691713"/>
            <a:ext cx="7315200" cy="36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0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High pressure neutron scattering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7391400" cy="27381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To accommodate the necessary large sample volumes, a variety pressure cells exist for neutron scattering.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These are often optimized for specific application.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Many developmental efforts aim to increase pressure capabilities for </a:t>
            </a:r>
            <a:r>
              <a:rPr lang="en-US" sz="2200" i="1" dirty="0"/>
              <a:t>in situ </a:t>
            </a:r>
            <a:r>
              <a:rPr lang="en-US" sz="2200" dirty="0"/>
              <a:t>neutron scattering.</a:t>
            </a:r>
          </a:p>
        </p:txBody>
      </p:sp>
    </p:spTree>
    <p:extLst>
      <p:ext uri="{BB962C8B-B14F-4D97-AF65-F5344CB8AC3E}">
        <p14:creationId xmlns:p14="http://schemas.microsoft.com/office/powerpoint/2010/main" val="30095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524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Experiments with gas pressure cells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5122" name="Picture 2" descr="https://neutrons.ornl.gov/sites/default/files/sample/1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356616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09" y="2337375"/>
            <a:ext cx="1420368" cy="2420112"/>
          </a:xfrm>
          <a:prstGeom prst="rect">
            <a:avLst/>
          </a:prstGeom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332534" y="914400"/>
            <a:ext cx="4953000" cy="21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Up to 0.7 GPa gas pressure,</a:t>
            </a:r>
            <a:endParaRPr lang="en-AU" altLang="en-US" sz="2000" baseline="30000" dirty="0"/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Inert gases as well as H</a:t>
            </a:r>
            <a:r>
              <a:rPr lang="en-AU" altLang="en-US" sz="2000" baseline="-25000" dirty="0"/>
              <a:t>2</a:t>
            </a:r>
            <a:r>
              <a:rPr lang="en-AU" altLang="en-US" sz="2000" dirty="0"/>
              <a:t>/D</a:t>
            </a:r>
            <a:r>
              <a:rPr lang="en-AU" altLang="en-US" sz="2000" baseline="-25000" dirty="0"/>
              <a:t>2</a:t>
            </a:r>
            <a:r>
              <a:rPr lang="en-AU" altLang="en-US" sz="2000" dirty="0"/>
              <a:t> available,</a:t>
            </a:r>
            <a:endParaRPr lang="en-AU" altLang="en-US" sz="2000" baseline="30000" dirty="0"/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Cooling down to 5 K possible,</a:t>
            </a:r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Routinely used at many beamlines for diffraction and inelastic scattering,</a:t>
            </a:r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Supported by Sample Environment.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61560" y="5501640"/>
            <a:ext cx="2656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SITEC Gas Intensifier rated to 7 kbar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89876" y="1752600"/>
            <a:ext cx="2656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Gas pressure cell with radial SNAP collimator [1]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E04AA-7D74-406F-85D2-2647CD802923}"/>
              </a:ext>
            </a:extLst>
          </p:cNvPr>
          <p:cNvSpPr txBox="1"/>
          <p:nvPr/>
        </p:nvSpPr>
        <p:spPr>
          <a:xfrm>
            <a:off x="76200" y="6364589"/>
            <a:ext cx="4535216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[1] </a:t>
            </a:r>
            <a:r>
              <a:rPr lang="en-US" sz="1100" dirty="0">
                <a:solidFill>
                  <a:srgbClr val="000000"/>
                </a:solidFill>
              </a:rPr>
              <a:t>A. dos Santos </a:t>
            </a:r>
            <a:r>
              <a:rPr lang="en-US" sz="1100" i="1" dirty="0"/>
              <a:t>et al. </a:t>
            </a:r>
            <a:r>
              <a:rPr lang="en-US" sz="1100" dirty="0"/>
              <a:t>accepted with Review of Scientific Instruments.</a:t>
            </a:r>
          </a:p>
        </p:txBody>
      </p:sp>
    </p:spTree>
    <p:extLst>
      <p:ext uri="{BB962C8B-B14F-4D97-AF65-F5344CB8AC3E}">
        <p14:creationId xmlns:p14="http://schemas.microsoft.com/office/powerpoint/2010/main" val="2981091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Gas pressure experiments at VISION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505200"/>
            <a:ext cx="1704590" cy="22860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477017" y="2667000"/>
            <a:ext cx="26566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Diamond anvil cell gas loader can be used as portable H</a:t>
            </a:r>
            <a:r>
              <a:rPr lang="en-US" altLang="en-US" sz="1600" i="1" baseline="-25000" dirty="0"/>
              <a:t>2 </a:t>
            </a:r>
            <a:r>
              <a:rPr lang="en-US" altLang="en-US" sz="1600" i="1" dirty="0"/>
              <a:t>intensifier </a:t>
            </a:r>
          </a:p>
        </p:txBody>
      </p:sp>
      <p:pic>
        <p:nvPicPr>
          <p:cNvPr id="2050" name="Picture 2" descr="C:\Users\bh4\AppData\Local\Temp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07264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h4\AppData\Local\Temp\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207264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h4\AppData\Local\Temp\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0" y="4038600"/>
            <a:ext cx="207264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19251" y="5604301"/>
            <a:ext cx="207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Gas pressure cell used on VISION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86" y="2057400"/>
            <a:ext cx="362891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40399" y="3959423"/>
            <a:ext cx="677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Ortho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9666" y="5181600"/>
            <a:ext cx="677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Para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9076" y="2080736"/>
            <a:ext cx="194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J=1 </a:t>
            </a:r>
            <a:r>
              <a:rPr lang="en-US" sz="1400" b="1" dirty="0">
                <a:sym typeface="Wingdings" panose="05000000000000000000" pitchFamily="2" charset="2"/>
              </a:rPr>
              <a:t> J=1</a:t>
            </a:r>
          </a:p>
          <a:p>
            <a:pPr algn="ctr"/>
            <a:r>
              <a:rPr lang="en-US" sz="1400" i="1" dirty="0">
                <a:sym typeface="Wingdings" panose="05000000000000000000" pitchFamily="2" charset="2"/>
              </a:rPr>
              <a:t>Center of mass “rattling” fundamental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2" y="3084493"/>
            <a:ext cx="2133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J=0 </a:t>
            </a:r>
            <a:r>
              <a:rPr lang="en-US" sz="1400" b="1" dirty="0">
                <a:solidFill>
                  <a:srgbClr val="0000FF"/>
                </a:solidFill>
                <a:sym typeface="Wingdings" panose="05000000000000000000" pitchFamily="2" charset="2"/>
              </a:rPr>
              <a:t> J=1</a:t>
            </a:r>
          </a:p>
          <a:p>
            <a:pPr algn="ctr"/>
            <a:r>
              <a:rPr lang="en-US" sz="1400" i="1" dirty="0">
                <a:solidFill>
                  <a:srgbClr val="0000FF"/>
                </a:solidFill>
                <a:sym typeface="Wingdings" panose="05000000000000000000" pitchFamily="2" charset="2"/>
              </a:rPr>
              <a:t>Pure rotational transition</a:t>
            </a:r>
          </a:p>
          <a:p>
            <a:pPr algn="ctr"/>
            <a:r>
              <a:rPr lang="en-US" sz="1400" i="1" dirty="0">
                <a:solidFill>
                  <a:srgbClr val="0000FF"/>
                </a:solidFill>
                <a:sym typeface="Wingdings" panose="05000000000000000000" pitchFamily="2" charset="2"/>
              </a:rPr>
              <a:t>(single peak at 14.7 </a:t>
            </a:r>
            <a:r>
              <a:rPr lang="en-US" sz="1400" i="1" dirty="0" err="1">
                <a:solidFill>
                  <a:srgbClr val="0000FF"/>
                </a:solidFill>
                <a:sym typeface="Wingdings" panose="05000000000000000000" pitchFamily="2" charset="2"/>
              </a:rPr>
              <a:t>meV</a:t>
            </a:r>
            <a:r>
              <a:rPr lang="en-US" sz="1400" i="1" dirty="0">
                <a:solidFill>
                  <a:srgbClr val="0000FF"/>
                </a:solidFill>
                <a:sym typeface="Wingdings" panose="05000000000000000000" pitchFamily="2" charset="2"/>
              </a:rPr>
              <a:t> for solid H</a:t>
            </a:r>
            <a:r>
              <a:rPr lang="en-US" sz="1400" i="1" baseline="-25000" dirty="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sz="1400" i="1" dirty="0">
                <a:solidFill>
                  <a:srgbClr val="0000FF"/>
                </a:solidFill>
                <a:sym typeface="Wingdings" panose="05000000000000000000" pitchFamily="2" charset="2"/>
              </a:rPr>
              <a:t>)</a:t>
            </a:r>
            <a:endParaRPr lang="en-US" sz="1400" i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3333" r="23958" b="21481"/>
          <a:stretch/>
        </p:blipFill>
        <p:spPr bwMode="auto">
          <a:xfrm>
            <a:off x="5450745" y="1276047"/>
            <a:ext cx="2052509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00" y="6367790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Daemen (ORNL), see T.A. Strobel et al, PRL 120, 120402 (2018).</a:t>
            </a:r>
          </a:p>
          <a:p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514601" y="762000"/>
            <a:ext cx="69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as 2D hindered rotor in organic clathrate cages</a:t>
            </a:r>
          </a:p>
        </p:txBody>
      </p:sp>
    </p:spTree>
    <p:extLst>
      <p:ext uri="{BB962C8B-B14F-4D97-AF65-F5344CB8AC3E}">
        <p14:creationId xmlns:p14="http://schemas.microsoft.com/office/powerpoint/2010/main" val="522713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28063" cy="880369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4. </a:t>
            </a:r>
            <a:r>
              <a:rPr lang="en-US" dirty="0"/>
              <a:t>Pressure cells for small angle neutron scattering</a:t>
            </a:r>
            <a:endParaRPr dirty="0"/>
          </a:p>
        </p:txBody>
      </p:sp>
      <p:pic>
        <p:nvPicPr>
          <p:cNvPr id="20" name="12. High pressure ce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257299"/>
            <a:ext cx="3175000" cy="476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162"/>
          <p:cNvSpPr txBox="1">
            <a:spLocks/>
          </p:cNvSpPr>
          <p:nvPr/>
        </p:nvSpPr>
        <p:spPr bwMode="auto">
          <a:xfrm>
            <a:off x="3538237" y="1066800"/>
            <a:ext cx="5422901" cy="26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0">
              <a:buNone/>
              <a:defRPr sz="2400"/>
            </a:pPr>
            <a:r>
              <a:rPr lang="en-US" sz="2000" dirty="0"/>
              <a:t>Extended McHugh cells – Reaction cell for </a:t>
            </a:r>
            <a:r>
              <a:rPr lang="en-US" sz="2000" i="1" dirty="0"/>
              <a:t>in situ </a:t>
            </a:r>
            <a:r>
              <a:rPr lang="en-US" sz="2000" dirty="0"/>
              <a:t>pretreatment:</a:t>
            </a:r>
          </a:p>
          <a:p>
            <a:pPr marL="625475" indent="-279400">
              <a:defRPr sz="2400"/>
            </a:pPr>
            <a:r>
              <a:rPr lang="en-US" sz="1800" dirty="0"/>
              <a:t>For acid pretreatments, stainless steel is not good but tantalum &lt; 1 </a:t>
            </a:r>
            <a:r>
              <a:rPr lang="en-US" sz="1800" dirty="0" err="1"/>
              <a:t>mpy</a:t>
            </a:r>
            <a:r>
              <a:rPr lang="en-US" sz="1800" dirty="0"/>
              <a:t> corrosion rate</a:t>
            </a:r>
          </a:p>
          <a:p>
            <a:pPr marL="625475" indent="-279400">
              <a:defRPr sz="2400"/>
            </a:pPr>
            <a:r>
              <a:rPr lang="en-US" sz="1800" dirty="0"/>
              <a:t>Reaction cell - Stainless steel with surface alloyed tantalum</a:t>
            </a:r>
          </a:p>
        </p:txBody>
      </p:sp>
      <p:grpSp>
        <p:nvGrpSpPr>
          <p:cNvPr id="23" name="Group 169"/>
          <p:cNvGrpSpPr/>
          <p:nvPr/>
        </p:nvGrpSpPr>
        <p:grpSpPr>
          <a:xfrm>
            <a:off x="6280081" y="3175000"/>
            <a:ext cx="2602864" cy="3003253"/>
            <a:chOff x="0" y="0"/>
            <a:chExt cx="2602862" cy="3003252"/>
          </a:xfrm>
        </p:grpSpPr>
        <p:pic>
          <p:nvPicPr>
            <p:cNvPr id="24" name="IsoCorrH2SO4_Tantalum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862" y="0"/>
              <a:ext cx="2540001" cy="285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Shape 166"/>
            <p:cNvSpPr/>
            <p:nvPr/>
          </p:nvSpPr>
          <p:spPr>
            <a:xfrm flipV="1">
              <a:off x="442424" y="1248846"/>
              <a:ext cx="1" cy="1365872"/>
            </a:xfrm>
            <a:prstGeom prst="line">
              <a:avLst/>
            </a:prstGeom>
            <a:noFill/>
            <a:ln w="19050" cap="flat">
              <a:solidFill>
                <a:srgbClr val="FF401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lnSpc>
                  <a:spcPct val="100000"/>
                </a:lnSpc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" name="Shape 167"/>
            <p:cNvSpPr/>
            <p:nvPr/>
          </p:nvSpPr>
          <p:spPr>
            <a:xfrm>
              <a:off x="412818" y="1231900"/>
              <a:ext cx="50801" cy="50800"/>
            </a:xfrm>
            <a:prstGeom prst="ellipse">
              <a:avLst/>
            </a:prstGeom>
            <a:solidFill>
              <a:srgbClr val="FF4013"/>
            </a:solidFill>
            <a:ln w="127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7" name="Shape 168"/>
            <p:cNvSpPr/>
            <p:nvPr/>
          </p:nvSpPr>
          <p:spPr>
            <a:xfrm>
              <a:off x="0" y="2705100"/>
              <a:ext cx="902197" cy="298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584200">
                <a:defRPr sz="1600" b="1">
                  <a:solidFill>
                    <a:srgbClr val="FF4013"/>
                  </a:solidFill>
                  <a:uFillTx/>
                </a:defRPr>
              </a:lvl1pPr>
            </a:lstStyle>
            <a:p>
              <a:r>
                <a:t>0.5-1.5%</a:t>
              </a:r>
            </a:p>
          </p:txBody>
        </p:sp>
      </p:grpSp>
      <p:pic>
        <p:nvPicPr>
          <p:cNvPr id="28" name="Snapshot 2009-10-12 15-47-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0893" y="4191000"/>
            <a:ext cx="2857500" cy="115755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/>
          <p:cNvSpPr txBox="1"/>
          <p:nvPr/>
        </p:nvSpPr>
        <p:spPr>
          <a:xfrm>
            <a:off x="76200" y="6367790"/>
            <a:ext cx="3764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S.V. Pingali, Bio-SANS instrument team (ORNL)</a:t>
            </a:r>
          </a:p>
        </p:txBody>
      </p:sp>
    </p:spTree>
    <p:extLst>
      <p:ext uri="{BB962C8B-B14F-4D97-AF65-F5344CB8AC3E}">
        <p14:creationId xmlns:p14="http://schemas.microsoft.com/office/powerpoint/2010/main" val="579099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28063" cy="487954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4. </a:t>
            </a:r>
            <a:r>
              <a:rPr lang="en-US" dirty="0"/>
              <a:t>High pressure SANS at HFIR</a:t>
            </a:r>
            <a:endParaRPr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14300" y="6072188"/>
            <a:ext cx="891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584200">
              <a:defRPr sz="1600">
                <a:uFillTx/>
              </a:defRPr>
            </a:pPr>
            <a:r>
              <a:rPr lang="en-US" sz="1000" dirty="0"/>
              <a:t>Pingali </a:t>
            </a:r>
            <a:r>
              <a:rPr lang="en-US" sz="1000" i="1" dirty="0"/>
              <a:t>et al.</a:t>
            </a:r>
            <a:r>
              <a:rPr lang="en-US" sz="1000" dirty="0"/>
              <a:t> </a:t>
            </a:r>
            <a:r>
              <a:rPr lang="en-US" sz="1000" i="1" dirty="0"/>
              <a:t>Cellulose</a:t>
            </a:r>
            <a:r>
              <a:rPr lang="en-US" sz="1000" dirty="0"/>
              <a:t> </a:t>
            </a:r>
            <a:r>
              <a:rPr lang="en-US" sz="1000" b="1" dirty="0"/>
              <a:t>21</a:t>
            </a:r>
            <a:r>
              <a:rPr lang="en-US" sz="1000" dirty="0"/>
              <a:t>, 873 (2014); </a:t>
            </a:r>
            <a:r>
              <a:rPr lang="en-US" sz="1000" dirty="0" err="1"/>
              <a:t>Nishiyama</a:t>
            </a:r>
            <a:r>
              <a:rPr lang="en-US" sz="1000" i="1" dirty="0"/>
              <a:t> et al.</a:t>
            </a:r>
            <a:r>
              <a:rPr lang="en-US" sz="1000" dirty="0"/>
              <a:t> </a:t>
            </a:r>
            <a:r>
              <a:rPr lang="en-US" sz="1000" i="1" dirty="0"/>
              <a:t>Cellulose</a:t>
            </a:r>
            <a:r>
              <a:rPr lang="en-US" sz="1000" dirty="0"/>
              <a:t> </a:t>
            </a:r>
            <a:r>
              <a:rPr lang="en-US" sz="1000" b="1" dirty="0"/>
              <a:t>21</a:t>
            </a:r>
            <a:r>
              <a:rPr lang="en-US" sz="1000" dirty="0"/>
              <a:t>, 1015 (2014) ; </a:t>
            </a:r>
            <a:r>
              <a:rPr lang="en-US" sz="1000" dirty="0" err="1"/>
              <a:t>Langan</a:t>
            </a:r>
            <a:r>
              <a:rPr lang="en-US" sz="1000" dirty="0"/>
              <a:t> </a:t>
            </a:r>
            <a:r>
              <a:rPr lang="en-US" sz="1000" i="1" dirty="0"/>
              <a:t>et al.</a:t>
            </a:r>
            <a:r>
              <a:rPr lang="en-US" sz="1000" dirty="0"/>
              <a:t> </a:t>
            </a:r>
            <a:r>
              <a:rPr lang="en-US" sz="1000" i="1" dirty="0"/>
              <a:t>Green Chemistry</a:t>
            </a:r>
            <a:r>
              <a:rPr lang="en-US" sz="1000" dirty="0"/>
              <a:t> </a:t>
            </a:r>
            <a:r>
              <a:rPr lang="en-US" sz="1000" b="1" dirty="0"/>
              <a:t>16</a:t>
            </a:r>
            <a:r>
              <a:rPr lang="en-US" sz="1000" dirty="0"/>
              <a:t>, 63 (2014)</a:t>
            </a:r>
          </a:p>
          <a:p>
            <a:pPr eaLnBrk="1" hangingPunct="1">
              <a:buFontTx/>
              <a:buNone/>
            </a:pPr>
            <a:r>
              <a:rPr lang="en-US" altLang="ja-JP" sz="1000" dirty="0">
                <a:solidFill>
                  <a:srgbClr val="000000"/>
                </a:solidFill>
              </a:rPr>
              <a:t>Contact: </a:t>
            </a:r>
            <a:r>
              <a:rPr lang="en-US" altLang="ja-JP" sz="1000" dirty="0">
                <a:solidFill>
                  <a:srgbClr val="000000"/>
                </a:solidFill>
                <a:hlinkClick r:id="rId2"/>
              </a:rPr>
              <a:t>pingalis@ornl.gov</a:t>
            </a:r>
            <a:r>
              <a:rPr lang="en-US" altLang="ja-JP" sz="1000" dirty="0">
                <a:solidFill>
                  <a:srgbClr val="000000"/>
                </a:solidFill>
              </a:rPr>
              <a:t>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12" name="Picture 2" descr="insit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411480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0"/>
          <p:cNvSpPr txBox="1">
            <a:spLocks noChangeArrowheads="1"/>
          </p:cNvSpPr>
          <p:nvPr/>
        </p:nvSpPr>
        <p:spPr bwMode="auto">
          <a:xfrm>
            <a:off x="520700" y="1752600"/>
            <a:ext cx="2413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/>
              <a:t>I</a:t>
            </a:r>
          </a:p>
        </p:txBody>
      </p:sp>
      <p:pic>
        <p:nvPicPr>
          <p:cNvPr id="15" name="Picture 1" descr="Figure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32362"/>
            <a:ext cx="4572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0"/>
          <p:cNvSpPr txBox="1">
            <a:spLocks noChangeArrowheads="1"/>
          </p:cNvSpPr>
          <p:nvPr/>
        </p:nvSpPr>
        <p:spPr bwMode="auto">
          <a:xfrm>
            <a:off x="304800" y="4703762"/>
            <a:ext cx="2984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/>
              <a:t>II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15384" y="669103"/>
            <a:ext cx="7391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Morphological changes in cellulose and lignin components of biomass occur at different stages during steam pretreatment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953000" y="2362200"/>
            <a:ext cx="402974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00050" indent="-400050" eaLnBrk="1" hangingPunct="1">
              <a:buFontTx/>
              <a:buAutoNum type="romanUcParenBoth"/>
              <a:defRPr/>
            </a:pPr>
            <a:r>
              <a:rPr lang="en-US" sz="1600" i="1" dirty="0">
                <a:latin typeface="+mn-lt"/>
                <a:ea typeface="+mn-ea"/>
              </a:rPr>
              <a:t>In-situ time-resolved neutron small-angle scattering data. Top row (horizontal sector) highlights cellulose morphological changes and bottom row (vertical sector) lignin. </a:t>
            </a:r>
          </a:p>
          <a:p>
            <a:pPr eaLnBrk="1" hangingPunct="1">
              <a:defRPr/>
            </a:pPr>
            <a:endParaRPr lang="en-US" sz="1600" i="1" dirty="0">
              <a:latin typeface="+mn-lt"/>
              <a:ea typeface="+mn-ea"/>
            </a:endParaRPr>
          </a:p>
          <a:p>
            <a:pPr marL="400050" indent="-400050" eaLnBrk="1" hangingPunct="1">
              <a:buFontTx/>
              <a:buAutoNum type="romanUcParenBoth"/>
              <a:defRPr/>
            </a:pPr>
            <a:r>
              <a:rPr lang="en-US" sz="1600" i="1" dirty="0">
                <a:latin typeface="+mn-lt"/>
                <a:ea typeface="+mn-ea"/>
              </a:rPr>
              <a:t>A schematic summarizing the fundamental processes responsible for the morphological changes of cellulose and lignin components during steam explosion pretreatment.</a:t>
            </a:r>
          </a:p>
        </p:txBody>
      </p:sp>
    </p:spTree>
    <p:extLst>
      <p:ext uri="{BB962C8B-B14F-4D97-AF65-F5344CB8AC3E}">
        <p14:creationId xmlns:p14="http://schemas.microsoft.com/office/powerpoint/2010/main" val="1996021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25" y="2514600"/>
            <a:ext cx="2206327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bh4\AppData\Local\Temp\Photo Jun 13, 1 18 27 P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219456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0025" y="1524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Clamp cell experiments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67200" y="4373940"/>
            <a:ext cx="265663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 err="1"/>
              <a:t>CuBe</a:t>
            </a:r>
            <a:r>
              <a:rPr lang="en-US" altLang="en-US" sz="1600" i="1" dirty="0"/>
              <a:t> cell for maximum pressure of 2 GPa supported by Sample Environment. Sample size is 15 mm height and 4.5 mm diameter.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029200" y="1752600"/>
            <a:ext cx="381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 err="1"/>
              <a:t>CuBe</a:t>
            </a:r>
            <a:r>
              <a:rPr lang="en-US" altLang="en-US" sz="1600" i="1" dirty="0"/>
              <a:t> cell available through US-Japanese collaboration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with a maximum pressure of 1.8 GPa.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28600" y="609600"/>
            <a:ext cx="81881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500"/>
              </a:spcBef>
              <a:buClrTx/>
              <a:buNone/>
            </a:pPr>
            <a:r>
              <a:rPr lang="en-AU" altLang="en-US" sz="2000" dirty="0"/>
              <a:t>Very useful for inelastic neutron scattering due to the large sample volumes possible, the relative ease of cooling and the possibility to insert cell into a magnet.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759803"/>
            <a:ext cx="2468881" cy="1645920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81000" y="3360003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 err="1"/>
              <a:t>NiCrAl</a:t>
            </a:r>
            <a:r>
              <a:rPr lang="en-US" altLang="en-US" sz="1600" i="1" dirty="0"/>
              <a:t> cell that can be cooled to 300 </a:t>
            </a:r>
            <a:r>
              <a:rPr lang="en-US" altLang="en-US" sz="1600" i="1" dirty="0" err="1"/>
              <a:t>mK</a:t>
            </a:r>
            <a:r>
              <a:rPr lang="en-US" altLang="en-US" sz="1600" i="1" dirty="0"/>
              <a:t> and allows maximum pressures of 2.2 – 3 GPa.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220682"/>
            <a:ext cx="655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Podlesnyak, Lumsden,  Loguillo, Rucker, Tian, Matsuda (ORNL), </a:t>
            </a:r>
          </a:p>
          <a:p>
            <a:r>
              <a:rPr lang="en-US" sz="1100" dirty="0" err="1"/>
              <a:t>Uwatoko</a:t>
            </a:r>
            <a:r>
              <a:rPr lang="en-US" sz="1100" dirty="0"/>
              <a:t> (University of Tokyo)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95321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Clamp cell INS experiments at SNS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2881233" cy="384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971800"/>
            <a:ext cx="351534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637782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First publication using clamp cells on CNCS: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“Spin dynamics in pressure-induced magnetically ordered phases in (C</a:t>
            </a:r>
            <a:r>
              <a:rPr lang="en-US" sz="1600" i="1" baseline="-25000" dirty="0">
                <a:solidFill>
                  <a:srgbClr val="000000"/>
                </a:solidFill>
              </a:rPr>
              <a:t>4</a:t>
            </a:r>
            <a:r>
              <a:rPr lang="en-US" sz="1600" i="1" dirty="0">
                <a:solidFill>
                  <a:srgbClr val="000000"/>
                </a:solidFill>
              </a:rPr>
              <a:t>H</a:t>
            </a:r>
            <a:r>
              <a:rPr lang="en-US" sz="1600" i="1" baseline="-25000" dirty="0">
                <a:solidFill>
                  <a:srgbClr val="000000"/>
                </a:solidFill>
              </a:rPr>
              <a:t>12</a:t>
            </a:r>
            <a:r>
              <a:rPr lang="en-US" sz="1600" i="1" dirty="0">
                <a:solidFill>
                  <a:srgbClr val="000000"/>
                </a:solidFill>
              </a:rPr>
              <a:t>N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)Cu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Cl</a:t>
            </a:r>
            <a:r>
              <a:rPr lang="en-US" sz="1600" i="1" baseline="-25000" dirty="0">
                <a:solidFill>
                  <a:srgbClr val="000000"/>
                </a:solidFill>
              </a:rPr>
              <a:t>6</a:t>
            </a:r>
            <a:r>
              <a:rPr lang="en-US" sz="1600" i="1" dirty="0">
                <a:solidFill>
                  <a:srgbClr val="000000"/>
                </a:solidFill>
              </a:rPr>
              <a:t>” [1].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0" y="1232118"/>
            <a:ext cx="419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“Pressure effect on hydrogen tunneling and vibrational spectrum in </a:t>
            </a:r>
            <a:r>
              <a:rPr lang="en-US" sz="1600" i="1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1600" i="1" dirty="0">
                <a:solidFill>
                  <a:srgbClr val="000000"/>
                </a:solidFill>
              </a:rPr>
              <a:t>-</a:t>
            </a:r>
            <a:r>
              <a:rPr lang="en-US" sz="1600" i="1" dirty="0" err="1">
                <a:solidFill>
                  <a:srgbClr val="000000"/>
                </a:solidFill>
              </a:rPr>
              <a:t>Mn</a:t>
            </a:r>
            <a:r>
              <a:rPr lang="en-US" sz="1600" i="1" dirty="0">
                <a:solidFill>
                  <a:srgbClr val="000000"/>
                </a:solidFill>
              </a:rPr>
              <a:t>” 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</a:rPr>
              <a:t>Clamp cells and INS (CNCS and SEQUOIA) were used to measure the pressure effect of the tunneling mode and vibrational spectra of hydrogen in </a:t>
            </a:r>
            <a:r>
              <a:rPr lang="en-US" sz="1600" i="1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1600" i="1" dirty="0">
                <a:solidFill>
                  <a:srgbClr val="000000"/>
                </a:solidFill>
              </a:rPr>
              <a:t>-MnH</a:t>
            </a:r>
            <a:r>
              <a:rPr lang="en-US" sz="1600" i="1" baseline="-25000" dirty="0">
                <a:solidFill>
                  <a:srgbClr val="000000"/>
                </a:solidFill>
              </a:rPr>
              <a:t>0.07</a:t>
            </a:r>
            <a:r>
              <a:rPr lang="en-US" sz="1600" i="1" dirty="0">
                <a:solidFill>
                  <a:srgbClr val="000000"/>
                </a:solidFill>
              </a:rPr>
              <a:t> for pressures up to 3 GPa [2].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4079963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[1] </a:t>
            </a:r>
            <a:r>
              <a:rPr lang="en-US" sz="1100" dirty="0">
                <a:solidFill>
                  <a:srgbClr val="000000"/>
                </a:solidFill>
              </a:rPr>
              <a:t>G. </a:t>
            </a:r>
            <a:r>
              <a:rPr lang="en-US" sz="1100" dirty="0" err="1">
                <a:solidFill>
                  <a:srgbClr val="000000"/>
                </a:solidFill>
              </a:rPr>
              <a:t>Perren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i="1" dirty="0"/>
              <a:t>et al. </a:t>
            </a:r>
            <a:r>
              <a:rPr lang="en-US" sz="1100" dirty="0"/>
              <a:t>PRB 92, 54413 (2015), Editor’s suggestion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[2] A.I. Kolesnikov </a:t>
            </a:r>
            <a:r>
              <a:rPr lang="en-US" sz="1100" i="1" dirty="0"/>
              <a:t>et al., </a:t>
            </a:r>
            <a:r>
              <a:rPr lang="en-US" sz="1100" dirty="0"/>
              <a:t>PRB 94, 1343012 (2016).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54735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Diffraction in a camp cell at HFIR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" y="6324600"/>
            <a:ext cx="655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Cao, HB-3A and HB-2C teams (ORNL), see  S. Chi et al, PRL 117, 47003 (2016).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70782"/>
            <a:ext cx="3301956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r="13786" b="22117"/>
          <a:stretch/>
        </p:blipFill>
        <p:spPr>
          <a:xfrm>
            <a:off x="609600" y="2971157"/>
            <a:ext cx="3687702" cy="25603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3000" y="4561582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Pressure-temperature phase diagram. The inset shows the size of the ordered moment as a function of pressure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5151" y="187892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Pressure-temperature phase diagram. The inset shows the size of the ordered moment as a function of pressure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8161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Single crystal diffraction: Magnetic precursor of the pressure-induced superconductivity in Fe-ladder compound</a:t>
            </a:r>
          </a:p>
        </p:txBody>
      </p:sp>
    </p:spTree>
    <p:extLst>
      <p:ext uri="{BB962C8B-B14F-4D97-AF65-F5344CB8AC3E}">
        <p14:creationId xmlns:p14="http://schemas.microsoft.com/office/powerpoint/2010/main" val="321544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27781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Common extreme conditions environments here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99A01-AAEA-45F2-A54D-599F32F184A7}"/>
              </a:ext>
            </a:extLst>
          </p:cNvPr>
          <p:cNvSpPr txBox="1"/>
          <p:nvPr/>
        </p:nvSpPr>
        <p:spPr>
          <a:xfrm>
            <a:off x="457200" y="1068169"/>
            <a:ext cx="5562600" cy="24334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Extremely cold: ~80 K down to a few 100 </a:t>
            </a:r>
            <a:r>
              <a:rPr lang="en-US" sz="2200" dirty="0" err="1"/>
              <a:t>mK</a:t>
            </a:r>
            <a:endParaRPr lang="en-US" sz="22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High magnetic fields: several Tesla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Intense radiation: e.g. in HFIR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Extremely hot: ~1000-3000 K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Pressure: up to 100 GPa (or 1 Mbar)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63355-92D7-46A9-BBE1-2A5D21EE8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87785"/>
            <a:ext cx="2959373" cy="1828800"/>
          </a:xfrm>
          <a:prstGeom prst="rect">
            <a:avLst/>
          </a:prstGeom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7719ACDE-0F1D-40FD-8709-CC248621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573" y="4939367"/>
            <a:ext cx="214602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Pressure and temperature in the earth core ~360 GPa and ~5700 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C15904-B4F3-4435-A6FA-BA8C778A2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23" y="4187785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F4AC54-B41B-41C9-9E2C-A88D08068C7B}"/>
              </a:ext>
            </a:extLst>
          </p:cNvPr>
          <p:cNvSpPr txBox="1"/>
          <p:nvPr/>
        </p:nvSpPr>
        <p:spPr>
          <a:xfrm>
            <a:off x="76200" y="6367790"/>
            <a:ext cx="655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source: Wikipedia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4A3964A-25C5-4008-A5BD-97BC10735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5018782"/>
            <a:ext cx="20006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Temperature in deep space due to background radiation ~3 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9D85DF-C16F-4230-9EE6-25220F54B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14" y="1295400"/>
            <a:ext cx="2438400" cy="1828800"/>
          </a:xfrm>
          <a:prstGeom prst="rect">
            <a:avLst/>
          </a:prstGeom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786D9245-1C70-40B2-AE65-BAAC7402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688" y="963934"/>
            <a:ext cx="2438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Spent elements in HFIR</a:t>
            </a:r>
          </a:p>
        </p:txBody>
      </p:sp>
    </p:spTree>
    <p:extLst>
      <p:ext uri="{BB962C8B-B14F-4D97-AF65-F5344CB8AC3E}">
        <p14:creationId xmlns:p14="http://schemas.microsoft.com/office/powerpoint/2010/main" val="3212321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57200" y="1219200"/>
            <a:ext cx="4953000" cy="31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Key elements are a 200 ton press and toroidal anvils,</a:t>
            </a:r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10 GPa with cubic boron nitride anvils,</a:t>
            </a:r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20 GPa with polycrystalline diamond anvils,</a:t>
            </a:r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Cooling down to 85 K,</a:t>
            </a:r>
          </a:p>
          <a:p>
            <a:pPr marL="342900" indent="-342900" algn="just">
              <a:lnSpc>
                <a:spcPct val="100000"/>
              </a:lnSpc>
              <a:spcBef>
                <a:spcPts val="500"/>
              </a:spcBef>
              <a:buClrTx/>
            </a:pPr>
            <a:r>
              <a:rPr lang="en-AU" altLang="en-US" sz="2000" dirty="0"/>
              <a:t>gasket made from </a:t>
            </a:r>
            <a:r>
              <a:rPr lang="en-AU" altLang="en-US" sz="2000" dirty="0" err="1"/>
              <a:t>TiZr</a:t>
            </a:r>
            <a:r>
              <a:rPr lang="en-AU" altLang="en-US" sz="2000" dirty="0"/>
              <a:t> (no diffraction peaks).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AU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43000"/>
            <a:ext cx="2676821" cy="4754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36468" r="37294" b="27169"/>
          <a:stretch/>
        </p:blipFill>
        <p:spPr>
          <a:xfrm>
            <a:off x="3733800" y="4495799"/>
            <a:ext cx="1893346" cy="1871831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0025" y="1524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Paris-Edinburgh cell on SNAP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7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 txBox="1">
            <a:spLocks noGrp="1"/>
          </p:cNvSpPr>
          <p:nvPr/>
        </p:nvSpPr>
        <p:spPr bwMode="auto">
          <a:xfrm>
            <a:off x="8405813" y="6597650"/>
            <a:ext cx="585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F55B1B0C-19BB-45F1-9437-B7B8C686E709}" type="slidenum">
              <a:rPr lang="en-AU" altLang="en-US" sz="1400"/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AU" altLang="en-US" sz="1400"/>
          </a:p>
        </p:txBody>
      </p:sp>
      <p:sp>
        <p:nvSpPr>
          <p:cNvPr id="5" name="Text Box 72"/>
          <p:cNvSpPr txBox="1">
            <a:spLocks noChangeArrowheads="1"/>
          </p:cNvSpPr>
          <p:nvPr/>
        </p:nvSpPr>
        <p:spPr bwMode="auto">
          <a:xfrm>
            <a:off x="76200" y="6207244"/>
            <a:ext cx="510540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1100" dirty="0"/>
              <a:t>[1] </a:t>
            </a:r>
            <a:r>
              <a:rPr lang="en-US" sz="1100" dirty="0">
                <a:solidFill>
                  <a:srgbClr val="000000"/>
                </a:solidFill>
              </a:rPr>
              <a:t>A. M. Schaeffer </a:t>
            </a:r>
            <a:r>
              <a:rPr lang="en-US" sz="1100" i="1" dirty="0">
                <a:solidFill>
                  <a:srgbClr val="000000"/>
                </a:solidFill>
              </a:rPr>
              <a:t>et al</a:t>
            </a:r>
            <a:r>
              <a:rPr lang="en-US" sz="1100" dirty="0">
                <a:solidFill>
                  <a:srgbClr val="000000"/>
                </a:solidFill>
              </a:rPr>
              <a:t>. Nature Communications 6, </a:t>
            </a:r>
            <a:r>
              <a:rPr lang="en-US" sz="1100" dirty="0"/>
              <a:t>8030 (2015).</a:t>
            </a:r>
            <a:endParaRPr lang="en-US" sz="11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sz="1100" dirty="0">
                <a:solidFill>
                  <a:srgbClr val="000000"/>
                </a:solidFill>
              </a:rPr>
              <a:t>[2] </a:t>
            </a:r>
            <a:r>
              <a:rPr lang="en-US" sz="1100" dirty="0" err="1"/>
              <a:t>Tapan</a:t>
            </a:r>
            <a:r>
              <a:rPr lang="en-US" sz="1100" dirty="0"/>
              <a:t> </a:t>
            </a:r>
            <a:r>
              <a:rPr lang="en-US" sz="1100" dirty="0" err="1"/>
              <a:t>Chatterji</a:t>
            </a:r>
            <a:r>
              <a:rPr lang="en-US" sz="1100" dirty="0"/>
              <a:t>, </a:t>
            </a:r>
            <a:r>
              <a:rPr lang="en-US" sz="1100" i="1" dirty="0"/>
              <a:t>et al</a:t>
            </a:r>
            <a:r>
              <a:rPr lang="en-US" sz="1100" dirty="0"/>
              <a:t>, Phys Rev. B 91, 104412 (2015).</a:t>
            </a:r>
          </a:p>
        </p:txBody>
      </p:sp>
      <p:pic>
        <p:nvPicPr>
          <p:cNvPr id="1026" name="Picture 2" descr="Fig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8" b="33851"/>
          <a:stretch/>
        </p:blipFill>
        <p:spPr bwMode="auto">
          <a:xfrm>
            <a:off x="4818447" y="1247634"/>
            <a:ext cx="28363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546494" y="2925694"/>
            <a:ext cx="22165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57800" y="4754494"/>
            <a:ext cx="3130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Pressure variation of the </a:t>
            </a:r>
            <a:r>
              <a:rPr lang="en-US" sz="1600" i="1" dirty="0" err="1"/>
              <a:t>Néel</a:t>
            </a:r>
            <a:r>
              <a:rPr lang="en-US" sz="1600" i="1" dirty="0"/>
              <a:t> temperature of MnTe</a:t>
            </a:r>
            <a:r>
              <a:rPr lang="en-US" sz="1600" i="1" baseline="-25000" dirty="0"/>
              <a:t>2</a:t>
            </a:r>
            <a:r>
              <a:rPr lang="en-US" sz="1600" i="1" dirty="0"/>
              <a:t> measured on SNAP in the PE cell [2].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Diffraction in the Paris-Edinburgh cell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4098" name="Picture 2" descr="Fig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6494"/>
            <a:ext cx="4178691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33568" y="1066800"/>
            <a:ext cx="3130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Understanding the phase diagram of lithium [1].</a:t>
            </a:r>
          </a:p>
        </p:txBody>
      </p:sp>
    </p:spTree>
    <p:extLst>
      <p:ext uri="{BB962C8B-B14F-4D97-AF65-F5344CB8AC3E}">
        <p14:creationId xmlns:p14="http://schemas.microsoft.com/office/powerpoint/2010/main" val="945499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" y="350520"/>
            <a:ext cx="3909060" cy="5212080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5257800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Panoramic diamond anvil cell inside a membrane press. The sample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volume is ~0.05 mm</a:t>
            </a:r>
            <a:r>
              <a:rPr lang="en-US" altLang="en-US" sz="1600" i="1" baseline="30000" dirty="0"/>
              <a:t>3</a:t>
            </a:r>
            <a:r>
              <a:rPr lang="en-US" altLang="en-US" sz="1600" i="1" dirty="0"/>
              <a:t> [1].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Large volume DACs on SNAP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0" name="Text Box 72"/>
          <p:cNvSpPr txBox="1">
            <a:spLocks noChangeArrowheads="1"/>
          </p:cNvSpPr>
          <p:nvPr/>
        </p:nvSpPr>
        <p:spPr bwMode="auto">
          <a:xfrm>
            <a:off x="56190" y="6367790"/>
            <a:ext cx="36776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100" dirty="0"/>
              <a:t>[1] R. Boehler, M. Guthrie </a:t>
            </a:r>
            <a:r>
              <a:rPr lang="en-AU" altLang="en-US" sz="1100" i="1" dirty="0"/>
              <a:t>et al</a:t>
            </a:r>
            <a:r>
              <a:rPr lang="en-AU" altLang="en-US" sz="1100" dirty="0"/>
              <a:t>. </a:t>
            </a:r>
            <a:r>
              <a:rPr lang="en-AU" altLang="en-US" sz="1100" b="1" dirty="0"/>
              <a:t>High Pres. Res.</a:t>
            </a:r>
            <a:r>
              <a:rPr lang="en-AU" altLang="en-US" sz="1100" dirty="0"/>
              <a:t> (2013).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4056" y="1753359"/>
            <a:ext cx="4145850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en-AU" altLang="en-US" sz="2000" dirty="0"/>
              <a:t>First generation diamond anvil cell on SNAP: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altLang="en-US" dirty="0"/>
              <a:t>Maximum pressures of 100 GPa were achieved.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altLang="en-US" dirty="0"/>
              <a:t>Single crystal diamond anvils allow removal of  diamond peaks.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altLang="en-US" dirty="0"/>
              <a:t>Membrane press enabled online pressure increase.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altLang="en-US" dirty="0"/>
              <a:t>Gasket made from stainless steel.</a:t>
            </a:r>
          </a:p>
        </p:txBody>
      </p:sp>
    </p:spTree>
    <p:extLst>
      <p:ext uri="{BB962C8B-B14F-4D97-AF65-F5344CB8AC3E}">
        <p14:creationId xmlns:p14="http://schemas.microsoft.com/office/powerpoint/2010/main" val="544358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3400" y="1371600"/>
            <a:ext cx="2568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3276600"/>
            <a:ext cx="6380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WC</a:t>
            </a: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628295"/>
              </p:ext>
            </p:extLst>
          </p:nvPr>
        </p:nvGraphicFramePr>
        <p:xfrm>
          <a:off x="292100" y="2895600"/>
          <a:ext cx="5422900" cy="3332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Graph" r:id="rId3" imgW="1409365" imgH="995957" progId="Origin50.Graph">
                  <p:embed/>
                </p:oleObj>
              </mc:Choice>
              <mc:Fallback>
                <p:oleObj name="Graph" r:id="rId3" imgW="1409365" imgH="99595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2895600"/>
                        <a:ext cx="5422900" cy="33321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-378078" y="347543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2012 10 t PCD.intaglio.pdf"/>
          <p:cNvPicPr>
            <a:picLocks noChangeAspect="1"/>
          </p:cNvPicPr>
          <p:nvPr/>
        </p:nvPicPr>
        <p:blipFill rotWithShape="1">
          <a:blip r:embed="rId5"/>
          <a:srcRect l="19167" t="27123" r="35833" b="51487"/>
          <a:stretch/>
        </p:blipFill>
        <p:spPr>
          <a:xfrm>
            <a:off x="1894995" y="1157458"/>
            <a:ext cx="3924893" cy="1318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6838" y="2667000"/>
            <a:ext cx="2472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C0000"/>
                </a:solidFill>
              </a:rPr>
              <a:t>one anvil + seat: </a:t>
            </a:r>
          </a:p>
          <a:p>
            <a:pPr algn="ctr"/>
            <a:r>
              <a:rPr lang="en-US" dirty="0">
                <a:solidFill>
                  <a:srgbClr val="CC0000"/>
                </a:solidFill>
              </a:rPr>
              <a:t>$ 4500</a:t>
            </a:r>
          </a:p>
        </p:txBody>
      </p:sp>
      <p:pic>
        <p:nvPicPr>
          <p:cNvPr id="11" name="Picture 10" descr="1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93681"/>
            <a:ext cx="2401429" cy="1645920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Large volume DACs on SNAP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7" name="Text Box 72"/>
          <p:cNvSpPr txBox="1">
            <a:spLocks noChangeArrowheads="1"/>
          </p:cNvSpPr>
          <p:nvPr/>
        </p:nvSpPr>
        <p:spPr bwMode="auto">
          <a:xfrm>
            <a:off x="56190" y="6367790"/>
            <a:ext cx="36776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100" dirty="0"/>
              <a:t>[1] R. Boehler, M. Guthrie </a:t>
            </a:r>
            <a:r>
              <a:rPr lang="en-AU" altLang="en-US" sz="1100" i="1" dirty="0"/>
              <a:t>et al</a:t>
            </a:r>
            <a:r>
              <a:rPr lang="en-AU" altLang="en-US" sz="1100" dirty="0"/>
              <a:t>. </a:t>
            </a:r>
            <a:r>
              <a:rPr lang="en-AU" altLang="en-US" sz="1100" b="1" dirty="0"/>
              <a:t>High Pres. Res.</a:t>
            </a:r>
            <a:r>
              <a:rPr lang="en-AU" altLang="en-US" sz="1100" dirty="0"/>
              <a:t> (2013).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9762" y="968514"/>
            <a:ext cx="20220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Seat and natural diamonds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used.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82674" y="4467761"/>
            <a:ext cx="200004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Neutron diffraction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/>
              <a:t>up to 94 GPa on ice. Sample volume at  highest pressure was  ~0.015 mm</a:t>
            </a:r>
            <a:r>
              <a:rPr lang="en-US" altLang="en-US" sz="1600" i="1" baseline="30000" dirty="0"/>
              <a:t>3</a:t>
            </a:r>
            <a:r>
              <a:rPr lang="en-US" altLang="en-US" sz="16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136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/>
          </p:cNvSpPr>
          <p:nvPr/>
        </p:nvSpPr>
        <p:spPr bwMode="auto">
          <a:xfrm>
            <a:off x="203200" y="164592"/>
            <a:ext cx="8636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Development of new DACs</a:t>
            </a:r>
            <a:endParaRPr lang="de-DE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57200" y="990600"/>
            <a:ext cx="8058150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altLang="en-US" sz="2200" dirty="0"/>
              <a:t> Although the previous development and pressure record on SNAP was highly encouraging, we need:</a:t>
            </a:r>
          </a:p>
          <a:p>
            <a:pPr marL="54864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Larger sample volumes for diffraction in order to detect more complex structures.</a:t>
            </a:r>
          </a:p>
          <a:p>
            <a:pPr marL="54864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Less expensive and more reliable diamond anvil/seat configurations.</a:t>
            </a:r>
          </a:p>
          <a:p>
            <a:pPr marL="54864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Extend DAC program to other instruments at ORNL.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81000" y="4876800"/>
            <a:ext cx="8458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2200" dirty="0">
                <a:solidFill>
                  <a:srgbClr val="CC0000"/>
                </a:solidFill>
              </a:rPr>
              <a:t>New DACs with synthetic single crystal diamond anvils for pressures to 100 GPa.</a:t>
            </a:r>
          </a:p>
          <a:p>
            <a:pPr algn="ctr" eaLnBrk="0" hangingPunct="0"/>
            <a:r>
              <a:rPr lang="en-US" altLang="en-US" sz="2200" dirty="0">
                <a:solidFill>
                  <a:srgbClr val="CC0000"/>
                </a:solidFill>
              </a:rPr>
              <a:t>New DACs with polycrystalline diamonds for pressures to 10 GPa.</a:t>
            </a:r>
            <a:endParaRPr lang="en-AU" altLang="en-US" sz="2200" dirty="0">
              <a:solidFill>
                <a:srgbClr val="CC00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267200" y="4038600"/>
            <a:ext cx="762000" cy="762000"/>
          </a:xfrm>
          <a:prstGeom prst="downArrow">
            <a:avLst/>
          </a:prstGeom>
          <a:solidFill>
            <a:srgbClr val="CC0000">
              <a:alpha val="20000"/>
            </a:srgbClr>
          </a:solidFill>
          <a:ln>
            <a:solidFill>
              <a:srgbClr val="CC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8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1168" y="35401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Ultra-large volume DAC with CVD anvils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4783137" y="1650557"/>
            <a:ext cx="4056063" cy="29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indent="-23018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144588" indent="-17303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1482725" indent="-2222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2000" dirty="0"/>
              <a:t>New diamond anvil cell designed for SNAP [1].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AU" altLang="en-US" sz="500" dirty="0"/>
          </a:p>
          <a:p>
            <a:pPr marL="365760" indent="-34290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Opening aperture allows </a:t>
            </a:r>
          </a:p>
          <a:p>
            <a:pPr marL="22860">
              <a:lnSpc>
                <a:spcPct val="114000"/>
              </a:lnSpc>
              <a:spcBef>
                <a:spcPct val="0"/>
              </a:spcBef>
              <a:buClrTx/>
              <a:buNone/>
            </a:pPr>
            <a:r>
              <a:rPr lang="en-AU" altLang="en-US" sz="1800" dirty="0"/>
              <a:t>     Q = 1.3 – 22 Å</a:t>
            </a:r>
            <a:r>
              <a:rPr lang="en-AU" altLang="en-US" sz="1800" baseline="30000" dirty="0"/>
              <a:t>-1</a:t>
            </a:r>
            <a:r>
              <a:rPr lang="en-AU" altLang="en-US" sz="1800" dirty="0"/>
              <a:t> on SNAP.</a:t>
            </a:r>
          </a:p>
          <a:p>
            <a:pPr marL="36576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Pressure can be increased  online.</a:t>
            </a:r>
          </a:p>
          <a:p>
            <a:pPr marL="36576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Cell can be cooled to ~5 K. </a:t>
            </a:r>
          </a:p>
          <a:p>
            <a:pPr marL="36576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Maximum pressure of 45 GPa  on  ~0.15 mm</a:t>
            </a:r>
            <a:r>
              <a:rPr lang="en-AU" altLang="en-US" sz="1800" baseline="30000" dirty="0"/>
              <a:t>3</a:t>
            </a:r>
            <a:r>
              <a:rPr lang="en-AU" altLang="en-US" sz="1800" i="1" dirty="0"/>
              <a:t>.</a:t>
            </a:r>
          </a:p>
        </p:txBody>
      </p:sp>
      <p:pic>
        <p:nvPicPr>
          <p:cNvPr id="9" name="Picture 8" descr="snap dac mk iii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77117" cy="4572000"/>
          </a:xfrm>
          <a:prstGeom prst="rect">
            <a:avLst/>
          </a:prstGeom>
        </p:spPr>
      </p:pic>
      <p:sp>
        <p:nvSpPr>
          <p:cNvPr id="13" name="Text Box 72"/>
          <p:cNvSpPr txBox="1">
            <a:spLocks noChangeArrowheads="1"/>
          </p:cNvSpPr>
          <p:nvPr/>
        </p:nvSpPr>
        <p:spPr bwMode="auto">
          <a:xfrm>
            <a:off x="35127" y="6352401"/>
            <a:ext cx="5146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R. Boehler, J.J. Molaison, B. Haberl, Rev. Sci. Instr. 88, </a:t>
            </a:r>
            <a:r>
              <a:rPr lang="en-US" sz="1200" dirty="0"/>
              <a:t>83905</a:t>
            </a:r>
            <a:r>
              <a:rPr lang="en-AU" altLang="en-US" sz="1200" dirty="0"/>
              <a:t> (2017).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3773674"/>
            <a:ext cx="1219201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i="1" dirty="0"/>
              <a:t>DAC with membrane controller for online pressure change used on SNAP.</a:t>
            </a:r>
          </a:p>
        </p:txBody>
      </p:sp>
    </p:spTree>
    <p:extLst>
      <p:ext uri="{BB962C8B-B14F-4D97-AF65-F5344CB8AC3E}">
        <p14:creationId xmlns:p14="http://schemas.microsoft.com/office/powerpoint/2010/main" val="2898878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1168" y="27781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Ultra-large volume DAC with CVD anvils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6873" r="39319" b="39227"/>
          <a:stretch>
            <a:fillRect/>
          </a:stretch>
        </p:blipFill>
        <p:spPr bwMode="auto">
          <a:xfrm>
            <a:off x="752351" y="2222909"/>
            <a:ext cx="190452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2"/>
          <p:cNvSpPr txBox="1">
            <a:spLocks noChangeArrowheads="1"/>
          </p:cNvSpPr>
          <p:nvPr/>
        </p:nvSpPr>
        <p:spPr bwMode="auto">
          <a:xfrm>
            <a:off x="35127" y="6352401"/>
            <a:ext cx="5146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R. Boehler, J.J. Molaison, B. Haberl, Rev. Sci. Instr. 88, </a:t>
            </a:r>
            <a:r>
              <a:rPr lang="en-US" sz="1200" dirty="0"/>
              <a:t>83905</a:t>
            </a:r>
            <a:r>
              <a:rPr lang="en-AU" altLang="en-US" sz="1200" dirty="0"/>
              <a:t> (2017).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822" y="3503069"/>
            <a:ext cx="2514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6 mm conical CVD anvils inside steel seats.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06" y="2529840"/>
            <a:ext cx="1357046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590800" y="2206689"/>
            <a:ext cx="25146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Conical anvil design.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42" y="3886200"/>
            <a:ext cx="495945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946542" y="5638800"/>
            <a:ext cx="318032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Machined stainless steel gasket</a:t>
            </a: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457200" y="967770"/>
            <a:ext cx="7772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indent="-23018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144588" indent="-17303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1482725" indent="-2222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2000" dirty="0"/>
              <a:t>New design relies on two key components, large CVD anvils and machined gaskets for added support [1].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AU" altLang="en-US" sz="500" dirty="0"/>
          </a:p>
        </p:txBody>
      </p:sp>
    </p:spTree>
    <p:extLst>
      <p:ext uri="{BB962C8B-B14F-4D97-AF65-F5344CB8AC3E}">
        <p14:creationId xmlns:p14="http://schemas.microsoft.com/office/powerpoint/2010/main" val="1968828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27211" r="13807" b="19757"/>
          <a:stretch/>
        </p:blipFill>
        <p:spPr bwMode="auto">
          <a:xfrm>
            <a:off x="4655566" y="1972625"/>
            <a:ext cx="3753616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72"/>
          <p:cNvSpPr txBox="1">
            <a:spLocks noChangeArrowheads="1"/>
          </p:cNvSpPr>
          <p:nvPr/>
        </p:nvSpPr>
        <p:spPr bwMode="auto">
          <a:xfrm>
            <a:off x="108236" y="6352401"/>
            <a:ext cx="5301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R. Boehler, J.J. Molaison, B. Haberl, submitted to Rev. Sci. Instr. (2017).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4823" y="1815620"/>
            <a:ext cx="300243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Pressure-load curve.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1168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DACs with CVD anvils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4752"/>
            <a:ext cx="3993487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2766" y="1371600"/>
            <a:ext cx="30024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1h exposures of Ni at  different pressures. A 5 minute spectrum is shown as inset.</a:t>
            </a:r>
          </a:p>
        </p:txBody>
      </p:sp>
    </p:spTree>
    <p:extLst>
      <p:ext uri="{BB962C8B-B14F-4D97-AF65-F5344CB8AC3E}">
        <p14:creationId xmlns:p14="http://schemas.microsoft.com/office/powerpoint/2010/main" val="1927073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mail.google.com/mail/u/0/?ui=2&amp;ik=8347256a5d&amp;view=fimg&amp;th=15cb15799d60089b&amp;attid=0.0.1&amp;disp=emb&amp;attbid=ANGjdJ81QoXbwkWSmTKjkjkZF_66NeU57KzpLfXhONh7ytyVyH-L8lJqrRAZB9x3DsMHLHx5f_PHBxoY_uNvqSTkML0rxxmI3t4kAEAdMGhvhG3bfupNO5p6ut8h5E0&amp;sz=w964-h982&amp;ats=1499647978516&amp;rm=15cb15799d60089b&amp;zw&amp;atsh=1"/>
          <p:cNvSpPr>
            <a:spLocks noChangeAspect="1" noChangeArrowheads="1"/>
          </p:cNvSpPr>
          <p:nvPr/>
        </p:nvSpPr>
        <p:spPr bwMode="auto">
          <a:xfrm>
            <a:off x="155575" y="-2239963"/>
            <a:ext cx="459105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mail.google.com/mail/u/0/?ui=2&amp;ik=8347256a5d&amp;view=fimg&amp;th=15cb15799d60089b&amp;attid=0.0.1&amp;disp=emb&amp;attbid=ANGjdJ81QoXbwkWSmTKjkjkZF_66NeU57KzpLfXhONh7ytyVyH-L8lJqrRAZB9x3DsMHLHx5f_PHBxoY_uNvqSTkML0rxxmI3t4kAEAdMGhvhG3bfupNO5p6ut8h5E0&amp;sz=w964-h982&amp;ats=1499647978516&amp;rm=15cb15799d60089b&amp;zw&amp;atsh=1"/>
          <p:cNvSpPr>
            <a:spLocks noChangeAspect="1" noChangeArrowheads="1"/>
          </p:cNvSpPr>
          <p:nvPr/>
        </p:nvSpPr>
        <p:spPr bwMode="auto">
          <a:xfrm>
            <a:off x="307975" y="-2087563"/>
            <a:ext cx="459105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 descr="C:\Users\bh4\AppData\Local\Temp\image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9" y="743765"/>
            <a:ext cx="2872445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13468" y="792272"/>
            <a:ext cx="19443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dirty="0"/>
              <a:t>0.06 mm</a:t>
            </a:r>
            <a:r>
              <a:rPr lang="en-US" sz="1600" i="1" baseline="30000" dirty="0"/>
              <a:t>3</a:t>
            </a:r>
            <a:r>
              <a:rPr lang="en-US" sz="1600" i="1" dirty="0"/>
              <a:t> of ice  VII at  ~62 GPa [1].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1271" r="1594" b="8113"/>
          <a:stretch/>
        </p:blipFill>
        <p:spPr bwMode="auto">
          <a:xfrm>
            <a:off x="5657016" y="1761732"/>
            <a:ext cx="3243766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60095" y="1447800"/>
            <a:ext cx="300243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0.06 mm</a:t>
            </a:r>
            <a:r>
              <a:rPr lang="en-US" sz="1600" i="1" baseline="30000" dirty="0"/>
              <a:t>3</a:t>
            </a:r>
            <a:r>
              <a:rPr lang="en-US" sz="1600" i="1" dirty="0"/>
              <a:t> of octadecane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8825" y="3181065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Guthrie (ESS)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1715148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Basu (GL)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01168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DACs with CVD anvils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9" name="Picture 18" descr="GC_in_DAC_new.bmp">
            <a:extLst>
              <a:ext uri="{FF2B5EF4-FFF2-40B4-BE49-F238E27FC236}">
                <a16:creationId xmlns:a16="http://schemas.microsoft.com/office/drawing/2014/main" id="{B0A33730-3C3D-4111-A724-B76DD423C9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/>
          <a:stretch/>
        </p:blipFill>
        <p:spPr>
          <a:xfrm>
            <a:off x="1095915" y="4023908"/>
            <a:ext cx="4405819" cy="2377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386FB8-1947-4004-A28E-44DF51F30F06}"/>
              </a:ext>
            </a:extLst>
          </p:cNvPr>
          <p:cNvSpPr txBox="1"/>
          <p:nvPr/>
        </p:nvSpPr>
        <p:spPr>
          <a:xfrm>
            <a:off x="5341604" y="5639494"/>
            <a:ext cx="288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0.15 mm</a:t>
            </a:r>
            <a:r>
              <a:rPr lang="en-US" sz="1600" i="1" baseline="30000" dirty="0"/>
              <a:t>3</a:t>
            </a:r>
            <a:r>
              <a:rPr lang="en-US" sz="1600" i="1" dirty="0"/>
              <a:t> of  glassy carbon at ambient pressure</a:t>
            </a:r>
          </a:p>
        </p:txBody>
      </p:sp>
      <p:sp>
        <p:nvSpPr>
          <p:cNvPr id="13" name="Text Box 72">
            <a:extLst>
              <a:ext uri="{FF2B5EF4-FFF2-40B4-BE49-F238E27FC236}">
                <a16:creationId xmlns:a16="http://schemas.microsoft.com/office/drawing/2014/main" id="{D7AFE260-CCAA-41A0-BAB5-1BD767E4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6" y="6401348"/>
            <a:ext cx="3262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M. Guthrie et al, submitted to PRB (2018).</a:t>
            </a:r>
          </a:p>
        </p:txBody>
      </p:sp>
    </p:spTree>
    <p:extLst>
      <p:ext uri="{BB962C8B-B14F-4D97-AF65-F5344CB8AC3E}">
        <p14:creationId xmlns:p14="http://schemas.microsoft.com/office/powerpoint/2010/main" val="4205652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Clamped wide-angle DACs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304800" y="685800"/>
            <a:ext cx="8116186" cy="20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indent="-23018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144588" indent="-17303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1482725" indent="-2222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2000" dirty="0"/>
              <a:t>Clamped diamond anvil cell with </a:t>
            </a:r>
            <a:r>
              <a:rPr lang="en-AU" altLang="en-US" sz="2000" dirty="0" err="1"/>
              <a:t>Versimax</a:t>
            </a:r>
            <a:r>
              <a:rPr lang="en-AU" altLang="en-US" sz="2000" dirty="0"/>
              <a:t>® anvils: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AU" altLang="en-US" sz="500" dirty="0"/>
          </a:p>
          <a:p>
            <a:pPr marL="28575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Opening aperture of 120º.</a:t>
            </a:r>
          </a:p>
          <a:p>
            <a:pPr marL="28575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Pressure is applied in press and clamped in via a simple spring mechanism.</a:t>
            </a:r>
          </a:p>
          <a:p>
            <a:pPr marL="28575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Cell can be cooled to ~5 K. </a:t>
            </a:r>
          </a:p>
          <a:p>
            <a:pPr marL="285750" indent="-28575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Sample volume is up to 2 mm</a:t>
            </a:r>
            <a:r>
              <a:rPr lang="en-AU" altLang="en-US" sz="1800" baseline="30000" dirty="0"/>
              <a:t>3</a:t>
            </a:r>
            <a:r>
              <a:rPr lang="en-AU" altLang="en-US" sz="1800" i="1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32C1B-D7B0-4254-AC61-243B7C0A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182" y="3162446"/>
            <a:ext cx="2362097" cy="2377440"/>
          </a:xfrm>
          <a:prstGeom prst="rect">
            <a:avLst/>
          </a:prstGeom>
        </p:spPr>
      </p:pic>
      <p:pic>
        <p:nvPicPr>
          <p:cNvPr id="13" name="Picture 12" descr="Vision cell v18.png">
            <a:extLst>
              <a:ext uri="{FF2B5EF4-FFF2-40B4-BE49-F238E27FC236}">
                <a16:creationId xmlns:a16="http://schemas.microsoft.com/office/drawing/2014/main" id="{9A8C3FA5-C01E-4878-A18C-59EADA1C8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4" t="11961" r="28641" b="16708"/>
          <a:stretch/>
        </p:blipFill>
        <p:spPr>
          <a:xfrm>
            <a:off x="2368602" y="2849881"/>
            <a:ext cx="2812998" cy="2743200"/>
          </a:xfrm>
          <a:prstGeom prst="rect">
            <a:avLst/>
          </a:prstGeom>
        </p:spPr>
      </p:pic>
      <p:pic>
        <p:nvPicPr>
          <p:cNvPr id="17" name="Placeholder">
            <a:extLst>
              <a:ext uri="{FF2B5EF4-FFF2-40B4-BE49-F238E27FC236}">
                <a16:creationId xmlns:a16="http://schemas.microsoft.com/office/drawing/2014/main" id="{2734E8B4-FF86-4DAE-B029-05A283181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31" y="3336410"/>
            <a:ext cx="2734071" cy="193167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57780" y="5512315"/>
            <a:ext cx="27108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Optimized </a:t>
            </a:r>
            <a:r>
              <a:rPr lang="en-US" sz="1600" i="1" dirty="0" err="1"/>
              <a:t>CuBe</a:t>
            </a:r>
            <a:r>
              <a:rPr lang="en-US" sz="1600" i="1" dirty="0"/>
              <a:t> design [2]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9117A-2780-42B8-92F1-EB9DF236B4F6}"/>
              </a:ext>
            </a:extLst>
          </p:cNvPr>
          <p:cNvSpPr txBox="1"/>
          <p:nvPr/>
        </p:nvSpPr>
        <p:spPr>
          <a:xfrm>
            <a:off x="1093852" y="5539886"/>
            <a:ext cx="31590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Original </a:t>
            </a:r>
            <a:r>
              <a:rPr lang="en-US" sz="1600" i="1" dirty="0" err="1"/>
              <a:t>Vascomax</a:t>
            </a:r>
            <a:r>
              <a:rPr lang="en-US" sz="1600" i="1" dirty="0"/>
              <a:t> design [1]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70529-7A5D-4CD5-B304-684598AAC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30556" r="23180" b="28743"/>
          <a:stretch/>
        </p:blipFill>
        <p:spPr>
          <a:xfrm>
            <a:off x="7467600" y="1261897"/>
            <a:ext cx="1253358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94333C-CFEB-403D-B68B-59FD616D476F}"/>
              </a:ext>
            </a:extLst>
          </p:cNvPr>
          <p:cNvSpPr txBox="1"/>
          <p:nvPr/>
        </p:nvSpPr>
        <p:spPr>
          <a:xfrm>
            <a:off x="6836979" y="689854"/>
            <a:ext cx="2514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PCD anvil</a:t>
            </a:r>
          </a:p>
          <a:p>
            <a:pPr algn="ctr">
              <a:lnSpc>
                <a:spcPct val="90000"/>
              </a:lnSpc>
            </a:pPr>
            <a:r>
              <a:rPr lang="en-US" sz="1600" i="1" dirty="0"/>
              <a:t>and gasket</a:t>
            </a:r>
          </a:p>
        </p:txBody>
      </p:sp>
      <p:sp>
        <p:nvSpPr>
          <p:cNvPr id="11" name="Text Box 72">
            <a:extLst>
              <a:ext uri="{FF2B5EF4-FFF2-40B4-BE49-F238E27FC236}">
                <a16:creationId xmlns:a16="http://schemas.microsoft.com/office/drawing/2014/main" id="{A1754286-B61F-4A34-ACE2-57C2C9CAF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3" y="6172200"/>
            <a:ext cx="421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B. Haberl et al, </a:t>
            </a:r>
            <a:r>
              <a:rPr lang="en-US" altLang="en-US" sz="1200" dirty="0"/>
              <a:t>High Pressure Research 37, 495 </a:t>
            </a:r>
            <a:r>
              <a:rPr lang="en-AU" altLang="en-US" sz="1200" dirty="0"/>
              <a:t>(2017).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[2] B. Haberl et al, accepted Re. Sci. Instr. (2018).</a:t>
            </a:r>
          </a:p>
        </p:txBody>
      </p:sp>
    </p:spTree>
    <p:extLst>
      <p:ext uri="{BB962C8B-B14F-4D97-AF65-F5344CB8AC3E}">
        <p14:creationId xmlns:p14="http://schemas.microsoft.com/office/powerpoint/2010/main" val="134132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Outline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121188"/>
            <a:ext cx="8305800" cy="46156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b="1" dirty="0"/>
              <a:t>Overview over extreme environments used at ORNL</a:t>
            </a:r>
            <a:r>
              <a:rPr lang="en-US" sz="2400" b="1" dirty="0"/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1.   Irradiation environment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2.   Cryostats and magnets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3.   Extreme high temperature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4.   More detailed introduction to pressure techniques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Gas pressure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SANS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Clamp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Paris-Edinburgh presses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Diamond anvil cell program at ORNL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3053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</a:t>
            </a:r>
            <a:r>
              <a:rPr lang="en-US" altLang="en-US" sz="3000" dirty="0" err="1">
                <a:solidFill>
                  <a:schemeClr val="tx2"/>
                </a:solidFill>
                <a:latin typeface="Arial Black" pitchFamily="34" charset="0"/>
              </a:rPr>
              <a:t>Versimax</a:t>
            </a: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 anvils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304800" y="685800"/>
            <a:ext cx="8116186" cy="18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indent="-23018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144588" indent="-17303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1482725" indent="-2222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2200" dirty="0"/>
              <a:t>Properties of </a:t>
            </a:r>
            <a:r>
              <a:rPr lang="en-AU" altLang="en-US" sz="2200" dirty="0" err="1"/>
              <a:t>Versimax</a:t>
            </a:r>
            <a:r>
              <a:rPr lang="en-AU" altLang="en-US" sz="2200" dirty="0"/>
              <a:t>® (polycrystalline diamond sintered in </a:t>
            </a:r>
            <a:r>
              <a:rPr lang="en-AU" altLang="en-US" sz="2200" dirty="0" err="1"/>
              <a:t>SiC</a:t>
            </a:r>
            <a:r>
              <a:rPr lang="en-AU" altLang="en-US" sz="2200" dirty="0"/>
              <a:t> matrix from </a:t>
            </a:r>
            <a:r>
              <a:rPr lang="en-AU" altLang="en-US" sz="2200" dirty="0" err="1"/>
              <a:t>Sandvick</a:t>
            </a:r>
            <a:r>
              <a:rPr lang="en-AU" altLang="en-US" sz="2200" dirty="0"/>
              <a:t>):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AU" altLang="en-US" sz="500" dirty="0"/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Diffraction pattern shows diamond-cubic </a:t>
            </a:r>
            <a:r>
              <a:rPr lang="en-AU" altLang="en-US" sz="1800" dirty="0" err="1"/>
              <a:t>SiC</a:t>
            </a:r>
            <a:r>
              <a:rPr lang="en-AU" altLang="en-US" sz="1800" dirty="0"/>
              <a:t> (3C) peaks.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Held up to load of ~13 GPa without any support.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ClrTx/>
            </a:pPr>
            <a:r>
              <a:rPr lang="en-AU" altLang="en-US" sz="1800" dirty="0"/>
              <a:t>Transmission on VISION is equivalent to single crystal diamond.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AU" altLang="en-US" sz="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819400"/>
            <a:ext cx="416052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827" y="2962668"/>
            <a:ext cx="336662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Powder diffraction data from SNAP.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376" y="3200400"/>
            <a:ext cx="4100044" cy="2651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0039" y="2962668"/>
            <a:ext cx="312534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Transmission data from VISION.</a:t>
            </a:r>
          </a:p>
        </p:txBody>
      </p:sp>
      <p:sp>
        <p:nvSpPr>
          <p:cNvPr id="10" name="Text Box 72">
            <a:extLst>
              <a:ext uri="{FF2B5EF4-FFF2-40B4-BE49-F238E27FC236}">
                <a16:creationId xmlns:a16="http://schemas.microsoft.com/office/drawing/2014/main" id="{8D4D4A71-A669-4D6F-AE1A-27B45DF1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7" y="6352401"/>
            <a:ext cx="4213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B. Haberl et al, </a:t>
            </a:r>
            <a:r>
              <a:rPr lang="en-US" altLang="en-US" sz="1200" dirty="0"/>
              <a:t>High Pressure Research 37, 495 </a:t>
            </a:r>
            <a:r>
              <a:rPr lang="en-AU" altLang="en-US" sz="1200" dirty="0"/>
              <a:t>(2017).</a:t>
            </a:r>
          </a:p>
        </p:txBody>
      </p:sp>
    </p:spTree>
    <p:extLst>
      <p:ext uri="{BB962C8B-B14F-4D97-AF65-F5344CB8AC3E}">
        <p14:creationId xmlns:p14="http://schemas.microsoft.com/office/powerpoint/2010/main" val="2143216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4"/>
          <p:cNvSpPr txBox="1">
            <a:spLocks noChangeArrowheads="1"/>
          </p:cNvSpPr>
          <p:nvPr/>
        </p:nvSpPr>
        <p:spPr bwMode="auto">
          <a:xfrm>
            <a:off x="304800" y="683039"/>
            <a:ext cx="8116186" cy="7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indent="-23018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144588" indent="-173038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1482725" indent="-22225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ClrTx/>
              <a:buNone/>
            </a:pPr>
            <a:r>
              <a:rPr lang="en-AU" altLang="en-US" sz="2000" dirty="0"/>
              <a:t>A pressure load curve for the 3 mm anvils was measured on SNAP using </a:t>
            </a:r>
            <a:r>
              <a:rPr lang="en-AU" altLang="en-US" sz="2000" dirty="0" err="1"/>
              <a:t>NaCl</a:t>
            </a:r>
            <a:r>
              <a:rPr lang="en-AU" altLang="en-US" sz="2000" dirty="0"/>
              <a:t> as pressure calibrant.</a:t>
            </a:r>
          </a:p>
        </p:txBody>
      </p:sp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Clamped large volume DACs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6596" y="5675632"/>
            <a:ext cx="13260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Load [tons]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08980" y="3692347"/>
            <a:ext cx="17620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Pressure [GPa]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08" y="2057400"/>
            <a:ext cx="506306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3389632"/>
            <a:ext cx="14542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C0000"/>
                </a:solidFill>
              </a:rPr>
              <a:t>extrapolated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400800" y="2780032"/>
            <a:ext cx="685800" cy="609600"/>
          </a:xfrm>
          <a:prstGeom prst="straightConnector1">
            <a:avLst/>
          </a:prstGeom>
          <a:ln w="28575"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81400" y="4075432"/>
            <a:ext cx="76200" cy="1143000"/>
          </a:xfrm>
          <a:prstGeom prst="straightConnector1">
            <a:avLst/>
          </a:prstGeom>
          <a:ln w="28575"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68729" y="3447669"/>
            <a:ext cx="21015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C0000"/>
                </a:solidFill>
              </a:rPr>
              <a:t>yield strength of gasket material</a:t>
            </a:r>
          </a:p>
        </p:txBody>
      </p:sp>
    </p:spTree>
    <p:extLst>
      <p:ext uri="{BB962C8B-B14F-4D97-AF65-F5344CB8AC3E}">
        <p14:creationId xmlns:p14="http://schemas.microsoft.com/office/powerpoint/2010/main" val="3129618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943601" y="838200"/>
            <a:ext cx="1618389" cy="1371600"/>
          </a:xfrm>
          <a:prstGeom prst="rect">
            <a:avLst/>
          </a:prstGeom>
          <a:ln>
            <a:noFill/>
          </a:ln>
        </p:spPr>
      </p:pic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High pressure INS on VISION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2" y="1905000"/>
            <a:ext cx="4573484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976355"/>
            <a:ext cx="3681327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i="1" dirty="0"/>
              <a:t>Inelastic neutron spectrum from ~1.6 mm</a:t>
            </a:r>
            <a:r>
              <a:rPr lang="en-US" sz="1600" i="1" baseline="30000" dirty="0"/>
              <a:t>3 </a:t>
            </a:r>
            <a:r>
              <a:rPr lang="en-US" sz="1600" i="1" dirty="0"/>
              <a:t>of </a:t>
            </a:r>
            <a:r>
              <a:rPr lang="en-US" sz="1600" i="1" dirty="0" err="1"/>
              <a:t>hexamethylbenze</a:t>
            </a:r>
            <a:r>
              <a:rPr lang="en-US" sz="1600" i="1" dirty="0"/>
              <a:t>  loaded into the DAC.</a:t>
            </a:r>
            <a:endParaRPr lang="en-US" sz="1600" i="1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042834" y="2895600"/>
            <a:ext cx="4935311" cy="3200400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800600" y="2394231"/>
            <a:ext cx="3681327" cy="65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i="1" dirty="0"/>
              <a:t>Preliminary INS data of pressurized HMB in DAC measured on VISION.</a:t>
            </a:r>
            <a:endParaRPr lang="en-US" sz="1600" i="1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334000" y="3200400"/>
            <a:ext cx="76200" cy="228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9700" y="3163824"/>
            <a:ext cx="30480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/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2080" y="3246120"/>
            <a:ext cx="30480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/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77470"/>
            <a:ext cx="29434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Daemen, Haberl, Molaison, Boehler</a:t>
            </a:r>
          </a:p>
        </p:txBody>
      </p:sp>
    </p:spTree>
    <p:extLst>
      <p:ext uri="{BB962C8B-B14F-4D97-AF65-F5344CB8AC3E}">
        <p14:creationId xmlns:p14="http://schemas.microsoft.com/office/powerpoint/2010/main" val="192190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51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4. Single crystal diffraction in the DAC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163693-8286-4F64-967F-B2AC51F5EC11}"/>
              </a:ext>
            </a:extLst>
          </p:cNvPr>
          <p:cNvGrpSpPr/>
          <p:nvPr/>
        </p:nvGrpSpPr>
        <p:grpSpPr>
          <a:xfrm>
            <a:off x="3495671" y="774033"/>
            <a:ext cx="2515525" cy="4518416"/>
            <a:chOff x="113414" y="793417"/>
            <a:chExt cx="2515525" cy="4518416"/>
          </a:xfrm>
        </p:grpSpPr>
        <p:sp>
          <p:nvSpPr>
            <p:cNvPr id="20" name="TextBox 19"/>
            <p:cNvSpPr txBox="1"/>
            <p:nvPr/>
          </p:nvSpPr>
          <p:spPr>
            <a:xfrm>
              <a:off x="113876" y="4377346"/>
              <a:ext cx="2515063" cy="93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600" i="1" dirty="0">
                  <a:latin typeface="+mn-lt"/>
                </a:rPr>
                <a:t>Single crystal diffraction from a ~240 </a:t>
              </a:r>
              <a:r>
                <a:rPr lang="en-US" sz="1600" i="1" dirty="0">
                  <a:latin typeface="+mn-lt"/>
                  <a:cs typeface="Times New Roman"/>
                </a:rPr>
                <a:t>µm thick single crystal of </a:t>
              </a:r>
              <a:r>
                <a:rPr lang="en-US" sz="1600" i="1" dirty="0" err="1">
                  <a:latin typeface="+mn-lt"/>
                  <a:cs typeface="Times New Roman"/>
                </a:rPr>
                <a:t>MnP</a:t>
              </a:r>
              <a:r>
                <a:rPr lang="en-US" sz="1600" i="1" dirty="0">
                  <a:latin typeface="+mn-lt"/>
                  <a:cs typeface="Times New Roman"/>
                </a:rPr>
                <a:t> loaded with </a:t>
              </a:r>
              <a:r>
                <a:rPr lang="en-US" sz="1600" i="1" dirty="0" err="1">
                  <a:latin typeface="+mn-lt"/>
                  <a:cs typeface="Times New Roman"/>
                </a:rPr>
                <a:t>KBr</a:t>
              </a:r>
              <a:r>
                <a:rPr lang="en-US" sz="1600" i="1" dirty="0">
                  <a:latin typeface="+mn-lt"/>
                  <a:cs typeface="Times New Roman"/>
                </a:rPr>
                <a:t> into the DAC measured at 6 K [1].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6579" r="49592" b="582"/>
            <a:stretch/>
          </p:blipFill>
          <p:spPr>
            <a:xfrm>
              <a:off x="304800" y="1066800"/>
              <a:ext cx="2209800" cy="322591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DB887D-A870-4E69-8821-54E60E512706}"/>
                </a:ext>
              </a:extLst>
            </p:cNvPr>
            <p:cNvSpPr txBox="1"/>
            <p:nvPr/>
          </p:nvSpPr>
          <p:spPr>
            <a:xfrm>
              <a:off x="113414" y="793417"/>
              <a:ext cx="2478802" cy="34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600" b="1" i="1" dirty="0">
                  <a:latin typeface="+mn-lt"/>
                </a:rPr>
                <a:t>CORELLI</a:t>
              </a:r>
              <a:endParaRPr lang="en-US" sz="1600" b="1" i="1" dirty="0">
                <a:latin typeface="+mn-lt"/>
                <a:cs typeface="Times New Roman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842395-4DFE-48E2-810B-7D8ECBBE7AC7}"/>
              </a:ext>
            </a:extLst>
          </p:cNvPr>
          <p:cNvGrpSpPr/>
          <p:nvPr/>
        </p:nvGrpSpPr>
        <p:grpSpPr>
          <a:xfrm>
            <a:off x="121058" y="1294662"/>
            <a:ext cx="3314661" cy="4267938"/>
            <a:chOff x="2628939" y="1443752"/>
            <a:chExt cx="3314661" cy="42679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B3CC7D-76F0-4F9D-9B8C-266F6744BB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28939" y="2968490"/>
              <a:ext cx="3314661" cy="2743200"/>
              <a:chOff x="2647738" y="2278277"/>
              <a:chExt cx="2687466" cy="222885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B519680-D90E-4EAD-8DEF-4B951874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433"/>
              <a:stretch/>
            </p:blipFill>
            <p:spPr>
              <a:xfrm>
                <a:off x="2647738" y="2278277"/>
                <a:ext cx="2687466" cy="222885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CF05648-6A03-4D71-B09A-030DEBCA3D0C}"/>
                  </a:ext>
                </a:extLst>
              </p:cNvPr>
              <p:cNvSpPr/>
              <p:nvPr/>
            </p:nvSpPr>
            <p:spPr>
              <a:xfrm>
                <a:off x="3801761" y="3120219"/>
                <a:ext cx="1447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 </a:t>
                </a:r>
                <a:r>
                  <a:rPr lang="en-US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T </a:t>
                </a: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= 5 K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93FEFD-6904-474E-9141-90A31864325D}"/>
                </a:ext>
              </a:extLst>
            </p:cNvPr>
            <p:cNvSpPr txBox="1"/>
            <p:nvPr/>
          </p:nvSpPr>
          <p:spPr>
            <a:xfrm>
              <a:off x="3034999" y="1712031"/>
              <a:ext cx="28178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Hexaferrite ~0.1 mm</a:t>
              </a:r>
              <a:r>
                <a:rPr lang="en-US" sz="1600" i="1" baseline="30000" dirty="0">
                  <a:solidFill>
                    <a:prstClr val="black"/>
                  </a:solidFill>
                  <a:ea typeface="Arial" charset="0"/>
                  <a:cs typeface="Arial" charset="0"/>
                </a:rPr>
                <a:t>3</a:t>
              </a:r>
              <a:r>
                <a:rPr lang="en-US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crystal with </a:t>
              </a:r>
              <a:r>
                <a:rPr lang="en-US" sz="1600" i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Pb</a:t>
              </a:r>
              <a:r>
                <a:rPr lang="en-US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as pressure medium inside the DAC within CCR. Neutron wavelength </a:t>
              </a:r>
              <a:r>
                <a:rPr lang="el-GR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λ</a:t>
              </a:r>
              <a:r>
                <a:rPr lang="en-US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=1.546 Å with half-lambda filter [2].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25A77C-15C4-46DC-9311-21006972F474}"/>
                </a:ext>
              </a:extLst>
            </p:cNvPr>
            <p:cNvSpPr txBox="1"/>
            <p:nvPr/>
          </p:nvSpPr>
          <p:spPr>
            <a:xfrm>
              <a:off x="3204539" y="1443752"/>
              <a:ext cx="2478802" cy="34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600" b="1" i="1" dirty="0">
                  <a:latin typeface="+mn-lt"/>
                </a:rPr>
                <a:t>HB-3A</a:t>
              </a:r>
              <a:endParaRPr lang="en-US" sz="1600" b="1" i="1" dirty="0">
                <a:latin typeface="+mn-lt"/>
                <a:cs typeface="Times New Roman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C14A36-693F-4D2F-A00E-1F04BD9A6F58}"/>
              </a:ext>
            </a:extLst>
          </p:cNvPr>
          <p:cNvGrpSpPr/>
          <p:nvPr/>
        </p:nvGrpSpPr>
        <p:grpSpPr>
          <a:xfrm>
            <a:off x="5943600" y="1189464"/>
            <a:ext cx="3186591" cy="3815889"/>
            <a:chOff x="5943600" y="1213311"/>
            <a:chExt cx="3186591" cy="38158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78B562A-EFE4-43D2-9E24-6B9413C3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1562894"/>
              <a:ext cx="3186591" cy="24688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43444E-269A-41A9-9F12-6FF058B93406}"/>
                </a:ext>
              </a:extLst>
            </p:cNvPr>
            <p:cNvSpPr txBox="1"/>
            <p:nvPr/>
          </p:nvSpPr>
          <p:spPr>
            <a:xfrm>
              <a:off x="6324600" y="1213311"/>
              <a:ext cx="2478802" cy="34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600" b="1" i="1" dirty="0">
                  <a:latin typeface="+mn-lt"/>
                </a:rPr>
                <a:t>IMAGINE</a:t>
              </a:r>
              <a:endParaRPr lang="en-US" sz="1600" b="1" i="1" dirty="0">
                <a:latin typeface="+mn-lt"/>
                <a:cs typeface="Times New Roman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6A0DFA-3269-4BAB-B95E-87EF60D342E2}"/>
                </a:ext>
              </a:extLst>
            </p:cNvPr>
            <p:cNvSpPr txBox="1"/>
            <p:nvPr/>
          </p:nvSpPr>
          <p:spPr>
            <a:xfrm>
              <a:off x="6205059" y="3951982"/>
              <a:ext cx="28178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Hexaferrite ~0.1 mm</a:t>
              </a:r>
              <a:r>
                <a:rPr lang="en-US" sz="1600" i="1" baseline="30000" dirty="0">
                  <a:solidFill>
                    <a:prstClr val="black"/>
                  </a:solidFill>
                  <a:ea typeface="Arial" charset="0"/>
                  <a:cs typeface="Arial" charset="0"/>
                </a:rPr>
                <a:t>3</a:t>
              </a:r>
              <a:r>
                <a:rPr lang="en-US" sz="1600" i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crystal with deuterated glycerin as pressure medium inside the DAC [2].</a:t>
              </a:r>
            </a:p>
          </p:txBody>
        </p:sp>
      </p:grpSp>
      <p:sp>
        <p:nvSpPr>
          <p:cNvPr id="23" name="Text Box 72">
            <a:extLst>
              <a:ext uri="{FF2B5EF4-FFF2-40B4-BE49-F238E27FC236}">
                <a16:creationId xmlns:a16="http://schemas.microsoft.com/office/drawing/2014/main" id="{4382C4EA-5EED-47A5-86A0-FD47EFB06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1" y="6205402"/>
            <a:ext cx="421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[1] B. Haberl et al, </a:t>
            </a:r>
            <a:r>
              <a:rPr lang="en-US" altLang="en-US" sz="1200" dirty="0"/>
              <a:t>High Pressure Research 37, 495 </a:t>
            </a:r>
            <a:r>
              <a:rPr lang="en-AU" altLang="en-US" sz="1200" dirty="0"/>
              <a:t>(2017).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1200" dirty="0"/>
              <a:t>[2] B. Haberl et al, accepted to Re. Sci. Instr. (2018).</a:t>
            </a:r>
          </a:p>
        </p:txBody>
      </p:sp>
    </p:spTree>
    <p:extLst>
      <p:ext uri="{BB962C8B-B14F-4D97-AF65-F5344CB8AC3E}">
        <p14:creationId xmlns:p14="http://schemas.microsoft.com/office/powerpoint/2010/main" val="3899302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AutoShape 27" descr="Z"/>
          <p:cNvSpPr>
            <a:spLocks noChangeAspect="1" noChangeArrowheads="1"/>
          </p:cNvSpPr>
          <p:nvPr/>
        </p:nvSpPr>
        <p:spPr bwMode="auto">
          <a:xfrm>
            <a:off x="3492500" y="2060575"/>
            <a:ext cx="809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719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880369"/>
          </a:xfrm>
        </p:spPr>
        <p:txBody>
          <a:bodyPr/>
          <a:lstStyle/>
          <a:p>
            <a:r>
              <a:rPr lang="en-US" altLang="en-US" dirty="0"/>
              <a:t>Co-workers on pressure examples shown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-320765" y="2325035"/>
            <a:ext cx="3608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Antonio Moreira dos Santos, Jamie Molaison, Chris Tulk (SNAP)</a:t>
            </a:r>
            <a:endParaRPr lang="de-DE" altLang="en-US" sz="1400" i="1" dirty="0"/>
          </a:p>
        </p:txBody>
      </p:sp>
      <p:pic>
        <p:nvPicPr>
          <p:cNvPr id="26" name="Picture 2" descr="SNAP Instrument Te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6" r="20312"/>
          <a:stretch/>
        </p:blipFill>
        <p:spPr bwMode="auto">
          <a:xfrm>
            <a:off x="806994" y="1174478"/>
            <a:ext cx="142425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0" y="657696"/>
            <a:ext cx="73104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319583" y="1599498"/>
            <a:ext cx="14107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Reini Boehler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(EFree, GL and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ORNL)</a:t>
            </a:r>
            <a:endParaRPr lang="de-DE" altLang="en-US" sz="1400" i="1" dirty="0"/>
          </a:p>
        </p:txBody>
      </p:sp>
      <p:pic>
        <p:nvPicPr>
          <p:cNvPr id="1026" name="Picture 2" descr="Luke Daemen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39" y="4419600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ngqiang Cheng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59" y="4452346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eutrons.ornl.gov/sites/default/files/Mark%20Loguillo-28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99" y="3581400"/>
            <a:ext cx="7304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utrons.ornl.gov/sites/default/files/Matt%20Rucker-28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35" y="3589722"/>
            <a:ext cx="7304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neutrons.ornl.gov/sites/default/files/Doug%20Armitage-28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86" y="4572000"/>
            <a:ext cx="7304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neutrons.ornl.gov/sites/default/files/Neelam%20Pradhan-28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0" y="4572000"/>
            <a:ext cx="7304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mmy Ramirez-Cuest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89" y="5214346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2831474" y="6095736"/>
            <a:ext cx="3608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Luke Daemen, Timmy Ramirez-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 err="1"/>
              <a:t>Cuesta,YQ</a:t>
            </a:r>
            <a:r>
              <a:rPr lang="en-US" altLang="en-US" sz="1400" i="1" dirty="0"/>
              <a:t> Cheng (VISION</a:t>
            </a:r>
            <a:r>
              <a:rPr lang="en-US" altLang="en-US" sz="1400" dirty="0"/>
              <a:t>)</a:t>
            </a:r>
            <a:endParaRPr lang="de-DE" altLang="en-US" sz="1400" dirty="0"/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-255750" y="5486400"/>
            <a:ext cx="36085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Gary Lynn, Mark Loguillo, Matt Rucker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Neelam Pradhan, Doug Armitage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(Sample Environment)</a:t>
            </a:r>
            <a:endParaRPr lang="de-DE" altLang="en-US" sz="1400" i="1" dirty="0"/>
          </a:p>
        </p:txBody>
      </p:sp>
      <p:pic>
        <p:nvPicPr>
          <p:cNvPr id="1042" name="Picture 18" descr="Feng Y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24" y="687959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asaaki Matsud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89" y="685098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1.rgstatic.net/ii/profile.image/AS%3A279448260759555%401443637065348_l/Sachith_Dissanayak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8" y="779399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52787" y="1610380"/>
            <a:ext cx="37436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Yaohua Liu, Feng Ye, Masa Matsuda, Sachith Dissanayake (Corelli and PTAX)</a:t>
            </a:r>
            <a:endParaRPr lang="de-DE" altLang="en-US" sz="1400" i="1" dirty="0"/>
          </a:p>
        </p:txBody>
      </p:sp>
      <p:pic>
        <p:nvPicPr>
          <p:cNvPr id="3074" name="Picture 2" descr="https://neutrons.ornl.gov/sites/default/files/styles/headshot_240x300/public/Yaohua%20Liu-1220-Edit__8x10_sm.jpg?itok=zPXgwhnz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59" y="678844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neutrons.ornl.gov/sites/default/files/styles/homepage_1140x450/public/HB-3A%20team-1845_web.jpg?itok=5FRgAY9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12850"/>
          <a:stretch/>
        </p:blipFill>
        <p:spPr bwMode="auto">
          <a:xfrm>
            <a:off x="6760535" y="4983480"/>
            <a:ext cx="192626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6387418" y="4267200"/>
            <a:ext cx="2743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Huibo Cao, Bryan Chakoumakos, Yan  Wu, Katie Andrews (HB-3A)</a:t>
            </a:r>
            <a:endParaRPr lang="de-DE" altLang="en-US" sz="1400" i="1" dirty="0"/>
          </a:p>
        </p:txBody>
      </p:sp>
      <p:pic>
        <p:nvPicPr>
          <p:cNvPr id="29" name="Picture 4" descr="Dean Myles">
            <a:extLst>
              <a:ext uri="{FF2B5EF4-FFF2-40B4-BE49-F238E27FC236}">
                <a16:creationId xmlns:a16="http://schemas.microsoft.com/office/drawing/2014/main" id="{F90C4F7F-7280-4852-A21E-2C4AE7D5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78" y="2612014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lora Meilleur">
            <a:extLst>
              <a:ext uri="{FF2B5EF4-FFF2-40B4-BE49-F238E27FC236}">
                <a16:creationId xmlns:a16="http://schemas.microsoft.com/office/drawing/2014/main" id="{EC584211-4614-41F4-A6F2-C87D65C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31" y="2613334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Malcolm Cochran">
            <a:extLst>
              <a:ext uri="{FF2B5EF4-FFF2-40B4-BE49-F238E27FC236}">
                <a16:creationId xmlns:a16="http://schemas.microsoft.com/office/drawing/2014/main" id="{B4FEE776-0D30-4971-9A5A-66B50B47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84" y="2612014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4">
            <a:extLst>
              <a:ext uri="{FF2B5EF4-FFF2-40B4-BE49-F238E27FC236}">
                <a16:creationId xmlns:a16="http://schemas.microsoft.com/office/drawing/2014/main" id="{DAD40256-6A4D-4135-BC12-5EF9F7412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15380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Dean Myles, Flora Meilleur, Malcolm Cochran (IMAGINE)</a:t>
            </a:r>
            <a:endParaRPr lang="de-DE" altLang="en-US" sz="1400" i="1" dirty="0"/>
          </a:p>
        </p:txBody>
      </p:sp>
      <p:pic>
        <p:nvPicPr>
          <p:cNvPr id="2" name="Picture 2" descr="https://neutrons.ornl.gov/sites/default/files/Gary%20Lynn%20Photo.jpg_0.jpeg">
            <a:extLst>
              <a:ext uri="{FF2B5EF4-FFF2-40B4-BE49-F238E27FC236}">
                <a16:creationId xmlns:a16="http://schemas.microsoft.com/office/drawing/2014/main" id="{FB56DF4E-0667-4740-B075-09110EFB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9" y="3603882"/>
            <a:ext cx="731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0E283-0014-4461-AB55-643EEE171D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1" y="2491740"/>
            <a:ext cx="73152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68BF5-1421-4947-8588-2666D11B9E9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92" y="2491740"/>
            <a:ext cx="73152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02F90-6AB2-457A-BB56-33D05C499E9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36" y="2491740"/>
            <a:ext cx="731520" cy="914400"/>
          </a:xfrm>
          <a:prstGeom prst="rect">
            <a:avLst/>
          </a:prstGeom>
        </p:spPr>
      </p:pic>
      <p:sp>
        <p:nvSpPr>
          <p:cNvPr id="39" name="Text Box 14">
            <a:extLst>
              <a:ext uri="{FF2B5EF4-FFF2-40B4-BE49-F238E27FC236}">
                <a16:creationId xmlns:a16="http://schemas.microsoft.com/office/drawing/2014/main" id="{16E6ABC5-80EC-4764-B0D2-A39934F98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362980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/>
              <a:t>Venky Pingali, Shuo Qian, Volker Urban (</a:t>
            </a:r>
            <a:r>
              <a:rPr lang="en-US" altLang="en-US" sz="1400" i="1" dirty="0" err="1"/>
              <a:t>BioSANS</a:t>
            </a:r>
            <a:r>
              <a:rPr lang="en-US" altLang="en-US" sz="1400" i="1" dirty="0"/>
              <a:t>)</a:t>
            </a:r>
            <a:endParaRPr lang="de-DE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36026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304800" y="874296"/>
            <a:ext cx="8458200" cy="396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The use of sophisticated sample environments for extreme conditions is critical for many scientific questions and studies.</a:t>
            </a:r>
          </a:p>
          <a:p>
            <a:pPr marL="34290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Development of new environments is continuously ongoing to push the boundaries and answer new science questions beyond current </a:t>
            </a:r>
            <a:r>
              <a:rPr lang="en-US" altLang="en-US" sz="2200" dirty="0" err="1"/>
              <a:t>capabilties</a:t>
            </a:r>
            <a:r>
              <a:rPr lang="en-US" altLang="en-US" sz="2200" dirty="0"/>
              <a:t>.</a:t>
            </a:r>
          </a:p>
          <a:p>
            <a:pPr algn="just">
              <a:spcBef>
                <a:spcPts val="1000"/>
              </a:spcBef>
              <a:defRPr/>
            </a:pPr>
            <a:endParaRPr lang="en-US" altLang="en-US" sz="2200" dirty="0"/>
          </a:p>
          <a:p>
            <a:pPr marL="34290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/>
              <a:t>Reference material: </a:t>
            </a:r>
            <a:r>
              <a:rPr lang="en-US" altLang="en-US" sz="2200" dirty="0"/>
              <a:t>“Techniques in High Pressure Neutron Scattering” by Stefan Klotz, CRC Press (2016).</a:t>
            </a:r>
          </a:p>
          <a:p>
            <a:pPr marL="342900" indent="-3429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en-US" sz="2200" dirty="0"/>
          </a:p>
          <a:p>
            <a:pPr algn="just">
              <a:defRPr/>
            </a:pPr>
            <a:endParaRPr lang="en-AU" altLang="en-US" sz="2000" dirty="0"/>
          </a:p>
        </p:txBody>
      </p:sp>
      <p:sp>
        <p:nvSpPr>
          <p:cNvPr id="25603" name="Title 1"/>
          <p:cNvSpPr>
            <a:spLocks/>
          </p:cNvSpPr>
          <p:nvPr/>
        </p:nvSpPr>
        <p:spPr bwMode="auto">
          <a:xfrm>
            <a:off x="203200" y="228600"/>
            <a:ext cx="8636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Conclusion</a:t>
            </a:r>
            <a:endParaRPr lang="de-DE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-228600" y="5715000"/>
            <a:ext cx="624840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de-DE" altLang="en-US" sz="1400" dirty="0"/>
              <a:t>       </a:t>
            </a:r>
            <a:r>
              <a:rPr lang="de-DE" altLang="en-US" sz="1400" b="1" dirty="0"/>
              <a:t>Acknowledgment: </a:t>
            </a:r>
            <a:r>
              <a:rPr lang="de-DE" altLang="en-US" sz="1400" dirty="0"/>
              <a:t>Oak Ridge National Laboratory funded under DOE-BES contract number, DE-AC05-00OR22725, the SNS and HFIR are supported by the DOE-BES, Scientific User Facilities Division. DAC development was funded through ORNL LDRD scheme.</a:t>
            </a: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5197475" y="4565649"/>
            <a:ext cx="35655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AU" altLang="en-US" sz="5000" b="1" dirty="0">
                <a:solidFill>
                  <a:srgbClr val="CC0000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1. Irradiated samples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707" y="877800"/>
            <a:ext cx="8305800" cy="11346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Radioactive samples from HFIR for example can be contained within large lead shielding and measured with neutrons.</a:t>
            </a:r>
            <a:endParaRPr lang="en-US" sz="24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6591F-291A-4A6E-A762-AF41639F0DCA}"/>
              </a:ext>
            </a:extLst>
          </p:cNvPr>
          <p:cNvSpPr txBox="1"/>
          <p:nvPr/>
        </p:nvSpPr>
        <p:spPr>
          <a:xfrm>
            <a:off x="7110931" y="1728554"/>
            <a:ext cx="1676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Pb shielding</a:t>
            </a:r>
          </a:p>
        </p:txBody>
      </p:sp>
      <p:grpSp>
        <p:nvGrpSpPr>
          <p:cNvPr id="8195" name="Group 8194">
            <a:extLst>
              <a:ext uri="{FF2B5EF4-FFF2-40B4-BE49-F238E27FC236}">
                <a16:creationId xmlns:a16="http://schemas.microsoft.com/office/drawing/2014/main" id="{037852EE-BB55-4C17-8820-308946E2AB89}"/>
              </a:ext>
            </a:extLst>
          </p:cNvPr>
          <p:cNvGrpSpPr/>
          <p:nvPr/>
        </p:nvGrpSpPr>
        <p:grpSpPr>
          <a:xfrm>
            <a:off x="2743201" y="2031963"/>
            <a:ext cx="5181600" cy="2733128"/>
            <a:chOff x="1981200" y="2112403"/>
            <a:chExt cx="5181600" cy="27331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0B34A2-CB3F-4979-93E0-E4978D3A3A89}"/>
                </a:ext>
              </a:extLst>
            </p:cNvPr>
            <p:cNvSpPr/>
            <p:nvPr/>
          </p:nvSpPr>
          <p:spPr>
            <a:xfrm>
              <a:off x="2362200" y="3048000"/>
              <a:ext cx="3886200" cy="1371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radioactive sample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211F59-31B0-4319-99E6-958EE94156E3}"/>
                </a:ext>
              </a:extLst>
            </p:cNvPr>
            <p:cNvSpPr/>
            <p:nvPr/>
          </p:nvSpPr>
          <p:spPr>
            <a:xfrm>
              <a:off x="1981200" y="2667001"/>
              <a:ext cx="4648200" cy="2178530"/>
            </a:xfrm>
            <a:prstGeom prst="rect">
              <a:avLst/>
            </a:prstGeom>
            <a:noFill/>
            <a:ln w="254000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6707E2E-E58C-4745-B415-AB80A0BB0B93}"/>
                </a:ext>
              </a:extLst>
            </p:cNvPr>
            <p:cNvCxnSpPr/>
            <p:nvPr/>
          </p:nvCxnSpPr>
          <p:spPr>
            <a:xfrm flipH="1">
              <a:off x="6781800" y="2112403"/>
              <a:ext cx="381000" cy="457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A9844B7-72E4-4B76-8D9C-DEABBB179013}"/>
                </a:ext>
              </a:extLst>
            </p:cNvPr>
            <p:cNvCxnSpPr>
              <a:stCxn id="3" idx="3"/>
            </p:cNvCxnSpPr>
            <p:nvPr/>
          </p:nvCxnSpPr>
          <p:spPr>
            <a:xfrm flipV="1">
              <a:off x="6248400" y="3732409"/>
              <a:ext cx="228600" cy="139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B1527A-8AC5-494C-B0AE-50E39A89748C}"/>
                </a:ext>
              </a:extLst>
            </p:cNvPr>
            <p:cNvCxnSpPr/>
            <p:nvPr/>
          </p:nvCxnSpPr>
          <p:spPr>
            <a:xfrm flipV="1">
              <a:off x="6248400" y="3961009"/>
              <a:ext cx="228600" cy="139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C90B8B-CEB5-4000-A4CC-DFEA1F686C4B}"/>
                </a:ext>
              </a:extLst>
            </p:cNvPr>
            <p:cNvCxnSpPr/>
            <p:nvPr/>
          </p:nvCxnSpPr>
          <p:spPr>
            <a:xfrm flipV="1">
              <a:off x="6248400" y="4265809"/>
              <a:ext cx="228600" cy="139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DD5684E-1FAD-4644-BEB8-8792BF19BCF7}"/>
                </a:ext>
              </a:extLst>
            </p:cNvPr>
            <p:cNvCxnSpPr/>
            <p:nvPr/>
          </p:nvCxnSpPr>
          <p:spPr>
            <a:xfrm flipV="1">
              <a:off x="6248400" y="3505200"/>
              <a:ext cx="228600" cy="139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F65A0A-5252-408A-ACB9-2A062820798E}"/>
                </a:ext>
              </a:extLst>
            </p:cNvPr>
            <p:cNvCxnSpPr/>
            <p:nvPr/>
          </p:nvCxnSpPr>
          <p:spPr>
            <a:xfrm flipV="1">
              <a:off x="6248400" y="3276600"/>
              <a:ext cx="228600" cy="139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50A7F8-CAA8-4A5F-A051-914A6EB0C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74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75F2635-C4EC-4848-8C5F-73352D6465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6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80B4912-9B89-45B1-85C7-37E12F3AB4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40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CFAA30-DB4C-4F5B-A3F2-0660067287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54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9A25B79-3866-4B58-8559-50F63E41B4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06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3CA0163-EE44-42A1-BBA2-01205453C1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12A8D3C-4323-4E2E-8EF8-2E87C1A1E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EC8B88-369E-4AE6-ACFA-3B54829AD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551C5F0-6B44-44A4-9A3C-4AF26EA408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00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72E2A35-B2FD-4F1C-B689-B04131F488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90D43FF-1293-4B50-85EE-BEEC5AED83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28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A290C4C-EB95-4869-A495-E53AAE2E2E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2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DEF032D-775A-4C11-8785-C183810C1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56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9C2D100-F651-47D8-A80E-54A9CD638C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2819400"/>
              <a:ext cx="0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FE44C8-7C37-4A00-95D9-9EE413ED7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3600" y="436296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D246B1-F5BA-4D81-8C6B-1E5F9707CB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50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744F315-7A91-4441-BD74-F9A053377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0200" y="436296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A252FE0-DA59-4AFB-BA39-65A318F4FB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16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D76AB89-6FAA-4435-ACDA-612EF0BAC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30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1B13895-61AB-4E4C-9118-3B30FB3CF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4400" y="436296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5BF9BAB-17D6-4E53-98E6-7A9977825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853491C-4B19-44AE-AEBD-0EA93113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88FF6B-C8F0-4281-98A5-11DAB81B67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62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CFA0A6E-863A-4C63-87B2-D0DECD99AB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6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B9E7C5B-0A2F-41EC-9B5F-1E7FC27500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8999" y="436296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0F19E36-026E-43B8-A65F-A16628CFDB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4199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32DAC6C-19B2-4012-8A79-0D9CECC79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0D4454-42AB-4A6C-A76D-DCF2C32F94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6999" y="4343400"/>
              <a:ext cx="1" cy="28524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BA5D462-E5A4-46A2-BDD3-8DEDCC1CCE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599" y="4242772"/>
              <a:ext cx="45720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2636C64-4BFE-4237-80A0-C4BBE627B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4038600"/>
              <a:ext cx="45720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FDFEAE-B109-4ED3-AD98-1A5C32E541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3810000"/>
              <a:ext cx="45720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3516274-92DA-4ADA-9D7B-05FC63D503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599" y="3581400"/>
              <a:ext cx="45720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2C05312-29CB-4DEC-AAAA-C44FCACCE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3352800"/>
              <a:ext cx="45720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6" name="Arrow: Right 8195">
            <a:extLst>
              <a:ext uri="{FF2B5EF4-FFF2-40B4-BE49-F238E27FC236}">
                <a16:creationId xmlns:a16="http://schemas.microsoft.com/office/drawing/2014/main" id="{F5E6AFDE-3260-43A1-A1B4-C5AE3C7C2F43}"/>
              </a:ext>
            </a:extLst>
          </p:cNvPr>
          <p:cNvSpPr/>
          <p:nvPr/>
        </p:nvSpPr>
        <p:spPr>
          <a:xfrm>
            <a:off x="381000" y="3272360"/>
            <a:ext cx="2133600" cy="913009"/>
          </a:xfrm>
          <a:prstGeom prst="rightArrow">
            <a:avLst/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C0000"/>
                </a:solidFill>
              </a:rPr>
              <a:t>neutron beam</a:t>
            </a:r>
          </a:p>
        </p:txBody>
      </p:sp>
      <p:sp>
        <p:nvSpPr>
          <p:cNvPr id="56" name="Text Box 21">
            <a:extLst>
              <a:ext uri="{FF2B5EF4-FFF2-40B4-BE49-F238E27FC236}">
                <a16:creationId xmlns:a16="http://schemas.microsoft.com/office/drawing/2014/main" id="{97E8F524-8F7D-498B-8F57-4934D2B5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5398177"/>
            <a:ext cx="8458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2200" dirty="0">
                <a:solidFill>
                  <a:srgbClr val="CC0000"/>
                </a:solidFill>
              </a:rPr>
              <a:t>Samples that require thick shielding can still be studied with neutrons and even placed into further sample environments themselves.</a:t>
            </a:r>
            <a:endParaRPr lang="en-AU" altLang="en-US" sz="2200" dirty="0">
              <a:solidFill>
                <a:srgbClr val="CC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E934B-91F1-481F-B6B3-432C7A32A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847512"/>
            <a:ext cx="9144000" cy="4068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F453F7-F343-49BA-97C5-45BA1233FDA5}"/>
              </a:ext>
            </a:extLst>
          </p:cNvPr>
          <p:cNvSpPr txBox="1"/>
          <p:nvPr/>
        </p:nvSpPr>
        <p:spPr>
          <a:xfrm>
            <a:off x="2045336" y="4807240"/>
            <a:ext cx="45961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Example courtesy of Ken Littrell, GP-SANS</a:t>
            </a:r>
          </a:p>
        </p:txBody>
      </p:sp>
    </p:spTree>
    <p:extLst>
      <p:ext uri="{BB962C8B-B14F-4D97-AF65-F5344CB8AC3E}">
        <p14:creationId xmlns:p14="http://schemas.microsoft.com/office/powerpoint/2010/main" val="39173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0025" y="164592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chemeClr val="tx2"/>
                </a:solidFill>
                <a:latin typeface="Arial Black" pitchFamily="34" charset="0"/>
              </a:rPr>
              <a:t>Outline</a:t>
            </a:r>
            <a:endParaRPr lang="en-AU" altLang="en-US" sz="3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121188"/>
            <a:ext cx="8305800" cy="46156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b="1" dirty="0"/>
              <a:t>Overview over extreme environments used at ORNL</a:t>
            </a:r>
            <a:r>
              <a:rPr lang="en-US" sz="2400" b="1" dirty="0"/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1.   Irradiation environment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2.   Cryostats and magnets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3.   Extreme high temperature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/>
              <a:t>     4.   More detailed introduction to pressure techniques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Gas pressure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SANS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Clamp cells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Paris-Edinburgh presses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Diamond anvil cell program at ORNL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6778EA-2F51-491B-9A62-F1E94B4A11EC}"/>
              </a:ext>
            </a:extLst>
          </p:cNvPr>
          <p:cNvSpPr/>
          <p:nvPr/>
        </p:nvSpPr>
        <p:spPr>
          <a:xfrm>
            <a:off x="914400" y="1981200"/>
            <a:ext cx="4267200" cy="457200"/>
          </a:xfrm>
          <a:prstGeom prst="rect">
            <a:avLst/>
          </a:prstGeom>
          <a:noFill/>
          <a:ln w="38100">
            <a:solidFill>
              <a:srgbClr val="CC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33D59-4978-49FF-8F79-F8156CC39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05" y="609600"/>
            <a:ext cx="2191495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E71E79-B71D-4E77-BA90-263965F96326}"/>
              </a:ext>
            </a:extLst>
          </p:cNvPr>
          <p:cNvSpPr txBox="1"/>
          <p:nvPr/>
        </p:nvSpPr>
        <p:spPr>
          <a:xfrm>
            <a:off x="6553200" y="3352800"/>
            <a:ext cx="17364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/>
              <a:t>Harish Agrawal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7447AE-81EE-44BA-8258-1287F594D6F2}"/>
              </a:ext>
            </a:extLst>
          </p:cNvPr>
          <p:cNvGrpSpPr/>
          <p:nvPr/>
        </p:nvGrpSpPr>
        <p:grpSpPr>
          <a:xfrm>
            <a:off x="1491110" y="3352800"/>
            <a:ext cx="4572000" cy="2913382"/>
            <a:chOff x="1491110" y="3352800"/>
            <a:chExt cx="4572000" cy="2913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FA3D98-46FA-4179-859A-90299C041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110" y="3352800"/>
              <a:ext cx="4572000" cy="25717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3F4F87-0CAD-4801-BBE4-16A235DE99EA}"/>
                </a:ext>
              </a:extLst>
            </p:cNvPr>
            <p:cNvSpPr txBox="1"/>
            <p:nvPr/>
          </p:nvSpPr>
          <p:spPr>
            <a:xfrm>
              <a:off x="1515190" y="5924550"/>
              <a:ext cx="439094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i="1" dirty="0"/>
                <a:t>SNS &amp; HFIR Sample Environment 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86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487954"/>
          </a:xfrm>
        </p:spPr>
        <p:txBody>
          <a:bodyPr/>
          <a:lstStyle/>
          <a:p>
            <a:r>
              <a:rPr lang="en-GB" altLang="en-US" dirty="0"/>
              <a:t>2. What are Ultra Low Temperatures?</a:t>
            </a:r>
          </a:p>
        </p:txBody>
      </p:sp>
      <p:pic>
        <p:nvPicPr>
          <p:cNvPr id="5123" name="Picture 4" descr="H:\sun_c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484312"/>
            <a:ext cx="174307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4252913" y="990600"/>
            <a:ext cx="2568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altLang="en-US" b="1" dirty="0"/>
              <a:t>Sun~</a:t>
            </a:r>
            <a:r>
              <a:rPr lang="en-GB" altLang="en-US" dirty="0"/>
              <a:t> 6,000 K</a:t>
            </a:r>
          </a:p>
        </p:txBody>
      </p:sp>
      <p:pic>
        <p:nvPicPr>
          <p:cNvPr id="5125" name="Picture 6" descr="H:\thermometer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39887"/>
            <a:ext cx="2143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3"/>
          <p:cNvSpPr txBox="1">
            <a:spLocks noChangeArrowheads="1"/>
          </p:cNvSpPr>
          <p:nvPr/>
        </p:nvSpPr>
        <p:spPr bwMode="auto">
          <a:xfrm>
            <a:off x="4224338" y="3384550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altLang="en-US" b="1" dirty="0"/>
              <a:t>Room temp </a:t>
            </a:r>
            <a:r>
              <a:rPr lang="en-GB" altLang="en-US" dirty="0"/>
              <a:t>~ 300K</a:t>
            </a:r>
          </a:p>
        </p:txBody>
      </p:sp>
      <p:sp>
        <p:nvSpPr>
          <p:cNvPr id="5127" name="Up Arrow 14"/>
          <p:cNvSpPr>
            <a:spLocks noChangeArrowheads="1"/>
          </p:cNvSpPr>
          <p:nvPr/>
        </p:nvSpPr>
        <p:spPr bwMode="auto">
          <a:xfrm>
            <a:off x="6865938" y="1222375"/>
            <a:ext cx="484187" cy="906462"/>
          </a:xfrm>
          <a:prstGeom prst="upArrow">
            <a:avLst>
              <a:gd name="adj1" fmla="val 50000"/>
              <a:gd name="adj2" fmla="val 5008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5128" name="Down Arrow 15"/>
          <p:cNvSpPr>
            <a:spLocks noChangeArrowheads="1"/>
          </p:cNvSpPr>
          <p:nvPr/>
        </p:nvSpPr>
        <p:spPr bwMode="auto">
          <a:xfrm>
            <a:off x="6865938" y="2774950"/>
            <a:ext cx="484187" cy="812800"/>
          </a:xfrm>
          <a:prstGeom prst="downArrow">
            <a:avLst>
              <a:gd name="adj1" fmla="val 50000"/>
              <a:gd name="adj2" fmla="val 5005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5129" name="TextBox 16"/>
          <p:cNvSpPr txBox="1">
            <a:spLocks noChangeArrowheads="1"/>
          </p:cNvSpPr>
          <p:nvPr/>
        </p:nvSpPr>
        <p:spPr bwMode="auto">
          <a:xfrm>
            <a:off x="6443663" y="2282825"/>
            <a:ext cx="146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altLang="en-US" b="1" dirty="0"/>
              <a:t>X 20</a:t>
            </a:r>
          </a:p>
        </p:txBody>
      </p:sp>
      <p:pic>
        <p:nvPicPr>
          <p:cNvPr id="5130" name="Picture 8" descr="Triton-uh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3878262"/>
            <a:ext cx="1125538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9"/>
          <p:cNvSpPr txBox="1">
            <a:spLocks noChangeArrowheads="1"/>
          </p:cNvSpPr>
          <p:nvPr/>
        </p:nvSpPr>
        <p:spPr bwMode="auto">
          <a:xfrm>
            <a:off x="4122737" y="5633239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altLang="en-US" b="1" dirty="0"/>
              <a:t>D/R system~10mk</a:t>
            </a:r>
            <a:endParaRPr lang="en-GB" altLang="en-US" dirty="0"/>
          </a:p>
        </p:txBody>
      </p:sp>
      <p:sp>
        <p:nvSpPr>
          <p:cNvPr id="5132" name="Up Arrow 20"/>
          <p:cNvSpPr>
            <a:spLocks noChangeArrowheads="1"/>
          </p:cNvSpPr>
          <p:nvPr/>
        </p:nvSpPr>
        <p:spPr bwMode="auto">
          <a:xfrm>
            <a:off x="6858000" y="3595687"/>
            <a:ext cx="484188" cy="906463"/>
          </a:xfrm>
          <a:prstGeom prst="upArrow">
            <a:avLst>
              <a:gd name="adj1" fmla="val 50000"/>
              <a:gd name="adj2" fmla="val 5007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5133" name="Down Arrow 21"/>
          <p:cNvSpPr>
            <a:spLocks noChangeArrowheads="1"/>
          </p:cNvSpPr>
          <p:nvPr/>
        </p:nvSpPr>
        <p:spPr bwMode="auto">
          <a:xfrm>
            <a:off x="6863268" y="5091112"/>
            <a:ext cx="484187" cy="812800"/>
          </a:xfrm>
          <a:prstGeom prst="downArrow">
            <a:avLst>
              <a:gd name="adj1" fmla="val 50000"/>
              <a:gd name="adj2" fmla="val 5005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5134" name="TextBox 22"/>
          <p:cNvSpPr txBox="1">
            <a:spLocks noChangeArrowheads="1"/>
          </p:cNvSpPr>
          <p:nvPr/>
        </p:nvSpPr>
        <p:spPr bwMode="auto">
          <a:xfrm>
            <a:off x="6350000" y="4611687"/>
            <a:ext cx="146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altLang="en-US" b="1" dirty="0"/>
              <a:t>X 30,000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091112"/>
            <a:ext cx="37671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&lt;1 K is called ULT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ADA12-A72E-439B-8935-2A72827AB829}"/>
              </a:ext>
            </a:extLst>
          </p:cNvPr>
          <p:cNvSpPr/>
          <p:nvPr/>
        </p:nvSpPr>
        <p:spPr>
          <a:xfrm>
            <a:off x="-152400" y="6388921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</a:rPr>
              <a:t>Source: Harish Agrawal (ORNL)</a:t>
            </a:r>
          </a:p>
        </p:txBody>
      </p:sp>
    </p:spTree>
    <p:extLst>
      <p:ext uri="{BB962C8B-B14F-4D97-AF65-F5344CB8AC3E}">
        <p14:creationId xmlns:p14="http://schemas.microsoft.com/office/powerpoint/2010/main" val="195254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04625" y="1091173"/>
            <a:ext cx="51816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9144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1pPr>
            <a:lvl2pPr marL="14859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2pPr>
            <a:lvl3pPr marL="16002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Frutiger 55 Roman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r>
              <a:rPr lang="en-GB" altLang="en-US" sz="2000" b="1" dirty="0">
                <a:solidFill>
                  <a:srgbClr val="CC0000"/>
                </a:solidFill>
                <a:latin typeface="+mn-lt"/>
              </a:rPr>
              <a:t>Heike Kamerlingh </a:t>
            </a:r>
            <a:r>
              <a:rPr lang="en-GB" altLang="en-US" sz="2000" b="1" dirty="0" err="1">
                <a:solidFill>
                  <a:srgbClr val="CC0000"/>
                </a:solidFill>
                <a:latin typeface="+mn-lt"/>
              </a:rPr>
              <a:t>Onnes</a:t>
            </a:r>
            <a:endParaRPr lang="en-GB" altLang="en-US" sz="2000" b="1" dirty="0">
              <a:solidFill>
                <a:srgbClr val="CC0000"/>
              </a:solidFill>
              <a:latin typeface="+mn-lt"/>
            </a:endParaRPr>
          </a:p>
          <a:p>
            <a:endParaRPr lang="en-GB" altLang="en-US" sz="1000" b="0" dirty="0">
              <a:latin typeface="+mn-lt"/>
            </a:endParaRPr>
          </a:p>
          <a:p>
            <a:pPr marL="0"/>
            <a:r>
              <a:rPr lang="en-GB" altLang="en-US" sz="2000" b="0" dirty="0">
                <a:latin typeface="+mn-lt"/>
              </a:rPr>
              <a:t>appointed to a chair of physics in Leiden aged </a:t>
            </a:r>
            <a:r>
              <a:rPr lang="en-GB" altLang="en-US" sz="2000" b="1" dirty="0">
                <a:solidFill>
                  <a:srgbClr val="CC0000"/>
                </a:solidFill>
                <a:latin typeface="+mn-lt"/>
              </a:rPr>
              <a:t>29</a:t>
            </a:r>
            <a:r>
              <a:rPr lang="en-GB" altLang="en-US" sz="2000" b="1" dirty="0">
                <a:latin typeface="+mn-lt"/>
              </a:rPr>
              <a:t>:</a:t>
            </a:r>
            <a:r>
              <a:rPr lang="en-GB" alt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en-US" sz="2000" b="0" dirty="0">
                <a:latin typeface="+mn-lt"/>
              </a:rPr>
              <a:t>experimentalist, engineer and </a:t>
            </a:r>
          </a:p>
          <a:p>
            <a:r>
              <a:rPr lang="en-GB" altLang="en-US" sz="2000" b="0" dirty="0">
                <a:latin typeface="+mn-lt"/>
              </a:rPr>
              <a:t>organisational genius</a:t>
            </a:r>
          </a:p>
          <a:p>
            <a:endParaRPr lang="en-GB" altLang="en-US" sz="1000" b="0" dirty="0">
              <a:latin typeface="+mn-lt"/>
            </a:endParaRPr>
          </a:p>
          <a:p>
            <a:r>
              <a:rPr lang="en-GB" altLang="en-US" sz="2000" b="0" dirty="0">
                <a:latin typeface="+mn-lt"/>
              </a:rPr>
              <a:t>1884	Constructed a cascade liquefaction plant for oxygen, nitrogen and air</a:t>
            </a:r>
          </a:p>
          <a:p>
            <a:endParaRPr lang="en-GB" altLang="en-US" sz="1000" b="0" dirty="0">
              <a:latin typeface="+mn-lt"/>
            </a:endParaRPr>
          </a:p>
          <a:p>
            <a:r>
              <a:rPr lang="en-GB" altLang="en-US" sz="2000" b="0" dirty="0">
                <a:latin typeface="+mn-lt"/>
              </a:rPr>
              <a:t>1906	Liquefied hydrogen</a:t>
            </a:r>
          </a:p>
          <a:p>
            <a:endParaRPr lang="en-GB" altLang="en-US" sz="1000" b="0" dirty="0">
              <a:latin typeface="+mn-lt"/>
            </a:endParaRPr>
          </a:p>
          <a:p>
            <a:r>
              <a:rPr lang="en-GB" altLang="en-US" sz="2000" b="0" dirty="0">
                <a:latin typeface="+mn-lt"/>
              </a:rPr>
              <a:t>1908	First liquefaction of helium 	 </a:t>
            </a:r>
          </a:p>
          <a:p>
            <a:endParaRPr lang="en-GB" altLang="en-US" sz="1000" b="0" dirty="0">
              <a:latin typeface="+mn-lt"/>
            </a:endParaRPr>
          </a:p>
          <a:p>
            <a:pPr>
              <a:buFontTx/>
              <a:buAutoNum type="arabicPlain" startAt="1911"/>
            </a:pPr>
            <a:r>
              <a:rPr lang="en-GB" altLang="en-US" sz="2000" b="0" dirty="0">
                <a:latin typeface="+mn-lt"/>
              </a:rPr>
              <a:t>Discovered superconductivity (in mercury)</a:t>
            </a:r>
          </a:p>
          <a:p>
            <a:pPr>
              <a:buFontTx/>
              <a:buAutoNum type="arabicPlain" startAt="1911"/>
            </a:pPr>
            <a:endParaRPr lang="en-GB" altLang="en-US" sz="1000" b="0" dirty="0">
              <a:latin typeface="+mn-lt"/>
            </a:endParaRPr>
          </a:p>
          <a:p>
            <a:pPr marL="0"/>
            <a:endParaRPr lang="en-GB" altLang="en-US" sz="2000" b="0" dirty="0">
              <a:solidFill>
                <a:srgbClr val="CC0000"/>
              </a:solidFill>
              <a:latin typeface="+mn-lt"/>
            </a:endParaRPr>
          </a:p>
          <a:p>
            <a:pPr marL="0"/>
            <a:r>
              <a:rPr lang="en-GB" altLang="en-US" sz="2000" b="0" dirty="0">
                <a:solidFill>
                  <a:srgbClr val="CC0000"/>
                </a:solidFill>
                <a:latin typeface="+mn-lt"/>
              </a:rPr>
              <a:t>Received the Nobel Prize in 1913 for his studies of the properties of matter at low temperatures which led to liquid helium.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7661" y="152400"/>
            <a:ext cx="8628678" cy="880369"/>
          </a:xfrm>
          <a:noFill/>
          <a:ln/>
        </p:spPr>
        <p:txBody>
          <a:bodyPr/>
          <a:lstStyle/>
          <a:p>
            <a:r>
              <a:rPr lang="en-GB" altLang="en-US" dirty="0"/>
              <a:t>2. Eventful times in Leiden: ~110 years ago</a:t>
            </a:r>
          </a:p>
        </p:txBody>
      </p:sp>
      <p:pic>
        <p:nvPicPr>
          <p:cNvPr id="13316" name="Picture 4" descr="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23161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SC in 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1" r="48718"/>
          <a:stretch>
            <a:fillRect/>
          </a:stretch>
        </p:blipFill>
        <p:spPr bwMode="auto">
          <a:xfrm>
            <a:off x="5239543" y="3288531"/>
            <a:ext cx="217011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28600" y="6388921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</a:rPr>
              <a:t>Source: Harish Agrawal (ORNL)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1986" y="4104451"/>
            <a:ext cx="17773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 </a:t>
            </a:r>
            <a:r>
              <a:rPr lang="en-US" b="1" i="1" dirty="0"/>
              <a:t>He was the winner in the race to make </a:t>
            </a:r>
            <a:r>
              <a:rPr lang="en-US" b="1" i="1" dirty="0">
                <a:hlinkClick r:id="rId4" tooltip="Liquid helium"/>
              </a:rPr>
              <a:t>liquid helium</a:t>
            </a:r>
            <a:r>
              <a:rPr lang="en-US" b="1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2100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Low Temperature Equipment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3124200" y="762000"/>
            <a:ext cx="39624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Closed cycle refrigerators 4 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Liquid Helium Cryostats 1.5 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3He inserts 0.3 K - 300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Dilution refrigeration inserts 0.03 K - 300 K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1" y="3718560"/>
            <a:ext cx="22066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:\Users\4l8\AppData\Local\Microsoft\Windows\Temporary Internet Files\Content.Outlook\B85WJHY8\FullSizeRende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18560"/>
            <a:ext cx="3316224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50" y="1066800"/>
            <a:ext cx="1830788" cy="367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38" y="4970901"/>
            <a:ext cx="2930479" cy="104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8" b="17795"/>
          <a:stretch/>
        </p:blipFill>
        <p:spPr bwMode="auto">
          <a:xfrm>
            <a:off x="329236" y="2743200"/>
            <a:ext cx="28824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2" y="800100"/>
            <a:ext cx="1316574" cy="16459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A7CA89-38A6-4367-BA22-3E841F884116}"/>
              </a:ext>
            </a:extLst>
          </p:cNvPr>
          <p:cNvSpPr/>
          <p:nvPr/>
        </p:nvSpPr>
        <p:spPr>
          <a:xfrm>
            <a:off x="-228600" y="6400800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</a:rPr>
              <a:t>Source: Harish Agrawal (ORNL)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26167</TotalTime>
  <Words>3202</Words>
  <Application>Microsoft Office PowerPoint</Application>
  <PresentationFormat>On-screen Show (4:3)</PresentationFormat>
  <Paragraphs>472</Paragraphs>
  <Slides>45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 Unicode MS</vt:lpstr>
      <vt:lpstr>ＭＳ Ｐゴシック</vt:lpstr>
      <vt:lpstr>Arial</vt:lpstr>
      <vt:lpstr>Arial Black</vt:lpstr>
      <vt:lpstr>Calibri</vt:lpstr>
      <vt:lpstr>Helvetica</vt:lpstr>
      <vt:lpstr>Imprint MT Shadow</vt:lpstr>
      <vt:lpstr>Symbol</vt:lpstr>
      <vt:lpstr>Times</vt:lpstr>
      <vt:lpstr>Times New Roman</vt:lpstr>
      <vt:lpstr>Wingdings</vt:lpstr>
      <vt:lpstr>Powerpoint-Template_HFIR-SNS</vt:lpstr>
      <vt:lpstr>Graph</vt:lpstr>
      <vt:lpstr>Extreme Conditions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What are Ultra Low Temperatures?</vt:lpstr>
      <vt:lpstr>2. Eventful times in Leiden: ~110 years ago</vt:lpstr>
      <vt:lpstr>2. Low Temperature Equipment</vt:lpstr>
      <vt:lpstr>2. Magnetic field equipment</vt:lpstr>
      <vt:lpstr>PowerPoint Presentation</vt:lpstr>
      <vt:lpstr>3. Extreme high temperature: Levitation</vt:lpstr>
      <vt:lpstr>3. Levitation and melting</vt:lpstr>
      <vt:lpstr>3. NOMAD offline levitator: Neutron ElectroStatic Levitator (NESL)</vt:lpstr>
      <vt:lpstr>PowerPoint Presentation</vt:lpstr>
      <vt:lpstr>4. Eventful times also at Harvard</vt:lpstr>
      <vt:lpstr>4. Application of pressure</vt:lpstr>
      <vt:lpstr>4. Application of pressure</vt:lpstr>
      <vt:lpstr>PowerPoint Presentation</vt:lpstr>
      <vt:lpstr>PowerPoint Presentation</vt:lpstr>
      <vt:lpstr>4. High pressure neutron scattering</vt:lpstr>
      <vt:lpstr>PowerPoint Presentation</vt:lpstr>
      <vt:lpstr>PowerPoint Presentation</vt:lpstr>
      <vt:lpstr>PowerPoint Presentation</vt:lpstr>
      <vt:lpstr>4. Pressure cells for small angle neutron scattering</vt:lpstr>
      <vt:lpstr>4. High pressure SANS at HFIR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Co-workers on pressure examples shown</vt:lpstr>
      <vt:lpstr>PowerPoint Presentation</vt:lpstr>
    </vt:vector>
  </TitlesOfParts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Haberl, Bianca</cp:lastModifiedBy>
  <cp:revision>589</cp:revision>
  <cp:lastPrinted>2015-06-02T15:12:29Z</cp:lastPrinted>
  <dcterms:created xsi:type="dcterms:W3CDTF">2014-04-28T13:33:12Z</dcterms:created>
  <dcterms:modified xsi:type="dcterms:W3CDTF">2018-08-02T13:27:37Z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