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69"/>
  </p:notesMasterIdLst>
  <p:handoutMasterIdLst>
    <p:handoutMasterId r:id="rId70"/>
  </p:handoutMasterIdLst>
  <p:sldIdLst>
    <p:sldId id="256" r:id="rId2"/>
    <p:sldId id="265" r:id="rId3"/>
    <p:sldId id="355" r:id="rId4"/>
    <p:sldId id="470" r:id="rId5"/>
    <p:sldId id="356" r:id="rId6"/>
    <p:sldId id="436" r:id="rId7"/>
    <p:sldId id="435" r:id="rId8"/>
    <p:sldId id="441" r:id="rId9"/>
    <p:sldId id="442" r:id="rId10"/>
    <p:sldId id="443"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4" r:id="rId25"/>
    <p:sldId id="341" r:id="rId26"/>
    <p:sldId id="454" r:id="rId27"/>
    <p:sldId id="447" r:id="rId28"/>
    <p:sldId id="448" r:id="rId29"/>
    <p:sldId id="449" r:id="rId30"/>
    <p:sldId id="458" r:id="rId31"/>
    <p:sldId id="459" r:id="rId32"/>
    <p:sldId id="460" r:id="rId33"/>
    <p:sldId id="461" r:id="rId34"/>
    <p:sldId id="465" r:id="rId35"/>
    <p:sldId id="395" r:id="rId36"/>
    <p:sldId id="456" r:id="rId37"/>
    <p:sldId id="320" r:id="rId38"/>
    <p:sldId id="396" r:id="rId39"/>
    <p:sldId id="321" r:id="rId40"/>
    <p:sldId id="386" r:id="rId41"/>
    <p:sldId id="324" r:id="rId42"/>
    <p:sldId id="327" r:id="rId43"/>
    <p:sldId id="352" r:id="rId44"/>
    <p:sldId id="328" r:id="rId45"/>
    <p:sldId id="334" r:id="rId46"/>
    <p:sldId id="397" r:id="rId47"/>
    <p:sldId id="469" r:id="rId48"/>
    <p:sldId id="416" r:id="rId49"/>
    <p:sldId id="408" r:id="rId50"/>
    <p:sldId id="417" r:id="rId51"/>
    <p:sldId id="292" r:id="rId52"/>
    <p:sldId id="298" r:id="rId53"/>
    <p:sldId id="299" r:id="rId54"/>
    <p:sldId id="385" r:id="rId55"/>
    <p:sldId id="468" r:id="rId56"/>
    <p:sldId id="467" r:id="rId57"/>
    <p:sldId id="373" r:id="rId58"/>
    <p:sldId id="471" r:id="rId59"/>
    <p:sldId id="472" r:id="rId60"/>
    <p:sldId id="473" r:id="rId61"/>
    <p:sldId id="375" r:id="rId62"/>
    <p:sldId id="376" r:id="rId63"/>
    <p:sldId id="377" r:id="rId64"/>
    <p:sldId id="378" r:id="rId65"/>
    <p:sldId id="379" r:id="rId66"/>
    <p:sldId id="450" r:id="rId67"/>
    <p:sldId id="463" r:id="rId68"/>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b="1" kern="1200">
        <a:solidFill>
          <a:schemeClr val="tx1"/>
        </a:solidFill>
        <a:latin typeface="Arial" pitchFamily="34" charset="0"/>
        <a:ea typeface="+mn-ea"/>
        <a:cs typeface="Arial" pitchFamily="34" charset="0"/>
      </a:defRPr>
    </a:lvl5pPr>
    <a:lvl6pPr marL="2286000" algn="l" defTabSz="914400" rtl="0" eaLnBrk="1" latinLnBrk="0" hangingPunct="1">
      <a:defRPr b="1" kern="1200">
        <a:solidFill>
          <a:schemeClr val="tx1"/>
        </a:solidFill>
        <a:latin typeface="Arial" pitchFamily="34" charset="0"/>
        <a:ea typeface="+mn-ea"/>
        <a:cs typeface="Arial" pitchFamily="34" charset="0"/>
      </a:defRPr>
    </a:lvl6pPr>
    <a:lvl7pPr marL="2743200" algn="l" defTabSz="914400" rtl="0" eaLnBrk="1" latinLnBrk="0" hangingPunct="1">
      <a:defRPr b="1" kern="1200">
        <a:solidFill>
          <a:schemeClr val="tx1"/>
        </a:solidFill>
        <a:latin typeface="Arial" pitchFamily="34" charset="0"/>
        <a:ea typeface="+mn-ea"/>
        <a:cs typeface="Arial" pitchFamily="34" charset="0"/>
      </a:defRPr>
    </a:lvl7pPr>
    <a:lvl8pPr marL="3200400" algn="l" defTabSz="914400" rtl="0" eaLnBrk="1" latinLnBrk="0" hangingPunct="1">
      <a:defRPr b="1" kern="1200">
        <a:solidFill>
          <a:schemeClr val="tx1"/>
        </a:solidFill>
        <a:latin typeface="Arial" pitchFamily="34" charset="0"/>
        <a:ea typeface="+mn-ea"/>
        <a:cs typeface="Arial" pitchFamily="34" charset="0"/>
      </a:defRPr>
    </a:lvl8pPr>
    <a:lvl9pPr marL="3657600" algn="l" defTabSz="914400" rtl="0" eaLnBrk="1" latinLnBrk="0" hangingPunct="1">
      <a:defRPr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CC"/>
    <a:srgbClr val="FF66FF"/>
    <a:srgbClr val="DEE5EC"/>
    <a:srgbClr val="91A4C1"/>
    <a:srgbClr val="D1DCE5"/>
    <a:srgbClr val="EACFDF"/>
    <a:srgbClr val="BAC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81851" autoAdjust="0"/>
  </p:normalViewPr>
  <p:slideViewPr>
    <p:cSldViewPr snapToGrid="0">
      <p:cViewPr varScale="1">
        <p:scale>
          <a:sx n="131" d="100"/>
          <a:sy n="131" d="100"/>
        </p:scale>
        <p:origin x="1686" y="132"/>
      </p:cViewPr>
      <p:guideLst>
        <p:guide orient="horz" pos="2160"/>
        <p:guide pos="2880"/>
      </p:guideLst>
    </p:cSldViewPr>
  </p:slideViewPr>
  <p:notesTextViewPr>
    <p:cViewPr>
      <p:scale>
        <a:sx n="3" d="2"/>
        <a:sy n="3" d="2"/>
      </p:scale>
      <p:origin x="0" y="0"/>
    </p:cViewPr>
  </p:notesTextViewPr>
  <p:sorterViewPr>
    <p:cViewPr varScale="1">
      <p:scale>
        <a:sx n="1" d="1"/>
        <a:sy n="1" d="1"/>
      </p:scale>
      <p:origin x="0" y="-5460"/>
    </p:cViewPr>
  </p:sorterViewPr>
  <p:notesViewPr>
    <p:cSldViewPr snapToGrid="0">
      <p:cViewPr varScale="1">
        <p:scale>
          <a:sx n="41" d="100"/>
          <a:sy n="41" d="100"/>
        </p:scale>
        <p:origin x="-2069" y="-10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image" Target="../media/image1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image" Target="../media/image1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defTabSz="947738">
              <a:defRPr sz="1200" b="0">
                <a:latin typeface="Arial" charset="0"/>
                <a:cs typeface="Arial" charset="0"/>
              </a:defRPr>
            </a:lvl1pPr>
          </a:lstStyle>
          <a:p>
            <a:pPr>
              <a:defRPr/>
            </a:pPr>
            <a:endParaRPr lang="en-US"/>
          </a:p>
        </p:txBody>
      </p:sp>
      <p:sp>
        <p:nvSpPr>
          <p:cNvPr id="364547"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defTabSz="947738">
              <a:defRPr sz="1200" b="0">
                <a:latin typeface="Arial" charset="0"/>
                <a:cs typeface="Arial" charset="0"/>
              </a:defRPr>
            </a:lvl1pPr>
          </a:lstStyle>
          <a:p>
            <a:pPr>
              <a:defRPr/>
            </a:pPr>
            <a:endParaRPr lang="en-US"/>
          </a:p>
        </p:txBody>
      </p:sp>
      <p:sp>
        <p:nvSpPr>
          <p:cNvPr id="364548"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defTabSz="947738">
              <a:defRPr sz="1200" b="0">
                <a:latin typeface="Arial" charset="0"/>
                <a:cs typeface="Arial" charset="0"/>
              </a:defRPr>
            </a:lvl1pPr>
          </a:lstStyle>
          <a:p>
            <a:pPr>
              <a:defRPr/>
            </a:pPr>
            <a:endParaRPr lang="en-US"/>
          </a:p>
        </p:txBody>
      </p:sp>
      <p:sp>
        <p:nvSpPr>
          <p:cNvPr id="364549"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defTabSz="947738">
              <a:defRPr sz="1200" b="0">
                <a:latin typeface="Arial" charset="0"/>
                <a:cs typeface="Arial" charset="0"/>
              </a:defRPr>
            </a:lvl1pPr>
          </a:lstStyle>
          <a:p>
            <a:pPr>
              <a:defRPr/>
            </a:pPr>
            <a:fld id="{9C9D81AE-C1AA-4B17-8F58-026B65DC1D37}" type="slidenum">
              <a:rPr lang="en-US"/>
              <a:pPr>
                <a:defRPr/>
              </a:pPr>
              <a:t>‹#›</a:t>
            </a:fld>
            <a:endParaRPr lang="en-US"/>
          </a:p>
        </p:txBody>
      </p:sp>
    </p:spTree>
    <p:extLst>
      <p:ext uri="{BB962C8B-B14F-4D97-AF65-F5344CB8AC3E}">
        <p14:creationId xmlns:p14="http://schemas.microsoft.com/office/powerpoint/2010/main" val="1491703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b="0">
                <a:latin typeface="Arial" charset="0"/>
                <a:cs typeface="Arial" charset="0"/>
              </a:defRPr>
            </a:lvl1pPr>
          </a:lstStyle>
          <a:p>
            <a:pPr>
              <a:defRPr/>
            </a:pPr>
            <a:endParaRPr lang="en-US"/>
          </a:p>
        </p:txBody>
      </p:sp>
      <p:sp>
        <p:nvSpPr>
          <p:cNvPr id="190467"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b="0">
                <a:latin typeface="Arial" charset="0"/>
                <a:cs typeface="Arial" charset="0"/>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9"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0470"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b="0">
                <a:latin typeface="Arial" charset="0"/>
                <a:cs typeface="Arial" charset="0"/>
              </a:defRPr>
            </a:lvl1pPr>
          </a:lstStyle>
          <a:p>
            <a:pPr>
              <a:defRPr/>
            </a:pPr>
            <a:endParaRPr lang="en-US"/>
          </a:p>
        </p:txBody>
      </p:sp>
      <p:sp>
        <p:nvSpPr>
          <p:cNvPr id="190471"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b="0">
                <a:latin typeface="Arial" charset="0"/>
                <a:cs typeface="Arial" charset="0"/>
              </a:defRPr>
            </a:lvl1pPr>
          </a:lstStyle>
          <a:p>
            <a:pPr>
              <a:defRPr/>
            </a:pPr>
            <a:fld id="{FFEC4865-4D52-4C97-8E5D-22E12930A336}" type="slidenum">
              <a:rPr lang="en-US"/>
              <a:pPr>
                <a:defRPr/>
              </a:pPr>
              <a:t>‹#›</a:t>
            </a:fld>
            <a:endParaRPr lang="en-US"/>
          </a:p>
        </p:txBody>
      </p:sp>
    </p:spTree>
    <p:extLst>
      <p:ext uri="{BB962C8B-B14F-4D97-AF65-F5344CB8AC3E}">
        <p14:creationId xmlns:p14="http://schemas.microsoft.com/office/powerpoint/2010/main" val="2448491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3BB9A-664B-4063-B15C-5BF4E2677F08}" type="slidenum">
              <a:rPr lang="en-US" smtClean="0"/>
              <a:t>35</a:t>
            </a:fld>
            <a:endParaRPr lang="en-US"/>
          </a:p>
        </p:txBody>
      </p:sp>
    </p:spTree>
    <p:extLst>
      <p:ext uri="{BB962C8B-B14F-4D97-AF65-F5344CB8AC3E}">
        <p14:creationId xmlns:p14="http://schemas.microsoft.com/office/powerpoint/2010/main" val="175089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33186">
              <a:defRPr/>
            </a:pPr>
            <a:r>
              <a:rPr lang="en-GB" b="1" dirty="0"/>
              <a:t>Fig. 2</a:t>
            </a:r>
            <a:r>
              <a:rPr lang="en-GB" dirty="0"/>
              <a:t> Neutron diffraction patterns of (a-d) LiMn</a:t>
            </a:r>
            <a:r>
              <a:rPr lang="en-GB" baseline="-25000" dirty="0"/>
              <a:t>1.5</a:t>
            </a:r>
            <a:r>
              <a:rPr lang="en-GB" dirty="0"/>
              <a:t>Ni</a:t>
            </a:r>
            <a:r>
              <a:rPr lang="en-GB" baseline="-25000" dirty="0"/>
              <a:t>0.42</a:t>
            </a:r>
            <a:r>
              <a:rPr lang="en-GB" dirty="0"/>
              <a:t>Cr</a:t>
            </a:r>
            <a:r>
              <a:rPr lang="en-GB" baseline="-25000" dirty="0"/>
              <a:t>0.08</a:t>
            </a:r>
            <a:r>
              <a:rPr lang="en-GB" dirty="0"/>
              <a:t>O</a:t>
            </a:r>
            <a:r>
              <a:rPr lang="en-GB" baseline="-25000" dirty="0"/>
              <a:t>4</a:t>
            </a:r>
            <a:r>
              <a:rPr lang="en-GB" dirty="0"/>
              <a:t> before post-annealing and (e-f) LiMn</a:t>
            </a:r>
            <a:r>
              <a:rPr lang="en-GB" baseline="-25000" dirty="0"/>
              <a:t>1.5</a:t>
            </a:r>
            <a:r>
              <a:rPr lang="en-GB" dirty="0"/>
              <a:t>Ni</a:t>
            </a:r>
            <a:r>
              <a:rPr lang="en-GB" baseline="-25000" dirty="0"/>
              <a:t>0.5</a:t>
            </a:r>
            <a:r>
              <a:rPr lang="en-GB" dirty="0"/>
              <a:t>O</a:t>
            </a:r>
            <a:r>
              <a:rPr lang="en-GB" baseline="-25000" dirty="0"/>
              <a:t>4</a:t>
            </a:r>
            <a:r>
              <a:rPr lang="en-GB" dirty="0"/>
              <a:t> after post-annealing at 700 </a:t>
            </a:r>
            <a:r>
              <a:rPr lang="en-GB" dirty="0">
                <a:sym typeface="Symbol"/>
              </a:rPr>
              <a:t></a:t>
            </a:r>
            <a:r>
              <a:rPr lang="en-GB" dirty="0"/>
              <a:t>C. In (a-c), the data are fitted with a </a:t>
            </a:r>
            <a:r>
              <a:rPr lang="en-GB" dirty="0" err="1"/>
              <a:t>cation</a:t>
            </a:r>
            <a:r>
              <a:rPr lang="en-GB" dirty="0"/>
              <a:t>-disordered model. In (c), the multipoint background is offset for clarity. Additional phases include the vanadium can and small (</a:t>
            </a:r>
            <a:r>
              <a:rPr lang="en-GB" dirty="0" err="1"/>
              <a:t>Li,Mn</a:t>
            </a:r>
            <a:r>
              <a:rPr lang="en-GB" dirty="0"/>
              <a:t>)O</a:t>
            </a:r>
            <a:r>
              <a:rPr lang="en-GB" baseline="-25000" dirty="0"/>
              <a:t>x</a:t>
            </a:r>
            <a:r>
              <a:rPr lang="en-GB" dirty="0"/>
              <a:t> impurity. In (d), the patterns for the 900 </a:t>
            </a:r>
            <a:r>
              <a:rPr lang="en-GB" dirty="0">
                <a:sym typeface="Symbol"/>
              </a:rPr>
              <a:t></a:t>
            </a:r>
            <a:r>
              <a:rPr lang="en-GB" dirty="0"/>
              <a:t>C LiMn</a:t>
            </a:r>
            <a:r>
              <a:rPr lang="en-GB" baseline="-25000" dirty="0"/>
              <a:t>1.5</a:t>
            </a:r>
            <a:r>
              <a:rPr lang="en-GB" dirty="0"/>
              <a:t>Ni</a:t>
            </a:r>
            <a:r>
              <a:rPr lang="en-GB" baseline="-25000" dirty="0"/>
              <a:t>0.42</a:t>
            </a:r>
            <a:r>
              <a:rPr lang="en-GB" dirty="0"/>
              <a:t>M</a:t>
            </a:r>
            <a:r>
              <a:rPr lang="en-GB" baseline="-25000" dirty="0"/>
              <a:t>0.08</a:t>
            </a:r>
            <a:r>
              <a:rPr lang="en-GB" dirty="0"/>
              <a:t>O</a:t>
            </a:r>
            <a:r>
              <a:rPr lang="en-GB" baseline="-25000" dirty="0"/>
              <a:t>4</a:t>
            </a:r>
            <a:r>
              <a:rPr lang="en-GB" dirty="0"/>
              <a:t> (M = Cr, Fe, </a:t>
            </a:r>
            <a:r>
              <a:rPr lang="en-GB" dirty="0" err="1"/>
              <a:t>Ga</a:t>
            </a:r>
            <a:r>
              <a:rPr lang="en-GB" dirty="0"/>
              <a:t>) </a:t>
            </a:r>
            <a:r>
              <a:rPr lang="en-GB" dirty="0" err="1"/>
              <a:t>spinels</a:t>
            </a:r>
            <a:r>
              <a:rPr lang="en-GB" dirty="0"/>
              <a:t> are compared, with expected positions of ordered reflections shown. In (e-f), the difference between isotropic (e) and anisotropic (f) peak descriptions of ordered reflections ((321) and (320)) is shown for an ordered model.</a:t>
            </a:r>
            <a:endParaRPr lang="en-US" dirty="0"/>
          </a:p>
          <a:p>
            <a:endParaRPr lang="en-US" dirty="0"/>
          </a:p>
        </p:txBody>
      </p:sp>
      <p:sp>
        <p:nvSpPr>
          <p:cNvPr id="4" name="Slide Number Placeholder 3"/>
          <p:cNvSpPr>
            <a:spLocks noGrp="1"/>
          </p:cNvSpPr>
          <p:nvPr>
            <p:ph type="sldNum" sz="quarter" idx="10"/>
          </p:nvPr>
        </p:nvSpPr>
        <p:spPr/>
        <p:txBody>
          <a:bodyPr/>
          <a:lstStyle/>
          <a:p>
            <a:fld id="{B28A50BE-0144-48C1-B834-FA837F39208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98386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FC: Fast cooled  from 900C for 8h; 5C/min</a:t>
            </a:r>
          </a:p>
          <a:p>
            <a:r>
              <a:rPr lang="en-US" dirty="0"/>
              <a:t>SC: Slow cooled</a:t>
            </a:r>
            <a:r>
              <a:rPr lang="en-US" baseline="0" dirty="0"/>
              <a:t> from 900C; 1.5C/min</a:t>
            </a:r>
          </a:p>
          <a:p>
            <a:r>
              <a:rPr lang="en-US" baseline="0" dirty="0"/>
              <a:t>A48:</a:t>
            </a:r>
            <a:r>
              <a:rPr lang="en-US" dirty="0">
                <a:ea typeface="+mn-ea"/>
                <a:cs typeface="+mn-cs"/>
              </a:rPr>
              <a:t>Annealed for 48 h at 700 °C</a:t>
            </a:r>
            <a:endParaRPr lang="en-US" baseline="0" dirty="0"/>
          </a:p>
          <a:p>
            <a:r>
              <a:rPr lang="en-US" baseline="0" dirty="0"/>
              <a:t>A240:</a:t>
            </a:r>
            <a:r>
              <a:rPr lang="en-US" dirty="0">
                <a:ea typeface="+mn-ea"/>
                <a:cs typeface="+mn-cs"/>
              </a:rPr>
              <a:t>Annealed for 240 h at 700 °C.</a:t>
            </a:r>
            <a:endParaRPr lang="en-US" baseline="0" dirty="0"/>
          </a:p>
          <a:p>
            <a:endParaRPr lang="en-US" dirty="0"/>
          </a:p>
        </p:txBody>
      </p:sp>
      <p:sp>
        <p:nvSpPr>
          <p:cNvPr id="4" name="Slide Number Placeholder 3"/>
          <p:cNvSpPr>
            <a:spLocks noGrp="1"/>
          </p:cNvSpPr>
          <p:nvPr>
            <p:ph type="sldNum" sz="quarter" idx="10"/>
          </p:nvPr>
        </p:nvSpPr>
        <p:spPr/>
        <p:txBody>
          <a:bodyPr/>
          <a:lstStyle/>
          <a:p>
            <a:fld id="{B933BB9A-664B-4063-B15C-5BF4E2677F08}" type="slidenum">
              <a:rPr lang="en-US" smtClean="0"/>
              <a:t>38</a:t>
            </a:fld>
            <a:endParaRPr lang="en-US"/>
          </a:p>
        </p:txBody>
      </p:sp>
    </p:spTree>
    <p:extLst>
      <p:ext uri="{BB962C8B-B14F-4D97-AF65-F5344CB8AC3E}">
        <p14:creationId xmlns:p14="http://schemas.microsoft.com/office/powerpoint/2010/main" val="58400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FC: Fast cooled  from 900C for 8h; 5C/min</a:t>
            </a:r>
          </a:p>
          <a:p>
            <a:r>
              <a:rPr lang="en-US" dirty="0"/>
              <a:t>SC: Slow cooled</a:t>
            </a:r>
            <a:r>
              <a:rPr lang="en-US" baseline="0" dirty="0"/>
              <a:t> from 900C; 1.5C/min</a:t>
            </a:r>
          </a:p>
          <a:p>
            <a:r>
              <a:rPr lang="en-US" baseline="0" dirty="0"/>
              <a:t>A48:</a:t>
            </a:r>
            <a:r>
              <a:rPr lang="en-US" dirty="0">
                <a:ea typeface="+mn-ea"/>
                <a:cs typeface="+mn-cs"/>
              </a:rPr>
              <a:t>Annealed for 48 h at 700 °C</a:t>
            </a:r>
            <a:endParaRPr lang="en-US" baseline="0" dirty="0"/>
          </a:p>
          <a:p>
            <a:r>
              <a:rPr lang="en-US" baseline="0" dirty="0"/>
              <a:t>A240:</a:t>
            </a:r>
            <a:r>
              <a:rPr lang="en-US" dirty="0">
                <a:ea typeface="+mn-ea"/>
                <a:cs typeface="+mn-cs"/>
              </a:rPr>
              <a:t>Annealed for 240 h at 700 °C.</a:t>
            </a:r>
            <a:endParaRPr lang="en-US" baseline="0" dirty="0"/>
          </a:p>
          <a:p>
            <a:endParaRPr lang="en-US" dirty="0"/>
          </a:p>
        </p:txBody>
      </p:sp>
      <p:sp>
        <p:nvSpPr>
          <p:cNvPr id="4" name="Slide Number Placeholder 3"/>
          <p:cNvSpPr>
            <a:spLocks noGrp="1"/>
          </p:cNvSpPr>
          <p:nvPr>
            <p:ph type="sldNum" sz="quarter" idx="10"/>
          </p:nvPr>
        </p:nvSpPr>
        <p:spPr/>
        <p:txBody>
          <a:bodyPr/>
          <a:lstStyle/>
          <a:p>
            <a:fld id="{B933BB9A-664B-4063-B15C-5BF4E2677F08}" type="slidenum">
              <a:rPr lang="en-US" smtClean="0"/>
              <a:t>39</a:t>
            </a:fld>
            <a:endParaRPr lang="en-US"/>
          </a:p>
        </p:txBody>
      </p:sp>
    </p:spTree>
    <p:extLst>
      <p:ext uri="{BB962C8B-B14F-4D97-AF65-F5344CB8AC3E}">
        <p14:creationId xmlns:p14="http://schemas.microsoft.com/office/powerpoint/2010/main" val="399052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a:lstStyle/>
          <a:p>
            <a:fld id="{2B6DE8C3-B6F6-B748-BEBF-5A742B5060B7}" type="slidenum">
              <a:rPr lang="en-US"/>
              <a:pPr/>
              <a:t>48</a:t>
            </a:fld>
            <a:endParaRPr lang="en-US"/>
          </a:p>
        </p:txBody>
      </p:sp>
      <p:sp>
        <p:nvSpPr>
          <p:cNvPr id="19459"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p:spPr>
      </p:sp>
      <p:sp>
        <p:nvSpPr>
          <p:cNvPr id="19460" name="Rectangle 3"/>
          <p:cNvSpPr>
            <a:spLocks noGrp="1" noChangeArrowheads="1"/>
          </p:cNvSpPr>
          <p:nvPr>
            <p:ph type="body" idx="1"/>
          </p:nvPr>
        </p:nvSpPr>
        <p:spPr bwMode="auto">
          <a:xfrm>
            <a:off x="975360" y="4560570"/>
            <a:ext cx="5364480" cy="4320540"/>
          </a:xfrm>
          <a:noFill/>
        </p:spPr>
        <p:txBody>
          <a:bodyPr/>
          <a:lstStyle/>
          <a:p>
            <a:pPr>
              <a:spcBef>
                <a:spcPct val="0"/>
              </a:spcBef>
            </a:pPr>
            <a:endParaRPr lang="en-US"/>
          </a:p>
        </p:txBody>
      </p:sp>
    </p:spTree>
    <p:extLst>
      <p:ext uri="{BB962C8B-B14F-4D97-AF65-F5344CB8AC3E}">
        <p14:creationId xmlns:p14="http://schemas.microsoft.com/office/powerpoint/2010/main" val="248647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Mention collaboration.  Explain thermal ellipsoid.</a:t>
            </a:r>
          </a:p>
        </p:txBody>
      </p:sp>
      <p:sp>
        <p:nvSpPr>
          <p:cNvPr id="4" name="Slide Number Placeholder 3"/>
          <p:cNvSpPr>
            <a:spLocks noGrp="1"/>
          </p:cNvSpPr>
          <p:nvPr>
            <p:ph type="sldNum" sz="quarter" idx="10"/>
          </p:nvPr>
        </p:nvSpPr>
        <p:spPr/>
        <p:txBody>
          <a:bodyPr/>
          <a:lstStyle/>
          <a:p>
            <a:fld id="{B28A50BE-0144-48C1-B834-FA837F392081}" type="slidenum">
              <a:rPr lang="en-US" smtClean="0"/>
              <a:pPr/>
              <a:t>50</a:t>
            </a:fld>
            <a:endParaRPr lang="en-US" dirty="0"/>
          </a:p>
        </p:txBody>
      </p:sp>
    </p:spTree>
    <p:extLst>
      <p:ext uri="{BB962C8B-B14F-4D97-AF65-F5344CB8AC3E}">
        <p14:creationId xmlns:p14="http://schemas.microsoft.com/office/powerpoint/2010/main" val="36330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4" name="Picture 13" descr="HFIR_SNS-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311" t="13294" r="12698" b="2941"/>
          <a:stretch/>
        </p:blipFill>
        <p:spPr bwMode="auto">
          <a:xfrm>
            <a:off x="5324477" y="2604658"/>
            <a:ext cx="1828800" cy="1828800"/>
          </a:xfrm>
          <a:prstGeom prst="ellipse">
            <a:avLst/>
          </a:prstGeom>
          <a:blipFill>
            <a:blip r:embed="rId6"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0217" t="23109" r="25288" b="519"/>
          <a:stretch/>
        </p:blipFill>
        <p:spPr>
          <a:xfrm>
            <a:off x="6556458" y="1690258"/>
            <a:ext cx="1828800" cy="1828800"/>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6898" t="22857" r="28945" b="6727"/>
          <a:stretch/>
        </p:blipFill>
        <p:spPr>
          <a:xfrm>
            <a:off x="4850552" y="990600"/>
            <a:ext cx="1828800" cy="1828800"/>
          </a:xfrm>
          <a:prstGeom prst="ellipse">
            <a:avLst/>
          </a:prstGeom>
          <a:blipFill>
            <a:blip r:embed="rId9"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46210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flipH="1">
            <a:off x="152400" y="6400800"/>
            <a:ext cx="2209800" cy="304800"/>
          </a:xfrm>
          <a:prstGeom prst="rect">
            <a:avLst/>
          </a:prstGeom>
          <a:noFill/>
          <a:ln w="9525">
            <a:noFill/>
            <a:miter lim="800000"/>
            <a:headEnd/>
            <a:tailEnd/>
          </a:ln>
        </p:spPr>
        <p:txBody>
          <a:bodyPr lIns="0" tIns="0" rIns="0" bIns="0"/>
          <a:lstStyle/>
          <a:p>
            <a:pPr defTabSz="129779">
              <a:lnSpc>
                <a:spcPct val="90000"/>
              </a:lnSpc>
              <a:tabLst>
                <a:tab pos="172641" algn="l"/>
              </a:tabLst>
              <a:defRPr/>
            </a:pPr>
            <a:fld id="{DC5255B2-185E-4B48-B281-A2F6D7AC561E}" type="slidenum">
              <a:rPr lang="en-US" sz="675" b="0">
                <a:solidFill>
                  <a:schemeClr val="bg2"/>
                </a:solidFill>
                <a:latin typeface="Times New Roman" pitchFamily="18" charset="0"/>
                <a:cs typeface="Times New Roman" pitchFamily="18" charset="0"/>
              </a:rPr>
              <a:pPr defTabSz="129779">
                <a:lnSpc>
                  <a:spcPct val="90000"/>
                </a:lnSpc>
                <a:tabLst>
                  <a:tab pos="172641" algn="l"/>
                </a:tabLst>
                <a:defRPr/>
              </a:pPr>
              <a:t>‹#›</a:t>
            </a:fld>
            <a:r>
              <a:rPr lang="en-US" sz="675" b="0">
                <a:solidFill>
                  <a:schemeClr val="bg2"/>
                </a:solidFill>
                <a:latin typeface="Times New Roman" pitchFamily="18" charset="0"/>
                <a:cs typeface="Times New Roman" pitchFamily="18" charset="0"/>
              </a:rPr>
              <a:t>	Managed by UT-Battelle</a:t>
            </a:r>
            <a:br>
              <a:rPr lang="en-US" sz="675" b="0">
                <a:solidFill>
                  <a:schemeClr val="bg2"/>
                </a:solidFill>
                <a:latin typeface="Times New Roman" pitchFamily="18" charset="0"/>
                <a:cs typeface="Times New Roman" pitchFamily="18" charset="0"/>
              </a:rPr>
            </a:br>
            <a:r>
              <a:rPr lang="en-US" sz="675" b="0">
                <a:solidFill>
                  <a:schemeClr val="bg2"/>
                </a:solidFill>
                <a:latin typeface="Times New Roman" pitchFamily="18" charset="0"/>
                <a:cs typeface="Times New Roman" pitchFamily="18" charset="0"/>
              </a:rPr>
              <a:t>	for the U.S. Department of Energy</a:t>
            </a:r>
          </a:p>
        </p:txBody>
      </p:sp>
    </p:spTree>
    <p:extLst>
      <p:ext uri="{BB962C8B-B14F-4D97-AF65-F5344CB8AC3E}">
        <p14:creationId xmlns:p14="http://schemas.microsoft.com/office/powerpoint/2010/main" val="126056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11" t="13294" r="12698" b="2941"/>
          <a:stretch/>
        </p:blipFill>
        <p:spPr bwMode="auto">
          <a:xfrm>
            <a:off x="4950457" y="817887"/>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217" t="23109" r="25288" b="519"/>
          <a:stretch/>
        </p:blipFill>
        <p:spPr>
          <a:xfrm>
            <a:off x="6632953" y="1412247"/>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6898" t="22857" r="28945" b="6727"/>
          <a:stretch/>
        </p:blipFill>
        <p:spPr>
          <a:xfrm>
            <a:off x="5883145" y="2728983"/>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4" name="Picture 13" descr="HFIR_SNS-whit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spTree>
    <p:extLst>
      <p:ext uri="{BB962C8B-B14F-4D97-AF65-F5344CB8AC3E}">
        <p14:creationId xmlns:p14="http://schemas.microsoft.com/office/powerpoint/2010/main" val="77481503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285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83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sp>
        <p:nvSpPr>
          <p:cNvPr id="7" name="Freeform 13"/>
          <p:cNvSpPr>
            <a:spLocks/>
          </p:cNvSpPr>
          <p:nvPr/>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201168" y="237744"/>
            <a:ext cx="3911890" cy="1117600"/>
          </a:xfrm>
        </p:spPr>
        <p:txBody>
          <a:bodyPr/>
          <a:lstStyle/>
          <a:p>
            <a:r>
              <a:rPr lang="en-US"/>
              <a:t>Click to edit Master title style</a:t>
            </a:r>
            <a:endParaRPr lang="en-US"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82614627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155858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3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125" y="1344613"/>
            <a:ext cx="4038600" cy="200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02125" y="1344613"/>
            <a:ext cx="4038600" cy="200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59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9225" y="-25400"/>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153988" y="1346200"/>
            <a:ext cx="3810000" cy="4114800"/>
          </a:xfrm>
        </p:spPr>
        <p:txBody>
          <a:bodyPr/>
          <a:lstStyle/>
          <a:p>
            <a:pPr lvl="0"/>
            <a:endParaRPr lang="en-US" noProof="0"/>
          </a:p>
        </p:txBody>
      </p:sp>
      <p:sp>
        <p:nvSpPr>
          <p:cNvPr id="4" name="Text Placeholder 3"/>
          <p:cNvSpPr>
            <a:spLocks noGrp="1"/>
          </p:cNvSpPr>
          <p:nvPr>
            <p:ph type="body" sz="half" idx="2"/>
          </p:nvPr>
        </p:nvSpPr>
        <p:spPr>
          <a:xfrm>
            <a:off x="4116388" y="1346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7124700" y="6572250"/>
            <a:ext cx="1905000" cy="457200"/>
          </a:xfrm>
          <a:prstGeom prst="rect">
            <a:avLst/>
          </a:prstGeom>
        </p:spPr>
        <p:txBody>
          <a:bodyPr/>
          <a:lstStyle>
            <a:lvl1pPr>
              <a:defRPr/>
            </a:lvl1pPr>
          </a:lstStyle>
          <a:p>
            <a:pPr>
              <a:defRPr/>
            </a:pPr>
            <a:fld id="{BFC11A4E-2637-473A-A759-CC66D737CCF1}" type="slidenum">
              <a:rPr lang="en-US"/>
              <a:pPr>
                <a:defRPr/>
              </a:pPr>
              <a:t>‹#›</a:t>
            </a:fld>
            <a:endParaRPr lang="en-US"/>
          </a:p>
        </p:txBody>
      </p:sp>
    </p:spTree>
    <p:extLst>
      <p:ext uri="{BB962C8B-B14F-4D97-AF65-F5344CB8AC3E}">
        <p14:creationId xmlns:p14="http://schemas.microsoft.com/office/powerpoint/2010/main" val="4903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2"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2" name="Picture 11"/>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22695" y="6430896"/>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53711" y="6400734"/>
            <a:ext cx="3224777" cy="182562"/>
          </a:xfrm>
          <a:prstGeom prst="rect">
            <a:avLst/>
          </a:prstGeom>
          <a:ln/>
        </p:spPr>
        <p:txBody>
          <a:bodyPr anchor="ctr"/>
          <a:lstStyle/>
          <a:p>
            <a:pPr algn="l"/>
            <a:r>
              <a:rPr lang="en-US" sz="1000" b="0" baseline="0" dirty="0">
                <a:solidFill>
                  <a:srgbClr val="BFBFBF"/>
                </a:solidFill>
                <a:latin typeface="Arial" pitchFamily="34" charset="0"/>
                <a:cs typeface="Arial" pitchFamily="34" charset="0"/>
              </a:rPr>
              <a:t>NXS 2018</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descr="HFIR_SNS.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72200" y="6324600"/>
            <a:ext cx="2685393" cy="346419"/>
          </a:xfrm>
          <a:prstGeom prst="rect">
            <a:avLst/>
          </a:prstGeom>
        </p:spPr>
      </p:pic>
    </p:spTree>
    <p:extLst>
      <p:ext uri="{BB962C8B-B14F-4D97-AF65-F5344CB8AC3E}">
        <p14:creationId xmlns:p14="http://schemas.microsoft.com/office/powerpoint/2010/main" val="201783521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4" r:id="rId8"/>
    <p:sldLayoutId id="2147483935" r:id="rId9"/>
    <p:sldLayoutId id="2147483936" r:id="rId10"/>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0.e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4.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5.wmf"/></Relationships>
</file>

<file path=ppt/slides/_rels/slide2.xml.rels><?xml version="1.0" encoding="UTF-8" standalone="yes"?>
<Relationships xmlns="http://schemas.openxmlformats.org/package/2006/relationships"><Relationship Id="rId8" Type="http://schemas.openxmlformats.org/officeDocument/2006/relationships/hyperlink" Target="http://www.ekholmit.fi/FImg/bennies.htm" TargetMode="External"/><Relationship Id="rId13" Type="http://schemas.openxmlformats.org/officeDocument/2006/relationships/image" Target="../media/image21.png"/><Relationship Id="rId3" Type="http://schemas.openxmlformats.org/officeDocument/2006/relationships/oleObject" Target="../embeddings/oleObject1.bin"/><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hyperlink" Target="http://www.ekholmit.fi/FImg/crystal.htm" TargetMode="External"/><Relationship Id="rId11" Type="http://schemas.openxmlformats.org/officeDocument/2006/relationships/image" Target="../media/image19.png"/><Relationship Id="rId5" Type="http://schemas.openxmlformats.org/officeDocument/2006/relationships/image" Target="../media/image15.wmf"/><Relationship Id="rId15" Type="http://schemas.openxmlformats.org/officeDocument/2006/relationships/image" Target="../media/image14.wmf"/><Relationship Id="rId10" Type="http://schemas.openxmlformats.org/officeDocument/2006/relationships/image" Target="../media/image18.png"/><Relationship Id="rId4" Type="http://schemas.openxmlformats.org/officeDocument/2006/relationships/image" Target="../media/image13.wmf"/><Relationship Id="rId9" Type="http://schemas.openxmlformats.org/officeDocument/2006/relationships/image" Target="../media/image17.png"/><Relationship Id="rId1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5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October_31" TargetMode="External"/><Relationship Id="rId13" Type="http://schemas.openxmlformats.org/officeDocument/2006/relationships/hyperlink" Target="http://en.wikipedia.org/wiki/March_5" TargetMode="External"/><Relationship Id="rId3" Type="http://schemas.openxmlformats.org/officeDocument/2006/relationships/image" Target="../media/image59.wmf"/><Relationship Id="rId7" Type="http://schemas.openxmlformats.org/officeDocument/2006/relationships/image" Target="../media/image63.jpeg"/><Relationship Id="rId12" Type="http://schemas.openxmlformats.org/officeDocument/2006/relationships/hyperlink" Target="http://en.wikipedia.org/wiki/Physical_Review" TargetMode="External"/><Relationship Id="rId2" Type="http://schemas.openxmlformats.org/officeDocument/2006/relationships/image" Target="../media/image58.wmf"/><Relationship Id="rId1" Type="http://schemas.openxmlformats.org/officeDocument/2006/relationships/slideLayout" Target="../slideLayouts/slideLayout3.xml"/><Relationship Id="rId6" Type="http://schemas.openxmlformats.org/officeDocument/2006/relationships/image" Target="../media/image62.wmf"/><Relationship Id="rId11" Type="http://schemas.openxmlformats.org/officeDocument/2006/relationships/hyperlink" Target="http://en.wikipedia.org/wiki/December_20" TargetMode="External"/><Relationship Id="rId5" Type="http://schemas.openxmlformats.org/officeDocument/2006/relationships/image" Target="../media/image61.jpeg"/><Relationship Id="rId15" Type="http://schemas.openxmlformats.org/officeDocument/2006/relationships/hyperlink" Target="http://en.wikipedia.org/wiki/Nature_(journal)" TargetMode="External"/><Relationship Id="rId10" Type="http://schemas.openxmlformats.org/officeDocument/2006/relationships/hyperlink" Target="http://en.wikipedia.org/wiki/Science_(journal)" TargetMode="External"/><Relationship Id="rId4" Type="http://schemas.openxmlformats.org/officeDocument/2006/relationships/image" Target="../media/image60.png"/><Relationship Id="rId9" Type="http://schemas.openxmlformats.org/officeDocument/2006/relationships/hyperlink" Target="http://en.wikipedia.org/wiki/2002" TargetMode="External"/><Relationship Id="rId14" Type="http://schemas.openxmlformats.org/officeDocument/2006/relationships/hyperlink" Target="http://en.wikipedia.org/wiki/200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hyperlink" Target="https://www.ncnr.nist.gov/resources/n-lengths/" TargetMode="Externa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ncnr.nist.gov/resources/activ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1.jpe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 Id="rId5" Type="http://schemas.openxmlformats.org/officeDocument/2006/relationships/image" Target="../media/image130.jpeg"/><Relationship Id="rId4" Type="http://schemas.openxmlformats.org/officeDocument/2006/relationships/image" Target="../media/image129.jpeg"/></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 Id="rId5" Type="http://schemas.openxmlformats.org/officeDocument/2006/relationships/image" Target="../media/image130.jpeg"/><Relationship Id="rId4" Type="http://schemas.openxmlformats.org/officeDocument/2006/relationships/image" Target="../media/image13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science.oregonstate.edu/~gablek/CH334/Chapter5/Thalidomide.htm"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7.wmf"/><Relationship Id="rId7" Type="http://schemas.openxmlformats.org/officeDocument/2006/relationships/image" Target="../media/image136.e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35.emf"/><Relationship Id="rId4" Type="http://schemas.openxmlformats.org/officeDocument/2006/relationships/oleObject" Target="../embeddings/oleObject8.bin"/></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38.png"/><Relationship Id="rId4"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41.png"/><Relationship Id="rId5" Type="http://schemas.openxmlformats.org/officeDocument/2006/relationships/oleObject" Target="../embeddings/oleObject12.bin"/><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42.wmf"/><Relationship Id="rId5" Type="http://schemas.openxmlformats.org/officeDocument/2006/relationships/oleObject" Target="../embeddings/oleObject13.bin"/><Relationship Id="rId4" Type="http://schemas.openxmlformats.org/officeDocument/2006/relationships/image" Target="../media/image144.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6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47.wmf"/><Relationship Id="rId5" Type="http://schemas.openxmlformats.org/officeDocument/2006/relationships/oleObject" Target="../embeddings/oleObject15.bin"/><Relationship Id="rId4" Type="http://schemas.openxmlformats.org/officeDocument/2006/relationships/image" Target="../media/image146.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48.wmf"/></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ctrTitle"/>
          </p:nvPr>
        </p:nvSpPr>
        <p:spPr>
          <a:xfrm>
            <a:off x="285751" y="298457"/>
            <a:ext cx="6559154" cy="877163"/>
          </a:xfrm>
        </p:spPr>
        <p:txBody>
          <a:bodyPr/>
          <a:lstStyle/>
          <a:p>
            <a:r>
              <a:rPr lang="en-US" dirty="0"/>
              <a:t>Neutron Diffraction </a:t>
            </a:r>
            <a:br>
              <a:rPr lang="en-US" dirty="0"/>
            </a:br>
            <a:r>
              <a:rPr lang="en-US" dirty="0"/>
              <a:t>Application</a:t>
            </a:r>
          </a:p>
        </p:txBody>
      </p:sp>
      <p:sp>
        <p:nvSpPr>
          <p:cNvPr id="4099" name="Rectangle 3"/>
          <p:cNvSpPr>
            <a:spLocks noGrp="1"/>
          </p:cNvSpPr>
          <p:nvPr>
            <p:ph type="subTitle" idx="1"/>
          </p:nvPr>
        </p:nvSpPr>
        <p:spPr>
          <a:xfrm>
            <a:off x="548639" y="2455349"/>
            <a:ext cx="4469587" cy="1338828"/>
          </a:xfrm>
        </p:spPr>
        <p:txBody>
          <a:bodyPr/>
          <a:lstStyle/>
          <a:p>
            <a:pPr>
              <a:buFont typeface="Arial" pitchFamily="34" charset="0"/>
              <a:buNone/>
            </a:pPr>
            <a:r>
              <a:rPr lang="en-US" b="1" dirty="0">
                <a:solidFill>
                  <a:srgbClr val="FF33CC"/>
                </a:solidFill>
              </a:rPr>
              <a:t>Ashfia Huq</a:t>
            </a:r>
          </a:p>
          <a:p>
            <a:pPr>
              <a:buFont typeface="Arial" pitchFamily="34" charset="0"/>
              <a:buNone/>
            </a:pPr>
            <a:r>
              <a:rPr lang="en-US" b="1" dirty="0">
                <a:solidFill>
                  <a:srgbClr val="0033CC"/>
                </a:solidFill>
              </a:rPr>
              <a:t>Oak Ridge National Laboratory</a:t>
            </a:r>
          </a:p>
        </p:txBody>
      </p:sp>
      <p:sp>
        <p:nvSpPr>
          <p:cNvPr id="4" name="Rectangle 3">
            <a:extLst>
              <a:ext uri="{FF2B5EF4-FFF2-40B4-BE49-F238E27FC236}">
                <a16:creationId xmlns:a16="http://schemas.microsoft.com/office/drawing/2014/main" id="{1881CD52-4476-4A05-B9FD-0959BD028924}"/>
              </a:ext>
            </a:extLst>
          </p:cNvPr>
          <p:cNvSpPr/>
          <p:nvPr/>
        </p:nvSpPr>
        <p:spPr>
          <a:xfrm>
            <a:off x="285751" y="4629150"/>
            <a:ext cx="4572000" cy="1338828"/>
          </a:xfrm>
          <a:prstGeom prst="rect">
            <a:avLst/>
          </a:prstGeom>
        </p:spPr>
        <p:txBody>
          <a:bodyPr wrap="square">
            <a:spAutoFit/>
          </a:bodyPr>
          <a:lstStyle/>
          <a:p>
            <a:pPr marL="172641" indent="-172641" eaLnBrk="0" hangingPunct="0">
              <a:lnSpc>
                <a:spcPct val="90000"/>
              </a:lnSpc>
              <a:spcBef>
                <a:spcPts val="1050"/>
              </a:spcBef>
              <a:buClr>
                <a:srgbClr val="006C3A"/>
              </a:buClr>
            </a:pPr>
            <a:r>
              <a:rPr lang="en-US" b="1" dirty="0">
                <a:solidFill>
                  <a:schemeClr val="tx2"/>
                </a:solidFill>
                <a:latin typeface="Arial Narrow" pitchFamily="34" charset="0"/>
                <a:ea typeface="Comic Sans MS" pitchFamily="66" charset="0"/>
                <a:cs typeface="Comic Sans MS"/>
              </a:rPr>
              <a:t>Research carried out at the Spallation Neutron Source at Oak Ridge National Laboratory is supported by </a:t>
            </a:r>
            <a:r>
              <a:rPr lang="en-US" b="1" dirty="0">
                <a:solidFill>
                  <a:schemeClr val="tx2"/>
                </a:solidFill>
                <a:latin typeface="Arial Narrow" pitchFamily="34" charset="0"/>
              </a:rPr>
              <a:t>the Division of Scientific User Facilities, Office of Basic Energy Sciences, U.S. Department of Energy.</a:t>
            </a:r>
            <a:endParaRPr lang="en-US" b="1" dirty="0">
              <a:solidFill>
                <a:schemeClr val="tx2"/>
              </a:solidFill>
              <a:latin typeface="Arial Narrow" pitchFamily="34" charset="0"/>
              <a:ea typeface="Comic Sans MS" pitchFamily="66" charset="0"/>
              <a:cs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c41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304800"/>
            <a:ext cx="54864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Group 7"/>
          <p:cNvGrpSpPr>
            <a:grpSpLocks/>
          </p:cNvGrpSpPr>
          <p:nvPr/>
        </p:nvGrpSpPr>
        <p:grpSpPr bwMode="auto">
          <a:xfrm>
            <a:off x="2895600" y="1143000"/>
            <a:ext cx="1600200" cy="904875"/>
            <a:chOff x="3120" y="1221"/>
            <a:chExt cx="2640" cy="1371"/>
          </a:xfrm>
        </p:grpSpPr>
        <p:pic>
          <p:nvPicPr>
            <p:cNvPr id="11269" name="Picture 8" descr="image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 y="1221"/>
              <a:ext cx="1392" cy="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image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221"/>
              <a:ext cx="1392"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8" name="Text Box 10"/>
          <p:cNvSpPr txBox="1">
            <a:spLocks noChangeArrowheads="1"/>
          </p:cNvSpPr>
          <p:nvPr/>
        </p:nvSpPr>
        <p:spPr bwMode="auto">
          <a:xfrm>
            <a:off x="5867400" y="457200"/>
            <a:ext cx="28956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spcBef>
                <a:spcPct val="50000"/>
              </a:spcBef>
            </a:pPr>
            <a:r>
              <a:rPr lang="en-US" sz="1200">
                <a:latin typeface="Comic Sans MS" pitchFamily="66" charset="0"/>
              </a:rPr>
              <a:t>Conclusions</a:t>
            </a:r>
          </a:p>
          <a:p>
            <a:pPr eaLnBrk="1" hangingPunct="1">
              <a:spcBef>
                <a:spcPct val="50000"/>
              </a:spcBef>
            </a:pPr>
            <a:r>
              <a:rPr lang="en-GB" sz="1200">
                <a:latin typeface="Comic Sans MS" pitchFamily="66" charset="0"/>
              </a:rPr>
              <a:t>	Ten punic make-up samples were studied with SR-XRD using a 2D CCD detector and high angular resolution powder diffraction. Four samples (B1, B2, B3 and FCC5) contain quartz and cinnabar while four other samples (B10, FCC4, FCC6 and OCRB) contain quartz and hematite. The presence of quartz is probably due to sand/clay from the excavation area. </a:t>
            </a:r>
          </a:p>
          <a:p>
            <a:pPr eaLnBrk="1" hangingPunct="1">
              <a:spcBef>
                <a:spcPct val="50000"/>
              </a:spcBef>
            </a:pPr>
            <a:r>
              <a:rPr lang="en-GB" sz="1200">
                <a:latin typeface="Comic Sans MS" pitchFamily="66" charset="0"/>
              </a:rPr>
              <a:t>	These results are similar to what would be obtained from raw materials indicating that these eight samples were not subject to any preparation by the Carthaginians. These eight samples were used as ritual make-up. However, the last two samples (FCC2 and C41C) showed an amorphous background, their preparation required sophisticated techniques corresponding to cosmetic make-up; they contain purpurin as major pigment which is formulated in a similar fashion as a lacquer. </a:t>
            </a:r>
            <a:endParaRPr lang="en-US" sz="1200">
              <a:latin typeface="Comic Sans MS" pitchFamily="66" charset="0"/>
            </a:endParaRPr>
          </a:p>
        </p:txBody>
      </p:sp>
    </p:spTree>
    <p:extLst>
      <p:ext uri="{BB962C8B-B14F-4D97-AF65-F5344CB8AC3E}">
        <p14:creationId xmlns:p14="http://schemas.microsoft.com/office/powerpoint/2010/main" val="290048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1125" y="177800"/>
            <a:ext cx="8229600" cy="488950"/>
          </a:xfrm>
        </p:spPr>
        <p:txBody>
          <a:bodyPr/>
          <a:lstStyle/>
          <a:p>
            <a:r>
              <a:rPr lang="en-US" b="1">
                <a:latin typeface="Calibri" pitchFamily="34" charset="0"/>
                <a:cs typeface="Calibri" pitchFamily="34" charset="0"/>
              </a:rPr>
              <a:t>Resources (databases)</a:t>
            </a:r>
          </a:p>
        </p:txBody>
      </p:sp>
      <p:sp>
        <p:nvSpPr>
          <p:cNvPr id="2" name="Rectangle 1"/>
          <p:cNvSpPr/>
          <p:nvPr/>
        </p:nvSpPr>
        <p:spPr>
          <a:xfrm>
            <a:off x="434702" y="530786"/>
            <a:ext cx="8321592" cy="2800767"/>
          </a:xfrm>
          <a:prstGeom prst="rect">
            <a:avLst/>
          </a:prstGeom>
        </p:spPr>
        <p:txBody>
          <a:bodyPr wrap="square">
            <a:spAutoFit/>
          </a:bodyPr>
          <a:lstStyle/>
          <a:p>
            <a:pPr lvl="1">
              <a:buClr>
                <a:schemeClr val="tx1"/>
              </a:buClr>
              <a:buSzPct val="120000"/>
              <a:buFont typeface="Symbol" pitchFamily="18" charset="2"/>
              <a:buChar char="*"/>
            </a:pPr>
            <a:endParaRPr lang="en-US" sz="1600" dirty="0">
              <a:solidFill>
                <a:srgbClr val="CC0000"/>
              </a:solidFill>
              <a:latin typeface="Calibri" pitchFamily="34" charset="0"/>
              <a:cs typeface="Calibri" pitchFamily="34" charset="0"/>
            </a:endParaRPr>
          </a:p>
          <a:p>
            <a:pPr lvl="1">
              <a:buClr>
                <a:schemeClr val="tx1"/>
              </a:buClr>
              <a:buSzPct val="120000"/>
            </a:pPr>
            <a:r>
              <a:rPr lang="en-US" sz="1600" dirty="0">
                <a:solidFill>
                  <a:srgbClr val="CC0000"/>
                </a:solidFill>
                <a:latin typeface="Calibri" pitchFamily="34" charset="0"/>
                <a:cs typeface="Calibri" pitchFamily="34" charset="0"/>
              </a:rPr>
              <a:t>ICDD (International Center for Diffraction Data): Minerals, Organics and Inorganics </a:t>
            </a:r>
            <a:r>
              <a:rPr lang="en-US" sz="1600" dirty="0">
                <a:latin typeface="Calibri" pitchFamily="34" charset="0"/>
                <a:cs typeface="Calibri" pitchFamily="34" charset="0"/>
              </a:rPr>
              <a:t>http://</a:t>
            </a:r>
            <a:r>
              <a:rPr lang="en-US" sz="1600" dirty="0" err="1">
                <a:latin typeface="Calibri" pitchFamily="34" charset="0"/>
                <a:cs typeface="Calibri" pitchFamily="34" charset="0"/>
              </a:rPr>
              <a:t>www.icdd.com</a:t>
            </a:r>
            <a:r>
              <a:rPr lang="en-US" sz="1600" dirty="0">
                <a:latin typeface="Calibri" pitchFamily="34" charset="0"/>
                <a:cs typeface="Calibri" pitchFamily="34" charset="0"/>
              </a:rPr>
              <a:t>/</a:t>
            </a:r>
          </a:p>
          <a:p>
            <a:pPr lvl="1">
              <a:buClr>
                <a:schemeClr val="tx1"/>
              </a:buClr>
              <a:buSzPct val="120000"/>
            </a:pPr>
            <a:endParaRPr lang="en-US" sz="1600" dirty="0">
              <a:solidFill>
                <a:srgbClr val="CC0000"/>
              </a:solidFill>
              <a:latin typeface="Calibri" pitchFamily="34" charset="0"/>
              <a:cs typeface="Calibri" pitchFamily="34" charset="0"/>
            </a:endParaRPr>
          </a:p>
          <a:p>
            <a:pPr lvl="1">
              <a:buClr>
                <a:schemeClr val="tx1"/>
              </a:buClr>
              <a:buSzPct val="120000"/>
            </a:pPr>
            <a:r>
              <a:rPr lang="en-US" sz="1600" dirty="0">
                <a:solidFill>
                  <a:srgbClr val="CC0000"/>
                </a:solidFill>
                <a:latin typeface="Calibri" pitchFamily="34" charset="0"/>
                <a:cs typeface="Calibri" pitchFamily="34" charset="0"/>
              </a:rPr>
              <a:t>CCDC (</a:t>
            </a:r>
            <a:r>
              <a:rPr lang="en-US" sz="1600" dirty="0" err="1">
                <a:solidFill>
                  <a:srgbClr val="CC0000"/>
                </a:solidFill>
                <a:latin typeface="Calibri" pitchFamily="34" charset="0"/>
                <a:cs typeface="Calibri" pitchFamily="34" charset="0"/>
              </a:rPr>
              <a:t>Chembridge</a:t>
            </a:r>
            <a:r>
              <a:rPr lang="en-US" sz="1600" dirty="0">
                <a:solidFill>
                  <a:srgbClr val="CC0000"/>
                </a:solidFill>
                <a:latin typeface="Calibri" pitchFamily="34" charset="0"/>
                <a:cs typeface="Calibri" pitchFamily="34" charset="0"/>
              </a:rPr>
              <a:t> Crystallographic database): Organic structures </a:t>
            </a:r>
            <a:r>
              <a:rPr lang="en-US" sz="1600" dirty="0"/>
              <a:t>https://</a:t>
            </a:r>
            <a:r>
              <a:rPr lang="en-US" sz="1600" dirty="0" err="1"/>
              <a:t>www.ccdc.cam.ac.uk</a:t>
            </a:r>
            <a:r>
              <a:rPr lang="en-US" sz="1600" dirty="0"/>
              <a:t>/</a:t>
            </a:r>
          </a:p>
          <a:p>
            <a:pPr lvl="1">
              <a:buClr>
                <a:schemeClr val="tx1"/>
              </a:buClr>
              <a:buSzPct val="120000"/>
            </a:pPr>
            <a:endParaRPr lang="en-US" sz="1600" dirty="0">
              <a:solidFill>
                <a:srgbClr val="CC0000"/>
              </a:solidFill>
              <a:latin typeface="Calibri" pitchFamily="34" charset="0"/>
              <a:cs typeface="Calibri" pitchFamily="34" charset="0"/>
            </a:endParaRPr>
          </a:p>
          <a:p>
            <a:pPr lvl="1">
              <a:buClr>
                <a:schemeClr val="tx1"/>
              </a:buClr>
              <a:buSzPct val="120000"/>
            </a:pPr>
            <a:r>
              <a:rPr lang="en-US" sz="1600" dirty="0">
                <a:solidFill>
                  <a:srgbClr val="CC0000"/>
                </a:solidFill>
                <a:latin typeface="Calibri" pitchFamily="34" charset="0"/>
                <a:cs typeface="Calibri" pitchFamily="34" charset="0"/>
              </a:rPr>
              <a:t>ICSD (Inorganic crystal structure database): </a:t>
            </a:r>
          </a:p>
          <a:p>
            <a:pPr lvl="1">
              <a:buClr>
                <a:schemeClr val="tx1"/>
              </a:buClr>
              <a:buSzPct val="120000"/>
            </a:pPr>
            <a:r>
              <a:rPr lang="en-US" sz="1600" dirty="0">
                <a:latin typeface="Calibri" pitchFamily="34" charset="0"/>
                <a:cs typeface="Calibri" pitchFamily="34" charset="0"/>
              </a:rPr>
              <a:t>https://</a:t>
            </a:r>
            <a:r>
              <a:rPr lang="en-US" sz="1600" dirty="0" err="1">
                <a:latin typeface="Calibri" pitchFamily="34" charset="0"/>
                <a:cs typeface="Calibri" pitchFamily="34" charset="0"/>
              </a:rPr>
              <a:t>www.fiz-karlsruhe.de</a:t>
            </a:r>
            <a:r>
              <a:rPr lang="en-US" sz="1600" dirty="0">
                <a:latin typeface="Calibri" pitchFamily="34" charset="0"/>
                <a:cs typeface="Calibri" pitchFamily="34" charset="0"/>
              </a:rPr>
              <a:t>/de/</a:t>
            </a:r>
            <a:r>
              <a:rPr lang="en-US" sz="1600" dirty="0" err="1">
                <a:latin typeface="Calibri" pitchFamily="34" charset="0"/>
                <a:cs typeface="Calibri" pitchFamily="34" charset="0"/>
              </a:rPr>
              <a:t>leistungen</a:t>
            </a:r>
            <a:r>
              <a:rPr lang="en-US" sz="1600" dirty="0">
                <a:latin typeface="Calibri" pitchFamily="34" charset="0"/>
                <a:cs typeface="Calibri" pitchFamily="34" charset="0"/>
              </a:rPr>
              <a:t>/</a:t>
            </a:r>
            <a:r>
              <a:rPr lang="en-US" sz="1600" dirty="0" err="1">
                <a:latin typeface="Calibri" pitchFamily="34" charset="0"/>
                <a:cs typeface="Calibri" pitchFamily="34" charset="0"/>
              </a:rPr>
              <a:t>kristallographie</a:t>
            </a:r>
            <a:r>
              <a:rPr lang="en-US" sz="1600" dirty="0">
                <a:latin typeface="Calibri" pitchFamily="34" charset="0"/>
                <a:cs typeface="Calibri" pitchFamily="34" charset="0"/>
              </a:rPr>
              <a:t>/</a:t>
            </a:r>
            <a:r>
              <a:rPr lang="en-US" sz="1600" dirty="0" err="1">
                <a:latin typeface="Calibri" pitchFamily="34" charset="0"/>
                <a:cs typeface="Calibri" pitchFamily="34" charset="0"/>
              </a:rPr>
              <a:t>icsd.html</a:t>
            </a:r>
            <a:endParaRPr lang="en-US" sz="1600" dirty="0">
              <a:latin typeface="Calibri" pitchFamily="34" charset="0"/>
              <a:cs typeface="Calibri" pitchFamily="34" charset="0"/>
            </a:endParaRPr>
          </a:p>
          <a:p>
            <a:pPr lvl="1">
              <a:buClr>
                <a:schemeClr val="tx1"/>
              </a:buClr>
              <a:buSzPct val="120000"/>
            </a:pPr>
            <a:endParaRPr lang="en-US" sz="1600" dirty="0">
              <a:solidFill>
                <a:srgbClr val="CC0000"/>
              </a:solidFill>
              <a:latin typeface="Calibri" pitchFamily="34" charset="0"/>
              <a:cs typeface="Calibri" pitchFamily="34" charset="0"/>
            </a:endParaRPr>
          </a:p>
          <a:p>
            <a:pPr lvl="1">
              <a:buClr>
                <a:schemeClr val="tx1"/>
              </a:buClr>
              <a:buSzPct val="120000"/>
            </a:pPr>
            <a:r>
              <a:rPr lang="en-US" sz="1600" dirty="0">
                <a:solidFill>
                  <a:srgbClr val="CC0000"/>
                </a:solidFill>
                <a:latin typeface="Calibri" pitchFamily="34" charset="0"/>
                <a:cs typeface="Calibri" pitchFamily="34" charset="0"/>
              </a:rPr>
              <a:t>NIST &amp; MPDS</a:t>
            </a:r>
          </a:p>
        </p:txBody>
      </p:sp>
      <p:pic>
        <p:nvPicPr>
          <p:cNvPr id="6" name="Picture 10">
            <a:extLst>
              <a:ext uri="{FF2B5EF4-FFF2-40B4-BE49-F238E27FC236}">
                <a16:creationId xmlns:a16="http://schemas.microsoft.com/office/drawing/2014/main" id="{DE44E882-BDDC-44DF-B96A-2DE084642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104082"/>
            <a:ext cx="5486400" cy="309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01168" y="237744"/>
            <a:ext cx="3911890" cy="2146730"/>
          </a:xfrm>
        </p:spPr>
        <p:txBody>
          <a:bodyPr/>
          <a:lstStyle/>
          <a:p>
            <a:r>
              <a:rPr lang="en-US" b="1" dirty="0"/>
              <a:t>Superconductivity in Fullerenes and Scientific Ethics! (Publishing in high profile journal)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279241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15938" y="304800"/>
            <a:ext cx="3786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800">
                <a:latin typeface="Comic Sans MS" pitchFamily="66" charset="0"/>
              </a:rPr>
              <a:t>Buckminsterfullerene</a:t>
            </a:r>
          </a:p>
        </p:txBody>
      </p:sp>
      <p:sp>
        <p:nvSpPr>
          <p:cNvPr id="14340" name="Text Box 4"/>
          <p:cNvSpPr txBox="1">
            <a:spLocks noChangeArrowheads="1"/>
          </p:cNvSpPr>
          <p:nvPr/>
        </p:nvSpPr>
        <p:spPr bwMode="auto">
          <a:xfrm>
            <a:off x="3810000" y="914400"/>
            <a:ext cx="48958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000">
                <a:latin typeface="Comic Sans MS" pitchFamily="66" charset="0"/>
              </a:rPr>
              <a:t>1985</a:t>
            </a:r>
            <a:r>
              <a:rPr lang="en-US" sz="2000">
                <a:solidFill>
                  <a:srgbClr val="CC3300"/>
                </a:solidFill>
                <a:latin typeface="Comic Sans MS" pitchFamily="66" charset="0"/>
              </a:rPr>
              <a:t> </a:t>
            </a:r>
            <a:r>
              <a:rPr lang="en-US" sz="2000">
                <a:latin typeface="Comic Sans MS" pitchFamily="66" charset="0"/>
              </a:rPr>
              <a:t>:</a:t>
            </a:r>
            <a:r>
              <a:rPr lang="en-US" sz="2000">
                <a:solidFill>
                  <a:srgbClr val="CC3300"/>
                </a:solidFill>
                <a:latin typeface="Comic Sans MS" pitchFamily="66" charset="0"/>
              </a:rPr>
              <a:t> R.F Curt, H.W. Croto &amp; </a:t>
            </a:r>
          </a:p>
          <a:p>
            <a:pPr eaLnBrk="1" hangingPunct="1"/>
            <a:r>
              <a:rPr lang="en-US" sz="2000">
                <a:solidFill>
                  <a:srgbClr val="CC3300"/>
                </a:solidFill>
                <a:latin typeface="Comic Sans MS" pitchFamily="66" charset="0"/>
              </a:rPr>
              <a:t>R.E. Smalley discover C</a:t>
            </a:r>
            <a:r>
              <a:rPr lang="en-US" sz="2000" baseline="-25000">
                <a:solidFill>
                  <a:srgbClr val="CC3300"/>
                </a:solidFill>
                <a:latin typeface="Comic Sans MS" pitchFamily="66" charset="0"/>
              </a:rPr>
              <a:t>60</a:t>
            </a:r>
            <a:r>
              <a:rPr lang="en-US" sz="2000">
                <a:solidFill>
                  <a:srgbClr val="CC3300"/>
                </a:solidFill>
                <a:latin typeface="Comic Sans MS" pitchFamily="66" charset="0"/>
              </a:rPr>
              <a:t>. They are</a:t>
            </a:r>
          </a:p>
          <a:p>
            <a:pPr eaLnBrk="1" hangingPunct="1"/>
            <a:r>
              <a:rPr lang="en-US" sz="2000">
                <a:solidFill>
                  <a:srgbClr val="CC3300"/>
                </a:solidFill>
                <a:latin typeface="Comic Sans MS" pitchFamily="66" charset="0"/>
              </a:rPr>
              <a:t>awarded the Nobel prize in Chemistry </a:t>
            </a:r>
          </a:p>
          <a:p>
            <a:pPr eaLnBrk="1" hangingPunct="1"/>
            <a:r>
              <a:rPr lang="en-US" sz="2000">
                <a:solidFill>
                  <a:srgbClr val="CC3300"/>
                </a:solidFill>
                <a:latin typeface="Comic Sans MS" pitchFamily="66" charset="0"/>
              </a:rPr>
              <a:t>in 1996.</a:t>
            </a:r>
          </a:p>
        </p:txBody>
      </p:sp>
      <p:sp>
        <p:nvSpPr>
          <p:cNvPr id="14341" name="Rectangle 5"/>
          <p:cNvSpPr>
            <a:spLocks noChangeArrowheads="1"/>
          </p:cNvSpPr>
          <p:nvPr/>
        </p:nvSpPr>
        <p:spPr bwMode="auto">
          <a:xfrm>
            <a:off x="3886200" y="2362200"/>
            <a:ext cx="47291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a:spcBef>
                <a:spcPct val="50000"/>
              </a:spcBef>
            </a:pPr>
            <a:r>
              <a:rPr lang="en-US" sz="2000">
                <a:latin typeface="Comic Sans MS" pitchFamily="66" charset="0"/>
              </a:rPr>
              <a:t>1990 :</a:t>
            </a:r>
            <a:r>
              <a:rPr lang="en-US" sz="2000">
                <a:solidFill>
                  <a:srgbClr val="CC3300"/>
                </a:solidFill>
                <a:latin typeface="Comic Sans MS" pitchFamily="66" charset="0"/>
              </a:rPr>
              <a:t> W. Kratchmer and D.R. Huffman produces isolable quantities  of C</a:t>
            </a:r>
            <a:r>
              <a:rPr lang="en-US" sz="2000" baseline="-25000">
                <a:solidFill>
                  <a:srgbClr val="CC3300"/>
                </a:solidFill>
                <a:latin typeface="Comic Sans MS" pitchFamily="66" charset="0"/>
              </a:rPr>
              <a:t>60</a:t>
            </a:r>
            <a:r>
              <a:rPr lang="en-US" sz="2000">
                <a:solidFill>
                  <a:srgbClr val="CC3300"/>
                </a:solidFill>
                <a:latin typeface="Comic Sans MS" pitchFamily="66" charset="0"/>
              </a:rPr>
              <a:t>.</a:t>
            </a:r>
          </a:p>
        </p:txBody>
      </p:sp>
      <p:sp>
        <p:nvSpPr>
          <p:cNvPr id="14342" name="Text Box 6"/>
          <p:cNvSpPr txBox="1">
            <a:spLocks noChangeArrowheads="1"/>
          </p:cNvSpPr>
          <p:nvPr/>
        </p:nvSpPr>
        <p:spPr bwMode="auto">
          <a:xfrm>
            <a:off x="3886200" y="3429000"/>
            <a:ext cx="48720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000">
                <a:latin typeface="Comic Sans MS" pitchFamily="66" charset="0"/>
              </a:rPr>
              <a:t>1991 :</a:t>
            </a:r>
            <a:r>
              <a:rPr lang="en-US" sz="2000">
                <a:solidFill>
                  <a:srgbClr val="CC3300"/>
                </a:solidFill>
                <a:latin typeface="Comic Sans MS" pitchFamily="66" charset="0"/>
              </a:rPr>
              <a:t> A group at AT&amp;T Bell labs, </a:t>
            </a:r>
          </a:p>
          <a:p>
            <a:pPr eaLnBrk="1" hangingPunct="1"/>
            <a:r>
              <a:rPr lang="en-US" sz="2000">
                <a:solidFill>
                  <a:srgbClr val="CC3300"/>
                </a:solidFill>
                <a:latin typeface="Comic Sans MS" pitchFamily="66" charset="0"/>
              </a:rPr>
              <a:t>finds superconductivity in alkali doped C</a:t>
            </a:r>
            <a:r>
              <a:rPr lang="en-US" sz="2000" baseline="-25000">
                <a:solidFill>
                  <a:srgbClr val="CC3300"/>
                </a:solidFill>
                <a:latin typeface="Comic Sans MS" pitchFamily="66" charset="0"/>
              </a:rPr>
              <a:t>60</a:t>
            </a:r>
            <a:r>
              <a:rPr lang="en-US" sz="2000">
                <a:solidFill>
                  <a:srgbClr val="CC3300"/>
                </a:solidFill>
                <a:latin typeface="Comic Sans MS" pitchFamily="66" charset="0"/>
              </a:rPr>
              <a:t> with Tc=18K for K</a:t>
            </a:r>
            <a:r>
              <a:rPr lang="en-US" sz="2000" baseline="-25000">
                <a:solidFill>
                  <a:srgbClr val="CC3300"/>
                </a:solidFill>
                <a:latin typeface="Comic Sans MS" pitchFamily="66" charset="0"/>
              </a:rPr>
              <a:t>3</a:t>
            </a:r>
            <a:r>
              <a:rPr lang="en-US" sz="2000">
                <a:solidFill>
                  <a:srgbClr val="CC3300"/>
                </a:solidFill>
                <a:latin typeface="Comic Sans MS" pitchFamily="66" charset="0"/>
              </a:rPr>
              <a:t>C</a:t>
            </a:r>
            <a:r>
              <a:rPr lang="en-US" sz="2000" baseline="-25000">
                <a:solidFill>
                  <a:srgbClr val="CC3300"/>
                </a:solidFill>
                <a:latin typeface="Comic Sans MS" pitchFamily="66" charset="0"/>
              </a:rPr>
              <a:t>60</a:t>
            </a:r>
            <a:r>
              <a:rPr lang="en-US" sz="2000">
                <a:solidFill>
                  <a:srgbClr val="CC3300"/>
                </a:solidFill>
                <a:latin typeface="Comic Sans MS" pitchFamily="66" charset="0"/>
              </a:rPr>
              <a:t>.  Later Tc=28K is observed for Rb</a:t>
            </a:r>
            <a:r>
              <a:rPr lang="en-US" sz="2000" baseline="-25000">
                <a:solidFill>
                  <a:srgbClr val="CC3300"/>
                </a:solidFill>
                <a:latin typeface="Comic Sans MS" pitchFamily="66" charset="0"/>
              </a:rPr>
              <a:t>3</a:t>
            </a:r>
            <a:r>
              <a:rPr lang="en-US" sz="2000">
                <a:solidFill>
                  <a:srgbClr val="CC3300"/>
                </a:solidFill>
                <a:latin typeface="Comic Sans MS" pitchFamily="66" charset="0"/>
              </a:rPr>
              <a:t>C</a:t>
            </a:r>
            <a:r>
              <a:rPr lang="en-US" sz="2000" baseline="-25000">
                <a:solidFill>
                  <a:srgbClr val="CC3300"/>
                </a:solidFill>
                <a:latin typeface="Comic Sans MS" pitchFamily="66" charset="0"/>
              </a:rPr>
              <a:t>60</a:t>
            </a:r>
          </a:p>
        </p:txBody>
      </p:sp>
      <p:sp>
        <p:nvSpPr>
          <p:cNvPr id="14343" name="Text Box 7"/>
          <p:cNvSpPr txBox="1">
            <a:spLocks noChangeArrowheads="1"/>
          </p:cNvSpPr>
          <p:nvPr/>
        </p:nvSpPr>
        <p:spPr bwMode="auto">
          <a:xfrm>
            <a:off x="1143000" y="5029200"/>
            <a:ext cx="681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a:latin typeface="Comic Sans MS" pitchFamily="66" charset="0"/>
              </a:rPr>
              <a:t>Diameter of molecule 10Å.  The atoms are positioned at the 60 vertices of a truncated icosahedron.  90 edges, 12 pentagons, 20 hexagons</a:t>
            </a:r>
            <a:r>
              <a:rPr lang="en-US">
                <a:solidFill>
                  <a:srgbClr val="FFFF00"/>
                </a:solidFill>
                <a:latin typeface="Comic Sans MS" pitchFamily="66"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476500" y="504666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algn="ctr">
              <a:spcBef>
                <a:spcPct val="50000"/>
              </a:spcBef>
            </a:pPr>
            <a:endParaRPr lang="en-US">
              <a:solidFill>
                <a:srgbClr val="FF99CC"/>
              </a:solidFill>
              <a:latin typeface="Lucida Sans" pitchFamily="34" charset="0"/>
            </a:endParaRPr>
          </a:p>
        </p:txBody>
      </p:sp>
      <p:grpSp>
        <p:nvGrpSpPr>
          <p:cNvPr id="15363" name="Group 3"/>
          <p:cNvGrpSpPr>
            <a:grpSpLocks/>
          </p:cNvGrpSpPr>
          <p:nvPr/>
        </p:nvGrpSpPr>
        <p:grpSpPr bwMode="auto">
          <a:xfrm>
            <a:off x="393700" y="323850"/>
            <a:ext cx="1719263" cy="3494088"/>
            <a:chOff x="96" y="106"/>
            <a:chExt cx="1083" cy="2201"/>
          </a:xfrm>
        </p:grpSpPr>
        <p:sp>
          <p:nvSpPr>
            <p:cNvPr id="15387" name="Text Box 4"/>
            <p:cNvSpPr txBox="1">
              <a:spLocks noChangeArrowheads="1"/>
            </p:cNvSpPr>
            <p:nvPr/>
          </p:nvSpPr>
          <p:spPr bwMode="auto">
            <a:xfrm>
              <a:off x="96" y="1557"/>
              <a:ext cx="108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a:solidFill>
                    <a:srgbClr val="339933"/>
                  </a:solidFill>
                  <a:latin typeface="Comic Sans MS" pitchFamily="66" charset="0"/>
                </a:rPr>
                <a:t>60 electrons that take part in </a:t>
              </a:r>
            </a:p>
            <a:p>
              <a:pPr eaLnBrk="1" hangingPunct="1"/>
              <a:r>
                <a:rPr lang="en-US">
                  <a:solidFill>
                    <a:srgbClr val="339933"/>
                  </a:solidFill>
                  <a:latin typeface="Comic Sans MS" pitchFamily="66" charset="0"/>
                </a:rPr>
                <a:t>conduction</a:t>
              </a:r>
            </a:p>
          </p:txBody>
        </p:sp>
        <p:grpSp>
          <p:nvGrpSpPr>
            <p:cNvPr id="15388" name="Group 5"/>
            <p:cNvGrpSpPr>
              <a:grpSpLocks/>
            </p:cNvGrpSpPr>
            <p:nvPr/>
          </p:nvGrpSpPr>
          <p:grpSpPr bwMode="auto">
            <a:xfrm>
              <a:off x="142" y="106"/>
              <a:ext cx="981" cy="1159"/>
              <a:chOff x="4414" y="74"/>
              <a:chExt cx="981" cy="1159"/>
            </a:xfrm>
          </p:grpSpPr>
          <p:grpSp>
            <p:nvGrpSpPr>
              <p:cNvPr id="15389" name="Group 6"/>
              <p:cNvGrpSpPr>
                <a:grpSpLocks/>
              </p:cNvGrpSpPr>
              <p:nvPr/>
            </p:nvGrpSpPr>
            <p:grpSpPr bwMode="auto">
              <a:xfrm>
                <a:off x="4586" y="237"/>
                <a:ext cx="809" cy="996"/>
                <a:chOff x="4299" y="695"/>
                <a:chExt cx="809" cy="996"/>
              </a:xfrm>
            </p:grpSpPr>
            <p:sp>
              <p:nvSpPr>
                <p:cNvPr id="15404" name="AutoShape 7"/>
                <p:cNvSpPr>
                  <a:spLocks noChangeArrowheads="1"/>
                </p:cNvSpPr>
                <p:nvPr/>
              </p:nvSpPr>
              <p:spPr bwMode="auto">
                <a:xfrm rot="-5400000" flipH="1" flipV="1">
                  <a:off x="4619" y="988"/>
                  <a:ext cx="576" cy="403"/>
                </a:xfrm>
                <a:prstGeom prst="hexagon">
                  <a:avLst>
                    <a:gd name="adj" fmla="val 35732"/>
                    <a:gd name="vf" fmla="val 11547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05" name="AutoShape 8"/>
                <p:cNvSpPr>
                  <a:spLocks noChangeArrowheads="1"/>
                </p:cNvSpPr>
                <p:nvPr/>
              </p:nvSpPr>
              <p:spPr bwMode="auto">
                <a:xfrm rot="-5400000" flipH="1" flipV="1">
                  <a:off x="4213" y="993"/>
                  <a:ext cx="576" cy="403"/>
                </a:xfrm>
                <a:prstGeom prst="hexagon">
                  <a:avLst>
                    <a:gd name="adj" fmla="val 35732"/>
                    <a:gd name="vf" fmla="val 11547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06" name="AutoShape 9"/>
                <p:cNvSpPr>
                  <a:spLocks noChangeArrowheads="1"/>
                </p:cNvSpPr>
                <p:nvPr/>
              </p:nvSpPr>
              <p:spPr bwMode="auto">
                <a:xfrm>
                  <a:off x="4511" y="1346"/>
                  <a:ext cx="392" cy="345"/>
                </a:xfrm>
                <a:prstGeom prst="pentagon">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07" name="AutoShape 10"/>
                <p:cNvSpPr>
                  <a:spLocks noChangeArrowheads="1"/>
                </p:cNvSpPr>
                <p:nvPr/>
              </p:nvSpPr>
              <p:spPr bwMode="auto">
                <a:xfrm flipV="1">
                  <a:off x="4506" y="695"/>
                  <a:ext cx="392" cy="345"/>
                </a:xfrm>
                <a:prstGeom prst="pentagon">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390" name="Line 11"/>
              <p:cNvSpPr>
                <a:spLocks noChangeShapeType="1"/>
              </p:cNvSpPr>
              <p:nvPr/>
            </p:nvSpPr>
            <p:spPr bwMode="auto">
              <a:xfrm>
                <a:off x="4928" y="624"/>
                <a:ext cx="0" cy="2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12"/>
              <p:cNvSpPr>
                <a:spLocks noChangeShapeType="1"/>
              </p:cNvSpPr>
              <p:nvPr/>
            </p:nvSpPr>
            <p:spPr bwMode="auto">
              <a:xfrm>
                <a:off x="4652" y="829"/>
                <a:ext cx="150" cy="10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2" name="Line 13"/>
              <p:cNvSpPr>
                <a:spLocks noChangeShapeType="1"/>
              </p:cNvSpPr>
              <p:nvPr/>
            </p:nvSpPr>
            <p:spPr bwMode="auto">
              <a:xfrm flipH="1">
                <a:off x="4640" y="539"/>
                <a:ext cx="144"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14"/>
              <p:cNvSpPr>
                <a:spLocks noChangeShapeType="1"/>
              </p:cNvSpPr>
              <p:nvPr/>
            </p:nvSpPr>
            <p:spPr bwMode="auto">
              <a:xfrm flipH="1">
                <a:off x="5200" y="843"/>
                <a:ext cx="144"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Line 15"/>
              <p:cNvSpPr>
                <a:spLocks noChangeShapeType="1"/>
              </p:cNvSpPr>
              <p:nvPr/>
            </p:nvSpPr>
            <p:spPr bwMode="auto">
              <a:xfrm>
                <a:off x="5202" y="525"/>
                <a:ext cx="150" cy="10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5" name="Text Box 16"/>
              <p:cNvSpPr txBox="1">
                <a:spLocks noChangeArrowheads="1"/>
              </p:cNvSpPr>
              <p:nvPr/>
            </p:nvSpPr>
            <p:spPr bwMode="auto">
              <a:xfrm>
                <a:off x="4654" y="301"/>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200">
                    <a:latin typeface="Comic Sans MS" pitchFamily="66" charset="0"/>
                  </a:rPr>
                  <a:t>C</a:t>
                </a:r>
              </a:p>
            </p:txBody>
          </p:sp>
          <p:sp>
            <p:nvSpPr>
              <p:cNvPr id="15396" name="Rectangle 17"/>
              <p:cNvSpPr>
                <a:spLocks noChangeArrowheads="1"/>
              </p:cNvSpPr>
              <p:nvPr/>
            </p:nvSpPr>
            <p:spPr bwMode="auto">
              <a:xfrm>
                <a:off x="4414" y="533"/>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200">
                    <a:latin typeface="Comic Sans MS" pitchFamily="66" charset="0"/>
                  </a:rPr>
                  <a:t>C</a:t>
                </a:r>
              </a:p>
            </p:txBody>
          </p:sp>
          <p:sp>
            <p:nvSpPr>
              <p:cNvPr id="15397" name="Rectangle 18"/>
              <p:cNvSpPr>
                <a:spLocks noChangeArrowheads="1"/>
              </p:cNvSpPr>
              <p:nvPr/>
            </p:nvSpPr>
            <p:spPr bwMode="auto">
              <a:xfrm>
                <a:off x="4766" y="74"/>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200">
                    <a:latin typeface="Comic Sans MS" pitchFamily="66" charset="0"/>
                  </a:rPr>
                  <a:t>C</a:t>
                </a:r>
              </a:p>
            </p:txBody>
          </p:sp>
          <p:sp>
            <p:nvSpPr>
              <p:cNvPr id="15398" name="Rectangle 19"/>
              <p:cNvSpPr>
                <a:spLocks noChangeArrowheads="1"/>
              </p:cNvSpPr>
              <p:nvPr/>
            </p:nvSpPr>
            <p:spPr bwMode="auto">
              <a:xfrm>
                <a:off x="4974" y="527"/>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200">
                    <a:latin typeface="Comic Sans MS" pitchFamily="66" charset="0"/>
                  </a:rPr>
                  <a:t>C</a:t>
                </a:r>
              </a:p>
            </p:txBody>
          </p:sp>
          <p:sp>
            <p:nvSpPr>
              <p:cNvPr id="15399" name="Text Box 20"/>
              <p:cNvSpPr txBox="1">
                <a:spLocks noChangeArrowheads="1"/>
              </p:cNvSpPr>
              <p:nvPr/>
            </p:nvSpPr>
            <p:spPr bwMode="auto">
              <a:xfrm>
                <a:off x="4783" y="223"/>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200">
                    <a:solidFill>
                      <a:srgbClr val="CC3300"/>
                    </a:solidFill>
                    <a:latin typeface="Symbol" pitchFamily="18" charset="2"/>
                  </a:rPr>
                  <a:t>s</a:t>
                </a:r>
              </a:p>
            </p:txBody>
          </p:sp>
          <p:sp>
            <p:nvSpPr>
              <p:cNvPr id="15400" name="Rectangle 21"/>
              <p:cNvSpPr>
                <a:spLocks noChangeArrowheads="1"/>
              </p:cNvSpPr>
              <p:nvPr/>
            </p:nvSpPr>
            <p:spPr bwMode="auto">
              <a:xfrm>
                <a:off x="4841" y="373"/>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200">
                    <a:solidFill>
                      <a:srgbClr val="CC3300"/>
                    </a:solidFill>
                    <a:latin typeface="Symbol" pitchFamily="18" charset="2"/>
                  </a:rPr>
                  <a:t>s</a:t>
                </a:r>
              </a:p>
            </p:txBody>
          </p:sp>
          <p:sp>
            <p:nvSpPr>
              <p:cNvPr id="15401" name="Text Box 22"/>
              <p:cNvSpPr txBox="1">
                <a:spLocks noChangeArrowheads="1"/>
              </p:cNvSpPr>
              <p:nvPr/>
            </p:nvSpPr>
            <p:spPr bwMode="auto">
              <a:xfrm>
                <a:off x="4538" y="340"/>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200">
                    <a:solidFill>
                      <a:srgbClr val="CC3300"/>
                    </a:solidFill>
                    <a:latin typeface="Symbol" pitchFamily="18" charset="2"/>
                  </a:rPr>
                  <a:t>s</a:t>
                </a:r>
              </a:p>
            </p:txBody>
          </p:sp>
          <p:sp>
            <p:nvSpPr>
              <p:cNvPr id="15402" name="Text Box 23"/>
              <p:cNvSpPr txBox="1">
                <a:spLocks noChangeArrowheads="1"/>
              </p:cNvSpPr>
              <p:nvPr/>
            </p:nvSpPr>
            <p:spPr bwMode="auto">
              <a:xfrm>
                <a:off x="4663" y="558"/>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200">
                    <a:solidFill>
                      <a:srgbClr val="CC3300"/>
                    </a:solidFill>
                    <a:latin typeface="Symbol" pitchFamily="18" charset="2"/>
                  </a:rPr>
                  <a:t>p</a:t>
                </a:r>
              </a:p>
            </p:txBody>
          </p:sp>
          <p:sp>
            <p:nvSpPr>
              <p:cNvPr id="15403" name="Text Box 24"/>
              <p:cNvSpPr txBox="1">
                <a:spLocks noChangeArrowheads="1"/>
              </p:cNvSpPr>
              <p:nvPr/>
            </p:nvSpPr>
            <p:spPr bwMode="auto">
              <a:xfrm>
                <a:off x="4879" y="319"/>
                <a:ext cx="1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endParaRPr lang="en-US" sz="1200">
                  <a:solidFill>
                    <a:srgbClr val="CC3300"/>
                  </a:solidFill>
                  <a:latin typeface="Symbol" pitchFamily="18" charset="2"/>
                </a:endParaRPr>
              </a:p>
            </p:txBody>
          </p:sp>
        </p:grpSp>
      </p:grpSp>
      <p:sp>
        <p:nvSpPr>
          <p:cNvPr id="15364" name="Text Box 25"/>
          <p:cNvSpPr txBox="1">
            <a:spLocks noChangeArrowheads="1"/>
          </p:cNvSpPr>
          <p:nvPr/>
        </p:nvSpPr>
        <p:spPr bwMode="auto">
          <a:xfrm>
            <a:off x="6296025" y="4595813"/>
            <a:ext cx="165576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a:solidFill>
                  <a:srgbClr val="669900"/>
                </a:solidFill>
                <a:latin typeface="Comic Sans MS" pitchFamily="66" charset="0"/>
              </a:rPr>
              <a:t>n=2(2l+1) works </a:t>
            </a:r>
          </a:p>
          <a:p>
            <a:pPr algn="ctr" eaLnBrk="1" hangingPunct="1"/>
            <a:r>
              <a:rPr lang="en-US">
                <a:solidFill>
                  <a:srgbClr val="669900"/>
                </a:solidFill>
                <a:latin typeface="Comic Sans MS" pitchFamily="66" charset="0"/>
              </a:rPr>
              <a:t>up to l=4</a:t>
            </a:r>
          </a:p>
        </p:txBody>
      </p:sp>
      <p:sp>
        <p:nvSpPr>
          <p:cNvPr id="15365" name="Text Box 26"/>
          <p:cNvSpPr txBox="1">
            <a:spLocks noChangeArrowheads="1"/>
          </p:cNvSpPr>
          <p:nvPr/>
        </p:nvSpPr>
        <p:spPr bwMode="auto">
          <a:xfrm>
            <a:off x="5867400" y="5562600"/>
            <a:ext cx="2308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000">
                <a:solidFill>
                  <a:srgbClr val="993300"/>
                </a:solidFill>
                <a:latin typeface="Comic Sans MS" pitchFamily="66" charset="0"/>
              </a:rPr>
              <a:t>HOMO – LUMO</a:t>
            </a:r>
          </a:p>
          <a:p>
            <a:pPr algn="ctr" eaLnBrk="1" hangingPunct="1"/>
            <a:r>
              <a:rPr lang="en-US" sz="2000">
                <a:solidFill>
                  <a:srgbClr val="993300"/>
                </a:solidFill>
                <a:latin typeface="Comic Sans MS" pitchFamily="66" charset="0"/>
                <a:sym typeface="Symbol" pitchFamily="18" charset="2"/>
              </a:rPr>
              <a:t></a:t>
            </a:r>
            <a:r>
              <a:rPr lang="en-US" sz="2000">
                <a:solidFill>
                  <a:srgbClr val="993300"/>
                </a:solidFill>
                <a:latin typeface="Comic Sans MS" pitchFamily="66" charset="0"/>
              </a:rPr>
              <a:t>2ev</a:t>
            </a:r>
          </a:p>
        </p:txBody>
      </p:sp>
      <p:sp>
        <p:nvSpPr>
          <p:cNvPr id="15366" name="Text Box 27"/>
          <p:cNvSpPr txBox="1">
            <a:spLocks noChangeArrowheads="1"/>
          </p:cNvSpPr>
          <p:nvPr/>
        </p:nvSpPr>
        <p:spPr bwMode="auto">
          <a:xfrm>
            <a:off x="1187450" y="5334000"/>
            <a:ext cx="2757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000">
                <a:solidFill>
                  <a:srgbClr val="33CC33"/>
                </a:solidFill>
                <a:latin typeface="Comic Sans MS" pitchFamily="66" charset="0"/>
              </a:rPr>
              <a:t>Single bond </a:t>
            </a:r>
            <a:r>
              <a:rPr lang="en-US" sz="2000">
                <a:solidFill>
                  <a:srgbClr val="33CC33"/>
                </a:solidFill>
                <a:latin typeface="Comic Sans MS" pitchFamily="66" charset="0"/>
                <a:sym typeface="Symbol" pitchFamily="18" charset="2"/>
              </a:rPr>
              <a:t>1.45Å</a:t>
            </a:r>
            <a:r>
              <a:rPr lang="en-US" sz="2000">
                <a:solidFill>
                  <a:srgbClr val="33CC33"/>
                </a:solidFill>
                <a:latin typeface="Comic Sans MS" pitchFamily="66" charset="0"/>
              </a:rPr>
              <a:t> </a:t>
            </a:r>
          </a:p>
          <a:p>
            <a:pPr algn="ctr" eaLnBrk="1" hangingPunct="1"/>
            <a:r>
              <a:rPr lang="en-US" sz="2000">
                <a:solidFill>
                  <a:srgbClr val="33CC33"/>
                </a:solidFill>
                <a:latin typeface="Comic Sans MS" pitchFamily="66" charset="0"/>
              </a:rPr>
              <a:t>Double bond </a:t>
            </a:r>
            <a:r>
              <a:rPr lang="en-US" sz="2000">
                <a:solidFill>
                  <a:srgbClr val="33CC33"/>
                </a:solidFill>
                <a:latin typeface="Comic Sans MS" pitchFamily="66" charset="0"/>
                <a:sym typeface="Symbol" pitchFamily="18" charset="2"/>
              </a:rPr>
              <a:t>1.39Å</a:t>
            </a:r>
            <a:r>
              <a:rPr lang="en-US" sz="2000">
                <a:solidFill>
                  <a:srgbClr val="00FF00"/>
                </a:solidFill>
                <a:latin typeface="Comic Sans MS" pitchFamily="66" charset="0"/>
              </a:rPr>
              <a:t> </a:t>
            </a:r>
          </a:p>
        </p:txBody>
      </p:sp>
      <p:sp>
        <p:nvSpPr>
          <p:cNvPr id="15367" name="Text Box 28"/>
          <p:cNvSpPr txBox="1">
            <a:spLocks noChangeArrowheads="1"/>
          </p:cNvSpPr>
          <p:nvPr/>
        </p:nvSpPr>
        <p:spPr bwMode="auto">
          <a:xfrm>
            <a:off x="1830388" y="3889375"/>
            <a:ext cx="2632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000">
                <a:solidFill>
                  <a:srgbClr val="CC3300"/>
                </a:solidFill>
                <a:latin typeface="Comic Sans MS" pitchFamily="66" charset="0"/>
              </a:rPr>
              <a:t>sub bands around E</a:t>
            </a:r>
            <a:r>
              <a:rPr lang="en-US" sz="2000" baseline="-25000">
                <a:solidFill>
                  <a:srgbClr val="CC3300"/>
                </a:solidFill>
                <a:latin typeface="Comic Sans MS" pitchFamily="66" charset="0"/>
              </a:rPr>
              <a:t>F</a:t>
            </a:r>
            <a:r>
              <a:rPr lang="en-US" sz="2000">
                <a:solidFill>
                  <a:srgbClr val="CC3300"/>
                </a:solidFill>
                <a:latin typeface="Comic Sans MS" pitchFamily="66" charset="0"/>
              </a:rPr>
              <a:t> of solid C</a:t>
            </a:r>
            <a:r>
              <a:rPr lang="en-US" sz="2000" baseline="-25000">
                <a:solidFill>
                  <a:srgbClr val="CC3300"/>
                </a:solidFill>
                <a:latin typeface="Comic Sans MS" pitchFamily="66" charset="0"/>
              </a:rPr>
              <a:t>60</a:t>
            </a:r>
            <a:r>
              <a:rPr lang="en-US" sz="2000">
                <a:solidFill>
                  <a:srgbClr val="CC3300"/>
                </a:solidFill>
                <a:latin typeface="Comic Sans MS" pitchFamily="66" charset="0"/>
              </a:rPr>
              <a:t>.  (Erwin 1993)</a:t>
            </a:r>
          </a:p>
        </p:txBody>
      </p:sp>
      <p:grpSp>
        <p:nvGrpSpPr>
          <p:cNvPr id="15368" name="Group 29"/>
          <p:cNvGrpSpPr>
            <a:grpSpLocks/>
          </p:cNvGrpSpPr>
          <p:nvPr/>
        </p:nvGrpSpPr>
        <p:grpSpPr bwMode="auto">
          <a:xfrm>
            <a:off x="2682875" y="230188"/>
            <a:ext cx="6130925" cy="4160837"/>
            <a:chOff x="1399" y="0"/>
            <a:chExt cx="4361" cy="3161"/>
          </a:xfrm>
        </p:grpSpPr>
        <p:grpSp>
          <p:nvGrpSpPr>
            <p:cNvPr id="15369" name="Group 30"/>
            <p:cNvGrpSpPr>
              <a:grpSpLocks/>
            </p:cNvGrpSpPr>
            <p:nvPr/>
          </p:nvGrpSpPr>
          <p:grpSpPr bwMode="auto">
            <a:xfrm>
              <a:off x="2624" y="0"/>
              <a:ext cx="3136" cy="3161"/>
              <a:chOff x="1218" y="0"/>
              <a:chExt cx="3136" cy="3161"/>
            </a:xfrm>
          </p:grpSpPr>
          <p:pic>
            <p:nvPicPr>
              <p:cNvPr id="15374" name="Picture 31" descr="huck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 y="0"/>
                <a:ext cx="3136" cy="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AutoShape 32"/>
              <p:cNvSpPr>
                <a:spLocks noChangeArrowheads="1"/>
              </p:cNvSpPr>
              <p:nvPr/>
            </p:nvSpPr>
            <p:spPr bwMode="auto">
              <a:xfrm>
                <a:off x="1758" y="1706"/>
                <a:ext cx="153" cy="92"/>
              </a:xfrm>
              <a:prstGeom prst="curvedDownArrow">
                <a:avLst>
                  <a:gd name="adj1" fmla="val 33261"/>
                  <a:gd name="adj2" fmla="val 66522"/>
                  <a:gd name="adj3" fmla="val 33333"/>
                </a:avLst>
              </a:prstGeom>
              <a:solidFill>
                <a:srgbClr val="33CC33"/>
              </a:solidFill>
              <a:ln w="12700">
                <a:solidFill>
                  <a:schemeClr val="tx1"/>
                </a:solidFill>
                <a:miter lim="800000"/>
                <a:headEnd/>
                <a:tailEnd/>
              </a:ln>
            </p:spPr>
            <p:txBody>
              <a:bodyPr wrap="none" anchor="ctr"/>
              <a:lstStyle/>
              <a:p>
                <a:endParaRPr lang="en-US"/>
              </a:p>
            </p:txBody>
          </p:sp>
          <p:sp>
            <p:nvSpPr>
              <p:cNvPr id="15376" name="Text Box 33"/>
              <p:cNvSpPr txBox="1">
                <a:spLocks noChangeArrowheads="1"/>
              </p:cNvSpPr>
              <p:nvPr/>
            </p:nvSpPr>
            <p:spPr bwMode="auto">
              <a:xfrm>
                <a:off x="1624" y="1551"/>
                <a:ext cx="48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200">
                    <a:solidFill>
                      <a:srgbClr val="CC3300"/>
                    </a:solidFill>
                    <a:latin typeface="Comic Sans MS" pitchFamily="66" charset="0"/>
                  </a:rPr>
                  <a:t>HOMO</a:t>
                </a:r>
              </a:p>
            </p:txBody>
          </p:sp>
          <p:sp>
            <p:nvSpPr>
              <p:cNvPr id="15377" name="AutoShape 34"/>
              <p:cNvSpPr>
                <a:spLocks noChangeArrowheads="1"/>
              </p:cNvSpPr>
              <p:nvPr/>
            </p:nvSpPr>
            <p:spPr bwMode="auto">
              <a:xfrm flipH="1">
                <a:off x="2147" y="1526"/>
                <a:ext cx="153" cy="91"/>
              </a:xfrm>
              <a:prstGeom prst="curvedUpArrow">
                <a:avLst>
                  <a:gd name="adj1" fmla="val 33626"/>
                  <a:gd name="adj2" fmla="val 67253"/>
                  <a:gd name="adj3" fmla="val 33333"/>
                </a:avLst>
              </a:prstGeom>
              <a:solidFill>
                <a:srgbClr val="99CC00"/>
              </a:solidFill>
              <a:ln w="12700">
                <a:solidFill>
                  <a:schemeClr val="tx1"/>
                </a:solidFill>
                <a:miter lim="800000"/>
                <a:headEnd/>
                <a:tailEnd/>
              </a:ln>
            </p:spPr>
            <p:txBody>
              <a:bodyPr wrap="none" anchor="ctr"/>
              <a:lstStyle/>
              <a:p>
                <a:endParaRPr lang="en-US"/>
              </a:p>
            </p:txBody>
          </p:sp>
          <p:sp>
            <p:nvSpPr>
              <p:cNvPr id="15378" name="Rectangle 35"/>
              <p:cNvSpPr>
                <a:spLocks noChangeArrowheads="1"/>
              </p:cNvSpPr>
              <p:nvPr/>
            </p:nvSpPr>
            <p:spPr bwMode="auto">
              <a:xfrm>
                <a:off x="2298" y="1558"/>
                <a:ext cx="50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r>
                  <a:rPr lang="en-US" sz="1200">
                    <a:solidFill>
                      <a:srgbClr val="CC3300"/>
                    </a:solidFill>
                    <a:latin typeface="Comic Sans MS" pitchFamily="66" charset="0"/>
                  </a:rPr>
                  <a:t>LUMO</a:t>
                </a:r>
              </a:p>
            </p:txBody>
          </p:sp>
          <p:sp>
            <p:nvSpPr>
              <p:cNvPr id="15379" name="Rectangle 36"/>
              <p:cNvSpPr>
                <a:spLocks noChangeArrowheads="1"/>
              </p:cNvSpPr>
              <p:nvPr/>
            </p:nvSpPr>
            <p:spPr bwMode="auto">
              <a:xfrm>
                <a:off x="2114" y="1076"/>
                <a:ext cx="58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200">
                    <a:solidFill>
                      <a:srgbClr val="CC3300"/>
                    </a:solidFill>
                    <a:latin typeface="Comic Sans MS" pitchFamily="66" charset="0"/>
                  </a:rPr>
                  <a:t>LUMO+1</a:t>
                </a:r>
              </a:p>
            </p:txBody>
          </p:sp>
          <p:sp>
            <p:nvSpPr>
              <p:cNvPr id="15380" name="AutoShape 37"/>
              <p:cNvSpPr>
                <a:spLocks noChangeArrowheads="1"/>
              </p:cNvSpPr>
              <p:nvPr/>
            </p:nvSpPr>
            <p:spPr bwMode="auto">
              <a:xfrm flipH="1">
                <a:off x="2384" y="1221"/>
                <a:ext cx="153" cy="91"/>
              </a:xfrm>
              <a:prstGeom prst="curvedDownArrow">
                <a:avLst>
                  <a:gd name="adj1" fmla="val 33626"/>
                  <a:gd name="adj2" fmla="val 67253"/>
                  <a:gd name="adj3" fmla="val 33333"/>
                </a:avLst>
              </a:prstGeom>
              <a:solidFill>
                <a:srgbClr val="FFFF00"/>
              </a:solidFill>
              <a:ln w="12700">
                <a:solidFill>
                  <a:schemeClr val="tx1"/>
                </a:solidFill>
                <a:miter lim="800000"/>
                <a:headEnd/>
                <a:tailEnd/>
              </a:ln>
            </p:spPr>
            <p:txBody>
              <a:bodyPr wrap="none" anchor="ctr"/>
              <a:lstStyle/>
              <a:p>
                <a:endParaRPr lang="en-US"/>
              </a:p>
            </p:txBody>
          </p:sp>
          <p:sp>
            <p:nvSpPr>
              <p:cNvPr id="15381" name="Text Box 38"/>
              <p:cNvSpPr txBox="1">
                <a:spLocks noChangeArrowheads="1"/>
              </p:cNvSpPr>
              <p:nvPr/>
            </p:nvSpPr>
            <p:spPr bwMode="auto">
              <a:xfrm>
                <a:off x="2372" y="2825"/>
                <a:ext cx="447"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1000">
                    <a:solidFill>
                      <a:srgbClr val="CC3300"/>
                    </a:solidFill>
                    <a:latin typeface="Lucida Sans" pitchFamily="34" charset="0"/>
                  </a:rPr>
                  <a:t>l </a:t>
                </a:r>
                <a:r>
                  <a:rPr lang="en-US" sz="1000">
                    <a:solidFill>
                      <a:srgbClr val="CC3300"/>
                    </a:solidFill>
                    <a:latin typeface="Comic Sans MS" pitchFamily="66" charset="0"/>
                  </a:rPr>
                  <a:t>= 0</a:t>
                </a:r>
              </a:p>
            </p:txBody>
          </p:sp>
          <p:sp>
            <p:nvSpPr>
              <p:cNvPr id="15382" name="Rectangle 39"/>
              <p:cNvSpPr>
                <a:spLocks noChangeArrowheads="1"/>
              </p:cNvSpPr>
              <p:nvPr/>
            </p:nvSpPr>
            <p:spPr bwMode="auto">
              <a:xfrm>
                <a:off x="1691" y="2670"/>
                <a:ext cx="33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000">
                    <a:solidFill>
                      <a:srgbClr val="CC3300"/>
                    </a:solidFill>
                    <a:latin typeface="Lucida Sans" pitchFamily="34" charset="0"/>
                  </a:rPr>
                  <a:t>l </a:t>
                </a:r>
                <a:r>
                  <a:rPr lang="en-US" sz="1000">
                    <a:solidFill>
                      <a:srgbClr val="CC3300"/>
                    </a:solidFill>
                    <a:latin typeface="Comic Sans MS" pitchFamily="66" charset="0"/>
                  </a:rPr>
                  <a:t>= 1</a:t>
                </a:r>
              </a:p>
            </p:txBody>
          </p:sp>
          <p:sp>
            <p:nvSpPr>
              <p:cNvPr id="15383" name="Rectangle 40"/>
              <p:cNvSpPr>
                <a:spLocks noChangeArrowheads="1"/>
              </p:cNvSpPr>
              <p:nvPr/>
            </p:nvSpPr>
            <p:spPr bwMode="auto">
              <a:xfrm>
                <a:off x="1628" y="2492"/>
                <a:ext cx="33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000">
                    <a:solidFill>
                      <a:srgbClr val="CC3300"/>
                    </a:solidFill>
                    <a:latin typeface="Lucida Sans" pitchFamily="34" charset="0"/>
                  </a:rPr>
                  <a:t>l </a:t>
                </a:r>
                <a:r>
                  <a:rPr lang="en-US" sz="1000">
                    <a:solidFill>
                      <a:srgbClr val="CC3300"/>
                    </a:solidFill>
                    <a:latin typeface="Comic Sans MS" pitchFamily="66" charset="0"/>
                  </a:rPr>
                  <a:t>= 2</a:t>
                </a:r>
              </a:p>
            </p:txBody>
          </p:sp>
          <p:sp>
            <p:nvSpPr>
              <p:cNvPr id="15384" name="Rectangle 41"/>
              <p:cNvSpPr>
                <a:spLocks noChangeArrowheads="1"/>
              </p:cNvSpPr>
              <p:nvPr/>
            </p:nvSpPr>
            <p:spPr bwMode="auto">
              <a:xfrm>
                <a:off x="2590" y="2211"/>
                <a:ext cx="33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sz="1000">
                    <a:solidFill>
                      <a:srgbClr val="CC3300"/>
                    </a:solidFill>
                    <a:latin typeface="Lucida Sans" pitchFamily="34" charset="0"/>
                  </a:rPr>
                  <a:t>l </a:t>
                </a:r>
                <a:r>
                  <a:rPr lang="en-US" sz="1000">
                    <a:solidFill>
                      <a:srgbClr val="CC3300"/>
                    </a:solidFill>
                    <a:latin typeface="Comic Sans MS" pitchFamily="66" charset="0"/>
                  </a:rPr>
                  <a:t>= 3</a:t>
                </a:r>
              </a:p>
            </p:txBody>
          </p:sp>
          <p:sp>
            <p:nvSpPr>
              <p:cNvPr id="15385" name="Rectangle 42"/>
              <p:cNvSpPr>
                <a:spLocks noChangeArrowheads="1"/>
              </p:cNvSpPr>
              <p:nvPr/>
            </p:nvSpPr>
            <p:spPr bwMode="auto">
              <a:xfrm>
                <a:off x="2901" y="1906"/>
                <a:ext cx="437"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r>
                  <a:rPr lang="en-US" sz="1000">
                    <a:solidFill>
                      <a:srgbClr val="CC3300"/>
                    </a:solidFill>
                    <a:latin typeface="Lucida Sans" pitchFamily="34" charset="0"/>
                  </a:rPr>
                  <a:t>l </a:t>
                </a:r>
                <a:r>
                  <a:rPr lang="en-US" sz="1000">
                    <a:solidFill>
                      <a:srgbClr val="CC3300"/>
                    </a:solidFill>
                    <a:latin typeface="Comic Sans MS" pitchFamily="66" charset="0"/>
                  </a:rPr>
                  <a:t>= 4</a:t>
                </a:r>
              </a:p>
            </p:txBody>
          </p:sp>
          <p:sp>
            <p:nvSpPr>
              <p:cNvPr id="15386" name="AutoShape 43"/>
              <p:cNvSpPr>
                <a:spLocks/>
              </p:cNvSpPr>
              <p:nvPr/>
            </p:nvSpPr>
            <p:spPr bwMode="auto">
              <a:xfrm>
                <a:off x="2509" y="2157"/>
                <a:ext cx="52" cy="285"/>
              </a:xfrm>
              <a:prstGeom prst="rightBrace">
                <a:avLst>
                  <a:gd name="adj1" fmla="val 45673"/>
                  <a:gd name="adj2" fmla="val 50000"/>
                </a:avLst>
              </a:prstGeom>
              <a:noFill/>
              <a:ln w="190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15370" name="Picture 44" descr="a3c60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 y="395"/>
              <a:ext cx="1497" cy="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45"/>
            <p:cNvSpPr>
              <a:spLocks noChangeShapeType="1"/>
            </p:cNvSpPr>
            <p:nvPr/>
          </p:nvSpPr>
          <p:spPr bwMode="auto">
            <a:xfrm flipH="1" flipV="1">
              <a:off x="2783" y="1374"/>
              <a:ext cx="340" cy="26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2" name="Line 46"/>
            <p:cNvSpPr>
              <a:spLocks noChangeShapeType="1"/>
            </p:cNvSpPr>
            <p:nvPr/>
          </p:nvSpPr>
          <p:spPr bwMode="auto">
            <a:xfrm flipH="1" flipV="1">
              <a:off x="2776" y="1763"/>
              <a:ext cx="347" cy="23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Line 47"/>
            <p:cNvSpPr>
              <a:spLocks noChangeShapeType="1"/>
            </p:cNvSpPr>
            <p:nvPr/>
          </p:nvSpPr>
          <p:spPr bwMode="auto">
            <a:xfrm flipH="1" flipV="1">
              <a:off x="2318" y="722"/>
              <a:ext cx="1103" cy="78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79413" y="87313"/>
            <a:ext cx="7772400" cy="406400"/>
          </a:xfrm>
        </p:spPr>
        <p:txBody>
          <a:bodyPr/>
          <a:lstStyle/>
          <a:p>
            <a:r>
              <a:rPr lang="en-US" sz="2400" b="1">
                <a:solidFill>
                  <a:srgbClr val="000099"/>
                </a:solidFill>
                <a:latin typeface="Calibri" pitchFamily="34" charset="0"/>
                <a:cs typeface="Calibri" pitchFamily="34" charset="0"/>
              </a:rPr>
              <a:t>Alkali(K,Rb,Cs) doped C</a:t>
            </a:r>
            <a:r>
              <a:rPr lang="en-US" sz="2400" b="1" baseline="-25000">
                <a:solidFill>
                  <a:srgbClr val="000099"/>
                </a:solidFill>
                <a:latin typeface="Calibri" pitchFamily="34" charset="0"/>
                <a:cs typeface="Calibri" pitchFamily="34" charset="0"/>
              </a:rPr>
              <a:t>60</a:t>
            </a:r>
          </a:p>
        </p:txBody>
      </p:sp>
      <p:pic>
        <p:nvPicPr>
          <p:cNvPr id="16387" name="Picture 3" descr="c60w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20764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A3vC60w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09600"/>
            <a:ext cx="20875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a1c60w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09600"/>
            <a:ext cx="20764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a6c60w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352800"/>
            <a:ext cx="21145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a4c60w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220" y="3537743"/>
            <a:ext cx="211455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1010140" y="2760663"/>
            <a:ext cx="210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err="1">
                <a:solidFill>
                  <a:srgbClr val="000099"/>
                </a:solidFill>
                <a:latin typeface="Comic Sans MS" pitchFamily="66" charset="0"/>
              </a:rPr>
              <a:t>fcc</a:t>
            </a:r>
            <a:r>
              <a:rPr lang="en-US" dirty="0">
                <a:solidFill>
                  <a:srgbClr val="000099"/>
                </a:solidFill>
                <a:latin typeface="Comic Sans MS" pitchFamily="66" charset="0"/>
              </a:rPr>
              <a:t> C</a:t>
            </a:r>
            <a:r>
              <a:rPr lang="en-US" baseline="-25000" dirty="0">
                <a:solidFill>
                  <a:srgbClr val="000099"/>
                </a:solidFill>
                <a:latin typeface="Comic Sans MS" pitchFamily="66" charset="0"/>
              </a:rPr>
              <a:t>60</a:t>
            </a:r>
            <a:r>
              <a:rPr lang="en-US" dirty="0">
                <a:solidFill>
                  <a:srgbClr val="000099"/>
                </a:solidFill>
                <a:latin typeface="Comic Sans MS" pitchFamily="66" charset="0"/>
              </a:rPr>
              <a:t>(a=14.17Å) </a:t>
            </a:r>
          </a:p>
        </p:txBody>
      </p:sp>
      <p:sp>
        <p:nvSpPr>
          <p:cNvPr id="16393" name="Rectangle 9"/>
          <p:cNvSpPr>
            <a:spLocks noChangeArrowheads="1"/>
          </p:cNvSpPr>
          <p:nvPr/>
        </p:nvSpPr>
        <p:spPr bwMode="auto">
          <a:xfrm>
            <a:off x="3354387" y="2763395"/>
            <a:ext cx="2530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dirty="0">
                <a:solidFill>
                  <a:srgbClr val="000099"/>
                </a:solidFill>
                <a:latin typeface="Comic Sans MS" pitchFamily="66" charset="0"/>
              </a:rPr>
              <a:t>AC</a:t>
            </a:r>
            <a:r>
              <a:rPr lang="en-US" baseline="-25000" dirty="0">
                <a:solidFill>
                  <a:srgbClr val="000099"/>
                </a:solidFill>
                <a:latin typeface="Comic Sans MS" pitchFamily="66" charset="0"/>
              </a:rPr>
              <a:t>60</a:t>
            </a:r>
            <a:r>
              <a:rPr lang="en-US" dirty="0">
                <a:solidFill>
                  <a:srgbClr val="000099"/>
                </a:solidFill>
                <a:latin typeface="Comic Sans MS" pitchFamily="66" charset="0"/>
              </a:rPr>
              <a:t>(a=14.06-14.13Å) </a:t>
            </a:r>
          </a:p>
          <a:p>
            <a:pPr algn="ctr"/>
            <a:r>
              <a:rPr lang="en-US" dirty="0">
                <a:solidFill>
                  <a:srgbClr val="000099"/>
                </a:solidFill>
                <a:latin typeface="Comic Sans MS" pitchFamily="66" charset="0"/>
              </a:rPr>
              <a:t>A in octahedral site</a:t>
            </a:r>
          </a:p>
        </p:txBody>
      </p:sp>
      <p:sp>
        <p:nvSpPr>
          <p:cNvPr id="16394" name="Text Box 10"/>
          <p:cNvSpPr txBox="1">
            <a:spLocks noChangeArrowheads="1"/>
          </p:cNvSpPr>
          <p:nvPr/>
        </p:nvSpPr>
        <p:spPr bwMode="auto">
          <a:xfrm>
            <a:off x="6025661" y="2656284"/>
            <a:ext cx="25511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solidFill>
                  <a:srgbClr val="000099"/>
                </a:solidFill>
                <a:latin typeface="Comic Sans MS" pitchFamily="66" charset="0"/>
              </a:rPr>
              <a:t>A</a:t>
            </a:r>
            <a:r>
              <a:rPr lang="en-US" baseline="-25000" dirty="0">
                <a:solidFill>
                  <a:srgbClr val="000099"/>
                </a:solidFill>
                <a:latin typeface="Comic Sans MS" pitchFamily="66" charset="0"/>
              </a:rPr>
              <a:t>3</a:t>
            </a:r>
            <a:r>
              <a:rPr lang="en-US" dirty="0">
                <a:solidFill>
                  <a:srgbClr val="000099"/>
                </a:solidFill>
                <a:latin typeface="Comic Sans MS" pitchFamily="66" charset="0"/>
              </a:rPr>
              <a:t>C</a:t>
            </a:r>
            <a:r>
              <a:rPr lang="en-US" baseline="-25000" dirty="0">
                <a:solidFill>
                  <a:srgbClr val="000099"/>
                </a:solidFill>
                <a:latin typeface="Comic Sans MS" pitchFamily="66" charset="0"/>
              </a:rPr>
              <a:t>60</a:t>
            </a:r>
            <a:r>
              <a:rPr lang="en-US" dirty="0">
                <a:solidFill>
                  <a:srgbClr val="000099"/>
                </a:solidFill>
                <a:latin typeface="Comic Sans MS" pitchFamily="66" charset="0"/>
              </a:rPr>
              <a:t>(a=14.24-14.44)</a:t>
            </a:r>
          </a:p>
          <a:p>
            <a:pPr algn="ctr" eaLnBrk="1" hangingPunct="1"/>
            <a:r>
              <a:rPr lang="en-US" dirty="0">
                <a:solidFill>
                  <a:srgbClr val="000099"/>
                </a:solidFill>
                <a:latin typeface="Comic Sans MS" pitchFamily="66" charset="0"/>
              </a:rPr>
              <a:t>A in both tetrahedral </a:t>
            </a:r>
          </a:p>
          <a:p>
            <a:pPr algn="ctr" eaLnBrk="1" hangingPunct="1"/>
            <a:r>
              <a:rPr lang="en-US" dirty="0">
                <a:solidFill>
                  <a:srgbClr val="000099"/>
                </a:solidFill>
                <a:latin typeface="Comic Sans MS" pitchFamily="66" charset="0"/>
              </a:rPr>
              <a:t>And octahedral site</a:t>
            </a:r>
          </a:p>
        </p:txBody>
      </p:sp>
      <p:sp>
        <p:nvSpPr>
          <p:cNvPr id="16395" name="Rectangle 11"/>
          <p:cNvSpPr>
            <a:spLocks noChangeArrowheads="1"/>
          </p:cNvSpPr>
          <p:nvPr/>
        </p:nvSpPr>
        <p:spPr bwMode="auto">
          <a:xfrm>
            <a:off x="448468" y="5530850"/>
            <a:ext cx="35036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pPr>
            <a:r>
              <a:rPr lang="en-US" dirty="0">
                <a:solidFill>
                  <a:srgbClr val="000099"/>
                </a:solidFill>
                <a:latin typeface="Comic Sans MS" pitchFamily="66" charset="0"/>
              </a:rPr>
              <a:t>A</a:t>
            </a:r>
            <a:r>
              <a:rPr lang="en-US" baseline="-25000" dirty="0">
                <a:solidFill>
                  <a:srgbClr val="000099"/>
                </a:solidFill>
                <a:latin typeface="Comic Sans MS" pitchFamily="66" charset="0"/>
              </a:rPr>
              <a:t>4</a:t>
            </a:r>
            <a:r>
              <a:rPr lang="en-US" dirty="0">
                <a:solidFill>
                  <a:srgbClr val="000099"/>
                </a:solidFill>
                <a:latin typeface="Comic Sans MS" pitchFamily="66" charset="0"/>
              </a:rPr>
              <a:t>C</a:t>
            </a:r>
            <a:r>
              <a:rPr lang="en-US" baseline="-25000" dirty="0">
                <a:solidFill>
                  <a:srgbClr val="000099"/>
                </a:solidFill>
                <a:latin typeface="Comic Sans MS" pitchFamily="66" charset="0"/>
              </a:rPr>
              <a:t>60 </a:t>
            </a:r>
            <a:r>
              <a:rPr lang="en-US" dirty="0" err="1">
                <a:solidFill>
                  <a:srgbClr val="000099"/>
                </a:solidFill>
                <a:latin typeface="Comic Sans MS" pitchFamily="66" charset="0"/>
              </a:rPr>
              <a:t>bct</a:t>
            </a:r>
            <a:r>
              <a:rPr lang="en-US" dirty="0">
                <a:solidFill>
                  <a:srgbClr val="000099"/>
                </a:solidFill>
                <a:latin typeface="Comic Sans MS" pitchFamily="66" charset="0"/>
              </a:rPr>
              <a:t> (Cs</a:t>
            </a:r>
            <a:r>
              <a:rPr lang="en-US" baseline="-25000" dirty="0">
                <a:solidFill>
                  <a:srgbClr val="000099"/>
                </a:solidFill>
                <a:latin typeface="Comic Sans MS" pitchFamily="66" charset="0"/>
              </a:rPr>
              <a:t>4</a:t>
            </a:r>
            <a:r>
              <a:rPr lang="en-US" dirty="0">
                <a:solidFill>
                  <a:srgbClr val="000099"/>
                </a:solidFill>
                <a:latin typeface="Comic Sans MS" pitchFamily="66" charset="0"/>
              </a:rPr>
              <a:t>C</a:t>
            </a:r>
            <a:r>
              <a:rPr lang="en-US" baseline="-25000" dirty="0">
                <a:solidFill>
                  <a:srgbClr val="000099"/>
                </a:solidFill>
                <a:latin typeface="Comic Sans MS" pitchFamily="66" charset="0"/>
              </a:rPr>
              <a:t>60 </a:t>
            </a:r>
            <a:r>
              <a:rPr lang="en-US" dirty="0">
                <a:solidFill>
                  <a:srgbClr val="000099"/>
                </a:solidFill>
                <a:latin typeface="Comic Sans MS" pitchFamily="66" charset="0"/>
              </a:rPr>
              <a:t>orthorhombic &amp; orientationally ordered.)</a:t>
            </a:r>
            <a:endParaRPr lang="en-US" baseline="-25000" dirty="0">
              <a:solidFill>
                <a:srgbClr val="000099"/>
              </a:solidFill>
              <a:latin typeface="Comic Sans MS" pitchFamily="66" charset="0"/>
            </a:endParaRPr>
          </a:p>
        </p:txBody>
      </p:sp>
      <p:sp>
        <p:nvSpPr>
          <p:cNvPr id="16396" name="Rectangle 12"/>
          <p:cNvSpPr>
            <a:spLocks noChangeArrowheads="1"/>
          </p:cNvSpPr>
          <p:nvPr/>
        </p:nvSpPr>
        <p:spPr bwMode="auto">
          <a:xfrm>
            <a:off x="5257851" y="5800724"/>
            <a:ext cx="2935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r>
              <a:rPr lang="en-US" dirty="0">
                <a:solidFill>
                  <a:srgbClr val="000099"/>
                </a:solidFill>
                <a:latin typeface="Comic Sans MS" pitchFamily="66" charset="0"/>
              </a:rPr>
              <a:t>A</a:t>
            </a:r>
            <a:r>
              <a:rPr lang="en-US" baseline="-25000" dirty="0">
                <a:solidFill>
                  <a:srgbClr val="000099"/>
                </a:solidFill>
                <a:latin typeface="Comic Sans MS" pitchFamily="66" charset="0"/>
              </a:rPr>
              <a:t>6</a:t>
            </a:r>
            <a:r>
              <a:rPr lang="en-US" dirty="0">
                <a:solidFill>
                  <a:srgbClr val="000099"/>
                </a:solidFill>
                <a:latin typeface="Comic Sans MS" pitchFamily="66" charset="0"/>
              </a:rPr>
              <a:t>C</a:t>
            </a:r>
            <a:r>
              <a:rPr lang="en-US" baseline="-25000" dirty="0">
                <a:solidFill>
                  <a:srgbClr val="000099"/>
                </a:solidFill>
                <a:latin typeface="Comic Sans MS" pitchFamily="66" charset="0"/>
              </a:rPr>
              <a:t>60 </a:t>
            </a:r>
            <a:r>
              <a:rPr lang="en-US" dirty="0">
                <a:solidFill>
                  <a:srgbClr val="000099"/>
                </a:solidFill>
                <a:latin typeface="Comic Sans MS" pitchFamily="66" charset="0"/>
              </a:rPr>
              <a:t>bcc(a=11.39-11.84Å)</a:t>
            </a:r>
          </a:p>
        </p:txBody>
      </p:sp>
      <p:sp>
        <p:nvSpPr>
          <p:cNvPr id="16397" name="Text Box 13"/>
          <p:cNvSpPr txBox="1">
            <a:spLocks noChangeArrowheads="1"/>
          </p:cNvSpPr>
          <p:nvPr/>
        </p:nvSpPr>
        <p:spPr bwMode="auto">
          <a:xfrm>
            <a:off x="3200400" y="3733800"/>
            <a:ext cx="1374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a:solidFill>
                  <a:srgbClr val="CC3300"/>
                </a:solidFill>
                <a:latin typeface="Comic Sans MS" pitchFamily="66" charset="0"/>
              </a:rPr>
              <a:t>2/3 filling</a:t>
            </a:r>
          </a:p>
          <a:p>
            <a:pPr eaLnBrk="1" hangingPunct="1"/>
            <a:r>
              <a:rPr lang="en-US">
                <a:solidFill>
                  <a:srgbClr val="CC3300"/>
                </a:solidFill>
                <a:latin typeface="Comic Sans MS" pitchFamily="66" charset="0"/>
              </a:rPr>
              <a:t>but a band </a:t>
            </a:r>
          </a:p>
          <a:p>
            <a:pPr eaLnBrk="1" hangingPunct="1"/>
            <a:r>
              <a:rPr lang="en-US">
                <a:solidFill>
                  <a:srgbClr val="CC3300"/>
                </a:solidFill>
                <a:latin typeface="Comic Sans MS" pitchFamily="66" charset="0"/>
              </a:rPr>
              <a:t>insulator !</a:t>
            </a:r>
          </a:p>
          <a:p>
            <a:pPr eaLnBrk="1" hangingPunct="1"/>
            <a:endParaRPr lang="en-US">
              <a:solidFill>
                <a:srgbClr val="CC3300"/>
              </a:solidFill>
              <a:latin typeface="Comic Sans MS" pitchFamily="66"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38200" y="228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400">
                <a:latin typeface="Comic Sans MS" pitchFamily="66" charset="0"/>
              </a:rPr>
              <a:t>C</a:t>
            </a:r>
            <a:r>
              <a:rPr lang="en-US" sz="2400" baseline="-25000">
                <a:latin typeface="Comic Sans MS" pitchFamily="66" charset="0"/>
              </a:rPr>
              <a:t>60 </a:t>
            </a:r>
            <a:r>
              <a:rPr lang="en-US" sz="2400">
                <a:latin typeface="Comic Sans MS" pitchFamily="66" charset="0"/>
              </a:rPr>
              <a:t>base Superconductors:</a:t>
            </a:r>
            <a:endParaRPr lang="en-US" sz="1400">
              <a:solidFill>
                <a:schemeClr val="accent2"/>
              </a:solidFill>
              <a:latin typeface="Comic Sans MS" pitchFamily="66" charset="0"/>
            </a:endParaRPr>
          </a:p>
        </p:txBody>
      </p:sp>
      <p:pic>
        <p:nvPicPr>
          <p:cNvPr id="17411" name="Picture 5" descr="avst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05200"/>
            <a:ext cx="29194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2" name="Object 6"/>
          <p:cNvGraphicFramePr>
            <a:graphicFrameLocks noChangeAspect="1"/>
          </p:cNvGraphicFramePr>
          <p:nvPr/>
        </p:nvGraphicFramePr>
        <p:xfrm>
          <a:off x="1752600" y="2286000"/>
          <a:ext cx="2797175" cy="706438"/>
        </p:xfrm>
        <a:graphic>
          <a:graphicData uri="http://schemas.openxmlformats.org/presentationml/2006/ole">
            <mc:AlternateContent xmlns:mc="http://schemas.openxmlformats.org/markup-compatibility/2006">
              <mc:Choice xmlns:v="urn:schemas-microsoft-com:vml" Requires="v">
                <p:oleObj spid="_x0000_s17499" name="Equation" r:id="rId4" imgW="2026861" imgH="510594" progId="Equation.3">
                  <p:embed/>
                </p:oleObj>
              </mc:Choice>
              <mc:Fallback>
                <p:oleObj name="Equation" r:id="rId4" imgW="2026861" imgH="510594"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286000"/>
                        <a:ext cx="2797175" cy="7064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3" name="Rectangle 7"/>
          <p:cNvSpPr>
            <a:spLocks noChangeArrowheads="1"/>
          </p:cNvSpPr>
          <p:nvPr/>
        </p:nvSpPr>
        <p:spPr bwMode="auto">
          <a:xfrm>
            <a:off x="1600200" y="1981200"/>
            <a:ext cx="2947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spcBef>
                <a:spcPct val="20000"/>
              </a:spcBef>
            </a:pPr>
            <a:r>
              <a:rPr lang="en-US">
                <a:solidFill>
                  <a:srgbClr val="0066FF"/>
                </a:solidFill>
                <a:latin typeface="Comic Sans MS" pitchFamily="66" charset="0"/>
              </a:rPr>
              <a:t>According to BCS theory</a:t>
            </a:r>
          </a:p>
        </p:txBody>
      </p:sp>
      <p:sp>
        <p:nvSpPr>
          <p:cNvPr id="17414" name="Rectangle 8"/>
          <p:cNvSpPr>
            <a:spLocks noChangeArrowheads="1"/>
          </p:cNvSpPr>
          <p:nvPr/>
        </p:nvSpPr>
        <p:spPr bwMode="auto">
          <a:xfrm>
            <a:off x="685800" y="2895600"/>
            <a:ext cx="4402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pPr>
            <a:r>
              <a:rPr lang="en-US">
                <a:solidFill>
                  <a:srgbClr val="0066FF"/>
                </a:solidFill>
                <a:latin typeface="Comic Sans MS" pitchFamily="66" charset="0"/>
              </a:rPr>
              <a:t>Increase in N(E</a:t>
            </a:r>
            <a:r>
              <a:rPr lang="en-US" baseline="-25000">
                <a:solidFill>
                  <a:srgbClr val="0066FF"/>
                </a:solidFill>
                <a:latin typeface="Comic Sans MS" pitchFamily="66" charset="0"/>
              </a:rPr>
              <a:t>F</a:t>
            </a:r>
            <a:r>
              <a:rPr lang="en-US">
                <a:solidFill>
                  <a:srgbClr val="0066FF"/>
                </a:solidFill>
                <a:latin typeface="Comic Sans MS" pitchFamily="66" charset="0"/>
              </a:rPr>
              <a:t>) =&gt; Increase in T</a:t>
            </a:r>
            <a:r>
              <a:rPr lang="en-US" baseline="-25000">
                <a:solidFill>
                  <a:srgbClr val="0066FF"/>
                </a:solidFill>
                <a:latin typeface="Comic Sans MS" pitchFamily="66" charset="0"/>
              </a:rPr>
              <a:t>c</a:t>
            </a:r>
          </a:p>
        </p:txBody>
      </p:sp>
      <p:sp>
        <p:nvSpPr>
          <p:cNvPr id="17415" name="Rectangle 9"/>
          <p:cNvSpPr>
            <a:spLocks noChangeArrowheads="1"/>
          </p:cNvSpPr>
          <p:nvPr/>
        </p:nvSpPr>
        <p:spPr bwMode="auto">
          <a:xfrm>
            <a:off x="76200" y="4495800"/>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1000">
                <a:latin typeface="Times New Roman" pitchFamily="18" charset="0"/>
              </a:rPr>
              <a:t>*Yildrim T et. al., 1995, Solid State Commun. 93 269-74  </a:t>
            </a:r>
          </a:p>
        </p:txBody>
      </p:sp>
      <p:sp>
        <p:nvSpPr>
          <p:cNvPr id="17416" name="Rectangle 11"/>
          <p:cNvSpPr>
            <a:spLocks noChangeArrowheads="1"/>
          </p:cNvSpPr>
          <p:nvPr/>
        </p:nvSpPr>
        <p:spPr bwMode="auto">
          <a:xfrm>
            <a:off x="533400" y="838200"/>
            <a:ext cx="487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p>
            <a:r>
              <a:rPr lang="en-US" sz="1600">
                <a:solidFill>
                  <a:srgbClr val="006600"/>
                </a:solidFill>
                <a:latin typeface="Comic Sans MS" pitchFamily="66" charset="0"/>
              </a:rPr>
              <a:t>Changing the lattice parameter in Alkali doped fullerides, (either decreasing it with pressure or increasing it by substitution of a larger cation) increases the DOS N(E</a:t>
            </a:r>
            <a:r>
              <a:rPr lang="en-US" sz="1600" baseline="-25000">
                <a:solidFill>
                  <a:srgbClr val="006600"/>
                </a:solidFill>
                <a:latin typeface="Comic Sans MS" pitchFamily="66" charset="0"/>
              </a:rPr>
              <a:t>F</a:t>
            </a:r>
            <a:r>
              <a:rPr lang="en-US" sz="1600">
                <a:solidFill>
                  <a:srgbClr val="006600"/>
                </a:solidFill>
                <a:latin typeface="Comic Sans MS" pitchFamily="66" charset="0"/>
              </a:rPr>
              <a:t>).</a:t>
            </a:r>
          </a:p>
        </p:txBody>
      </p:sp>
      <p:pic>
        <p:nvPicPr>
          <p:cNvPr id="17417" name="Picture 12" descr="se3719793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81000"/>
            <a:ext cx="2673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13"/>
          <p:cNvSpPr txBox="1">
            <a:spLocks noChangeArrowheads="1"/>
          </p:cNvSpPr>
          <p:nvPr/>
        </p:nvSpPr>
        <p:spPr bwMode="auto">
          <a:xfrm>
            <a:off x="5029200" y="4346863"/>
            <a:ext cx="387826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1400" dirty="0">
                <a:solidFill>
                  <a:srgbClr val="CC3300"/>
                </a:solidFill>
                <a:latin typeface="Comic Sans MS" pitchFamily="66" charset="0"/>
              </a:rPr>
              <a:t>Interesting new superconductors,</a:t>
            </a:r>
          </a:p>
          <a:p>
            <a:pPr eaLnBrk="1" hangingPunct="1"/>
            <a:r>
              <a:rPr lang="en-US" sz="1400" dirty="0">
                <a:solidFill>
                  <a:srgbClr val="CC3300"/>
                </a:solidFill>
                <a:latin typeface="Comic Sans MS" pitchFamily="66" charset="0"/>
              </a:rPr>
              <a:t>FET of organic materials (</a:t>
            </a:r>
            <a:r>
              <a:rPr lang="en-US" sz="1400" dirty="0" err="1">
                <a:solidFill>
                  <a:srgbClr val="CC3300"/>
                </a:solidFill>
                <a:latin typeface="Comic Sans MS" pitchFamily="66" charset="0"/>
              </a:rPr>
              <a:t>anthracine</a:t>
            </a:r>
            <a:r>
              <a:rPr lang="en-US" sz="1400" dirty="0">
                <a:solidFill>
                  <a:srgbClr val="CC3300"/>
                </a:solidFill>
                <a:latin typeface="Comic Sans MS" pitchFamily="66" charset="0"/>
              </a:rPr>
              <a:t>, </a:t>
            </a:r>
            <a:r>
              <a:rPr lang="en-US" sz="1400" dirty="0" err="1">
                <a:solidFill>
                  <a:srgbClr val="CC3300"/>
                </a:solidFill>
                <a:latin typeface="Comic Sans MS" pitchFamily="66" charset="0"/>
              </a:rPr>
              <a:t>pentacene</a:t>
            </a:r>
            <a:r>
              <a:rPr lang="en-US" sz="1400" dirty="0">
                <a:solidFill>
                  <a:srgbClr val="CC3300"/>
                </a:solidFill>
                <a:latin typeface="Comic Sans MS" pitchFamily="66" charset="0"/>
              </a:rPr>
              <a:t>, </a:t>
            </a:r>
            <a:r>
              <a:rPr lang="en-US" sz="1400" dirty="0" err="1">
                <a:solidFill>
                  <a:srgbClr val="CC3300"/>
                </a:solidFill>
                <a:latin typeface="Comic Sans MS" pitchFamily="66" charset="0"/>
              </a:rPr>
              <a:t>tetracene</a:t>
            </a:r>
            <a:r>
              <a:rPr lang="en-US" sz="1400" dirty="0">
                <a:solidFill>
                  <a:srgbClr val="CC3300"/>
                </a:solidFill>
                <a:latin typeface="Comic Sans MS" pitchFamily="66" charset="0"/>
              </a:rPr>
              <a:t> C</a:t>
            </a:r>
            <a:r>
              <a:rPr lang="en-US" sz="1400" baseline="-25000" dirty="0">
                <a:solidFill>
                  <a:srgbClr val="CC3300"/>
                </a:solidFill>
                <a:latin typeface="Comic Sans MS" pitchFamily="66" charset="0"/>
              </a:rPr>
              <a:t>60</a:t>
            </a:r>
            <a:r>
              <a:rPr lang="en-US" sz="1400" dirty="0">
                <a:solidFill>
                  <a:srgbClr val="CC3300"/>
                </a:solidFill>
                <a:latin typeface="Comic Sans MS" pitchFamily="66" charset="0"/>
              </a:rPr>
              <a:t>.  Record </a:t>
            </a:r>
            <a:r>
              <a:rPr lang="en-US" sz="1400" dirty="0" err="1">
                <a:solidFill>
                  <a:srgbClr val="CC3300"/>
                </a:solidFill>
                <a:latin typeface="Comic Sans MS" pitchFamily="66" charset="0"/>
              </a:rPr>
              <a:t>T</a:t>
            </a:r>
            <a:r>
              <a:rPr lang="en-US" sz="1400" baseline="-25000" dirty="0" err="1">
                <a:solidFill>
                  <a:srgbClr val="CC3300"/>
                </a:solidFill>
                <a:latin typeface="Comic Sans MS" pitchFamily="66" charset="0"/>
              </a:rPr>
              <a:t>c</a:t>
            </a:r>
            <a:r>
              <a:rPr lang="en-US" sz="1400" dirty="0">
                <a:solidFill>
                  <a:srgbClr val="CC3300"/>
                </a:solidFill>
                <a:latin typeface="Comic Sans MS" pitchFamily="66" charset="0"/>
              </a:rPr>
              <a:t>=117K for C</a:t>
            </a:r>
            <a:r>
              <a:rPr lang="en-US" sz="1400" baseline="-25000" dirty="0">
                <a:solidFill>
                  <a:srgbClr val="CC3300"/>
                </a:solidFill>
                <a:latin typeface="Comic Sans MS" pitchFamily="66" charset="0"/>
              </a:rPr>
              <a:t>60</a:t>
            </a:r>
            <a:r>
              <a:rPr lang="en-US" sz="1400" dirty="0">
                <a:solidFill>
                  <a:srgbClr val="CC3300"/>
                </a:solidFill>
                <a:latin typeface="Comic Sans MS" pitchFamily="66" charset="0"/>
              </a:rPr>
              <a:t> / CHBr</a:t>
            </a:r>
            <a:r>
              <a:rPr lang="en-US" sz="1400" baseline="-25000" dirty="0">
                <a:solidFill>
                  <a:srgbClr val="CC3300"/>
                </a:solidFill>
                <a:latin typeface="Comic Sans MS" pitchFamily="66" charset="0"/>
              </a:rPr>
              <a:t>3</a:t>
            </a:r>
            <a:r>
              <a:rPr lang="en-US" sz="1400" dirty="0">
                <a:solidFill>
                  <a:srgbClr val="CC3300"/>
                </a:solidFill>
                <a:latin typeface="Comic Sans MS" pitchFamily="66" charset="0"/>
              </a:rPr>
              <a:t>. (</a:t>
            </a:r>
            <a:r>
              <a:rPr lang="en-US" sz="1400" dirty="0" err="1">
                <a:solidFill>
                  <a:srgbClr val="CC3300"/>
                </a:solidFill>
                <a:latin typeface="Comic Sans MS" pitchFamily="66" charset="0"/>
              </a:rPr>
              <a:t>Tc</a:t>
            </a:r>
            <a:r>
              <a:rPr lang="en-US" sz="1400" dirty="0">
                <a:solidFill>
                  <a:srgbClr val="CC3300"/>
                </a:solidFill>
                <a:latin typeface="Comic Sans MS" pitchFamily="66" charset="0"/>
              </a:rPr>
              <a:t>=80K for C60 / CHCl3</a:t>
            </a:r>
            <a:r>
              <a:rPr lang="en-US" dirty="0">
                <a:solidFill>
                  <a:srgbClr val="CC3300"/>
                </a:solidFill>
              </a:rPr>
              <a:t>)</a:t>
            </a:r>
            <a:endParaRPr lang="en-US" sz="1400" dirty="0">
              <a:solidFill>
                <a:srgbClr val="CC3300"/>
              </a:solidFill>
              <a:latin typeface="Comic Sans MS" pitchFamily="66" charset="0"/>
            </a:endParaRPr>
          </a:p>
          <a:p>
            <a:pPr eaLnBrk="1" hangingPunct="1"/>
            <a:endParaRPr lang="en-US" sz="1400" dirty="0">
              <a:solidFill>
                <a:srgbClr val="CC3300"/>
              </a:solidFill>
              <a:latin typeface="Comic Sans MS" pitchFamily="66" charset="0"/>
            </a:endParaRPr>
          </a:p>
          <a:p>
            <a:pPr eaLnBrk="1" hangingPunct="1"/>
            <a:r>
              <a:rPr lang="en-US" sz="1400" dirty="0">
                <a:solidFill>
                  <a:srgbClr val="FF33CC"/>
                </a:solidFill>
                <a:latin typeface="Comic Sans MS" pitchFamily="66" charset="0"/>
              </a:rPr>
              <a:t>J.H. </a:t>
            </a:r>
            <a:r>
              <a:rPr lang="en-US" sz="1400" dirty="0" err="1">
                <a:solidFill>
                  <a:srgbClr val="FF33CC"/>
                </a:solidFill>
                <a:latin typeface="Comic Sans MS" pitchFamily="66" charset="0"/>
              </a:rPr>
              <a:t>Schön</a:t>
            </a:r>
            <a:r>
              <a:rPr lang="en-US" sz="1400" dirty="0">
                <a:solidFill>
                  <a:srgbClr val="FF33CC"/>
                </a:solidFill>
                <a:latin typeface="Comic Sans MS" pitchFamily="66" charset="0"/>
              </a:rPr>
              <a:t>, Ch. </a:t>
            </a:r>
            <a:r>
              <a:rPr lang="en-US" sz="1400" dirty="0" err="1">
                <a:solidFill>
                  <a:srgbClr val="FF33CC"/>
                </a:solidFill>
                <a:latin typeface="Comic Sans MS" pitchFamily="66" charset="0"/>
              </a:rPr>
              <a:t>Kloc</a:t>
            </a:r>
            <a:r>
              <a:rPr lang="en-US" sz="1400" dirty="0">
                <a:solidFill>
                  <a:srgbClr val="FF33CC"/>
                </a:solidFill>
                <a:latin typeface="Comic Sans MS" pitchFamily="66" charset="0"/>
              </a:rPr>
              <a:t>, B. </a:t>
            </a:r>
            <a:r>
              <a:rPr lang="en-US" sz="1400" dirty="0" err="1">
                <a:solidFill>
                  <a:srgbClr val="FF33CC"/>
                </a:solidFill>
                <a:latin typeface="Comic Sans MS" pitchFamily="66" charset="0"/>
              </a:rPr>
              <a:t>Battlogg</a:t>
            </a:r>
            <a:r>
              <a:rPr lang="en-US" sz="1400" dirty="0">
                <a:solidFill>
                  <a:srgbClr val="FF33CC"/>
                </a:solidFill>
                <a:latin typeface="Comic Sans MS" pitchFamily="66" charset="0"/>
              </a:rPr>
              <a:t>, </a:t>
            </a:r>
            <a:r>
              <a:rPr lang="en-US" sz="1400" i="1" dirty="0">
                <a:solidFill>
                  <a:srgbClr val="FF33CC"/>
                </a:solidFill>
                <a:latin typeface="Comic Sans MS" pitchFamily="66" charset="0"/>
              </a:rPr>
              <a:t>Science</a:t>
            </a:r>
            <a:r>
              <a:rPr lang="en-US" sz="1400" dirty="0">
                <a:solidFill>
                  <a:srgbClr val="FF33CC"/>
                </a:solidFill>
                <a:latin typeface="Comic Sans MS" pitchFamily="66" charset="0"/>
              </a:rPr>
              <a:t> 293, 2432-4 (2001).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392363" y="-790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8435" name="Rectangle 3"/>
          <p:cNvSpPr>
            <a:spLocks noGrp="1" noChangeArrowheads="1"/>
          </p:cNvSpPr>
          <p:nvPr>
            <p:ph type="body" sz="half" idx="2"/>
          </p:nvPr>
        </p:nvSpPr>
        <p:spPr>
          <a:xfrm>
            <a:off x="4953000" y="0"/>
            <a:ext cx="4038600" cy="6477000"/>
          </a:xfrm>
        </p:spPr>
        <p:txBody>
          <a:bodyPr/>
          <a:lstStyle/>
          <a:p>
            <a:pPr>
              <a:spcBef>
                <a:spcPct val="0"/>
              </a:spcBef>
              <a:buFont typeface="Symbol" pitchFamily="18" charset="2"/>
              <a:buNone/>
            </a:pPr>
            <a:endParaRPr lang="en-US" sz="1000">
              <a:cs typeface="Times New Roman" pitchFamily="18" charset="0"/>
            </a:endParaRPr>
          </a:p>
          <a:p>
            <a:pPr>
              <a:spcBef>
                <a:spcPct val="0"/>
              </a:spcBef>
              <a:buFont typeface="Symbol" pitchFamily="18" charset="2"/>
              <a:buNone/>
            </a:pPr>
            <a:endParaRPr lang="en-US" sz="1000">
              <a:cs typeface="Times New Roman" pitchFamily="18" charset="0"/>
            </a:endParaRPr>
          </a:p>
          <a:p>
            <a:endParaRPr lang="en-US" sz="2400"/>
          </a:p>
        </p:txBody>
      </p:sp>
      <p:sp>
        <p:nvSpPr>
          <p:cNvPr id="18436" name="Rectangle 4"/>
          <p:cNvSpPr>
            <a:spLocks noChangeArrowheads="1"/>
          </p:cNvSpPr>
          <p:nvPr/>
        </p:nvSpPr>
        <p:spPr bwMode="auto">
          <a:xfrm>
            <a:off x="1219200" y="381000"/>
            <a:ext cx="723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solidFill>
                  <a:srgbClr val="FF0066"/>
                </a:solidFill>
                <a:latin typeface="Comic Sans MS" pitchFamily="66" charset="0"/>
              </a:rPr>
              <a:t>What happens to the crystal structure as we decrease T ?</a:t>
            </a:r>
          </a:p>
        </p:txBody>
      </p:sp>
      <p:pic>
        <p:nvPicPr>
          <p:cNvPr id="18437" name="Picture 5" descr="Graph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371600"/>
            <a:ext cx="5334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6705600" y="1371600"/>
            <a:ext cx="1752600" cy="533400"/>
          </a:xfrm>
          <a:prstGeom prst="rect">
            <a:avLst/>
          </a:prstGeom>
          <a:solidFill>
            <a:srgbClr val="CC9900"/>
          </a:solidFill>
          <a:ln w="9525">
            <a:solidFill>
              <a:schemeClr val="tx1"/>
            </a:solidFill>
            <a:miter lim="800000"/>
            <a:headEnd/>
            <a:tailEnd/>
          </a:ln>
        </p:spPr>
        <p:txBody>
          <a:bodyPr wrap="none" anchor="ctr"/>
          <a:lstStyle/>
          <a:p>
            <a:pPr algn="ctr"/>
            <a:r>
              <a:rPr lang="en-US" sz="2400">
                <a:latin typeface="Comic Sans MS" pitchFamily="66" charset="0"/>
              </a:rPr>
              <a:t>Hexagonal</a:t>
            </a:r>
          </a:p>
        </p:txBody>
      </p:sp>
      <p:sp>
        <p:nvSpPr>
          <p:cNvPr id="18439" name="Line 9"/>
          <p:cNvSpPr>
            <a:spLocks noChangeShapeType="1"/>
          </p:cNvSpPr>
          <p:nvPr/>
        </p:nvSpPr>
        <p:spPr bwMode="auto">
          <a:xfrm>
            <a:off x="7543800" y="1905000"/>
            <a:ext cx="0" cy="457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440" name="Line 10"/>
          <p:cNvSpPr>
            <a:spLocks noChangeShapeType="1"/>
          </p:cNvSpPr>
          <p:nvPr/>
        </p:nvSpPr>
        <p:spPr bwMode="auto">
          <a:xfrm>
            <a:off x="7543800" y="2895600"/>
            <a:ext cx="0" cy="533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441" name="Text Box 11"/>
          <p:cNvSpPr txBox="1">
            <a:spLocks noChangeArrowheads="1"/>
          </p:cNvSpPr>
          <p:nvPr/>
        </p:nvSpPr>
        <p:spPr bwMode="auto">
          <a:xfrm>
            <a:off x="1371600" y="5029200"/>
            <a:ext cx="6705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a:latin typeface="Comic Sans MS" pitchFamily="66" charset="0"/>
              </a:rPr>
              <a:t>Heating-cooling cycles showed pronounced hysteresis and co-existence of the different phases over a large temperature range.</a:t>
            </a:r>
            <a:endParaRPr lang="en-US" sz="2400">
              <a:latin typeface="Comic Sans MS" pitchFamily="66" charset="0"/>
            </a:endParaRPr>
          </a:p>
        </p:txBody>
      </p:sp>
      <p:sp>
        <p:nvSpPr>
          <p:cNvPr id="18442" name="Rectangle 12"/>
          <p:cNvSpPr>
            <a:spLocks noChangeArrowheads="1"/>
          </p:cNvSpPr>
          <p:nvPr/>
        </p:nvSpPr>
        <p:spPr bwMode="auto">
          <a:xfrm>
            <a:off x="6781800" y="2362200"/>
            <a:ext cx="1752600" cy="533400"/>
          </a:xfrm>
          <a:prstGeom prst="rect">
            <a:avLst/>
          </a:prstGeom>
          <a:solidFill>
            <a:srgbClr val="CC9900"/>
          </a:solidFill>
          <a:ln w="9525">
            <a:solidFill>
              <a:schemeClr val="tx1"/>
            </a:solidFill>
            <a:miter lim="800000"/>
            <a:headEnd/>
            <a:tailEnd/>
          </a:ln>
        </p:spPr>
        <p:txBody>
          <a:bodyPr wrap="none" anchor="ctr"/>
          <a:lstStyle/>
          <a:p>
            <a:pPr algn="ctr"/>
            <a:r>
              <a:rPr lang="en-US" sz="2400">
                <a:latin typeface="Comic Sans MS" pitchFamily="66" charset="0"/>
              </a:rPr>
              <a:t>Monoclinic</a:t>
            </a:r>
          </a:p>
        </p:txBody>
      </p:sp>
      <p:sp>
        <p:nvSpPr>
          <p:cNvPr id="18443" name="Rectangle 13"/>
          <p:cNvSpPr>
            <a:spLocks noChangeArrowheads="1"/>
          </p:cNvSpPr>
          <p:nvPr/>
        </p:nvSpPr>
        <p:spPr bwMode="auto">
          <a:xfrm>
            <a:off x="6781800" y="3429000"/>
            <a:ext cx="1752600" cy="533400"/>
          </a:xfrm>
          <a:prstGeom prst="rect">
            <a:avLst/>
          </a:prstGeom>
          <a:solidFill>
            <a:srgbClr val="CC9900"/>
          </a:solidFill>
          <a:ln w="9525">
            <a:solidFill>
              <a:schemeClr val="tx1"/>
            </a:solidFill>
            <a:miter lim="800000"/>
            <a:headEnd/>
            <a:tailEnd/>
          </a:ln>
        </p:spPr>
        <p:txBody>
          <a:bodyPr wrap="none" anchor="ctr"/>
          <a:lstStyle/>
          <a:p>
            <a:pPr algn="ctr"/>
            <a:r>
              <a:rPr lang="en-US" sz="2400">
                <a:latin typeface="Comic Sans MS" pitchFamily="66" charset="0"/>
              </a:rPr>
              <a:t>Triclinic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457200" y="1219200"/>
          <a:ext cx="8077200" cy="5192713"/>
        </p:xfrm>
        <a:graphic>
          <a:graphicData uri="http://schemas.openxmlformats.org/presentationml/2006/ole">
            <mc:AlternateContent xmlns:mc="http://schemas.openxmlformats.org/markup-compatibility/2006">
              <mc:Choice xmlns:v="urn:schemas-microsoft-com:vml" Requires="v">
                <p:oleObj spid="_x0000_s19549" name="Document" r:id="rId3" imgW="4070604" imgH="2618232" progId="Word.Document.8">
                  <p:embed/>
                </p:oleObj>
              </mc:Choice>
              <mc:Fallback>
                <p:oleObj name="Document" r:id="rId3" imgW="4070604" imgH="2618232"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8077200" cy="5192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3"/>
          <p:cNvSpPr txBox="1">
            <a:spLocks noChangeArrowheads="1"/>
          </p:cNvSpPr>
          <p:nvPr/>
        </p:nvSpPr>
        <p:spPr bwMode="auto">
          <a:xfrm>
            <a:off x="2411413" y="381000"/>
            <a:ext cx="396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400">
                <a:solidFill>
                  <a:srgbClr val="CC3300"/>
                </a:solidFill>
                <a:latin typeface="Comic Sans MS" pitchFamily="66" charset="0"/>
              </a:rPr>
              <a:t>C</a:t>
            </a:r>
            <a:r>
              <a:rPr lang="en-US" sz="2400" baseline="-25000">
                <a:solidFill>
                  <a:srgbClr val="CC3300"/>
                </a:solidFill>
                <a:latin typeface="Comic Sans MS" pitchFamily="66" charset="0"/>
              </a:rPr>
              <a:t>60</a:t>
            </a:r>
            <a:r>
              <a:rPr lang="en-US" sz="2400">
                <a:solidFill>
                  <a:srgbClr val="CC3300"/>
                </a:solidFill>
                <a:latin typeface="Comic Sans MS" pitchFamily="66" charset="0"/>
              </a:rPr>
              <a:t> · 2CHCl</a:t>
            </a:r>
            <a:r>
              <a:rPr lang="en-US" sz="2400" baseline="-25000">
                <a:solidFill>
                  <a:srgbClr val="CC3300"/>
                </a:solidFill>
                <a:latin typeface="Comic Sans MS" pitchFamily="66" charset="0"/>
              </a:rPr>
              <a:t>3</a:t>
            </a:r>
            <a:r>
              <a:rPr lang="en-US" sz="2400">
                <a:solidFill>
                  <a:srgbClr val="CC3300"/>
                </a:solidFill>
                <a:latin typeface="Comic Sans MS" pitchFamily="66" charset="0"/>
              </a:rPr>
              <a:t> at room temp.</a:t>
            </a:r>
          </a:p>
        </p:txBody>
      </p:sp>
      <p:sp>
        <p:nvSpPr>
          <p:cNvPr id="19460" name="Text Box 4"/>
          <p:cNvSpPr txBox="1">
            <a:spLocks noChangeArrowheads="1"/>
          </p:cNvSpPr>
          <p:nvPr/>
        </p:nvSpPr>
        <p:spPr bwMode="auto">
          <a:xfrm>
            <a:off x="2595563" y="914400"/>
            <a:ext cx="3813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a:solidFill>
                  <a:srgbClr val="CC3300"/>
                </a:solidFill>
                <a:latin typeface="Comic Sans MS" pitchFamily="66" charset="0"/>
              </a:rPr>
              <a:t>Hexagonal, </a:t>
            </a:r>
            <a:r>
              <a:rPr lang="en-US" i="1">
                <a:solidFill>
                  <a:srgbClr val="CC3300"/>
                </a:solidFill>
                <a:latin typeface="Comic Sans MS" pitchFamily="66" charset="0"/>
              </a:rPr>
              <a:t>a = </a:t>
            </a:r>
            <a:r>
              <a:rPr lang="en-US">
                <a:solidFill>
                  <a:srgbClr val="CC3300"/>
                </a:solidFill>
                <a:latin typeface="Comic Sans MS" pitchFamily="66" charset="0"/>
              </a:rPr>
              <a:t>10.096, </a:t>
            </a:r>
            <a:r>
              <a:rPr lang="en-US" i="1">
                <a:solidFill>
                  <a:srgbClr val="CC3300"/>
                </a:solidFill>
                <a:latin typeface="Comic Sans MS" pitchFamily="66" charset="0"/>
                <a:sym typeface="Symbol" pitchFamily="18" charset="2"/>
              </a:rPr>
              <a:t>c </a:t>
            </a:r>
            <a:r>
              <a:rPr lang="en-US">
                <a:solidFill>
                  <a:srgbClr val="CC3300"/>
                </a:solidFill>
                <a:latin typeface="Comic Sans MS" pitchFamily="66" charset="0"/>
                <a:sym typeface="Symbol" pitchFamily="18" charset="2"/>
              </a:rPr>
              <a:t>= 10.101Å</a:t>
            </a:r>
            <a:endParaRPr lang="en-US" sz="2400">
              <a:solidFill>
                <a:srgbClr val="CC3300"/>
              </a:solidFill>
              <a:latin typeface="Comic Sans MS" pitchFamily="66" charset="0"/>
              <a:sym typeface="Symbol" pitchFamily="18" charset="2"/>
            </a:endParaRPr>
          </a:p>
        </p:txBody>
      </p:sp>
      <p:sp>
        <p:nvSpPr>
          <p:cNvPr id="19461" name="Oval 5"/>
          <p:cNvSpPr>
            <a:spLocks noChangeArrowheads="1"/>
          </p:cNvSpPr>
          <p:nvPr/>
        </p:nvSpPr>
        <p:spPr bwMode="auto">
          <a:xfrm>
            <a:off x="2014538" y="2105025"/>
            <a:ext cx="3810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9462" name="Oval 6"/>
          <p:cNvSpPr>
            <a:spLocks noChangeArrowheads="1"/>
          </p:cNvSpPr>
          <p:nvPr/>
        </p:nvSpPr>
        <p:spPr bwMode="auto">
          <a:xfrm>
            <a:off x="2638425" y="2100263"/>
            <a:ext cx="3810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9463" name="Oval 7"/>
          <p:cNvSpPr>
            <a:spLocks noChangeArrowheads="1"/>
          </p:cNvSpPr>
          <p:nvPr/>
        </p:nvSpPr>
        <p:spPr bwMode="auto">
          <a:xfrm>
            <a:off x="2093913" y="1624013"/>
            <a:ext cx="3810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9464" name="Oval 8"/>
          <p:cNvSpPr>
            <a:spLocks noChangeArrowheads="1"/>
          </p:cNvSpPr>
          <p:nvPr/>
        </p:nvSpPr>
        <p:spPr bwMode="auto">
          <a:xfrm>
            <a:off x="2693988" y="1633538"/>
            <a:ext cx="3810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9465" name="Line 9"/>
          <p:cNvSpPr>
            <a:spLocks noChangeShapeType="1"/>
          </p:cNvSpPr>
          <p:nvPr/>
        </p:nvSpPr>
        <p:spPr bwMode="auto">
          <a:xfrm>
            <a:off x="2209800" y="2286000"/>
            <a:ext cx="609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6" name="Line 10"/>
          <p:cNvSpPr>
            <a:spLocks noChangeShapeType="1"/>
          </p:cNvSpPr>
          <p:nvPr/>
        </p:nvSpPr>
        <p:spPr bwMode="auto">
          <a:xfrm>
            <a:off x="2286000" y="1828800"/>
            <a:ext cx="609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9467" name="Line 11"/>
          <p:cNvSpPr>
            <a:spLocks noChangeShapeType="1"/>
          </p:cNvSpPr>
          <p:nvPr/>
        </p:nvSpPr>
        <p:spPr bwMode="auto">
          <a:xfrm flipH="1">
            <a:off x="2209800" y="1828800"/>
            <a:ext cx="76200" cy="457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9468" name="Line 12"/>
          <p:cNvSpPr>
            <a:spLocks noChangeShapeType="1"/>
          </p:cNvSpPr>
          <p:nvPr/>
        </p:nvSpPr>
        <p:spPr bwMode="auto">
          <a:xfrm flipH="1">
            <a:off x="2819400" y="1828800"/>
            <a:ext cx="76200" cy="457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257175" y="1066800"/>
          <a:ext cx="8886825" cy="5718175"/>
        </p:xfrm>
        <a:graphic>
          <a:graphicData uri="http://schemas.openxmlformats.org/presentationml/2006/ole">
            <mc:AlternateContent xmlns:mc="http://schemas.openxmlformats.org/markup-compatibility/2006">
              <mc:Choice xmlns:v="urn:schemas-microsoft-com:vml" Requires="v">
                <p:oleObj spid="_x0000_s20565" name="Document" r:id="rId3" imgW="4056888" imgH="2612136" progId="Word.Document.8">
                  <p:embed/>
                </p:oleObj>
              </mc:Choice>
              <mc:Fallback>
                <p:oleObj name="Document" r:id="rId3" imgW="4056888" imgH="2612136"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066800"/>
                        <a:ext cx="8886825" cy="571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3"/>
          <p:cNvSpPr txBox="1">
            <a:spLocks noChangeArrowheads="1"/>
          </p:cNvSpPr>
          <p:nvPr/>
        </p:nvSpPr>
        <p:spPr bwMode="auto">
          <a:xfrm>
            <a:off x="2574925"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endParaRPr lang="en-US" sz="2400">
              <a:solidFill>
                <a:srgbClr val="CC3300"/>
              </a:solidFill>
              <a:latin typeface="Comic Sans MS" pitchFamily="66" charset="0"/>
            </a:endParaRPr>
          </a:p>
        </p:txBody>
      </p:sp>
      <p:sp>
        <p:nvSpPr>
          <p:cNvPr id="20484" name="Text Box 4"/>
          <p:cNvSpPr txBox="1">
            <a:spLocks noChangeArrowheads="1"/>
          </p:cNvSpPr>
          <p:nvPr/>
        </p:nvSpPr>
        <p:spPr bwMode="auto">
          <a:xfrm>
            <a:off x="1743075" y="152400"/>
            <a:ext cx="5329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400">
                <a:solidFill>
                  <a:srgbClr val="CC3300"/>
                </a:solidFill>
                <a:latin typeface="Comic Sans MS" pitchFamily="66" charset="0"/>
              </a:rPr>
              <a:t>C</a:t>
            </a:r>
            <a:r>
              <a:rPr lang="en-US" sz="2400" baseline="-25000">
                <a:solidFill>
                  <a:srgbClr val="CC3300"/>
                </a:solidFill>
                <a:latin typeface="Comic Sans MS" pitchFamily="66" charset="0"/>
              </a:rPr>
              <a:t>60 </a:t>
            </a:r>
            <a:r>
              <a:rPr lang="en-US" sz="2400">
                <a:solidFill>
                  <a:srgbClr val="CC3300"/>
                </a:solidFill>
                <a:latin typeface="Comic Sans MS" pitchFamily="66" charset="0"/>
              </a:rPr>
              <a:t>·</a:t>
            </a:r>
            <a:r>
              <a:rPr lang="en-US" sz="2400" baseline="-25000">
                <a:solidFill>
                  <a:srgbClr val="CC3300"/>
                </a:solidFill>
                <a:latin typeface="Comic Sans MS" pitchFamily="66" charset="0"/>
              </a:rPr>
              <a:t> </a:t>
            </a:r>
            <a:r>
              <a:rPr lang="en-US" sz="2400">
                <a:solidFill>
                  <a:srgbClr val="CC3300"/>
                </a:solidFill>
                <a:latin typeface="Comic Sans MS" pitchFamily="66" charset="0"/>
              </a:rPr>
              <a:t>2CHCl</a:t>
            </a:r>
            <a:r>
              <a:rPr lang="en-US" sz="2400" baseline="-25000">
                <a:solidFill>
                  <a:srgbClr val="CC3300"/>
                </a:solidFill>
                <a:latin typeface="Comic Sans MS" pitchFamily="66" charset="0"/>
              </a:rPr>
              <a:t>3</a:t>
            </a:r>
            <a:r>
              <a:rPr lang="en-US" sz="2400">
                <a:solidFill>
                  <a:srgbClr val="CC3300"/>
                </a:solidFill>
                <a:latin typeface="Comic Sans MS" pitchFamily="66" charset="0"/>
              </a:rPr>
              <a:t> at 170K</a:t>
            </a:r>
          </a:p>
          <a:p>
            <a:pPr algn="ctr" eaLnBrk="1" hangingPunct="1"/>
            <a:r>
              <a:rPr lang="en-US">
                <a:solidFill>
                  <a:srgbClr val="CC3300"/>
                </a:solidFill>
                <a:latin typeface="Comic Sans MS" pitchFamily="66" charset="0"/>
              </a:rPr>
              <a:t>monoclinic(16.821Å, 10.330Å, 10.159Å, 102.051°)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453262" y="205232"/>
            <a:ext cx="5480277" cy="563231"/>
          </a:xfrm>
        </p:spPr>
        <p:txBody>
          <a:bodyPr/>
          <a:lstStyle/>
          <a:p>
            <a:r>
              <a:rPr lang="en-US" sz="3600" b="1" dirty="0">
                <a:solidFill>
                  <a:srgbClr val="0033CC"/>
                </a:solidFill>
                <a:latin typeface="Comic Sans MS" pitchFamily="66" charset="0"/>
              </a:rPr>
              <a:t>Where are the atoms?</a:t>
            </a:r>
          </a:p>
        </p:txBody>
      </p:sp>
      <p:sp>
        <p:nvSpPr>
          <p:cNvPr id="6149" name="Text Box 5"/>
          <p:cNvSpPr txBox="1">
            <a:spLocks noChangeArrowheads="1"/>
          </p:cNvSpPr>
          <p:nvPr/>
        </p:nvSpPr>
        <p:spPr bwMode="auto">
          <a:xfrm>
            <a:off x="139700" y="782638"/>
            <a:ext cx="8361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nSpc>
                <a:spcPct val="90000"/>
              </a:lnSpc>
              <a:spcBef>
                <a:spcPts val="1400"/>
              </a:spcBef>
              <a:buClr>
                <a:srgbClr val="006C3A"/>
              </a:buClr>
              <a:buFont typeface="Arial" pitchFamily="34" charset="0"/>
              <a:buNone/>
            </a:pPr>
            <a:r>
              <a:rPr lang="en-US">
                <a:latin typeface="Comic Sans MS" pitchFamily="66" charset="0"/>
              </a:rPr>
              <a:t>We need wavelength (</a:t>
            </a:r>
            <a:r>
              <a:rPr lang="en-US">
                <a:latin typeface="Symbol" pitchFamily="18" charset="2"/>
              </a:rPr>
              <a:t>l</a:t>
            </a:r>
            <a:r>
              <a:rPr lang="en-US">
                <a:latin typeface="Comic Sans MS" pitchFamily="66" charset="0"/>
              </a:rPr>
              <a:t>) ~ Object size (for condensed matter that is Å) </a:t>
            </a:r>
            <a:endParaRPr lang="en-US" b="0"/>
          </a:p>
        </p:txBody>
      </p:sp>
      <p:grpSp>
        <p:nvGrpSpPr>
          <p:cNvPr id="9" name="Group 8"/>
          <p:cNvGrpSpPr/>
          <p:nvPr/>
        </p:nvGrpSpPr>
        <p:grpSpPr>
          <a:xfrm>
            <a:off x="665339" y="1095538"/>
            <a:ext cx="7873504" cy="2156863"/>
            <a:chOff x="526864" y="1224302"/>
            <a:chExt cx="8336458" cy="2723696"/>
          </a:xfrm>
        </p:grpSpPr>
        <p:grpSp>
          <p:nvGrpSpPr>
            <p:cNvPr id="10" name="Group 38"/>
            <p:cNvGrpSpPr>
              <a:grpSpLocks/>
            </p:cNvGrpSpPr>
            <p:nvPr/>
          </p:nvGrpSpPr>
          <p:grpSpPr bwMode="auto">
            <a:xfrm>
              <a:off x="3037277" y="1878662"/>
              <a:ext cx="5826045" cy="2069336"/>
              <a:chOff x="1812" y="1198"/>
              <a:chExt cx="3769" cy="1360"/>
            </a:xfrm>
          </p:grpSpPr>
          <p:graphicFrame>
            <p:nvGraphicFramePr>
              <p:cNvPr id="14" name="Object 5"/>
              <p:cNvGraphicFramePr>
                <a:graphicFrameLocks noChangeAspect="1"/>
              </p:cNvGraphicFramePr>
              <p:nvPr/>
            </p:nvGraphicFramePr>
            <p:xfrm>
              <a:off x="1812" y="1553"/>
              <a:ext cx="3769" cy="1005"/>
            </p:xfrm>
            <a:graphic>
              <a:graphicData uri="http://schemas.openxmlformats.org/presentationml/2006/ole">
                <mc:AlternateContent xmlns:mc="http://schemas.openxmlformats.org/markup-compatibility/2006">
                  <mc:Choice xmlns:v="urn:schemas-microsoft-com:vml" Requires="v">
                    <p:oleObj spid="_x0000_s74858" name="Graph" r:id="rId3" imgW="3138221" imgH="2826106" progId="Origin50.Graph">
                      <p:embed/>
                    </p:oleObj>
                  </mc:Choice>
                  <mc:Fallback>
                    <p:oleObj name="Graph" r:id="rId3" imgW="3138221" imgH="282610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1167"/>
                          <a:stretch>
                            <a:fillRect/>
                          </a:stretch>
                        </p:blipFill>
                        <p:spPr bwMode="auto">
                          <a:xfrm>
                            <a:off x="1812" y="1553"/>
                            <a:ext cx="3769" cy="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5"/>
              <p:cNvSpPr txBox="1">
                <a:spLocks noChangeArrowheads="1"/>
              </p:cNvSpPr>
              <p:nvPr/>
            </p:nvSpPr>
            <p:spPr bwMode="auto">
              <a:xfrm>
                <a:off x="2807" y="2202"/>
                <a:ext cx="1815" cy="243"/>
              </a:xfrm>
              <a:prstGeom prst="rect">
                <a:avLst/>
              </a:prstGeom>
              <a:noFill/>
              <a:ln w="9525">
                <a:noFill/>
                <a:miter lim="800000"/>
                <a:headEnd/>
                <a:tailEnd/>
              </a:ln>
            </p:spPr>
            <p:txBody>
              <a:bodyPr wrap="none">
                <a:spAutoFit/>
              </a:bodyPr>
              <a:lstStyle/>
              <a:p>
                <a:r>
                  <a:rPr lang="en-US" sz="1800" b="1" dirty="0">
                    <a:cs typeface="Arial" pitchFamily="34" charset="0"/>
                  </a:rPr>
                  <a:t>Neutron Wavelength (Å)</a:t>
                </a:r>
              </a:p>
            </p:txBody>
          </p:sp>
          <p:pic>
            <p:nvPicPr>
              <p:cNvPr id="16" name="Picture 6" descr="MCFD00134_0000[1]"/>
              <p:cNvPicPr>
                <a:picLocks noChangeAspect="1" noChangeArrowheads="1"/>
              </p:cNvPicPr>
              <p:nvPr/>
            </p:nvPicPr>
            <p:blipFill>
              <a:blip r:embed="rId5" cstate="print"/>
              <a:srcRect/>
              <a:stretch>
                <a:fillRect/>
              </a:stretch>
            </p:blipFill>
            <p:spPr bwMode="auto">
              <a:xfrm>
                <a:off x="2171" y="1440"/>
                <a:ext cx="386" cy="436"/>
              </a:xfrm>
              <a:prstGeom prst="rect">
                <a:avLst/>
              </a:prstGeom>
              <a:noFill/>
              <a:ln w="9525">
                <a:noFill/>
                <a:miter lim="800000"/>
                <a:headEnd/>
                <a:tailEnd/>
              </a:ln>
            </p:spPr>
          </p:pic>
          <p:pic>
            <p:nvPicPr>
              <p:cNvPr id="17" name="Picture 7" descr="Crystal">
                <a:hlinkClick r:id="rId6"/>
              </p:cNvPr>
              <p:cNvPicPr>
                <a:picLocks noChangeAspect="1" noChangeArrowheads="1"/>
              </p:cNvPicPr>
              <p:nvPr/>
            </p:nvPicPr>
            <p:blipFill>
              <a:blip r:embed="rId7" cstate="print"/>
              <a:srcRect/>
              <a:stretch>
                <a:fillRect/>
              </a:stretch>
            </p:blipFill>
            <p:spPr bwMode="auto">
              <a:xfrm>
                <a:off x="2774" y="1492"/>
                <a:ext cx="363" cy="363"/>
              </a:xfrm>
              <a:prstGeom prst="rect">
                <a:avLst/>
              </a:prstGeom>
              <a:noFill/>
              <a:ln w="9525">
                <a:noFill/>
                <a:miter lim="800000"/>
                <a:headEnd/>
                <a:tailEnd/>
              </a:ln>
            </p:spPr>
          </p:pic>
          <p:pic>
            <p:nvPicPr>
              <p:cNvPr id="18" name="Picture 8" descr="Bennies">
                <a:hlinkClick r:id="rId8"/>
              </p:cNvPr>
              <p:cNvPicPr>
                <a:picLocks noChangeAspect="1" noChangeArrowheads="1"/>
              </p:cNvPicPr>
              <p:nvPr/>
            </p:nvPicPr>
            <p:blipFill>
              <a:blip r:embed="rId9" cstate="print"/>
              <a:srcRect/>
              <a:stretch>
                <a:fillRect/>
              </a:stretch>
            </p:blipFill>
            <p:spPr bwMode="auto">
              <a:xfrm>
                <a:off x="3997" y="1492"/>
                <a:ext cx="363" cy="363"/>
              </a:xfrm>
              <a:prstGeom prst="rect">
                <a:avLst/>
              </a:prstGeom>
              <a:noFill/>
              <a:ln w="9525">
                <a:noFill/>
                <a:miter lim="800000"/>
                <a:headEnd/>
                <a:tailEnd/>
              </a:ln>
            </p:spPr>
          </p:pic>
          <p:pic>
            <p:nvPicPr>
              <p:cNvPr id="19" name="Picture 9" descr="virus"/>
              <p:cNvPicPr>
                <a:picLocks noChangeAspect="1" noChangeArrowheads="1"/>
              </p:cNvPicPr>
              <p:nvPr/>
            </p:nvPicPr>
            <p:blipFill>
              <a:blip r:embed="rId10" cstate="print"/>
              <a:srcRect/>
              <a:stretch>
                <a:fillRect/>
              </a:stretch>
            </p:blipFill>
            <p:spPr bwMode="auto">
              <a:xfrm>
                <a:off x="4978" y="1486"/>
                <a:ext cx="363" cy="362"/>
              </a:xfrm>
              <a:prstGeom prst="rect">
                <a:avLst/>
              </a:prstGeom>
              <a:noFill/>
              <a:ln w="9525">
                <a:noFill/>
                <a:miter lim="800000"/>
                <a:headEnd/>
                <a:tailEnd/>
              </a:ln>
            </p:spPr>
          </p:pic>
          <p:pic>
            <p:nvPicPr>
              <p:cNvPr id="20" name="Picture 10" descr="PorousMedia"/>
              <p:cNvPicPr>
                <a:picLocks noChangeAspect="1" noChangeArrowheads="1"/>
              </p:cNvPicPr>
              <p:nvPr/>
            </p:nvPicPr>
            <p:blipFill>
              <a:blip r:embed="rId11" cstate="print"/>
              <a:srcRect/>
              <a:stretch>
                <a:fillRect/>
              </a:stretch>
            </p:blipFill>
            <p:spPr bwMode="auto">
              <a:xfrm>
                <a:off x="3373" y="1492"/>
                <a:ext cx="420" cy="345"/>
              </a:xfrm>
              <a:prstGeom prst="rect">
                <a:avLst/>
              </a:prstGeom>
              <a:noFill/>
              <a:ln w="9525">
                <a:noFill/>
                <a:miter lim="800000"/>
                <a:headEnd/>
                <a:tailEnd/>
              </a:ln>
            </p:spPr>
          </p:pic>
          <p:pic>
            <p:nvPicPr>
              <p:cNvPr id="21" name="Picture 11" descr="GrainStructure"/>
              <p:cNvPicPr>
                <a:picLocks noChangeAspect="1" noChangeArrowheads="1"/>
              </p:cNvPicPr>
              <p:nvPr/>
            </p:nvPicPr>
            <p:blipFill>
              <a:blip r:embed="rId12" cstate="print"/>
              <a:srcRect/>
              <a:stretch>
                <a:fillRect/>
              </a:stretch>
            </p:blipFill>
            <p:spPr bwMode="auto">
              <a:xfrm>
                <a:off x="4517" y="1486"/>
                <a:ext cx="392" cy="363"/>
              </a:xfrm>
              <a:prstGeom prst="rect">
                <a:avLst/>
              </a:prstGeom>
              <a:noFill/>
              <a:ln w="9525">
                <a:noFill/>
                <a:miter lim="800000"/>
                <a:headEnd/>
                <a:tailEnd/>
              </a:ln>
            </p:spPr>
          </p:pic>
          <p:sp>
            <p:nvSpPr>
              <p:cNvPr id="22" name="Text Box 12"/>
              <p:cNvSpPr txBox="1">
                <a:spLocks noChangeArrowheads="1"/>
              </p:cNvSpPr>
              <p:nvPr/>
            </p:nvSpPr>
            <p:spPr bwMode="auto">
              <a:xfrm>
                <a:off x="2037" y="1198"/>
                <a:ext cx="570" cy="307"/>
              </a:xfrm>
              <a:prstGeom prst="rect">
                <a:avLst/>
              </a:prstGeom>
              <a:noFill/>
              <a:ln w="9525">
                <a:noFill/>
                <a:miter lim="800000"/>
                <a:headEnd/>
                <a:tailEnd/>
              </a:ln>
            </p:spPr>
            <p:txBody>
              <a:bodyPr wrap="none">
                <a:spAutoFit/>
              </a:bodyPr>
              <a:lstStyle/>
              <a:p>
                <a:pPr algn="ctr"/>
                <a:r>
                  <a:rPr lang="en-US" sz="900" b="1" dirty="0">
                    <a:cs typeface="Arial" pitchFamily="34" charset="0"/>
                  </a:rPr>
                  <a:t>Amorphous</a:t>
                </a:r>
              </a:p>
              <a:p>
                <a:pPr algn="ctr"/>
                <a:r>
                  <a:rPr lang="en-US" sz="900" b="1" dirty="0">
                    <a:cs typeface="Arial" pitchFamily="34" charset="0"/>
                  </a:rPr>
                  <a:t>Materials</a:t>
                </a:r>
              </a:p>
            </p:txBody>
          </p:sp>
          <p:sp>
            <p:nvSpPr>
              <p:cNvPr id="23" name="Text Box 13"/>
              <p:cNvSpPr txBox="1">
                <a:spLocks noChangeArrowheads="1"/>
              </p:cNvSpPr>
              <p:nvPr/>
            </p:nvSpPr>
            <p:spPr bwMode="auto">
              <a:xfrm>
                <a:off x="3375" y="1217"/>
                <a:ext cx="399" cy="307"/>
              </a:xfrm>
              <a:prstGeom prst="rect">
                <a:avLst/>
              </a:prstGeom>
              <a:noFill/>
              <a:ln w="9525">
                <a:noFill/>
                <a:miter lim="800000"/>
                <a:headEnd/>
                <a:tailEnd/>
              </a:ln>
            </p:spPr>
            <p:txBody>
              <a:bodyPr wrap="none">
                <a:spAutoFit/>
              </a:bodyPr>
              <a:lstStyle/>
              <a:p>
                <a:pPr algn="ctr"/>
                <a:r>
                  <a:rPr lang="en-US" sz="900" b="1">
                    <a:cs typeface="Arial" pitchFamily="34" charset="0"/>
                  </a:rPr>
                  <a:t>Porous</a:t>
                </a:r>
              </a:p>
              <a:p>
                <a:pPr algn="ctr"/>
                <a:r>
                  <a:rPr lang="en-US" sz="900" b="1">
                    <a:cs typeface="Arial" pitchFamily="34" charset="0"/>
                  </a:rPr>
                  <a:t>Media</a:t>
                </a:r>
              </a:p>
            </p:txBody>
          </p:sp>
          <p:sp>
            <p:nvSpPr>
              <p:cNvPr id="24" name="Text Box 14"/>
              <p:cNvSpPr txBox="1">
                <a:spLocks noChangeArrowheads="1"/>
              </p:cNvSpPr>
              <p:nvPr/>
            </p:nvSpPr>
            <p:spPr bwMode="auto">
              <a:xfrm>
                <a:off x="4474" y="1230"/>
                <a:ext cx="478" cy="307"/>
              </a:xfrm>
              <a:prstGeom prst="rect">
                <a:avLst/>
              </a:prstGeom>
              <a:noFill/>
              <a:ln w="9525">
                <a:noFill/>
                <a:miter lim="800000"/>
                <a:headEnd/>
                <a:tailEnd/>
              </a:ln>
            </p:spPr>
            <p:txBody>
              <a:bodyPr wrap="none">
                <a:spAutoFit/>
              </a:bodyPr>
              <a:lstStyle/>
              <a:p>
                <a:pPr algn="ctr"/>
                <a:r>
                  <a:rPr lang="en-US" sz="900" b="1">
                    <a:cs typeface="Arial" pitchFamily="34" charset="0"/>
                  </a:rPr>
                  <a:t>Grain</a:t>
                </a:r>
              </a:p>
              <a:p>
                <a:pPr algn="ctr"/>
                <a:r>
                  <a:rPr lang="en-US" sz="900" b="1">
                    <a:cs typeface="Arial" pitchFamily="34" charset="0"/>
                  </a:rPr>
                  <a:t>Structure</a:t>
                </a:r>
              </a:p>
            </p:txBody>
          </p:sp>
          <p:sp>
            <p:nvSpPr>
              <p:cNvPr id="25" name="Text Box 15"/>
              <p:cNvSpPr txBox="1">
                <a:spLocks noChangeArrowheads="1"/>
              </p:cNvSpPr>
              <p:nvPr/>
            </p:nvSpPr>
            <p:spPr bwMode="auto">
              <a:xfrm>
                <a:off x="3906" y="1280"/>
                <a:ext cx="574" cy="192"/>
              </a:xfrm>
              <a:prstGeom prst="rect">
                <a:avLst/>
              </a:prstGeom>
              <a:noFill/>
              <a:ln w="9525">
                <a:noFill/>
                <a:miter lim="800000"/>
                <a:headEnd/>
                <a:tailEnd/>
              </a:ln>
            </p:spPr>
            <p:txBody>
              <a:bodyPr wrap="none">
                <a:spAutoFit/>
              </a:bodyPr>
              <a:lstStyle/>
              <a:p>
                <a:pPr algn="ctr"/>
                <a:r>
                  <a:rPr lang="en-US" sz="900" b="1">
                    <a:cs typeface="Arial" pitchFamily="34" charset="0"/>
                  </a:rPr>
                  <a:t>Precipitates</a:t>
                </a:r>
              </a:p>
            </p:txBody>
          </p:sp>
          <p:sp>
            <p:nvSpPr>
              <p:cNvPr id="26" name="Text Box 16"/>
              <p:cNvSpPr txBox="1">
                <a:spLocks noChangeArrowheads="1"/>
              </p:cNvSpPr>
              <p:nvPr/>
            </p:nvSpPr>
            <p:spPr bwMode="auto">
              <a:xfrm>
                <a:off x="5021" y="1280"/>
                <a:ext cx="324" cy="192"/>
              </a:xfrm>
              <a:prstGeom prst="rect">
                <a:avLst/>
              </a:prstGeom>
              <a:noFill/>
              <a:ln w="9525">
                <a:noFill/>
                <a:miter lim="800000"/>
                <a:headEnd/>
                <a:tailEnd/>
              </a:ln>
            </p:spPr>
            <p:txBody>
              <a:bodyPr wrap="none">
                <a:spAutoFit/>
              </a:bodyPr>
              <a:lstStyle/>
              <a:p>
                <a:pPr algn="ctr"/>
                <a:r>
                  <a:rPr lang="en-US" sz="900" b="1">
                    <a:cs typeface="Arial" pitchFamily="34" charset="0"/>
                  </a:rPr>
                  <a:t>Virus</a:t>
                </a:r>
              </a:p>
            </p:txBody>
          </p:sp>
          <p:sp>
            <p:nvSpPr>
              <p:cNvPr id="27" name="Text Box 17"/>
              <p:cNvSpPr txBox="1">
                <a:spLocks noChangeArrowheads="1"/>
              </p:cNvSpPr>
              <p:nvPr/>
            </p:nvSpPr>
            <p:spPr bwMode="auto">
              <a:xfrm>
                <a:off x="2718" y="1230"/>
                <a:ext cx="478" cy="307"/>
              </a:xfrm>
              <a:prstGeom prst="rect">
                <a:avLst/>
              </a:prstGeom>
              <a:noFill/>
              <a:ln w="9525">
                <a:noFill/>
                <a:miter lim="800000"/>
                <a:headEnd/>
                <a:tailEnd/>
              </a:ln>
            </p:spPr>
            <p:txBody>
              <a:bodyPr wrap="none">
                <a:spAutoFit/>
              </a:bodyPr>
              <a:lstStyle/>
              <a:p>
                <a:pPr algn="ctr"/>
                <a:r>
                  <a:rPr lang="en-US" sz="900" b="1" dirty="0">
                    <a:cs typeface="Arial" pitchFamily="34" charset="0"/>
                  </a:rPr>
                  <a:t>Crystal</a:t>
                </a:r>
              </a:p>
              <a:p>
                <a:pPr algn="ctr"/>
                <a:r>
                  <a:rPr lang="en-US" sz="900" b="1" dirty="0">
                    <a:cs typeface="Arial" pitchFamily="34" charset="0"/>
                  </a:rPr>
                  <a:t>Structure</a:t>
                </a:r>
              </a:p>
            </p:txBody>
          </p:sp>
        </p:grpSp>
        <p:pic>
          <p:nvPicPr>
            <p:cNvPr id="11" name="Picture 31" descr="wavelength"/>
            <p:cNvPicPr>
              <a:picLocks noChangeAspect="1" noChangeArrowheads="1"/>
            </p:cNvPicPr>
            <p:nvPr/>
          </p:nvPicPr>
          <p:blipFill>
            <a:blip r:embed="rId13" cstate="print"/>
            <a:srcRect/>
            <a:stretch>
              <a:fillRect/>
            </a:stretch>
          </p:blipFill>
          <p:spPr bwMode="auto">
            <a:xfrm>
              <a:off x="835656" y="1224302"/>
              <a:ext cx="961155" cy="1225944"/>
            </a:xfrm>
            <a:prstGeom prst="rect">
              <a:avLst/>
            </a:prstGeom>
            <a:noFill/>
            <a:ln w="9525">
              <a:noFill/>
              <a:miter lim="800000"/>
              <a:headEnd/>
              <a:tailEnd/>
            </a:ln>
          </p:spPr>
        </p:pic>
        <p:sp>
          <p:nvSpPr>
            <p:cNvPr id="12" name="Text Box 32"/>
            <p:cNvSpPr txBox="1">
              <a:spLocks noChangeArrowheads="1"/>
            </p:cNvSpPr>
            <p:nvPr/>
          </p:nvSpPr>
          <p:spPr bwMode="auto">
            <a:xfrm>
              <a:off x="526864" y="2219358"/>
              <a:ext cx="2471123" cy="1360315"/>
            </a:xfrm>
            <a:prstGeom prst="rect">
              <a:avLst/>
            </a:prstGeom>
            <a:noFill/>
            <a:ln w="9525">
              <a:noFill/>
              <a:miter lim="800000"/>
              <a:headEnd/>
              <a:tailEnd/>
            </a:ln>
          </p:spPr>
          <p:txBody>
            <a:bodyPr wrap="square">
              <a:spAutoFit/>
            </a:bodyPr>
            <a:lstStyle/>
            <a:p>
              <a:r>
                <a:rPr lang="en-US" sz="1600" b="1" dirty="0">
                  <a:latin typeface="Maiandra GD" pitchFamily="34" charset="0"/>
                </a:rPr>
                <a:t>Neutron </a:t>
              </a:r>
              <a:r>
                <a:rPr lang="en-US" sz="1600" b="1" dirty="0">
                  <a:solidFill>
                    <a:srgbClr val="002060"/>
                  </a:solidFill>
                  <a:effectLst>
                    <a:glow rad="101600">
                      <a:srgbClr val="92D050">
                        <a:alpha val="60000"/>
                      </a:srgbClr>
                    </a:glow>
                  </a:effectLst>
                  <a:latin typeface="Maiandra GD" pitchFamily="34" charset="0"/>
                </a:rPr>
                <a:t>WAVELENGTHS</a:t>
              </a:r>
              <a:r>
                <a:rPr lang="en-US" sz="1600" b="1" dirty="0">
                  <a:latin typeface="Maiandra GD" pitchFamily="34" charset="0"/>
                </a:rPr>
                <a:t> are similar to atomic scale dimensions</a:t>
              </a:r>
            </a:p>
          </p:txBody>
        </p:sp>
        <p:graphicFrame>
          <p:nvGraphicFramePr>
            <p:cNvPr id="13" name="Object 2"/>
            <p:cNvGraphicFramePr>
              <a:graphicFrameLocks noChangeAspect="1"/>
            </p:cNvGraphicFramePr>
            <p:nvPr/>
          </p:nvGraphicFramePr>
          <p:xfrm>
            <a:off x="1985751" y="1241798"/>
            <a:ext cx="2093913" cy="669925"/>
          </p:xfrm>
          <a:graphic>
            <a:graphicData uri="http://schemas.openxmlformats.org/presentationml/2006/ole">
              <mc:AlternateContent xmlns:mc="http://schemas.openxmlformats.org/markup-compatibility/2006">
                <mc:Choice xmlns:v="urn:schemas-microsoft-com:vml" Requires="v">
                  <p:oleObj spid="_x0000_s74859" name="Equation" r:id="rId14" imgW="1257300" imgH="368300" progId="Equation.3">
                    <p:embed/>
                  </p:oleObj>
                </mc:Choice>
                <mc:Fallback>
                  <p:oleObj name="Equation" r:id="rId14" imgW="1257300" imgH="368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5751" y="1241798"/>
                          <a:ext cx="2093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sp>
        <p:nvSpPr>
          <p:cNvPr id="30" name="Rectangle 3"/>
          <p:cNvSpPr txBox="1">
            <a:spLocks/>
          </p:cNvSpPr>
          <p:nvPr/>
        </p:nvSpPr>
        <p:spPr>
          <a:xfrm>
            <a:off x="976263" y="3209713"/>
            <a:ext cx="3245341" cy="2872055"/>
          </a:xfrm>
          <a:prstGeom prst="rect">
            <a:avLst/>
          </a:prstGeom>
          <a:noFill/>
          <a:ln w="19050">
            <a:solidFill>
              <a:schemeClr val="accent2">
                <a:lumMod val="40000"/>
                <a:lumOff val="60000"/>
              </a:schemeClr>
            </a:solidFill>
            <a:miter lim="800000"/>
            <a:headEnd/>
            <a:tailEnd/>
          </a:ln>
          <a:effectLst>
            <a:glow rad="63500">
              <a:schemeClr val="accent2">
                <a:satMod val="175000"/>
                <a:alpha val="40000"/>
              </a:schemeClr>
            </a:glow>
          </a:effectLst>
        </p:spPr>
        <p:txBody>
          <a:bodyPr/>
          <a:lstStyle>
            <a:lvl1pPr marL="230188" indent="-230188" algn="l" rtl="0" eaLnBrk="0" fontAlgn="base" hangingPunct="0">
              <a:lnSpc>
                <a:spcPct val="90000"/>
              </a:lnSpc>
              <a:spcBef>
                <a:spcPts val="1400"/>
              </a:spcBef>
              <a:spcAft>
                <a:spcPct val="0"/>
              </a:spcAft>
              <a:buClr>
                <a:srgbClr val="006C3A"/>
              </a:buClr>
              <a:buFont typeface="Arial" pitchFamily="34" charset="0"/>
              <a:buChar char="•"/>
              <a:defRPr sz="2800" b="1">
                <a:solidFill>
                  <a:schemeClr val="tx1"/>
                </a:solidFill>
                <a:latin typeface="+mn-lt"/>
                <a:ea typeface="+mn-ea"/>
                <a:cs typeface="+mn-cs"/>
              </a:defRPr>
            </a:lvl1pPr>
            <a:lvl2pPr marL="625475" indent="-279400" algn="l" rtl="0" eaLnBrk="0" fontAlgn="base" hangingPunct="0">
              <a:lnSpc>
                <a:spcPct val="90000"/>
              </a:lnSpc>
              <a:spcBef>
                <a:spcPts val="1200"/>
              </a:spcBef>
              <a:spcAft>
                <a:spcPct val="0"/>
              </a:spcAft>
              <a:buClr>
                <a:srgbClr val="006C3A"/>
              </a:buClr>
              <a:buFont typeface="Arial" pitchFamily="34" charset="0"/>
              <a:buChar char="–"/>
              <a:defRPr sz="2400" b="1">
                <a:solidFill>
                  <a:schemeClr val="tx1"/>
                </a:solidFill>
                <a:latin typeface="+mn-lt"/>
              </a:defRPr>
            </a:lvl2pPr>
            <a:lvl3pPr marL="914400" indent="-230188" algn="l" rtl="0" eaLnBrk="0" fontAlgn="base" hangingPunct="0">
              <a:lnSpc>
                <a:spcPct val="90000"/>
              </a:lnSpc>
              <a:spcBef>
                <a:spcPts val="800"/>
              </a:spcBef>
              <a:spcAft>
                <a:spcPct val="0"/>
              </a:spcAft>
              <a:buClr>
                <a:srgbClr val="006C3A"/>
              </a:buClr>
              <a:buFont typeface="Arial" pitchFamily="34" charset="0"/>
              <a:buChar char="•"/>
              <a:defRPr sz="2000" b="1">
                <a:solidFill>
                  <a:schemeClr val="tx1"/>
                </a:solidFill>
                <a:latin typeface="+mn-lt"/>
              </a:defRPr>
            </a:lvl3pPr>
            <a:lvl4pPr marL="1144588" indent="-173038" algn="l" rtl="0" eaLnBrk="0" fontAlgn="base" hangingPunct="0">
              <a:lnSpc>
                <a:spcPct val="90000"/>
              </a:lnSpc>
              <a:spcBef>
                <a:spcPts val="800"/>
              </a:spcBef>
              <a:spcAft>
                <a:spcPct val="0"/>
              </a:spcAft>
              <a:buClr>
                <a:srgbClr val="006C3A"/>
              </a:buClr>
              <a:buFont typeface="Arial" pitchFamily="34" charset="0"/>
              <a:buChar char="–"/>
              <a:defRPr b="1">
                <a:solidFill>
                  <a:schemeClr val="tx1"/>
                </a:solidFill>
                <a:latin typeface="+mn-lt"/>
              </a:defRPr>
            </a:lvl4pPr>
            <a:lvl5pPr marL="1482725" indent="-222250" algn="l" rtl="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mn-lt"/>
              </a:defRPr>
            </a:lvl5pPr>
            <a:lvl6pPr marL="19399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6pPr>
            <a:lvl7pPr marL="23971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7pPr>
            <a:lvl8pPr marL="28543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8pPr>
            <a:lvl9pPr marL="33115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9pPr>
          </a:lstStyle>
          <a:p>
            <a:pPr algn="ctr">
              <a:buFont typeface="Arial" pitchFamily="34" charset="0"/>
              <a:buNone/>
            </a:pPr>
            <a:r>
              <a:rPr lang="en-US" sz="2000" kern="0" dirty="0">
                <a:solidFill>
                  <a:srgbClr val="CC0000"/>
                </a:solidFill>
                <a:latin typeface="Calibri" panose="020F0502020204030204" pitchFamily="34" charset="0"/>
              </a:rPr>
              <a:t>X-ray</a:t>
            </a:r>
            <a:endParaRPr lang="en-US" sz="2000" kern="0" dirty="0">
              <a:latin typeface="Calibri" panose="020F0502020204030204" pitchFamily="34" charset="0"/>
            </a:endParaRPr>
          </a:p>
          <a:p>
            <a:pPr>
              <a:buNone/>
            </a:pPr>
            <a:r>
              <a:rPr lang="en-US" sz="2000" kern="0" dirty="0">
                <a:effectLst>
                  <a:glow rad="101600">
                    <a:srgbClr val="92D050">
                      <a:alpha val="60000"/>
                    </a:srgbClr>
                  </a:glow>
                </a:effectLst>
                <a:latin typeface="Calibri" panose="020F0502020204030204" pitchFamily="34" charset="0"/>
                <a:sym typeface="Symbol"/>
              </a:rPr>
              <a:t></a:t>
            </a:r>
            <a:r>
              <a:rPr lang="en-US" sz="2000" kern="0" dirty="0">
                <a:effectLst>
                  <a:glow rad="101600">
                    <a:srgbClr val="92D050">
                      <a:alpha val="60000"/>
                    </a:srgbClr>
                  </a:glow>
                </a:effectLst>
                <a:latin typeface="Calibri" panose="020F0502020204030204" pitchFamily="34" charset="0"/>
              </a:rPr>
              <a:t> :  0.1 </a:t>
            </a:r>
            <a:r>
              <a:rPr lang="en-US" sz="2000" kern="0" dirty="0">
                <a:effectLst>
                  <a:glow rad="101600">
                    <a:srgbClr val="92D050">
                      <a:alpha val="60000"/>
                    </a:srgbClr>
                  </a:glow>
                </a:effectLst>
                <a:latin typeface="Calibri" panose="020F0502020204030204" pitchFamily="34" charset="0"/>
                <a:ea typeface="Gulim"/>
              </a:rPr>
              <a:t>Å - </a:t>
            </a:r>
            <a:r>
              <a:rPr lang="en-US" sz="2000" kern="0" dirty="0">
                <a:effectLst>
                  <a:glow rad="101600">
                    <a:srgbClr val="92D050">
                      <a:alpha val="60000"/>
                    </a:srgbClr>
                  </a:glow>
                </a:effectLst>
                <a:latin typeface="Calibri" panose="020F0502020204030204" pitchFamily="34" charset="0"/>
              </a:rPr>
              <a:t>10 </a:t>
            </a:r>
            <a:r>
              <a:rPr lang="en-US" sz="2000" kern="0" dirty="0">
                <a:effectLst>
                  <a:glow rad="101600">
                    <a:srgbClr val="92D050">
                      <a:alpha val="60000"/>
                    </a:srgbClr>
                  </a:glow>
                </a:effectLst>
                <a:latin typeface="Calibri" panose="020F0502020204030204" pitchFamily="34" charset="0"/>
                <a:ea typeface="Gulim"/>
              </a:rPr>
              <a:t>Å</a:t>
            </a:r>
            <a:r>
              <a:rPr lang="en-US" sz="2000" kern="0" dirty="0">
                <a:effectLst>
                  <a:glow rad="101600">
                    <a:srgbClr val="92D050">
                      <a:alpha val="60000"/>
                    </a:srgbClr>
                  </a:glow>
                </a:effectLst>
                <a:latin typeface="Calibri" panose="020F0502020204030204" pitchFamily="34" charset="0"/>
              </a:rPr>
              <a:t> </a:t>
            </a:r>
          </a:p>
          <a:p>
            <a:pPr>
              <a:buFont typeface="Arial" pitchFamily="34" charset="0"/>
              <a:buNone/>
            </a:pPr>
            <a:r>
              <a:rPr lang="en-US" sz="2000" kern="0" dirty="0">
                <a:latin typeface="Calibri" panose="020F0502020204030204" pitchFamily="34" charset="0"/>
                <a:sym typeface="Symbol"/>
              </a:rPr>
              <a:t></a:t>
            </a:r>
            <a:r>
              <a:rPr lang="en-US" sz="2000" kern="0" dirty="0">
                <a:latin typeface="Calibri" panose="020F0502020204030204" pitchFamily="34" charset="0"/>
              </a:rPr>
              <a:t>[Å] = 12.398/E</a:t>
            </a:r>
            <a:r>
              <a:rPr lang="en-US" sz="2000" kern="0" baseline="-25000" dirty="0">
                <a:latin typeface="Calibri" panose="020F0502020204030204" pitchFamily="34" charset="0"/>
              </a:rPr>
              <a:t>ph</a:t>
            </a:r>
            <a:r>
              <a:rPr lang="en-US" sz="2000" kern="0" dirty="0">
                <a:latin typeface="Calibri" panose="020F0502020204030204" pitchFamily="34" charset="0"/>
              </a:rPr>
              <a:t>[</a:t>
            </a:r>
            <a:r>
              <a:rPr lang="en-US" sz="2000" kern="0" dirty="0" err="1">
                <a:latin typeface="Calibri" panose="020F0502020204030204" pitchFamily="34" charset="0"/>
              </a:rPr>
              <a:t>keV</a:t>
            </a:r>
            <a:r>
              <a:rPr lang="en-US" sz="2000" kern="0" dirty="0">
                <a:latin typeface="Calibri" panose="020F0502020204030204" pitchFamily="34" charset="0"/>
              </a:rPr>
              <a:t>]</a:t>
            </a:r>
          </a:p>
          <a:p>
            <a:pPr>
              <a:buFont typeface="Arial" pitchFamily="34" charset="0"/>
              <a:buNone/>
            </a:pPr>
            <a:r>
              <a:rPr lang="en-US" sz="2000" kern="0" dirty="0">
                <a:latin typeface="Calibri" panose="020F0502020204030204" pitchFamily="34" charset="0"/>
              </a:rPr>
              <a:t>Source:  </a:t>
            </a:r>
          </a:p>
          <a:p>
            <a:r>
              <a:rPr lang="en-US" sz="2000" kern="0" dirty="0">
                <a:latin typeface="Calibri" panose="020F0502020204030204" pitchFamily="34" charset="0"/>
              </a:rPr>
              <a:t>Lab </a:t>
            </a:r>
            <a:r>
              <a:rPr lang="en-US" sz="2000" kern="0" dirty="0" err="1">
                <a:latin typeface="Calibri" panose="020F0502020204030204" pitchFamily="34" charset="0"/>
              </a:rPr>
              <a:t>diffractometers</a:t>
            </a:r>
            <a:endParaRPr lang="en-US" sz="2000" kern="0" dirty="0">
              <a:latin typeface="Calibri" panose="020F0502020204030204" pitchFamily="34" charset="0"/>
            </a:endParaRPr>
          </a:p>
          <a:p>
            <a:r>
              <a:rPr lang="en-US" sz="2000" kern="0" dirty="0">
                <a:latin typeface="Calibri" panose="020F0502020204030204" pitchFamily="34" charset="0"/>
              </a:rPr>
              <a:t>Synchrotron Sources</a:t>
            </a:r>
          </a:p>
        </p:txBody>
      </p:sp>
      <p:sp>
        <p:nvSpPr>
          <p:cNvPr id="31" name="Rectangle 4"/>
          <p:cNvSpPr txBox="1">
            <a:spLocks/>
          </p:cNvSpPr>
          <p:nvPr/>
        </p:nvSpPr>
        <p:spPr>
          <a:xfrm>
            <a:off x="4897696" y="3225706"/>
            <a:ext cx="3317054" cy="2872055"/>
          </a:xfrm>
          <a:prstGeom prst="rect">
            <a:avLst/>
          </a:prstGeom>
          <a:noFill/>
          <a:ln w="19050">
            <a:solidFill>
              <a:schemeClr val="accent2">
                <a:lumMod val="40000"/>
                <a:lumOff val="60000"/>
              </a:schemeClr>
            </a:solidFill>
            <a:miter lim="800000"/>
            <a:headEnd/>
            <a:tailEnd/>
          </a:ln>
          <a:effectLst>
            <a:glow rad="63500">
              <a:schemeClr val="accent2">
                <a:satMod val="175000"/>
                <a:alpha val="40000"/>
              </a:schemeClr>
            </a:glow>
          </a:effectLst>
        </p:spPr>
        <p:txBody>
          <a:bodyPr/>
          <a:lstStyle>
            <a:lvl1pPr marL="230188" indent="-230188" algn="l" rtl="0" eaLnBrk="0" fontAlgn="base" hangingPunct="0">
              <a:lnSpc>
                <a:spcPct val="90000"/>
              </a:lnSpc>
              <a:spcBef>
                <a:spcPts val="1400"/>
              </a:spcBef>
              <a:spcAft>
                <a:spcPct val="0"/>
              </a:spcAft>
              <a:buClr>
                <a:srgbClr val="006C3A"/>
              </a:buClr>
              <a:buFont typeface="Arial" pitchFamily="34" charset="0"/>
              <a:buChar char="•"/>
              <a:defRPr sz="2800" b="1">
                <a:solidFill>
                  <a:schemeClr val="tx1"/>
                </a:solidFill>
                <a:latin typeface="+mn-lt"/>
                <a:ea typeface="+mn-ea"/>
                <a:cs typeface="+mn-cs"/>
              </a:defRPr>
            </a:lvl1pPr>
            <a:lvl2pPr marL="625475" indent="-279400" algn="l" rtl="0" eaLnBrk="0" fontAlgn="base" hangingPunct="0">
              <a:lnSpc>
                <a:spcPct val="90000"/>
              </a:lnSpc>
              <a:spcBef>
                <a:spcPts val="1200"/>
              </a:spcBef>
              <a:spcAft>
                <a:spcPct val="0"/>
              </a:spcAft>
              <a:buClr>
                <a:srgbClr val="006C3A"/>
              </a:buClr>
              <a:buFont typeface="Arial" pitchFamily="34" charset="0"/>
              <a:buChar char="–"/>
              <a:defRPr sz="2400" b="1">
                <a:solidFill>
                  <a:schemeClr val="tx1"/>
                </a:solidFill>
                <a:latin typeface="+mn-lt"/>
              </a:defRPr>
            </a:lvl2pPr>
            <a:lvl3pPr marL="914400" indent="-230188" algn="l" rtl="0" eaLnBrk="0" fontAlgn="base" hangingPunct="0">
              <a:lnSpc>
                <a:spcPct val="90000"/>
              </a:lnSpc>
              <a:spcBef>
                <a:spcPts val="800"/>
              </a:spcBef>
              <a:spcAft>
                <a:spcPct val="0"/>
              </a:spcAft>
              <a:buClr>
                <a:srgbClr val="006C3A"/>
              </a:buClr>
              <a:buFont typeface="Arial" pitchFamily="34" charset="0"/>
              <a:buChar char="•"/>
              <a:defRPr sz="2000" b="1">
                <a:solidFill>
                  <a:schemeClr val="tx1"/>
                </a:solidFill>
                <a:latin typeface="+mn-lt"/>
              </a:defRPr>
            </a:lvl3pPr>
            <a:lvl4pPr marL="1144588" indent="-173038" algn="l" rtl="0" eaLnBrk="0" fontAlgn="base" hangingPunct="0">
              <a:lnSpc>
                <a:spcPct val="90000"/>
              </a:lnSpc>
              <a:spcBef>
                <a:spcPts val="800"/>
              </a:spcBef>
              <a:spcAft>
                <a:spcPct val="0"/>
              </a:spcAft>
              <a:buClr>
                <a:srgbClr val="006C3A"/>
              </a:buClr>
              <a:buFont typeface="Arial" pitchFamily="34" charset="0"/>
              <a:buChar char="–"/>
              <a:defRPr b="1">
                <a:solidFill>
                  <a:schemeClr val="tx1"/>
                </a:solidFill>
                <a:latin typeface="+mn-lt"/>
              </a:defRPr>
            </a:lvl4pPr>
            <a:lvl5pPr marL="1482725" indent="-222250" algn="l" rtl="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mn-lt"/>
              </a:defRPr>
            </a:lvl5pPr>
            <a:lvl6pPr marL="19399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6pPr>
            <a:lvl7pPr marL="23971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7pPr>
            <a:lvl8pPr marL="28543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8pPr>
            <a:lvl9pPr marL="33115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9pPr>
          </a:lstStyle>
          <a:p>
            <a:pPr algn="ctr">
              <a:buFont typeface="Arial" pitchFamily="34" charset="0"/>
              <a:buNone/>
            </a:pPr>
            <a:r>
              <a:rPr lang="en-US" sz="2000" kern="0" dirty="0">
                <a:solidFill>
                  <a:srgbClr val="CC0000"/>
                </a:solidFill>
                <a:latin typeface="Calibri" panose="020F0502020204030204" pitchFamily="34" charset="0"/>
              </a:rPr>
              <a:t>Neutron</a:t>
            </a:r>
          </a:p>
          <a:p>
            <a:pPr>
              <a:buNone/>
            </a:pPr>
            <a:r>
              <a:rPr lang="en-US" sz="2000" kern="0" dirty="0">
                <a:effectLst>
                  <a:glow rad="101600">
                    <a:srgbClr val="92D050">
                      <a:alpha val="60000"/>
                    </a:srgbClr>
                  </a:glow>
                </a:effectLst>
                <a:latin typeface="Calibri" panose="020F0502020204030204" pitchFamily="34" charset="0"/>
              </a:rPr>
              <a:t>thermal  </a:t>
            </a:r>
            <a:r>
              <a:rPr lang="en-US" sz="2000" kern="0" dirty="0">
                <a:effectLst>
                  <a:glow rad="101600">
                    <a:srgbClr val="92D050">
                      <a:alpha val="60000"/>
                    </a:srgbClr>
                  </a:glow>
                </a:effectLst>
                <a:latin typeface="Calibri" panose="020F0502020204030204" pitchFamily="34" charset="0"/>
                <a:sym typeface="Symbol"/>
              </a:rPr>
              <a:t></a:t>
            </a:r>
            <a:r>
              <a:rPr lang="en-US" sz="2000" kern="0" dirty="0">
                <a:effectLst>
                  <a:glow rad="101600">
                    <a:srgbClr val="92D050">
                      <a:alpha val="60000"/>
                    </a:srgbClr>
                  </a:glow>
                </a:effectLst>
                <a:latin typeface="Calibri" panose="020F0502020204030204" pitchFamily="34" charset="0"/>
              </a:rPr>
              <a:t> : 1 - 4 </a:t>
            </a:r>
            <a:r>
              <a:rPr lang="en-US" sz="2000" kern="0" dirty="0">
                <a:effectLst>
                  <a:glow rad="101600">
                    <a:srgbClr val="92D050">
                      <a:alpha val="60000"/>
                    </a:srgbClr>
                  </a:glow>
                </a:effectLst>
                <a:latin typeface="Calibri" panose="020F0502020204030204" pitchFamily="34" charset="0"/>
                <a:ea typeface="Gulim"/>
              </a:rPr>
              <a:t>Å</a:t>
            </a:r>
            <a:endParaRPr lang="en-US" sz="2000" kern="0" dirty="0">
              <a:effectLst>
                <a:glow rad="101600">
                  <a:srgbClr val="92D050">
                    <a:alpha val="60000"/>
                  </a:srgbClr>
                </a:glow>
              </a:effectLst>
              <a:latin typeface="Calibri" panose="020F0502020204030204" pitchFamily="34" charset="0"/>
            </a:endParaRPr>
          </a:p>
          <a:p>
            <a:pPr>
              <a:buFont typeface="Arial" pitchFamily="34" charset="0"/>
              <a:buNone/>
            </a:pPr>
            <a:r>
              <a:rPr lang="en-US" sz="2000" kern="0" dirty="0">
                <a:latin typeface="Calibri" panose="020F0502020204030204" pitchFamily="34" charset="0"/>
              </a:rPr>
              <a:t>E</a:t>
            </a:r>
            <a:r>
              <a:rPr lang="en-US" sz="2000" kern="0" baseline="-25000" dirty="0">
                <a:latin typeface="Calibri" panose="020F0502020204030204" pitchFamily="34" charset="0"/>
              </a:rPr>
              <a:t>n</a:t>
            </a:r>
            <a:r>
              <a:rPr lang="en-US" sz="2000" kern="0" dirty="0">
                <a:latin typeface="Calibri" panose="020F0502020204030204" pitchFamily="34" charset="0"/>
              </a:rPr>
              <a:t>[</a:t>
            </a:r>
            <a:r>
              <a:rPr lang="en-US" sz="2000" kern="0" dirty="0" err="1">
                <a:latin typeface="Calibri" panose="020F0502020204030204" pitchFamily="34" charset="0"/>
              </a:rPr>
              <a:t>meV</a:t>
            </a:r>
            <a:r>
              <a:rPr lang="en-US" sz="2000" kern="0" dirty="0">
                <a:latin typeface="Calibri" panose="020F0502020204030204" pitchFamily="34" charset="0"/>
              </a:rPr>
              <a:t>] =81.89/ l</a:t>
            </a:r>
            <a:r>
              <a:rPr lang="en-US" sz="2000" kern="0" baseline="30000" dirty="0">
                <a:latin typeface="Calibri" panose="020F0502020204030204" pitchFamily="34" charset="0"/>
              </a:rPr>
              <a:t>2</a:t>
            </a:r>
            <a:r>
              <a:rPr lang="en-US" sz="2000" kern="0" dirty="0">
                <a:latin typeface="Calibri" panose="020F0502020204030204" pitchFamily="34" charset="0"/>
              </a:rPr>
              <a:t>[Å] </a:t>
            </a:r>
          </a:p>
          <a:p>
            <a:pPr>
              <a:buFont typeface="Arial" pitchFamily="34" charset="0"/>
              <a:buNone/>
            </a:pPr>
            <a:r>
              <a:rPr lang="en-US" sz="2000" kern="0" dirty="0">
                <a:latin typeface="Calibri" panose="020F0502020204030204" pitchFamily="34" charset="0"/>
              </a:rPr>
              <a:t>Source:</a:t>
            </a:r>
          </a:p>
          <a:p>
            <a:r>
              <a:rPr lang="en-US" sz="2000" kern="0" dirty="0">
                <a:latin typeface="Calibri" panose="020F0502020204030204" pitchFamily="34" charset="0"/>
              </a:rPr>
              <a:t>Reactors (fission)</a:t>
            </a:r>
          </a:p>
          <a:p>
            <a:r>
              <a:rPr lang="en-US" sz="2000" kern="0" dirty="0">
                <a:latin typeface="Calibri" panose="020F0502020204030204" pitchFamily="34" charset="0"/>
              </a:rPr>
              <a:t>Spallation Source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457200" y="990600"/>
          <a:ext cx="8382000" cy="5475288"/>
        </p:xfrm>
        <a:graphic>
          <a:graphicData uri="http://schemas.openxmlformats.org/presentationml/2006/ole">
            <mc:AlternateContent xmlns:mc="http://schemas.openxmlformats.org/markup-compatibility/2006">
              <mc:Choice xmlns:v="urn:schemas-microsoft-com:vml" Requires="v">
                <p:oleObj spid="_x0000_s21588" name="Document" r:id="rId3" imgW="4130040" imgH="2697480" progId="Word.Document.8">
                  <p:embed/>
                </p:oleObj>
              </mc:Choice>
              <mc:Fallback>
                <p:oleObj name="Document" r:id="rId3" imgW="4130040" imgH="269748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382000" cy="547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3"/>
          <p:cNvSpPr txBox="1">
            <a:spLocks noChangeArrowheads="1"/>
          </p:cNvSpPr>
          <p:nvPr/>
        </p:nvSpPr>
        <p:spPr bwMode="auto">
          <a:xfrm>
            <a:off x="1582738" y="242888"/>
            <a:ext cx="56515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sz="2400">
                <a:solidFill>
                  <a:srgbClr val="CC3300"/>
                </a:solidFill>
                <a:latin typeface="Comic Sans MS" pitchFamily="66" charset="0"/>
              </a:rPr>
              <a:t>C</a:t>
            </a:r>
            <a:r>
              <a:rPr lang="en-US" sz="2400" baseline="-25000">
                <a:solidFill>
                  <a:srgbClr val="CC3300"/>
                </a:solidFill>
                <a:latin typeface="Comic Sans MS" pitchFamily="66" charset="0"/>
              </a:rPr>
              <a:t>60 </a:t>
            </a:r>
            <a:r>
              <a:rPr lang="en-US" sz="2400">
                <a:solidFill>
                  <a:srgbClr val="CC3300"/>
                </a:solidFill>
                <a:latin typeface="Comic Sans MS" pitchFamily="66" charset="0"/>
              </a:rPr>
              <a:t>· 2CHCl</a:t>
            </a:r>
            <a:r>
              <a:rPr lang="en-US" sz="2400" baseline="-25000">
                <a:solidFill>
                  <a:srgbClr val="CC3300"/>
                </a:solidFill>
                <a:latin typeface="Comic Sans MS" pitchFamily="66" charset="0"/>
              </a:rPr>
              <a:t>3</a:t>
            </a:r>
            <a:r>
              <a:rPr lang="en-US" sz="2400">
                <a:solidFill>
                  <a:srgbClr val="CC3300"/>
                </a:solidFill>
                <a:latin typeface="Comic Sans MS" pitchFamily="66" charset="0"/>
              </a:rPr>
              <a:t> at 50K</a:t>
            </a:r>
          </a:p>
          <a:p>
            <a:pPr algn="ctr" eaLnBrk="1" hangingPunct="1"/>
            <a:r>
              <a:rPr lang="en-US">
                <a:solidFill>
                  <a:srgbClr val="CC3300"/>
                </a:solidFill>
                <a:latin typeface="Comic Sans MS" pitchFamily="66" charset="0"/>
              </a:rPr>
              <a:t>(9.836Å, 10.091Å, 9.818Å, 101.36°, 116.46°, 79.78°)</a:t>
            </a:r>
            <a:endParaRPr lang="en-US" sz="2400">
              <a:solidFill>
                <a:srgbClr val="CC3300"/>
              </a:solidFill>
              <a:latin typeface="Comic Sans MS"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609600"/>
            <a:ext cx="7467600" cy="1141413"/>
          </a:xfrm>
        </p:spPr>
        <p:txBody>
          <a:bodyPr/>
          <a:lstStyle/>
          <a:p>
            <a:r>
              <a:rPr lang="en-US" sz="2000" b="1">
                <a:solidFill>
                  <a:srgbClr val="FF0000"/>
                </a:solidFill>
                <a:latin typeface="Calibri" pitchFamily="34" charset="0"/>
                <a:cs typeface="Calibri" pitchFamily="34" charset="0"/>
              </a:rPr>
              <a:t>The crystal structure of C</a:t>
            </a:r>
            <a:r>
              <a:rPr lang="en-US" sz="2000" b="1" baseline="-25000">
                <a:solidFill>
                  <a:srgbClr val="FF0000"/>
                </a:solidFill>
                <a:latin typeface="Calibri" pitchFamily="34" charset="0"/>
                <a:cs typeface="Calibri" pitchFamily="34" charset="0"/>
              </a:rPr>
              <a:t>60 </a:t>
            </a:r>
            <a:r>
              <a:rPr lang="en-US" sz="2000" b="1">
                <a:solidFill>
                  <a:srgbClr val="FF0000"/>
                </a:solidFill>
                <a:latin typeface="Calibri" pitchFamily="34" charset="0"/>
                <a:cs typeface="Calibri" pitchFamily="34" charset="0"/>
              </a:rPr>
              <a:t>intercalated with CHCl</a:t>
            </a:r>
            <a:r>
              <a:rPr lang="en-US" sz="2000" b="1" baseline="-25000">
                <a:solidFill>
                  <a:srgbClr val="FF0000"/>
                </a:solidFill>
                <a:latin typeface="Calibri" pitchFamily="34" charset="0"/>
                <a:cs typeface="Calibri" pitchFamily="34" charset="0"/>
              </a:rPr>
              <a:t>3</a:t>
            </a:r>
            <a:r>
              <a:rPr lang="en-US" sz="2000" b="1">
                <a:solidFill>
                  <a:srgbClr val="FF0000"/>
                </a:solidFill>
                <a:latin typeface="Calibri" pitchFamily="34" charset="0"/>
                <a:cs typeface="Calibri" pitchFamily="34" charset="0"/>
              </a:rPr>
              <a:t>/CHBr</a:t>
            </a:r>
            <a:r>
              <a:rPr lang="en-US" sz="2000" b="1" baseline="-25000">
                <a:solidFill>
                  <a:srgbClr val="FF0000"/>
                </a:solidFill>
                <a:latin typeface="Calibri" pitchFamily="34" charset="0"/>
                <a:cs typeface="Calibri" pitchFamily="34" charset="0"/>
              </a:rPr>
              <a:t>3</a:t>
            </a:r>
            <a:r>
              <a:rPr lang="en-US" sz="2000" b="1">
                <a:solidFill>
                  <a:srgbClr val="FF0000"/>
                </a:solidFill>
                <a:latin typeface="Calibri" pitchFamily="34" charset="0"/>
                <a:cs typeface="Calibri" pitchFamily="34" charset="0"/>
              </a:rPr>
              <a:t> is not </a:t>
            </a:r>
            <a:r>
              <a:rPr lang="en-US" sz="2000" b="1">
                <a:solidFill>
                  <a:schemeClr val="tx1"/>
                </a:solidFill>
                <a:latin typeface="Calibri" pitchFamily="34" charset="0"/>
                <a:cs typeface="Calibri" pitchFamily="34" charset="0"/>
              </a:rPr>
              <a:t>fcc</a:t>
            </a:r>
            <a:r>
              <a:rPr lang="en-US" sz="2000" b="1">
                <a:solidFill>
                  <a:srgbClr val="FF0000"/>
                </a:solidFill>
                <a:latin typeface="Calibri" pitchFamily="34" charset="0"/>
                <a:cs typeface="Calibri" pitchFamily="34" charset="0"/>
              </a:rPr>
              <a:t> but </a:t>
            </a:r>
            <a:r>
              <a:rPr lang="en-US" sz="2000" b="1">
                <a:solidFill>
                  <a:schemeClr val="tx1"/>
                </a:solidFill>
                <a:latin typeface="Calibri" pitchFamily="34" charset="0"/>
                <a:cs typeface="Calibri" pitchFamily="34" charset="0"/>
              </a:rPr>
              <a:t>hcp</a:t>
            </a:r>
            <a:r>
              <a:rPr lang="en-US" sz="2000" b="1">
                <a:solidFill>
                  <a:srgbClr val="FF0000"/>
                </a:solidFill>
                <a:latin typeface="Calibri" pitchFamily="34" charset="0"/>
                <a:cs typeface="Calibri" pitchFamily="34" charset="0"/>
              </a:rPr>
              <a:t>. More over when it is cooled it undergoes a phase transition and at ~150K they are converted into a fully order triclinic phase. </a:t>
            </a:r>
            <a:br>
              <a:rPr lang="en-US" sz="2000" b="1">
                <a:solidFill>
                  <a:srgbClr val="FF0000"/>
                </a:solidFill>
                <a:latin typeface="Calibri" pitchFamily="34" charset="0"/>
                <a:cs typeface="Calibri" pitchFamily="34" charset="0"/>
              </a:rPr>
            </a:br>
            <a:endParaRPr lang="en-US" sz="2000" b="1">
              <a:solidFill>
                <a:srgbClr val="FF0000"/>
              </a:solidFill>
              <a:latin typeface="Calibri" pitchFamily="34" charset="0"/>
              <a:cs typeface="Calibri" pitchFamily="34" charset="0"/>
            </a:endParaRPr>
          </a:p>
        </p:txBody>
      </p:sp>
      <p:graphicFrame>
        <p:nvGraphicFramePr>
          <p:cNvPr id="164938" name="Group 74"/>
          <p:cNvGraphicFramePr>
            <a:graphicFrameLocks noGrp="1"/>
          </p:cNvGraphicFramePr>
          <p:nvPr/>
        </p:nvGraphicFramePr>
        <p:xfrm>
          <a:off x="762000" y="2438400"/>
          <a:ext cx="4953000" cy="2746508"/>
        </p:xfrm>
        <a:graphic>
          <a:graphicData uri="http://schemas.openxmlformats.org/drawingml/2006/table">
            <a:tbl>
              <a:tblPr/>
              <a:tblGrid>
                <a:gridCol w="1385888">
                  <a:extLst>
                    <a:ext uri="{9D8B030D-6E8A-4147-A177-3AD203B41FA5}">
                      <a16:colId xmlns:a16="http://schemas.microsoft.com/office/drawing/2014/main" val="20000"/>
                    </a:ext>
                  </a:extLst>
                </a:gridCol>
                <a:gridCol w="1052512">
                  <a:extLst>
                    <a:ext uri="{9D8B030D-6E8A-4147-A177-3AD203B41FA5}">
                      <a16:colId xmlns:a16="http://schemas.microsoft.com/office/drawing/2014/main" val="20001"/>
                    </a:ext>
                  </a:extLst>
                </a:gridCol>
                <a:gridCol w="893763">
                  <a:extLst>
                    <a:ext uri="{9D8B030D-6E8A-4147-A177-3AD203B41FA5}">
                      <a16:colId xmlns:a16="http://schemas.microsoft.com/office/drawing/2014/main" val="20002"/>
                    </a:ext>
                  </a:extLst>
                </a:gridCol>
                <a:gridCol w="728662">
                  <a:extLst>
                    <a:ext uri="{9D8B030D-6E8A-4147-A177-3AD203B41FA5}">
                      <a16:colId xmlns:a16="http://schemas.microsoft.com/office/drawing/2014/main" val="20003"/>
                    </a:ext>
                  </a:extLst>
                </a:gridCol>
                <a:gridCol w="892175">
                  <a:extLst>
                    <a:ext uri="{9D8B030D-6E8A-4147-A177-3AD203B41FA5}">
                      <a16:colId xmlns:a16="http://schemas.microsoft.com/office/drawing/2014/main" val="20004"/>
                    </a:ext>
                  </a:extLst>
                </a:gridCol>
              </a:tblGrid>
              <a:tr h="474597">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endParaRPr kumimoji="0" lang="en-US" sz="1200" b="1" i="0" u="none" strike="noStrike" cap="none" normalizeH="0" baseline="0">
                        <a:ln>
                          <a:noFill/>
                        </a:ln>
                        <a:solidFill>
                          <a:schemeClr val="tx1"/>
                        </a:solidFill>
                        <a:effectLst/>
                        <a:latin typeface="Comic Sans MS" pitchFamily="66"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Sp Group</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Lattice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T</a:t>
                      </a:r>
                      <a:r>
                        <a:rPr kumimoji="0" lang="en-US" sz="1200" b="1" i="0" u="none" strike="noStrike" cap="none" normalizeH="0" baseline="-25000">
                          <a:ln>
                            <a:noFill/>
                          </a:ln>
                          <a:solidFill>
                            <a:schemeClr val="tx1"/>
                          </a:solidFill>
                          <a:effectLst/>
                          <a:latin typeface="Comic Sans MS" pitchFamily="66" charset="0"/>
                        </a:rPr>
                        <a:t>c</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d</a:t>
                      </a:r>
                      <a:r>
                        <a:rPr kumimoji="0" lang="en-US" sz="1200" b="1" i="0" u="none" strike="noStrike" cap="none" normalizeH="0" baseline="-25000">
                          <a:ln>
                            <a:noFill/>
                          </a:ln>
                          <a:solidFill>
                            <a:schemeClr val="tx1"/>
                          </a:solidFill>
                          <a:effectLst/>
                          <a:latin typeface="Comic Sans MS" pitchFamily="66" charset="0"/>
                        </a:rPr>
                        <a:t>nn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059">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K</a:t>
                      </a:r>
                      <a:r>
                        <a:rPr kumimoji="0" lang="en-US" sz="1200" b="1" i="0" u="none" strike="noStrike" cap="none" normalizeH="0" baseline="-25000">
                          <a:ln>
                            <a:noFill/>
                          </a:ln>
                          <a:solidFill>
                            <a:schemeClr val="tx1"/>
                          </a:solidFill>
                          <a:effectLst/>
                          <a:latin typeface="Comic Sans MS" pitchFamily="66" charset="0"/>
                        </a:rPr>
                        <a:t>3</a:t>
                      </a:r>
                      <a:r>
                        <a:rPr kumimoji="0" lang="en-US" sz="1200" b="1" i="0" u="none" strike="noStrike" cap="none" normalizeH="0" baseline="0">
                          <a:ln>
                            <a:noFill/>
                          </a:ln>
                          <a:solidFill>
                            <a:schemeClr val="tx1"/>
                          </a:solidFill>
                          <a:effectLst/>
                          <a:latin typeface="Comic Sans MS" pitchFamily="66" charset="0"/>
                        </a:rPr>
                        <a:t>C</a:t>
                      </a:r>
                      <a:r>
                        <a:rPr kumimoji="0" lang="en-US" sz="1200" b="1" i="0" u="none" strike="noStrike" cap="none" normalizeH="0" baseline="-25000">
                          <a:ln>
                            <a:noFill/>
                          </a:ln>
                          <a:solidFill>
                            <a:schemeClr val="tx1"/>
                          </a:solidFill>
                          <a:effectLst/>
                          <a:latin typeface="Comic Sans MS" pitchFamily="66" charset="0"/>
                        </a:rPr>
                        <a:t>60</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Fm3m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33CC33"/>
                          </a:solidFill>
                          <a:effectLst/>
                          <a:latin typeface="Comic Sans MS" pitchFamily="66" charset="0"/>
                        </a:rPr>
                        <a:t>14.24</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accent2"/>
                          </a:solidFill>
                          <a:effectLst/>
                          <a:latin typeface="Comic Sans MS" pitchFamily="66" charset="0"/>
                        </a:rPr>
                        <a:t>18 (e-)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FF0000"/>
                          </a:solidFill>
                          <a:effectLst/>
                          <a:latin typeface="Comic Sans MS" pitchFamily="66" charset="0"/>
                        </a:rPr>
                        <a:t>10.069</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361">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Rb</a:t>
                      </a:r>
                      <a:r>
                        <a:rPr kumimoji="0" lang="en-US" sz="1200" b="1" i="0" u="none" strike="noStrike" cap="none" normalizeH="0" baseline="-25000">
                          <a:ln>
                            <a:noFill/>
                          </a:ln>
                          <a:solidFill>
                            <a:schemeClr val="tx1"/>
                          </a:solidFill>
                          <a:effectLst/>
                          <a:latin typeface="Comic Sans MS" pitchFamily="66" charset="0"/>
                        </a:rPr>
                        <a:t>3</a:t>
                      </a:r>
                      <a:r>
                        <a:rPr kumimoji="0" lang="en-US" sz="1200" b="1" i="0" u="none" strike="noStrike" cap="none" normalizeH="0" baseline="0">
                          <a:ln>
                            <a:noFill/>
                          </a:ln>
                          <a:solidFill>
                            <a:schemeClr val="tx1"/>
                          </a:solidFill>
                          <a:effectLst/>
                          <a:latin typeface="Comic Sans MS" pitchFamily="66" charset="0"/>
                        </a:rPr>
                        <a:t>C</a:t>
                      </a:r>
                      <a:r>
                        <a:rPr kumimoji="0" lang="en-US" sz="1200" b="1" i="0" u="none" strike="noStrike" cap="none" normalizeH="0" baseline="-25000">
                          <a:ln>
                            <a:noFill/>
                          </a:ln>
                          <a:solidFill>
                            <a:schemeClr val="tx1"/>
                          </a:solidFill>
                          <a:effectLst/>
                          <a:latin typeface="Comic Sans MS" pitchFamily="66" charset="0"/>
                        </a:rPr>
                        <a:t>60</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Fm3m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33CC33"/>
                          </a:solidFill>
                          <a:effectLst/>
                          <a:latin typeface="Comic Sans MS" pitchFamily="66" charset="0"/>
                        </a:rPr>
                        <a:t>14.44</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accent2"/>
                          </a:solidFill>
                          <a:effectLst/>
                          <a:latin typeface="Comic Sans MS" pitchFamily="66" charset="0"/>
                        </a:rPr>
                        <a:t>28 (e-)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FF0000"/>
                          </a:solidFill>
                          <a:effectLst/>
                          <a:latin typeface="Comic Sans MS" pitchFamily="66" charset="0"/>
                        </a:rPr>
                        <a:t>10.211</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3420">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C</a:t>
                      </a:r>
                      <a:r>
                        <a:rPr kumimoji="0" lang="en-US" sz="1200" b="1" i="0" u="none" strike="noStrike" cap="none" normalizeH="0" baseline="-25000">
                          <a:ln>
                            <a:noFill/>
                          </a:ln>
                          <a:solidFill>
                            <a:schemeClr val="tx1"/>
                          </a:solidFill>
                          <a:effectLst/>
                          <a:latin typeface="Comic Sans MS" pitchFamily="66" charset="0"/>
                        </a:rPr>
                        <a:t>60</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Fm3m, (Pa-3)</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400" b="1" i="0" u="none" strike="noStrike" cap="none" normalizeH="0" baseline="0">
                          <a:ln>
                            <a:noFill/>
                          </a:ln>
                          <a:solidFill>
                            <a:srgbClr val="33CC33"/>
                          </a:solidFill>
                          <a:effectLst/>
                          <a:latin typeface="Comic Sans MS" pitchFamily="66" charset="0"/>
                        </a:rPr>
                        <a:t>14.16,</a:t>
                      </a:r>
                    </a:p>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400" b="1" i="0" u="none" strike="noStrike" cap="none" normalizeH="0" baseline="0">
                          <a:ln>
                            <a:noFill/>
                          </a:ln>
                          <a:solidFill>
                            <a:srgbClr val="33CC33"/>
                          </a:solidFill>
                          <a:effectLst/>
                          <a:latin typeface="Comic Sans MS" pitchFamily="66" charset="0"/>
                        </a:rPr>
                        <a:t>(14.04)</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accent2"/>
                          </a:solidFill>
                          <a:effectLst/>
                          <a:latin typeface="Comic Sans MS" pitchFamily="66" charset="0"/>
                        </a:rPr>
                        <a:t>52</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FF0000"/>
                          </a:solidFill>
                          <a:effectLst/>
                          <a:latin typeface="Comic Sans MS" pitchFamily="66" charset="0"/>
                        </a:rPr>
                        <a:t>10.013</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0278">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C</a:t>
                      </a:r>
                      <a:r>
                        <a:rPr kumimoji="0" lang="en-US" sz="1200" b="1" i="0" u="none" strike="noStrike" cap="none" normalizeH="0" baseline="-25000">
                          <a:ln>
                            <a:noFill/>
                          </a:ln>
                          <a:solidFill>
                            <a:schemeClr val="tx1"/>
                          </a:solidFill>
                          <a:effectLst/>
                          <a:latin typeface="Comic Sans MS" pitchFamily="66" charset="0"/>
                        </a:rPr>
                        <a:t>60</a:t>
                      </a:r>
                      <a:r>
                        <a:rPr kumimoji="0" lang="en-US" sz="1200" b="1" i="0" u="none" strike="noStrike" cap="none" normalizeH="0" baseline="0">
                          <a:ln>
                            <a:noFill/>
                          </a:ln>
                          <a:solidFill>
                            <a:schemeClr val="tx1"/>
                          </a:solidFill>
                          <a:effectLst/>
                          <a:latin typeface="Comic Sans MS" pitchFamily="66" charset="0"/>
                        </a:rPr>
                        <a:t>.2CHCl</a:t>
                      </a:r>
                      <a:r>
                        <a:rPr kumimoji="0" lang="en-US" sz="1200" b="1" i="0" u="none" strike="noStrike" cap="none" normalizeH="0" baseline="-25000">
                          <a:ln>
                            <a:noFill/>
                          </a:ln>
                          <a:solidFill>
                            <a:schemeClr val="tx1"/>
                          </a:solidFill>
                          <a:effectLst/>
                          <a:latin typeface="Comic Sans MS" pitchFamily="66" charset="0"/>
                        </a:rPr>
                        <a:t>3</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P 6/mmm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10.09,</a:t>
                      </a:r>
                    </a:p>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10.095</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accent2"/>
                          </a:solidFill>
                          <a:effectLst/>
                          <a:latin typeface="Comic Sans MS" pitchFamily="66" charset="0"/>
                        </a:rPr>
                        <a:t>80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FF0000"/>
                          </a:solidFill>
                          <a:effectLst/>
                          <a:latin typeface="Comic Sans MS" pitchFamily="66" charset="0"/>
                        </a:rPr>
                        <a:t>10.09</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6659">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C</a:t>
                      </a:r>
                      <a:r>
                        <a:rPr kumimoji="0" lang="en-US" sz="1200" b="1" i="0" u="none" strike="noStrike" cap="none" normalizeH="0" baseline="-25000">
                          <a:ln>
                            <a:noFill/>
                          </a:ln>
                          <a:solidFill>
                            <a:schemeClr val="tx1"/>
                          </a:solidFill>
                          <a:effectLst/>
                          <a:latin typeface="Comic Sans MS" pitchFamily="66" charset="0"/>
                        </a:rPr>
                        <a:t>60</a:t>
                      </a:r>
                      <a:r>
                        <a:rPr kumimoji="0" lang="en-US" sz="1200" b="1" i="0" u="none" strike="noStrike" cap="none" normalizeH="0" baseline="0">
                          <a:ln>
                            <a:noFill/>
                          </a:ln>
                          <a:solidFill>
                            <a:schemeClr val="tx1"/>
                          </a:solidFill>
                          <a:effectLst/>
                          <a:latin typeface="Comic Sans MS" pitchFamily="66" charset="0"/>
                        </a:rPr>
                        <a:t>.2CHBr</a:t>
                      </a:r>
                      <a:r>
                        <a:rPr kumimoji="0" lang="en-US" sz="1200" b="1" i="0" u="none" strike="noStrike" cap="none" normalizeH="0" baseline="-25000">
                          <a:ln>
                            <a:noFill/>
                          </a:ln>
                          <a:solidFill>
                            <a:schemeClr val="tx1"/>
                          </a:solidFill>
                          <a:effectLst/>
                          <a:latin typeface="Comic Sans MS" pitchFamily="66" charset="0"/>
                        </a:rPr>
                        <a:t>3</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P 6/mmm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10.211,</a:t>
                      </a:r>
                    </a:p>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10.216</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accent2"/>
                          </a:solidFill>
                          <a:effectLst/>
                          <a:latin typeface="Comic Sans MS" pitchFamily="66" charset="0"/>
                        </a:rPr>
                        <a:t>117</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rgbClr val="FF0000"/>
                          </a:solidFill>
                          <a:effectLst/>
                          <a:latin typeface="Comic Sans MS" pitchFamily="66" charset="0"/>
                        </a:rPr>
                        <a:t>10.211</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164911" name="Group 47"/>
          <p:cNvGraphicFramePr>
            <a:graphicFrameLocks noGrp="1"/>
          </p:cNvGraphicFramePr>
          <p:nvPr/>
        </p:nvGraphicFramePr>
        <p:xfrm>
          <a:off x="5943600" y="2438400"/>
          <a:ext cx="1905000" cy="2819401"/>
        </p:xfrm>
        <a:graphic>
          <a:graphicData uri="http://schemas.openxmlformats.org/drawingml/2006/table">
            <a:tbl>
              <a:tblPr/>
              <a:tblGrid>
                <a:gridCol w="9144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403225">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along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d</a:t>
                      </a:r>
                      <a:r>
                        <a:rPr kumimoji="0" lang="en-US" sz="1200" b="1" i="0" u="none" strike="noStrike" cap="none" normalizeH="0" baseline="-25000">
                          <a:ln>
                            <a:noFill/>
                          </a:ln>
                          <a:solidFill>
                            <a:schemeClr val="tx1"/>
                          </a:solidFill>
                          <a:effectLst/>
                          <a:latin typeface="Comic Sans MS" pitchFamily="66" charset="0"/>
                        </a:rPr>
                        <a:t>nn </a:t>
                      </a:r>
                      <a:r>
                        <a:rPr kumimoji="0" lang="en-US" sz="1200" b="1" i="0" u="none" strike="noStrike" cap="none" normalizeH="0" baseline="0">
                          <a:ln>
                            <a:noFill/>
                          </a:ln>
                          <a:solidFill>
                            <a:schemeClr val="tx1"/>
                          </a:solidFill>
                          <a:effectLst/>
                          <a:latin typeface="Comic Sans MS" pitchFamily="66" charset="0"/>
                        </a:rPr>
                        <a:t>(</a:t>
                      </a:r>
                      <a:r>
                        <a:rPr kumimoji="0" lang="en-US" sz="1200" b="1" i="0" u="none" strike="noStrike" cap="none" normalizeH="0" baseline="0">
                          <a:ln>
                            <a:noFill/>
                          </a:ln>
                          <a:solidFill>
                            <a:schemeClr val="tx1"/>
                          </a:solidFill>
                          <a:effectLst/>
                          <a:latin typeface="Comic Sans MS" pitchFamily="66" charset="0"/>
                          <a:cs typeface="Times New Roman" pitchFamily="18" charset="0"/>
                        </a:rPr>
                        <a:t>Å</a:t>
                      </a:r>
                      <a:r>
                        <a:rPr kumimoji="0" lang="en-US" sz="1200" b="1" i="0" u="none" strike="noStrike" cap="none" normalizeH="0" baseline="0">
                          <a:ln>
                            <a:noFill/>
                          </a:ln>
                          <a:solidFill>
                            <a:schemeClr val="tx1"/>
                          </a:solidFill>
                          <a:effectLst/>
                          <a:latin typeface="Comic Sans MS" pitchFamily="66"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1638">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9.8179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3225">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9.8361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225">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010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10.091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10.348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011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12.6165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3225">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60000"/>
                        </a:spcBef>
                        <a:spcAft>
                          <a:spcPct val="0"/>
                        </a:spcAft>
                        <a:buClr>
                          <a:srgbClr val="00673E"/>
                        </a:buClr>
                        <a:buSzTx/>
                        <a:buFont typeface="Symbol" pitchFamily="18" charset="2"/>
                        <a:buNone/>
                        <a:tabLst/>
                      </a:pPr>
                      <a:r>
                        <a:rPr kumimoji="0" lang="en-US" sz="1200" b="1" i="0" u="none" strike="noStrike" cap="none" normalizeH="0" baseline="0">
                          <a:ln>
                            <a:noFill/>
                          </a:ln>
                          <a:solidFill>
                            <a:schemeClr val="tx1"/>
                          </a:solidFill>
                          <a:effectLst/>
                          <a:latin typeface="Comic Sans MS" pitchFamily="66" charset="0"/>
                        </a:rPr>
                        <a:t>12.781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2601" name="Text Box 73"/>
          <p:cNvSpPr txBox="1">
            <a:spLocks noChangeArrowheads="1"/>
          </p:cNvSpPr>
          <p:nvPr/>
        </p:nvSpPr>
        <p:spPr bwMode="auto">
          <a:xfrm>
            <a:off x="5948363" y="5486400"/>
            <a:ext cx="2052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1400">
                <a:latin typeface="Times New Roman" pitchFamily="18" charset="0"/>
              </a:rPr>
              <a:t>C60.2CHCl3 (P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6537325" y="990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endParaRPr lang="en-US" sz="2400">
              <a:solidFill>
                <a:srgbClr val="CC3300"/>
              </a:solidFill>
              <a:latin typeface="Comic Sans MS" pitchFamily="66" charset="0"/>
            </a:endParaRPr>
          </a:p>
        </p:txBody>
      </p:sp>
      <p:sp>
        <p:nvSpPr>
          <p:cNvPr id="23555" name="Rectangle 4"/>
          <p:cNvSpPr>
            <a:spLocks noChangeArrowheads="1"/>
          </p:cNvSpPr>
          <p:nvPr/>
        </p:nvSpPr>
        <p:spPr bwMode="auto">
          <a:xfrm>
            <a:off x="5791200" y="476250"/>
            <a:ext cx="31242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p>
            <a:r>
              <a:rPr lang="en-US">
                <a:solidFill>
                  <a:srgbClr val="CC3300"/>
                </a:solidFill>
                <a:latin typeface="Comic Sans MS" pitchFamily="66" charset="0"/>
              </a:rPr>
              <a:t>Interfullerene distances</a:t>
            </a:r>
          </a:p>
          <a:p>
            <a:endParaRPr lang="en-US">
              <a:solidFill>
                <a:srgbClr val="CC3300"/>
              </a:solidFill>
              <a:latin typeface="Comic Sans MS" pitchFamily="66" charset="0"/>
            </a:endParaRPr>
          </a:p>
          <a:p>
            <a:r>
              <a:rPr lang="en-US">
                <a:solidFill>
                  <a:srgbClr val="CC3300"/>
                </a:solidFill>
                <a:latin typeface="Comic Sans MS" pitchFamily="66" charset="0"/>
              </a:rPr>
              <a:t>C</a:t>
            </a:r>
            <a:r>
              <a:rPr lang="en-US" baseline="-25000">
                <a:solidFill>
                  <a:srgbClr val="CC3300"/>
                </a:solidFill>
                <a:latin typeface="Comic Sans MS" pitchFamily="66" charset="0"/>
              </a:rPr>
              <a:t>60 </a:t>
            </a:r>
            <a:r>
              <a:rPr lang="en-US">
                <a:solidFill>
                  <a:srgbClr val="CC3300"/>
                </a:solidFill>
                <a:latin typeface="Comic Sans MS" pitchFamily="66" charset="0"/>
              </a:rPr>
              <a:t>·</a:t>
            </a:r>
            <a:r>
              <a:rPr lang="en-US" baseline="-25000">
                <a:solidFill>
                  <a:srgbClr val="CC3300"/>
                </a:solidFill>
                <a:latin typeface="Comic Sans MS" pitchFamily="66" charset="0"/>
              </a:rPr>
              <a:t> </a:t>
            </a:r>
            <a:r>
              <a:rPr lang="en-US">
                <a:solidFill>
                  <a:srgbClr val="CC3300"/>
                </a:solidFill>
                <a:latin typeface="Comic Sans MS" pitchFamily="66" charset="0"/>
              </a:rPr>
              <a:t>2CHCl</a:t>
            </a:r>
            <a:r>
              <a:rPr lang="en-US" baseline="-25000">
                <a:solidFill>
                  <a:srgbClr val="CC3300"/>
                </a:solidFill>
                <a:latin typeface="Comic Sans MS" pitchFamily="66" charset="0"/>
              </a:rPr>
              <a:t>3</a:t>
            </a:r>
            <a:endParaRPr lang="en-US">
              <a:solidFill>
                <a:srgbClr val="CC3300"/>
              </a:solidFill>
              <a:latin typeface="Comic Sans MS" pitchFamily="66" charset="0"/>
            </a:endParaRPr>
          </a:p>
          <a:p>
            <a:r>
              <a:rPr lang="en-US">
                <a:solidFill>
                  <a:srgbClr val="CC3300"/>
                </a:solidFill>
                <a:latin typeface="Comic Sans MS" pitchFamily="66" charset="0"/>
              </a:rPr>
              <a:t>In plane:</a:t>
            </a:r>
          </a:p>
          <a:p>
            <a:r>
              <a:rPr lang="en-US">
                <a:solidFill>
                  <a:srgbClr val="CC3300"/>
                </a:solidFill>
                <a:latin typeface="Comic Sans MS" pitchFamily="66" charset="0"/>
              </a:rPr>
              <a:t>9.82, 9.84, 10.35</a:t>
            </a:r>
            <a:endParaRPr lang="en-US" baseline="-25000">
              <a:solidFill>
                <a:srgbClr val="CC3300"/>
              </a:solidFill>
              <a:latin typeface="Comic Sans MS" pitchFamily="66" charset="0"/>
            </a:endParaRPr>
          </a:p>
          <a:p>
            <a:r>
              <a:rPr lang="en-US">
                <a:solidFill>
                  <a:srgbClr val="CC3300"/>
                </a:solidFill>
                <a:latin typeface="Comic Sans MS" pitchFamily="66" charset="0"/>
              </a:rPr>
              <a:t>Between plane: 10.09</a:t>
            </a:r>
          </a:p>
          <a:p>
            <a:endParaRPr lang="en-US">
              <a:solidFill>
                <a:srgbClr val="CC3300"/>
              </a:solidFill>
              <a:latin typeface="Comic Sans MS" pitchFamily="66" charset="0"/>
            </a:endParaRPr>
          </a:p>
          <a:p>
            <a:r>
              <a:rPr lang="en-US">
                <a:solidFill>
                  <a:srgbClr val="CC3300"/>
                </a:solidFill>
                <a:latin typeface="Comic Sans MS" pitchFamily="66" charset="0"/>
              </a:rPr>
              <a:t>C</a:t>
            </a:r>
            <a:r>
              <a:rPr lang="en-US" baseline="-25000">
                <a:solidFill>
                  <a:srgbClr val="CC3300"/>
                </a:solidFill>
                <a:latin typeface="Comic Sans MS" pitchFamily="66" charset="0"/>
              </a:rPr>
              <a:t>60 </a:t>
            </a:r>
            <a:r>
              <a:rPr lang="en-US">
                <a:solidFill>
                  <a:srgbClr val="CC3300"/>
                </a:solidFill>
                <a:latin typeface="Comic Sans MS" pitchFamily="66" charset="0"/>
              </a:rPr>
              <a:t>·</a:t>
            </a:r>
            <a:r>
              <a:rPr lang="en-US" baseline="-25000">
                <a:solidFill>
                  <a:srgbClr val="CC3300"/>
                </a:solidFill>
                <a:latin typeface="Comic Sans MS" pitchFamily="66" charset="0"/>
              </a:rPr>
              <a:t> </a:t>
            </a:r>
            <a:r>
              <a:rPr lang="en-US">
                <a:solidFill>
                  <a:srgbClr val="CC3300"/>
                </a:solidFill>
                <a:latin typeface="Comic Sans MS" pitchFamily="66" charset="0"/>
              </a:rPr>
              <a:t>2CHBr</a:t>
            </a:r>
            <a:r>
              <a:rPr lang="en-US" baseline="-25000">
                <a:solidFill>
                  <a:srgbClr val="CC3300"/>
                </a:solidFill>
                <a:latin typeface="Comic Sans MS" pitchFamily="66" charset="0"/>
              </a:rPr>
              <a:t>3</a:t>
            </a:r>
          </a:p>
          <a:p>
            <a:r>
              <a:rPr lang="en-US">
                <a:solidFill>
                  <a:srgbClr val="CC3300"/>
                </a:solidFill>
                <a:latin typeface="Comic Sans MS" pitchFamily="66" charset="0"/>
              </a:rPr>
              <a:t>In plane:</a:t>
            </a:r>
          </a:p>
          <a:p>
            <a:r>
              <a:rPr lang="en-US">
                <a:solidFill>
                  <a:srgbClr val="CC3300"/>
                </a:solidFill>
                <a:latin typeface="Comic Sans MS" pitchFamily="66" charset="0"/>
              </a:rPr>
              <a:t>9.90, 9.90, 10.50</a:t>
            </a:r>
          </a:p>
          <a:p>
            <a:r>
              <a:rPr lang="en-US">
                <a:solidFill>
                  <a:srgbClr val="CC3300"/>
                </a:solidFill>
                <a:latin typeface="Comic Sans MS" pitchFamily="66" charset="0"/>
              </a:rPr>
              <a:t>Between plane: 10.34</a:t>
            </a:r>
          </a:p>
          <a:p>
            <a:endParaRPr lang="en-US">
              <a:solidFill>
                <a:srgbClr val="CC3300"/>
              </a:solidFill>
              <a:latin typeface="Comic Sans MS" pitchFamily="66" charset="0"/>
            </a:endParaRPr>
          </a:p>
          <a:p>
            <a:r>
              <a:rPr lang="en-US" i="1">
                <a:solidFill>
                  <a:srgbClr val="CC3300"/>
                </a:solidFill>
                <a:latin typeface="Comic Sans MS" pitchFamily="66" charset="0"/>
              </a:rPr>
              <a:t>cf.</a:t>
            </a:r>
            <a:r>
              <a:rPr lang="en-US">
                <a:solidFill>
                  <a:srgbClr val="CC3300"/>
                </a:solidFill>
                <a:latin typeface="Comic Sans MS" pitchFamily="66" charset="0"/>
              </a:rPr>
              <a:t> C</a:t>
            </a:r>
            <a:r>
              <a:rPr lang="en-US" baseline="-25000">
                <a:solidFill>
                  <a:srgbClr val="CC3300"/>
                </a:solidFill>
                <a:latin typeface="Comic Sans MS" pitchFamily="66" charset="0"/>
              </a:rPr>
              <a:t>60</a:t>
            </a:r>
            <a:r>
              <a:rPr lang="en-US">
                <a:solidFill>
                  <a:srgbClr val="CC3300"/>
                </a:solidFill>
                <a:latin typeface="Comic Sans MS" pitchFamily="66" charset="0"/>
              </a:rPr>
              <a:t>: 9.93 (5K)</a:t>
            </a:r>
          </a:p>
          <a:p>
            <a:r>
              <a:rPr lang="en-US">
                <a:solidFill>
                  <a:srgbClr val="CC3300"/>
                </a:solidFill>
                <a:latin typeface="Comic Sans MS" pitchFamily="66" charset="0"/>
              </a:rPr>
              <a:t>     K</a:t>
            </a:r>
            <a:r>
              <a:rPr lang="en-US" baseline="-25000">
                <a:solidFill>
                  <a:srgbClr val="CC3300"/>
                </a:solidFill>
                <a:latin typeface="Comic Sans MS" pitchFamily="66" charset="0"/>
              </a:rPr>
              <a:t>3</a:t>
            </a:r>
            <a:r>
              <a:rPr lang="en-US">
                <a:solidFill>
                  <a:srgbClr val="CC3300"/>
                </a:solidFill>
                <a:latin typeface="Comic Sans MS" pitchFamily="66" charset="0"/>
              </a:rPr>
              <a:t>C</a:t>
            </a:r>
            <a:r>
              <a:rPr lang="en-US" baseline="-25000">
                <a:solidFill>
                  <a:srgbClr val="CC3300"/>
                </a:solidFill>
                <a:latin typeface="Comic Sans MS" pitchFamily="66" charset="0"/>
              </a:rPr>
              <a:t>60</a:t>
            </a:r>
            <a:r>
              <a:rPr lang="en-US">
                <a:solidFill>
                  <a:srgbClr val="CC3300"/>
                </a:solidFill>
                <a:latin typeface="Comic Sans MS" pitchFamily="66" charset="0"/>
              </a:rPr>
              <a:t>: 10.07</a:t>
            </a:r>
          </a:p>
          <a:p>
            <a:endParaRPr lang="en-US">
              <a:solidFill>
                <a:srgbClr val="CC3300"/>
              </a:solidFill>
              <a:latin typeface="Comic Sans MS" pitchFamily="66" charset="0"/>
            </a:endParaRPr>
          </a:p>
          <a:p>
            <a:r>
              <a:rPr lang="en-US">
                <a:solidFill>
                  <a:srgbClr val="006600"/>
                </a:solidFill>
                <a:latin typeface="Comic Sans MS" pitchFamily="66" charset="0"/>
              </a:rPr>
              <a:t>Conclude: Strong increase of T</a:t>
            </a:r>
            <a:r>
              <a:rPr lang="en-US" baseline="-25000">
                <a:solidFill>
                  <a:srgbClr val="006600"/>
                </a:solidFill>
                <a:latin typeface="Comic Sans MS" pitchFamily="66" charset="0"/>
              </a:rPr>
              <a:t>c</a:t>
            </a:r>
            <a:r>
              <a:rPr lang="en-US">
                <a:solidFill>
                  <a:srgbClr val="006600"/>
                </a:solidFill>
                <a:latin typeface="Comic Sans MS" pitchFamily="66" charset="0"/>
              </a:rPr>
              <a:t> from intercalations is not just an effect of simple lattice expansion.</a:t>
            </a:r>
          </a:p>
        </p:txBody>
      </p:sp>
      <p:pic>
        <p:nvPicPr>
          <p:cNvPr id="23556" name="Picture 5" descr="Struktur_C60CHC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39100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9703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88077" name="Group 13"/>
          <p:cNvGrpSpPr>
            <a:grpSpLocks/>
          </p:cNvGrpSpPr>
          <p:nvPr/>
        </p:nvGrpSpPr>
        <p:grpSpPr bwMode="auto">
          <a:xfrm>
            <a:off x="5257800" y="457200"/>
            <a:ext cx="2735263" cy="1487488"/>
            <a:chOff x="3312" y="288"/>
            <a:chExt cx="1723" cy="937"/>
          </a:xfrm>
        </p:grpSpPr>
        <p:pic>
          <p:nvPicPr>
            <p:cNvPr id="245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288"/>
              <a:ext cx="1723"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45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 y="1104"/>
              <a:ext cx="136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88074" name="Picture 10" descr="5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133600"/>
            <a:ext cx="32607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133600"/>
            <a:ext cx="2511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8073" name="Picture 9" descr="5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971800"/>
            <a:ext cx="2971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Text Box 12"/>
          <p:cNvSpPr txBox="1">
            <a:spLocks noChangeArrowheads="1"/>
          </p:cNvSpPr>
          <p:nvPr/>
        </p:nvSpPr>
        <p:spPr bwMode="auto">
          <a:xfrm>
            <a:off x="6400800" y="2209800"/>
            <a:ext cx="214947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1400">
                <a:solidFill>
                  <a:srgbClr val="FF33CC"/>
                </a:solidFill>
              </a:rPr>
              <a:t>In 2001 he was listed as an author on an average of one research paper every eight days! </a:t>
            </a:r>
          </a:p>
          <a:p>
            <a:pPr eaLnBrk="1" hangingPunct="1"/>
            <a:endParaRPr lang="en-US" sz="1400">
              <a:solidFill>
                <a:srgbClr val="FF33CC"/>
              </a:solidFill>
            </a:endParaRPr>
          </a:p>
          <a:p>
            <a:pPr eaLnBrk="1" hangingPunct="1"/>
            <a:r>
              <a:rPr lang="en-US" sz="1400"/>
              <a:t>On </a:t>
            </a:r>
            <a:r>
              <a:rPr lang="en-US" sz="1400">
                <a:hlinkClick r:id="rId8" tooltip="October 31"/>
              </a:rPr>
              <a:t>October 31</a:t>
            </a:r>
            <a:r>
              <a:rPr lang="en-US" sz="1400"/>
              <a:t>, </a:t>
            </a:r>
            <a:r>
              <a:rPr lang="en-US" sz="1400">
                <a:hlinkClick r:id="rId9" tooltip="2002"/>
              </a:rPr>
              <a:t>2002</a:t>
            </a:r>
            <a:r>
              <a:rPr lang="en-US" sz="1400"/>
              <a:t>, </a:t>
            </a:r>
            <a:r>
              <a:rPr lang="en-US" sz="1400" i="1">
                <a:hlinkClick r:id="rId10" tooltip="Science (journal)"/>
              </a:rPr>
              <a:t>Science</a:t>
            </a:r>
            <a:r>
              <a:rPr lang="en-US" sz="1400"/>
              <a:t> withdrew eight papers written by Schön. On </a:t>
            </a:r>
            <a:r>
              <a:rPr lang="en-US" sz="1400">
                <a:hlinkClick r:id="rId11" tooltip="December 20"/>
              </a:rPr>
              <a:t>December 20</a:t>
            </a:r>
            <a:r>
              <a:rPr lang="en-US" sz="1400"/>
              <a:t>, </a:t>
            </a:r>
            <a:r>
              <a:rPr lang="en-US" sz="1400">
                <a:hlinkClick r:id="rId9" tooltip="2002"/>
              </a:rPr>
              <a:t>2002</a:t>
            </a:r>
            <a:r>
              <a:rPr lang="en-US" sz="1400"/>
              <a:t>, the </a:t>
            </a:r>
            <a:r>
              <a:rPr lang="en-US" sz="1400" i="1">
                <a:hlinkClick r:id="rId12" tooltip="Physical Review"/>
              </a:rPr>
              <a:t>Physical Review journals</a:t>
            </a:r>
            <a:r>
              <a:rPr lang="en-US" sz="1400"/>
              <a:t> withdrew six papers written by Schön. On </a:t>
            </a:r>
            <a:r>
              <a:rPr lang="en-US" sz="1400">
                <a:hlinkClick r:id="rId13" tooltip="March 5"/>
              </a:rPr>
              <a:t>March 5</a:t>
            </a:r>
            <a:r>
              <a:rPr lang="en-US" sz="1400"/>
              <a:t>, </a:t>
            </a:r>
            <a:r>
              <a:rPr lang="en-US" sz="1400">
                <a:hlinkClick r:id="rId14" tooltip="2003"/>
              </a:rPr>
              <a:t>2003</a:t>
            </a:r>
            <a:r>
              <a:rPr lang="en-US" sz="1400"/>
              <a:t>, </a:t>
            </a:r>
            <a:r>
              <a:rPr lang="en-US" sz="1400" i="1">
                <a:hlinkClick r:id="rId15" tooltip="Nature (journal)"/>
              </a:rPr>
              <a:t>Nature</a:t>
            </a:r>
            <a:r>
              <a:rPr lang="en-US" sz="1400"/>
              <a:t> withdrew seven papers written by Schön.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0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80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8076"/>
                                        </p:tgtEl>
                                        <p:attrNameLst>
                                          <p:attrName>style.visibility</p:attrName>
                                        </p:attrNameLst>
                                      </p:cBhvr>
                                      <p:to>
                                        <p:strVal val="visible"/>
                                      </p:to>
                                    </p:set>
                                    <p:anim calcmode="lin" valueType="num">
                                      <p:cBhvr additive="base">
                                        <p:cTn id="23" dur="500" fill="hold"/>
                                        <p:tgtEl>
                                          <p:spTgt spid="88076"/>
                                        </p:tgtEl>
                                        <p:attrNameLst>
                                          <p:attrName>ppt_x</p:attrName>
                                        </p:attrNameLst>
                                      </p:cBhvr>
                                      <p:tavLst>
                                        <p:tav tm="0">
                                          <p:val>
                                            <p:strVal val="1+#ppt_w/2"/>
                                          </p:val>
                                        </p:tav>
                                        <p:tav tm="100000">
                                          <p:val>
                                            <p:strVal val="#ppt_x"/>
                                          </p:val>
                                        </p:tav>
                                      </p:tavLst>
                                    </p:anim>
                                    <p:anim calcmode="lin" valueType="num">
                                      <p:cBhvr additive="base">
                                        <p:cTn id="24" dur="500" fill="hold"/>
                                        <p:tgtEl>
                                          <p:spTgt spid="88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b="1"/>
              <a:t>Neutron Powder Diffraction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04938" y="1140620"/>
            <a:ext cx="6172200" cy="488211"/>
          </a:xfrm>
        </p:spPr>
        <p:txBody>
          <a:bodyPr/>
          <a:lstStyle/>
          <a:p>
            <a:r>
              <a:rPr lang="en-US">
                <a:solidFill>
                  <a:srgbClr val="C00000"/>
                </a:solidFill>
                <a:latin typeface="Calibri" pitchFamily="34" charset="0"/>
                <a:cs typeface="Calibri" pitchFamily="34" charset="0"/>
              </a:rPr>
              <a:t>Why Neutrons ?</a:t>
            </a:r>
          </a:p>
        </p:txBody>
      </p:sp>
      <p:sp>
        <p:nvSpPr>
          <p:cNvPr id="26627" name="Rectangle 4"/>
          <p:cNvSpPr>
            <a:spLocks noGrp="1" noChangeArrowheads="1"/>
          </p:cNvSpPr>
          <p:nvPr>
            <p:ph idx="1"/>
          </p:nvPr>
        </p:nvSpPr>
        <p:spPr>
          <a:xfrm>
            <a:off x="842300" y="1607345"/>
            <a:ext cx="3808281" cy="3913585"/>
          </a:xfrm>
        </p:spPr>
        <p:txBody>
          <a:bodyPr/>
          <a:lstStyle/>
          <a:p>
            <a:pPr>
              <a:lnSpc>
                <a:spcPct val="70000"/>
              </a:lnSpc>
              <a:buFont typeface="Arial" pitchFamily="34" charset="0"/>
              <a:buNone/>
            </a:pPr>
            <a:endParaRPr lang="en-US" sz="1500" b="1" dirty="0">
              <a:solidFill>
                <a:srgbClr val="0000FF"/>
              </a:solidFill>
              <a:latin typeface="Calibri" pitchFamily="34" charset="0"/>
              <a:cs typeface="Calibri" pitchFamily="34" charset="0"/>
            </a:endParaRPr>
          </a:p>
          <a:p>
            <a:pPr>
              <a:lnSpc>
                <a:spcPct val="70000"/>
              </a:lnSpc>
              <a:buClr>
                <a:srgbClr val="C00000"/>
              </a:buClr>
              <a:buFont typeface="Wingdings" pitchFamily="2" charset="2"/>
              <a:buChar char="q"/>
            </a:pPr>
            <a:r>
              <a:rPr lang="en-US" sz="1500" b="1" dirty="0">
                <a:solidFill>
                  <a:srgbClr val="0000FF"/>
                </a:solidFill>
                <a:latin typeface="Calibri" pitchFamily="34" charset="0"/>
                <a:cs typeface="Calibri" pitchFamily="34" charset="0"/>
              </a:rPr>
              <a:t>Detects light atoms even in the presence of heavy atoms (organic crystallography) – H is special!</a:t>
            </a:r>
          </a:p>
          <a:p>
            <a:pPr>
              <a:lnSpc>
                <a:spcPct val="70000"/>
              </a:lnSpc>
              <a:buClr>
                <a:srgbClr val="C00000"/>
              </a:buClr>
              <a:buFont typeface="Wingdings" pitchFamily="2" charset="2"/>
              <a:buChar char="q"/>
            </a:pPr>
            <a:endParaRPr lang="en-US" sz="1500" b="1" dirty="0">
              <a:solidFill>
                <a:srgbClr val="0000FF"/>
              </a:solidFill>
              <a:latin typeface="Calibri" pitchFamily="34" charset="0"/>
              <a:cs typeface="Calibri" pitchFamily="34" charset="0"/>
            </a:endParaRPr>
          </a:p>
          <a:p>
            <a:pPr>
              <a:lnSpc>
                <a:spcPct val="70000"/>
              </a:lnSpc>
              <a:buClr>
                <a:srgbClr val="C00000"/>
              </a:buClr>
              <a:buFont typeface="Wingdings" pitchFamily="2" charset="2"/>
              <a:buChar char="q"/>
            </a:pPr>
            <a:r>
              <a:rPr lang="en-US" sz="1500" b="1" dirty="0">
                <a:solidFill>
                  <a:srgbClr val="0000FF"/>
                </a:solidFill>
                <a:latin typeface="Calibri" pitchFamily="34" charset="0"/>
                <a:cs typeface="Calibri" pitchFamily="34" charset="0"/>
              </a:rPr>
              <a:t>Distinguishes atoms adjacent in Periodic table and even isotopes of the same element (changing scattering picture without changing chemistry)</a:t>
            </a:r>
          </a:p>
          <a:p>
            <a:pPr>
              <a:lnSpc>
                <a:spcPct val="70000"/>
              </a:lnSpc>
              <a:buClr>
                <a:srgbClr val="C00000"/>
              </a:buClr>
              <a:buFont typeface="Wingdings" pitchFamily="2" charset="2"/>
              <a:buChar char="q"/>
            </a:pPr>
            <a:endParaRPr lang="en-US" sz="1500" b="1" dirty="0">
              <a:solidFill>
                <a:srgbClr val="0000FF"/>
              </a:solidFill>
              <a:latin typeface="Calibri" pitchFamily="34" charset="0"/>
              <a:cs typeface="Calibri" pitchFamily="34" charset="0"/>
            </a:endParaRPr>
          </a:p>
          <a:p>
            <a:pPr>
              <a:lnSpc>
                <a:spcPct val="70000"/>
              </a:lnSpc>
              <a:buClr>
                <a:srgbClr val="C00000"/>
              </a:buClr>
              <a:buFont typeface="Wingdings" pitchFamily="2" charset="2"/>
              <a:buChar char="q"/>
            </a:pPr>
            <a:r>
              <a:rPr lang="en-US" sz="1500" b="1" dirty="0">
                <a:solidFill>
                  <a:srgbClr val="0000FF"/>
                </a:solidFill>
                <a:latin typeface="Calibri" pitchFamily="34" charset="0"/>
                <a:cs typeface="Calibri" pitchFamily="34" charset="0"/>
              </a:rPr>
              <a:t>Electrically neutral; penetrates centimeters of bulk material (allows non-destructive bulk analysis).  Ease of</a:t>
            </a:r>
            <a:r>
              <a:rPr lang="en-US" sz="1500" b="1" i="1" dirty="0">
                <a:solidFill>
                  <a:srgbClr val="0000FF"/>
                </a:solidFill>
                <a:latin typeface="Calibri" pitchFamily="34" charset="0"/>
                <a:cs typeface="Calibri" pitchFamily="34" charset="0"/>
              </a:rPr>
              <a:t> in-situ</a:t>
            </a:r>
            <a:r>
              <a:rPr lang="en-US" sz="1500" b="1" dirty="0">
                <a:solidFill>
                  <a:srgbClr val="0000FF"/>
                </a:solidFill>
                <a:latin typeface="Calibri" pitchFamily="34" charset="0"/>
                <a:cs typeface="Calibri" pitchFamily="34" charset="0"/>
              </a:rPr>
              <a:t> experiments, e.g. variable temperature, pressure, magnetic field, chemical reaction etc.</a:t>
            </a:r>
          </a:p>
          <a:p>
            <a:pPr>
              <a:lnSpc>
                <a:spcPct val="70000"/>
              </a:lnSpc>
              <a:buClr>
                <a:srgbClr val="C00000"/>
              </a:buClr>
              <a:buFont typeface="Wingdings" pitchFamily="2" charset="2"/>
              <a:buChar char="q"/>
            </a:pPr>
            <a:endParaRPr lang="en-US" sz="1500" b="1" dirty="0">
              <a:solidFill>
                <a:srgbClr val="0000FF"/>
              </a:solidFill>
              <a:latin typeface="Calibri" pitchFamily="34" charset="0"/>
              <a:cs typeface="Calibri" pitchFamily="34" charset="0"/>
            </a:endParaRPr>
          </a:p>
          <a:p>
            <a:pPr>
              <a:lnSpc>
                <a:spcPct val="70000"/>
              </a:lnSpc>
              <a:buClr>
                <a:srgbClr val="C00000"/>
              </a:buClr>
              <a:buFont typeface="Wingdings" pitchFamily="2" charset="2"/>
              <a:buChar char="q"/>
            </a:pPr>
            <a:r>
              <a:rPr lang="en-US" sz="1500" b="1" dirty="0">
                <a:solidFill>
                  <a:srgbClr val="0000FF"/>
                </a:solidFill>
                <a:latin typeface="Calibri" pitchFamily="34" charset="0"/>
                <a:cs typeface="Calibri" pitchFamily="34" charset="0"/>
              </a:rPr>
              <a:t>Magnetic moment (magnetic structure)</a:t>
            </a:r>
          </a:p>
          <a:p>
            <a:pPr>
              <a:lnSpc>
                <a:spcPct val="70000"/>
              </a:lnSpc>
              <a:buClr>
                <a:srgbClr val="C00000"/>
              </a:buClr>
              <a:buFont typeface="Wingdings" pitchFamily="2" charset="2"/>
              <a:buChar char="q"/>
            </a:pPr>
            <a:endParaRPr lang="en-US" sz="1500" b="1" dirty="0">
              <a:solidFill>
                <a:srgbClr val="0000FF"/>
              </a:solidFill>
              <a:latin typeface="Calibri" pitchFamily="34" charset="0"/>
              <a:cs typeface="Calibri" pitchFamily="34" charset="0"/>
            </a:endParaRPr>
          </a:p>
        </p:txBody>
      </p:sp>
      <p:pic>
        <p:nvPicPr>
          <p:cNvPr id="26628" name="Picture 3" descr="Neutron-periodic t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2311" y="1543050"/>
            <a:ext cx="276582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Before You Start</a:t>
            </a:r>
          </a:p>
        </p:txBody>
      </p:sp>
      <p:sp>
        <p:nvSpPr>
          <p:cNvPr id="4" name="Text Placeholder 3"/>
          <p:cNvSpPr>
            <a:spLocks noGrp="1"/>
          </p:cNvSpPr>
          <p:nvPr>
            <p:ph type="body" idx="1"/>
          </p:nvPr>
        </p:nvSpPr>
        <p:spPr>
          <a:xfrm>
            <a:off x="201168" y="1104171"/>
            <a:ext cx="4192528" cy="821190"/>
          </a:xfrm>
        </p:spPr>
        <p:txBody>
          <a:bodyPr/>
          <a:lstStyle/>
          <a:p>
            <a:r>
              <a:rPr lang="en-US" dirty="0">
                <a:hlinkClick r:id="rId2"/>
              </a:rPr>
              <a:t>https://www.ncnr.nist.gov/resources/n-lengths/</a:t>
            </a:r>
            <a:endParaRPr lang="en-US" dirty="0"/>
          </a:p>
          <a:p>
            <a:endParaRPr lang="en-US" dirty="0"/>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55080" y="1828800"/>
            <a:ext cx="4192587" cy="283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quarter" idx="3"/>
          </p:nvPr>
        </p:nvSpPr>
        <p:spPr/>
        <p:txBody>
          <a:bodyPr/>
          <a:lstStyle/>
          <a:p>
            <a:r>
              <a:rPr lang="en-US" dirty="0">
                <a:hlinkClick r:id="rId4"/>
              </a:rPr>
              <a:t>https://www.ncnr.nist.gov/resources/activation/</a:t>
            </a:r>
            <a:endParaRPr lang="en-US" dirty="0"/>
          </a:p>
          <a:p>
            <a:endParaRPr lang="en-US" dirty="0"/>
          </a:p>
        </p:txBody>
      </p:sp>
      <p:pic>
        <p:nvPicPr>
          <p:cNvPr id="7171" name="Picture 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tretch>
            <a:fillRect/>
          </a:stretch>
        </p:blipFill>
        <p:spPr bwMode="auto">
          <a:xfrm>
            <a:off x="4767131" y="4659586"/>
            <a:ext cx="4194175" cy="148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94" y="1552855"/>
            <a:ext cx="438930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168" y="4722367"/>
            <a:ext cx="438930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21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125" y="177800"/>
            <a:ext cx="8229600" cy="487954"/>
          </a:xfrm>
        </p:spPr>
        <p:txBody>
          <a:bodyPr/>
          <a:lstStyle/>
          <a:p>
            <a:r>
              <a:rPr lang="en-US" dirty="0"/>
              <a:t>Sample Environment</a:t>
            </a:r>
          </a:p>
        </p:txBody>
      </p:sp>
      <p:sp>
        <p:nvSpPr>
          <p:cNvPr id="36866" name="Content Placeholder 6"/>
          <p:cNvSpPr>
            <a:spLocks noGrp="1"/>
          </p:cNvSpPr>
          <p:nvPr>
            <p:ph sz="half" idx="1"/>
          </p:nvPr>
        </p:nvSpPr>
        <p:spPr>
          <a:xfrm>
            <a:off x="463550" y="952130"/>
            <a:ext cx="4841875" cy="5632450"/>
          </a:xfrm>
        </p:spPr>
        <p:txBody>
          <a:bodyPr/>
          <a:lstStyle/>
          <a:p>
            <a:pPr>
              <a:buClr>
                <a:srgbClr val="CC3300"/>
              </a:buClr>
              <a:buSzPct val="125000"/>
            </a:pPr>
            <a:r>
              <a:rPr lang="en-US" altLang="en-US" sz="2400" dirty="0">
                <a:latin typeface="Calibri" pitchFamily="34" charset="0"/>
                <a:ea typeface="Calibri" pitchFamily="34" charset="0"/>
                <a:cs typeface="Calibri" pitchFamily="34" charset="0"/>
              </a:rPr>
              <a:t>Sample Containers</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Usually V can</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Capillaries for small sample  </a:t>
            </a:r>
          </a:p>
          <a:p>
            <a:pPr>
              <a:buClr>
                <a:srgbClr val="CC3300"/>
              </a:buClr>
              <a:buSzPct val="125000"/>
            </a:pPr>
            <a:r>
              <a:rPr lang="en-US" altLang="en-US" sz="2400" dirty="0">
                <a:latin typeface="Calibri" pitchFamily="34" charset="0"/>
                <a:ea typeface="Calibri" pitchFamily="34" charset="0"/>
                <a:cs typeface="Calibri" pitchFamily="34" charset="0"/>
              </a:rPr>
              <a:t>Low Temperature</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CCR (4K-300K)</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CCR with sample changer</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Orange Cryostat (2K-300K)</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OC with Dilution insert(mK-300K)</a:t>
            </a:r>
          </a:p>
          <a:p>
            <a:pPr lvl="1">
              <a:buClr>
                <a:srgbClr val="CC3300"/>
              </a:buClr>
              <a:buFont typeface="Courier New" pitchFamily="49" charset="0"/>
              <a:buChar char="o"/>
            </a:pPr>
            <a:r>
              <a:rPr lang="en-US" altLang="en-US" sz="1800" dirty="0" err="1">
                <a:solidFill>
                  <a:srgbClr val="C00000"/>
                </a:solidFill>
                <a:latin typeface="Calibri" pitchFamily="34" charset="0"/>
                <a:ea typeface="Calibri" pitchFamily="34" charset="0"/>
                <a:cs typeface="Calibri" pitchFamily="34" charset="0"/>
              </a:rPr>
              <a:t>Cryofurnace</a:t>
            </a:r>
            <a:r>
              <a:rPr lang="en-US" altLang="en-US" sz="1800" dirty="0">
                <a:solidFill>
                  <a:srgbClr val="C00000"/>
                </a:solidFill>
                <a:latin typeface="Calibri" pitchFamily="34" charset="0"/>
                <a:ea typeface="Calibri" pitchFamily="34" charset="0"/>
                <a:cs typeface="Calibri" pitchFamily="34" charset="0"/>
              </a:rPr>
              <a:t> (4K-650K)</a:t>
            </a:r>
            <a:endParaRPr lang="en-US" altLang="en-US" sz="1800" dirty="0">
              <a:latin typeface="Calibri" pitchFamily="34" charset="0"/>
              <a:ea typeface="Calibri" pitchFamily="34" charset="0"/>
              <a:cs typeface="Calibri" pitchFamily="34" charset="0"/>
            </a:endParaRPr>
          </a:p>
          <a:p>
            <a:pPr>
              <a:buClr>
                <a:srgbClr val="CC3300"/>
              </a:buClr>
              <a:buSzPct val="125000"/>
            </a:pPr>
            <a:r>
              <a:rPr lang="en-US" altLang="en-US" sz="2400" dirty="0">
                <a:latin typeface="Calibri" pitchFamily="34" charset="0"/>
                <a:ea typeface="Calibri" pitchFamily="34" charset="0"/>
                <a:cs typeface="Calibri" pitchFamily="34" charset="0"/>
              </a:rPr>
              <a:t>Magnets</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14T on WISH</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11T on NPDF</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5T on Powgen (commission)</a:t>
            </a:r>
          </a:p>
          <a:p>
            <a:pPr lvl="1">
              <a:buClr>
                <a:srgbClr val="CC3300"/>
              </a:buClr>
              <a:buFont typeface="Courier New" pitchFamily="49" charset="0"/>
              <a:buChar char="o"/>
            </a:pPr>
            <a:endParaRPr lang="en-US" altLang="en-US" sz="1800" dirty="0">
              <a:solidFill>
                <a:srgbClr val="C00000"/>
              </a:solidFill>
              <a:latin typeface="Calibri" pitchFamily="34" charset="0"/>
              <a:ea typeface="Calibri" pitchFamily="34" charset="0"/>
              <a:cs typeface="Calibri" pitchFamily="34" charset="0"/>
            </a:endParaRPr>
          </a:p>
          <a:p>
            <a:pPr lvl="1">
              <a:buClr>
                <a:srgbClr val="CC3300"/>
              </a:buClr>
              <a:buFont typeface="Arial" charset="0"/>
              <a:buChar char="•"/>
            </a:pPr>
            <a:endParaRPr lang="en-US" altLang="en-US" sz="2000" dirty="0">
              <a:latin typeface="Calibri" pitchFamily="34" charset="0"/>
              <a:ea typeface="Calibri" pitchFamily="34" charset="0"/>
              <a:cs typeface="Calibri" pitchFamily="34" charset="0"/>
            </a:endParaRPr>
          </a:p>
          <a:p>
            <a:pPr lvl="1">
              <a:buClr>
                <a:srgbClr val="CC3300"/>
              </a:buClr>
              <a:buFont typeface="Arial" charset="0"/>
              <a:buChar char="•"/>
            </a:pPr>
            <a:endParaRPr lang="en-US" altLang="en-US" dirty="0">
              <a:latin typeface="Calibri" pitchFamily="34" charset="0"/>
              <a:ea typeface="Calibri" pitchFamily="34" charset="0"/>
              <a:cs typeface="Calibri" pitchFamily="34" charset="0"/>
            </a:endParaRPr>
          </a:p>
        </p:txBody>
      </p:sp>
      <p:pic>
        <p:nvPicPr>
          <p:cNvPr id="3686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6425" y="719138"/>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3413" y="2286000"/>
            <a:ext cx="1517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47371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2286000"/>
            <a:ext cx="1600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6425" y="757238"/>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12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769" y="4742690"/>
            <a:ext cx="21272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Content Placeholder 6"/>
          <p:cNvSpPr>
            <a:spLocks noGrp="1"/>
          </p:cNvSpPr>
          <p:nvPr>
            <p:ph idx="1"/>
          </p:nvPr>
        </p:nvSpPr>
        <p:spPr>
          <a:xfrm>
            <a:off x="463550" y="425450"/>
            <a:ext cx="6329363" cy="6075363"/>
          </a:xfrm>
        </p:spPr>
        <p:txBody>
          <a:bodyPr/>
          <a:lstStyle/>
          <a:p>
            <a:pPr>
              <a:buClr>
                <a:srgbClr val="CC3300"/>
              </a:buClr>
              <a:buSzPct val="125000"/>
            </a:pPr>
            <a:r>
              <a:rPr lang="en-US" altLang="en-US" sz="2400" dirty="0">
                <a:latin typeface="Calibri" pitchFamily="34" charset="0"/>
                <a:ea typeface="Calibri" pitchFamily="34" charset="0"/>
                <a:cs typeface="Calibri" pitchFamily="34" charset="0"/>
              </a:rPr>
              <a:t>High Temperature</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V (ILL) Vacuum furnace (RT-1100C)</a:t>
            </a:r>
          </a:p>
          <a:p>
            <a:pPr lvl="1">
              <a:buClr>
                <a:srgbClr val="CC3300"/>
              </a:buClr>
              <a:buFont typeface="Courier New" pitchFamily="49" charset="0"/>
              <a:buChar char="o"/>
            </a:pPr>
            <a:r>
              <a:rPr lang="en-US" altLang="en-US" sz="1800" dirty="0" err="1">
                <a:solidFill>
                  <a:srgbClr val="C00000"/>
                </a:solidFill>
                <a:latin typeface="Calibri" pitchFamily="34" charset="0"/>
                <a:ea typeface="Calibri" pitchFamily="34" charset="0"/>
                <a:cs typeface="Calibri" pitchFamily="34" charset="0"/>
              </a:rPr>
              <a:t>Nb</a:t>
            </a:r>
            <a:r>
              <a:rPr lang="en-US" altLang="en-US" sz="1800" dirty="0">
                <a:solidFill>
                  <a:srgbClr val="C00000"/>
                </a:solidFill>
                <a:latin typeface="Calibri" pitchFamily="34" charset="0"/>
                <a:ea typeface="Calibri" pitchFamily="34" charset="0"/>
                <a:cs typeface="Calibri" pitchFamily="34" charset="0"/>
              </a:rPr>
              <a:t> (ILL) Vacuum furnace (RT-1600C)</a:t>
            </a:r>
          </a:p>
          <a:p>
            <a:pPr>
              <a:buClr>
                <a:srgbClr val="CC3300"/>
              </a:buClr>
              <a:buSzPct val="125000"/>
            </a:pPr>
            <a:r>
              <a:rPr lang="en-US" altLang="en-US" sz="2400" dirty="0">
                <a:latin typeface="Calibri" pitchFamily="34" charset="0"/>
                <a:ea typeface="Calibri" pitchFamily="34" charset="0"/>
                <a:cs typeface="Calibri" pitchFamily="34" charset="0"/>
              </a:rPr>
              <a:t>Gas Handling</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AGES (combined with pO</a:t>
            </a:r>
            <a:r>
              <a:rPr lang="en-US" altLang="en-US" sz="1800" baseline="-25000" dirty="0">
                <a:solidFill>
                  <a:srgbClr val="C00000"/>
                </a:solidFill>
                <a:latin typeface="Calibri" pitchFamily="34" charset="0"/>
                <a:ea typeface="Calibri" pitchFamily="34" charset="0"/>
                <a:cs typeface="Calibri" pitchFamily="34" charset="0"/>
              </a:rPr>
              <a:t>2</a:t>
            </a:r>
            <a:r>
              <a:rPr lang="en-US" altLang="en-US" sz="1800" dirty="0">
                <a:solidFill>
                  <a:srgbClr val="C00000"/>
                </a:solidFill>
                <a:latin typeface="Calibri" pitchFamily="34" charset="0"/>
                <a:ea typeface="Calibri" pitchFamily="34" charset="0"/>
                <a:cs typeface="Calibri" pitchFamily="34" charset="0"/>
              </a:rPr>
              <a:t> sensor and RGA)</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Sievert Absorption Setup</a:t>
            </a:r>
            <a:endParaRPr lang="en-US" altLang="en-US" sz="1800" dirty="0">
              <a:latin typeface="Calibri" pitchFamily="34" charset="0"/>
              <a:ea typeface="Calibri" pitchFamily="34" charset="0"/>
              <a:cs typeface="Calibri" pitchFamily="34" charset="0"/>
            </a:endParaRPr>
          </a:p>
          <a:p>
            <a:pPr>
              <a:buClr>
                <a:srgbClr val="CC3300"/>
              </a:buClr>
              <a:buSzPct val="125000"/>
            </a:pPr>
            <a:r>
              <a:rPr lang="en-US" altLang="en-US" sz="2400" dirty="0">
                <a:latin typeface="Calibri" pitchFamily="34" charset="0"/>
                <a:ea typeface="Calibri" pitchFamily="34" charset="0"/>
                <a:cs typeface="Calibri" pitchFamily="34" charset="0"/>
              </a:rPr>
              <a:t>Engineering (dedicated instruments)</a:t>
            </a:r>
          </a:p>
          <a:p>
            <a:pPr lvl="1">
              <a:buClr>
                <a:srgbClr val="CC3300"/>
              </a:buClr>
              <a:buSzPct val="125000"/>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Load Frames</a:t>
            </a:r>
          </a:p>
          <a:p>
            <a:pPr lvl="1">
              <a:buClr>
                <a:srgbClr val="CC3300"/>
              </a:buClr>
              <a:buSzPct val="125000"/>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Euler crates</a:t>
            </a:r>
          </a:p>
          <a:p>
            <a:pPr>
              <a:buClr>
                <a:srgbClr val="CC3300"/>
              </a:buClr>
              <a:buSzPct val="125000"/>
            </a:pPr>
            <a:r>
              <a:rPr lang="en-US" altLang="en-US" sz="2400" dirty="0">
                <a:latin typeface="Calibri" pitchFamily="34" charset="0"/>
                <a:ea typeface="Calibri" pitchFamily="34" charset="0"/>
                <a:cs typeface="Calibri" pitchFamily="34" charset="0"/>
              </a:rPr>
              <a:t>Pressure</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Gas Pressure Cells</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Paris Edinburgh (25GPa)</a:t>
            </a:r>
          </a:p>
          <a:p>
            <a:pPr lvl="1">
              <a:buClr>
                <a:srgbClr val="CC3300"/>
              </a:buClr>
              <a:buFont typeface="Courier New" pitchFamily="49" charset="0"/>
              <a:buChar char="o"/>
            </a:pPr>
            <a:r>
              <a:rPr lang="en-US" altLang="en-US" sz="1800" dirty="0">
                <a:solidFill>
                  <a:srgbClr val="C00000"/>
                </a:solidFill>
                <a:latin typeface="Calibri" pitchFamily="34" charset="0"/>
                <a:ea typeface="Calibri" pitchFamily="34" charset="0"/>
                <a:cs typeface="Calibri" pitchFamily="34" charset="0"/>
              </a:rPr>
              <a:t>Diamond Anvil Cell ( 50-90 </a:t>
            </a:r>
            <a:r>
              <a:rPr lang="en-US" altLang="en-US" sz="1800" dirty="0" err="1">
                <a:solidFill>
                  <a:srgbClr val="C00000"/>
                </a:solidFill>
                <a:latin typeface="Calibri" pitchFamily="34" charset="0"/>
                <a:ea typeface="Calibri" pitchFamily="34" charset="0"/>
                <a:cs typeface="Calibri" pitchFamily="34" charset="0"/>
              </a:rPr>
              <a:t>GPa</a:t>
            </a:r>
            <a:r>
              <a:rPr lang="en-US" altLang="en-US" sz="1800" dirty="0">
                <a:solidFill>
                  <a:srgbClr val="C00000"/>
                </a:solidFill>
                <a:latin typeface="Calibri" pitchFamily="34" charset="0"/>
                <a:ea typeface="Calibri" pitchFamily="34" charset="0"/>
                <a:cs typeface="Calibri" pitchFamily="34" charset="0"/>
              </a:rPr>
              <a:t>)</a:t>
            </a:r>
            <a:endParaRPr lang="en-US" altLang="en-US" sz="2000" dirty="0">
              <a:latin typeface="Calibri" pitchFamily="34" charset="0"/>
              <a:ea typeface="Calibri" pitchFamily="34" charset="0"/>
              <a:cs typeface="Calibri" pitchFamily="34" charset="0"/>
            </a:endParaRPr>
          </a:p>
          <a:p>
            <a:pPr marL="346075" lvl="1" indent="0">
              <a:buClr>
                <a:srgbClr val="CC3300"/>
              </a:buClr>
              <a:buNone/>
            </a:pPr>
            <a:endParaRPr lang="en-US" altLang="en-US" dirty="0">
              <a:latin typeface="Calibri" pitchFamily="34" charset="0"/>
              <a:ea typeface="Calibri" pitchFamily="34" charset="0"/>
              <a:cs typeface="Calibri" pitchFamily="34" charset="0"/>
            </a:endParaRPr>
          </a:p>
          <a:p>
            <a:pPr marL="346075" lvl="1" indent="0">
              <a:buClr>
                <a:srgbClr val="CC3300"/>
              </a:buClr>
              <a:buNone/>
            </a:pPr>
            <a:r>
              <a:rPr lang="en-US" altLang="en-US" sz="2400" b="1" dirty="0">
                <a:solidFill>
                  <a:srgbClr val="0033CC"/>
                </a:solidFill>
                <a:latin typeface="Calibri" pitchFamily="34" charset="0"/>
                <a:ea typeface="Calibri" pitchFamily="34" charset="0"/>
                <a:cs typeface="Calibri" pitchFamily="34" charset="0"/>
              </a:rPr>
              <a:t>This is by no means an exhaustive list.</a:t>
            </a:r>
          </a:p>
        </p:txBody>
      </p:sp>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338" y="2282825"/>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675" y="3196465"/>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38" y="182563"/>
            <a:ext cx="320040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953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a:t>Detectors</a:t>
            </a:r>
          </a:p>
        </p:txBody>
      </p:sp>
      <p:pic>
        <p:nvPicPr>
          <p:cNvPr id="757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694" y="846967"/>
            <a:ext cx="4572000" cy="180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907" y="4724018"/>
            <a:ext cx="4572000" cy="180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472" y="2643531"/>
            <a:ext cx="4572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22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54" y="553357"/>
            <a:ext cx="8229600" cy="487954"/>
          </a:xfrm>
        </p:spPr>
        <p:txBody>
          <a:bodyPr/>
          <a:lstStyle/>
          <a:p>
            <a:r>
              <a:rPr lang="en-US" dirty="0"/>
              <a:t>Outline</a:t>
            </a:r>
          </a:p>
        </p:txBody>
      </p:sp>
      <p:sp>
        <p:nvSpPr>
          <p:cNvPr id="163843" name="Rectangle 3"/>
          <p:cNvSpPr>
            <a:spLocks noGrp="1" noChangeArrowheads="1"/>
          </p:cNvSpPr>
          <p:nvPr>
            <p:ph type="body" idx="4294967295"/>
          </p:nvPr>
        </p:nvSpPr>
        <p:spPr>
          <a:xfrm>
            <a:off x="1519707" y="1489589"/>
            <a:ext cx="6156325" cy="3582987"/>
          </a:xfrm>
        </p:spPr>
        <p:txBody>
          <a:bodyPr/>
          <a:lstStyle/>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Phase ID and Quantitative analysis</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Structure and transport</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Neutron Powder Diffraction</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Combine X-rays and Neutrons</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Time resolved in-situ studies</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a:t>
            </a:r>
            <a:r>
              <a:rPr lang="en-US" b="1" dirty="0" err="1">
                <a:solidFill>
                  <a:srgbClr val="CC0000"/>
                </a:solidFill>
                <a:latin typeface="Calibri" pitchFamily="34" charset="0"/>
                <a:cs typeface="Calibri" pitchFamily="34" charset="0"/>
              </a:rPr>
              <a:t>Ab</a:t>
            </a:r>
            <a:r>
              <a:rPr lang="en-US" b="1" dirty="0">
                <a:solidFill>
                  <a:srgbClr val="CC0000"/>
                </a:solidFill>
                <a:latin typeface="Calibri" pitchFamily="34" charset="0"/>
                <a:cs typeface="Calibri" pitchFamily="34" charset="0"/>
              </a:rPr>
              <a:t>-initio structure solution</a:t>
            </a:r>
          </a:p>
          <a:p>
            <a:pPr>
              <a:lnSpc>
                <a:spcPct val="80000"/>
              </a:lnSpc>
              <a:buClr>
                <a:schemeClr val="tx1"/>
              </a:buClr>
              <a:buFont typeface="Wingdings" pitchFamily="2" charset="2"/>
              <a:buChar char="q"/>
            </a:pPr>
            <a:r>
              <a:rPr lang="en-US" b="1" dirty="0">
                <a:solidFill>
                  <a:srgbClr val="CC0000"/>
                </a:solidFill>
                <a:latin typeface="Calibri" pitchFamily="34" charset="0"/>
                <a:cs typeface="Calibri" pitchFamily="34" charset="0"/>
              </a:rPr>
              <a:t> Proteins and Powder Diffraction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4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3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09603" y="2975650"/>
            <a:ext cx="4030940" cy="1269578"/>
          </a:xfrm>
        </p:spPr>
        <p:txBody>
          <a:bodyPr/>
          <a:lstStyle/>
          <a:p>
            <a:r>
              <a:rPr lang="en-US" b="1" dirty="0"/>
              <a:t>Light Elements that ar</a:t>
            </a:r>
            <a:r>
              <a:rPr lang="en-US" dirty="0"/>
              <a:t>e hard to see with other techniques </a:t>
            </a:r>
            <a:endParaRPr lang="en-US" b="1" dirty="0"/>
          </a:p>
        </p:txBody>
      </p:sp>
    </p:spTree>
    <p:extLst>
      <p:ext uri="{BB962C8B-B14F-4D97-AF65-F5344CB8AC3E}">
        <p14:creationId xmlns:p14="http://schemas.microsoft.com/office/powerpoint/2010/main" val="3872106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3A6D-2D01-4B93-A254-34B5EF3E33D8}"/>
              </a:ext>
            </a:extLst>
          </p:cNvPr>
          <p:cNvSpPr>
            <a:spLocks noGrp="1"/>
          </p:cNvSpPr>
          <p:nvPr>
            <p:ph type="title"/>
          </p:nvPr>
        </p:nvSpPr>
        <p:spPr>
          <a:xfrm>
            <a:off x="325547" y="266445"/>
            <a:ext cx="8399238" cy="877163"/>
          </a:xfrm>
        </p:spPr>
        <p:txBody>
          <a:bodyPr/>
          <a:lstStyle/>
          <a:p>
            <a:r>
              <a:rPr lang="en-US" dirty="0"/>
              <a:t>Hydrogen is special</a:t>
            </a:r>
          </a:p>
        </p:txBody>
      </p:sp>
      <p:pic>
        <p:nvPicPr>
          <p:cNvPr id="7" name="Picture 2">
            <a:extLst>
              <a:ext uri="{FF2B5EF4-FFF2-40B4-BE49-F238E27FC236}">
                <a16:creationId xmlns:a16="http://schemas.microsoft.com/office/drawing/2014/main" id="{0F2E05D1-1E42-499F-8A02-744179EA7D2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37024" y="1609790"/>
            <a:ext cx="3962405" cy="145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A close up of a logo&#10;&#10;Description generated with high confidence">
            <a:extLst>
              <a:ext uri="{FF2B5EF4-FFF2-40B4-BE49-F238E27FC236}">
                <a16:creationId xmlns:a16="http://schemas.microsoft.com/office/drawing/2014/main" id="{766137BE-9E49-4AD0-BAB2-2C20FBEAA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1" y="3160286"/>
            <a:ext cx="7875872" cy="2483318"/>
          </a:xfrm>
          <a:prstGeom prst="rect">
            <a:avLst/>
          </a:prstGeom>
        </p:spPr>
      </p:pic>
      <p:pic>
        <p:nvPicPr>
          <p:cNvPr id="5" name="Picture 4">
            <a:extLst>
              <a:ext uri="{FF2B5EF4-FFF2-40B4-BE49-F238E27FC236}">
                <a16:creationId xmlns:a16="http://schemas.microsoft.com/office/drawing/2014/main" id="{E7FE915C-1EB9-0A4D-89F4-25F20745238C}"/>
              </a:ext>
            </a:extLst>
          </p:cNvPr>
          <p:cNvPicPr>
            <a:picLocks noChangeAspect="1"/>
          </p:cNvPicPr>
          <p:nvPr/>
        </p:nvPicPr>
        <p:blipFill>
          <a:blip r:embed="rId4"/>
          <a:stretch>
            <a:fillRect/>
          </a:stretch>
        </p:blipFill>
        <p:spPr>
          <a:xfrm>
            <a:off x="6525491" y="1650206"/>
            <a:ext cx="2199294" cy="1414463"/>
          </a:xfrm>
          <a:prstGeom prst="rect">
            <a:avLst/>
          </a:prstGeom>
        </p:spPr>
      </p:pic>
      <p:pic>
        <p:nvPicPr>
          <p:cNvPr id="6" name="Picture 5">
            <a:extLst>
              <a:ext uri="{FF2B5EF4-FFF2-40B4-BE49-F238E27FC236}">
                <a16:creationId xmlns:a16="http://schemas.microsoft.com/office/drawing/2014/main" id="{A6505A4B-D8B0-D049-B064-95D7E23075B5}"/>
              </a:ext>
            </a:extLst>
          </p:cNvPr>
          <p:cNvPicPr>
            <a:picLocks noChangeAspect="1"/>
          </p:cNvPicPr>
          <p:nvPr/>
        </p:nvPicPr>
        <p:blipFill>
          <a:blip r:embed="rId5"/>
          <a:stretch>
            <a:fillRect/>
          </a:stretch>
        </p:blipFill>
        <p:spPr>
          <a:xfrm>
            <a:off x="227466" y="1629998"/>
            <a:ext cx="2083498" cy="1414463"/>
          </a:xfrm>
          <a:prstGeom prst="rect">
            <a:avLst/>
          </a:prstGeom>
        </p:spPr>
      </p:pic>
    </p:spTree>
    <p:extLst>
      <p:ext uri="{BB962C8B-B14F-4D97-AF65-F5344CB8AC3E}">
        <p14:creationId xmlns:p14="http://schemas.microsoft.com/office/powerpoint/2010/main" val="107310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53" y="270212"/>
            <a:ext cx="7002310" cy="1269578"/>
          </a:xfrm>
        </p:spPr>
        <p:txBody>
          <a:bodyPr/>
          <a:lstStyle/>
          <a:p>
            <a:br>
              <a:rPr lang="en-US" dirty="0"/>
            </a:br>
            <a:r>
              <a:rPr lang="en-US" dirty="0"/>
              <a:t>Crystal Structure of  </a:t>
            </a:r>
            <a:r>
              <a:rPr lang="en-US" dirty="0" err="1"/>
              <a:t>Hemimorphite</a:t>
            </a:r>
            <a:r>
              <a:rPr lang="en-US" dirty="0"/>
              <a:t> (Zn</a:t>
            </a:r>
            <a:r>
              <a:rPr lang="en-US" baseline="-25000" dirty="0"/>
              <a:t>4</a:t>
            </a:r>
            <a:r>
              <a:rPr lang="en-US" dirty="0"/>
              <a:t>SiO</a:t>
            </a:r>
            <a:r>
              <a:rPr lang="en-US" baseline="-25000" dirty="0"/>
              <a:t>8</a:t>
            </a:r>
            <a:r>
              <a:rPr lang="en-US" dirty="0"/>
              <a:t>.H</a:t>
            </a:r>
            <a:r>
              <a:rPr lang="en-US" baseline="-25000" dirty="0"/>
              <a:t>2</a:t>
            </a:r>
            <a:r>
              <a:rPr lang="en-US" dirty="0"/>
              <a:t>O)</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60" y="1927651"/>
            <a:ext cx="3039665" cy="248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32260" y="4564857"/>
            <a:ext cx="3039665" cy="1015663"/>
          </a:xfrm>
          <a:prstGeom prst="rect">
            <a:avLst/>
          </a:prstGeom>
          <a:noFill/>
        </p:spPr>
        <p:txBody>
          <a:bodyPr wrap="square" rtlCol="0">
            <a:spAutoFit/>
          </a:bodyPr>
          <a:lstStyle/>
          <a:p>
            <a:r>
              <a:rPr lang="en-US" sz="1200" dirty="0"/>
              <a:t>Structure of </a:t>
            </a:r>
            <a:r>
              <a:rPr lang="en-US" sz="1200" dirty="0" err="1"/>
              <a:t>Hemimorphtite</a:t>
            </a:r>
            <a:r>
              <a:rPr lang="en-US" sz="1200" dirty="0"/>
              <a:t> (Zn</a:t>
            </a:r>
            <a:r>
              <a:rPr lang="en-US" sz="1200" baseline="-25000" dirty="0"/>
              <a:t>4</a:t>
            </a:r>
            <a:r>
              <a:rPr lang="en-US" sz="1200" dirty="0"/>
              <a:t>Si</a:t>
            </a:r>
            <a:r>
              <a:rPr lang="en-US" sz="1200" baseline="-25000" dirty="0"/>
              <a:t>2</a:t>
            </a:r>
            <a:r>
              <a:rPr lang="en-US" sz="1200" dirty="0"/>
              <a:t>O</a:t>
            </a:r>
            <a:r>
              <a:rPr lang="en-US" sz="1200" baseline="-25000" dirty="0"/>
              <a:t>8</a:t>
            </a:r>
            <a:r>
              <a:rPr lang="en-US" sz="1200" dirty="0"/>
              <a:t>•H2O), showing two large open channels. Green (Zn), blue (Si), white (H). Unit cell dimension shown (a = 8.181 Å, b =10.841 Å).</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120" y="1853133"/>
            <a:ext cx="4353947" cy="179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120" y="3660995"/>
            <a:ext cx="4353947" cy="185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984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71622"/>
            <a:ext cx="3429000" cy="295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Difference Map from Powder Data</a:t>
            </a:r>
          </a:p>
        </p:txBody>
      </p:sp>
      <p:pic>
        <p:nvPicPr>
          <p:cNvPr id="3" name="DF87C67F-BAF3-435A-8FA3-55123A97926B" descr="F2AF7129-3BD2-46A7-B34E-C37AD31FC798@orn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62" y="1387027"/>
            <a:ext cx="3429000" cy="266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28901" y="3698316"/>
            <a:ext cx="1390189" cy="369332"/>
          </a:xfrm>
          <a:prstGeom prst="rect">
            <a:avLst/>
          </a:prstGeom>
          <a:noFill/>
        </p:spPr>
        <p:txBody>
          <a:bodyPr wrap="none" rtlCol="0">
            <a:spAutoFit/>
          </a:bodyPr>
          <a:lstStyle/>
          <a:p>
            <a:r>
              <a:rPr lang="en-US" dirty="0"/>
              <a:t>110K DELF</a:t>
            </a:r>
          </a:p>
        </p:txBody>
      </p:sp>
      <p:sp>
        <p:nvSpPr>
          <p:cNvPr id="6" name="TextBox 5"/>
          <p:cNvSpPr txBox="1"/>
          <p:nvPr/>
        </p:nvSpPr>
        <p:spPr>
          <a:xfrm>
            <a:off x="6007388" y="2311895"/>
            <a:ext cx="1223412" cy="369332"/>
          </a:xfrm>
          <a:prstGeom prst="rect">
            <a:avLst/>
          </a:prstGeom>
          <a:noFill/>
        </p:spPr>
        <p:txBody>
          <a:bodyPr wrap="none" rtlCol="0">
            <a:spAutoFit/>
          </a:bodyPr>
          <a:lstStyle/>
          <a:p>
            <a:r>
              <a:rPr lang="en-US" dirty="0"/>
              <a:t>10K Fobs</a:t>
            </a:r>
          </a:p>
        </p:txBody>
      </p:sp>
    </p:spTree>
    <p:extLst>
      <p:ext uri="{BB962C8B-B14F-4D97-AF65-F5344CB8AC3E}">
        <p14:creationId xmlns:p14="http://schemas.microsoft.com/office/powerpoint/2010/main" val="683086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200151" y="2975650"/>
            <a:ext cx="4340393" cy="877163"/>
          </a:xfrm>
        </p:spPr>
        <p:txBody>
          <a:bodyPr/>
          <a:lstStyle/>
          <a:p>
            <a:r>
              <a:rPr lang="en-US" b="1" dirty="0"/>
              <a:t>Elements that have similar Z.</a:t>
            </a:r>
          </a:p>
        </p:txBody>
      </p:sp>
    </p:spTree>
    <p:extLst>
      <p:ext uri="{BB962C8B-B14F-4D97-AF65-F5344CB8AC3E}">
        <p14:creationId xmlns:p14="http://schemas.microsoft.com/office/powerpoint/2010/main" val="3953691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469" y="401325"/>
            <a:ext cx="8628678" cy="929485"/>
          </a:xfrm>
        </p:spPr>
        <p:txBody>
          <a:bodyPr/>
          <a:lstStyle/>
          <a:p>
            <a:r>
              <a:rPr lang="en-US" sz="3200" dirty="0"/>
              <a:t>LiNi</a:t>
            </a:r>
            <a:r>
              <a:rPr lang="en-US" sz="3200" baseline="-25000" dirty="0"/>
              <a:t>0.5</a:t>
            </a:r>
            <a:r>
              <a:rPr lang="en-US" sz="3200" dirty="0"/>
              <a:t>Mn</a:t>
            </a:r>
            <a:r>
              <a:rPr lang="en-US" sz="3200" baseline="-25000" dirty="0"/>
              <a:t>1.5</a:t>
            </a:r>
            <a:r>
              <a:rPr lang="en-US" sz="3200" dirty="0"/>
              <a:t>O</a:t>
            </a:r>
            <a:r>
              <a:rPr lang="en-US" sz="3200" baseline="-25000" dirty="0"/>
              <a:t>4 </a:t>
            </a:r>
            <a:r>
              <a:rPr lang="en-US" sz="3200" dirty="0"/>
              <a:t>: Order Disorder</a:t>
            </a:r>
            <a:br>
              <a:rPr lang="en-US" sz="3200" dirty="0"/>
            </a:br>
            <a:endParaRPr lang="en-US" sz="3200" dirty="0"/>
          </a:p>
        </p:txBody>
      </p:sp>
      <p:sp>
        <p:nvSpPr>
          <p:cNvPr id="6" name="Rectangle 5"/>
          <p:cNvSpPr/>
          <p:nvPr/>
        </p:nvSpPr>
        <p:spPr>
          <a:xfrm>
            <a:off x="400050" y="1600200"/>
            <a:ext cx="8229600" cy="1361911"/>
          </a:xfrm>
          <a:prstGeom prst="rect">
            <a:avLst/>
          </a:prstGeom>
        </p:spPr>
        <p:txBody>
          <a:bodyPr wrap="square">
            <a:spAutoFit/>
          </a:bodyPr>
          <a:lstStyle/>
          <a:p>
            <a:r>
              <a:rPr lang="en-US" sz="900" dirty="0"/>
              <a:t>Shin D.W., Bridges C.A., Huq A., Paranthaman M.P., </a:t>
            </a:r>
            <a:r>
              <a:rPr lang="en-US" sz="900" dirty="0" err="1"/>
              <a:t>Manthiram</a:t>
            </a:r>
            <a:r>
              <a:rPr lang="en-US" sz="900" dirty="0"/>
              <a:t> A., "Role of cation ordering and surface-segregation in high-voltage spinel LiMn</a:t>
            </a:r>
            <a:r>
              <a:rPr lang="en-US" sz="900" baseline="-25000" dirty="0"/>
              <a:t>1.5</a:t>
            </a:r>
            <a:r>
              <a:rPr lang="en-US" sz="900" dirty="0"/>
              <a:t>Ni</a:t>
            </a:r>
            <a:r>
              <a:rPr lang="en-US" sz="900" baseline="-25000" dirty="0"/>
              <a:t>0.5-x</a:t>
            </a:r>
            <a:r>
              <a:rPr lang="en-US" sz="900" dirty="0"/>
              <a:t>M</a:t>
            </a:r>
            <a:r>
              <a:rPr lang="en-US" sz="900" baseline="-25000" dirty="0"/>
              <a:t>x</a:t>
            </a:r>
            <a:r>
              <a:rPr lang="en-US" sz="900" dirty="0"/>
              <a:t>O</a:t>
            </a:r>
            <a:r>
              <a:rPr lang="en-US" sz="900" baseline="-25000" dirty="0"/>
              <a:t>4</a:t>
            </a:r>
            <a:r>
              <a:rPr lang="en-US" sz="900" dirty="0"/>
              <a:t> (M = Cr, Fe, and Ga) cathodes for lithium-ion </a:t>
            </a:r>
            <a:r>
              <a:rPr lang="en-US" sz="1050" dirty="0"/>
              <a:t>batteries</a:t>
            </a:r>
            <a:r>
              <a:rPr lang="en-US" sz="900" dirty="0"/>
              <a:t>", </a:t>
            </a:r>
            <a:r>
              <a:rPr lang="en-US" sz="900" i="1" dirty="0"/>
              <a:t>Chemistry of Materials,</a:t>
            </a:r>
            <a:r>
              <a:rPr lang="en-US" sz="900" dirty="0"/>
              <a:t> 24, 19, 3720-3731 (2012)</a:t>
            </a:r>
          </a:p>
          <a:p>
            <a:endParaRPr lang="en-US" sz="900" dirty="0"/>
          </a:p>
          <a:p>
            <a:r>
              <a:rPr lang="en-US" sz="900" dirty="0"/>
              <a:t>Kim J.H., Huq A., Chi M., </a:t>
            </a:r>
            <a:r>
              <a:rPr lang="en-US" sz="900" dirty="0" err="1"/>
              <a:t>Pieczonka</a:t>
            </a:r>
            <a:r>
              <a:rPr lang="en-US" sz="900" dirty="0"/>
              <a:t> N.P., Lee E., Bridges C.A., </a:t>
            </a:r>
            <a:r>
              <a:rPr lang="en-US" sz="900" dirty="0" err="1"/>
              <a:t>Tessema</a:t>
            </a:r>
            <a:r>
              <a:rPr lang="en-US" sz="900" dirty="0"/>
              <a:t> M.M., Manthiram A., </a:t>
            </a:r>
            <a:r>
              <a:rPr lang="en-US" sz="900" dirty="0" err="1"/>
              <a:t>Persson</a:t>
            </a:r>
            <a:r>
              <a:rPr lang="en-US" sz="900" dirty="0"/>
              <a:t> K.A., Powell B.R., "Integrated Nano-Domains of Disordered and Ordered Spinel Phases in LiNi</a:t>
            </a:r>
            <a:r>
              <a:rPr lang="en-US" sz="900" baseline="-25000" dirty="0"/>
              <a:t>0.5</a:t>
            </a:r>
            <a:r>
              <a:rPr lang="en-US" sz="900" dirty="0"/>
              <a:t>Mn</a:t>
            </a:r>
            <a:r>
              <a:rPr lang="en-US" sz="900" baseline="-25000" dirty="0"/>
              <a:t>1.5</a:t>
            </a:r>
            <a:r>
              <a:rPr lang="en-US" sz="900" dirty="0"/>
              <a:t>O</a:t>
            </a:r>
            <a:r>
              <a:rPr lang="en-US" sz="900" baseline="-25000" dirty="0"/>
              <a:t>4</a:t>
            </a:r>
            <a:r>
              <a:rPr lang="en-US" sz="900" dirty="0"/>
              <a:t> for Li-Ion Batteries", </a:t>
            </a:r>
            <a:r>
              <a:rPr lang="en-US" sz="900" i="1" dirty="0"/>
              <a:t>Chemistry of Materials,</a:t>
            </a:r>
            <a:r>
              <a:rPr lang="en-US" sz="900" dirty="0"/>
              <a:t> 26, 15, 4377-4386 (2014).</a:t>
            </a:r>
          </a:p>
          <a:p>
            <a:endParaRPr lang="en-US" sz="900" dirty="0"/>
          </a:p>
          <a:p>
            <a:pPr lvl="0"/>
            <a:r>
              <a:rPr lang="en-US" sz="900" dirty="0"/>
              <a:t>Liu J., Huq A., Moorhead-Rosenberg Z., Manthiram A., Page K., “Nanoscale Ni/</a:t>
            </a:r>
            <a:r>
              <a:rPr lang="en-US" sz="900" dirty="0" err="1"/>
              <a:t>Mn</a:t>
            </a:r>
            <a:r>
              <a:rPr lang="en-US" sz="900" dirty="0"/>
              <a:t> Ordering in the High Voltage Spinel Cathode LiNi</a:t>
            </a:r>
            <a:r>
              <a:rPr lang="en-US" sz="900" baseline="-25000" dirty="0"/>
              <a:t>0.5</a:t>
            </a:r>
            <a:r>
              <a:rPr lang="en-US" sz="900" dirty="0"/>
              <a:t>Mn</a:t>
            </a:r>
            <a:r>
              <a:rPr lang="en-US" sz="900" baseline="-25000" dirty="0"/>
              <a:t>1.5</a:t>
            </a:r>
            <a:r>
              <a:rPr lang="en-US" sz="900" dirty="0"/>
              <a:t>O</a:t>
            </a:r>
            <a:r>
              <a:rPr lang="en-US" sz="900" baseline="-25000" dirty="0"/>
              <a:t>4</a:t>
            </a:r>
            <a:r>
              <a:rPr lang="en-US" sz="900" dirty="0"/>
              <a:t>”, </a:t>
            </a:r>
            <a:r>
              <a:rPr lang="en-US" sz="900" i="1" dirty="0"/>
              <a:t>Chemistry of Materials,</a:t>
            </a:r>
            <a:r>
              <a:rPr lang="en-US" sz="900" dirty="0"/>
              <a:t> 28, 6817-6821 (2016).</a:t>
            </a:r>
          </a:p>
          <a:p>
            <a:endParaRPr lang="en-US" sz="900" dirty="0">
              <a:latin typeface="Arial Narrow" panose="020B0606020202030204" pitchFamily="34" charset="0"/>
            </a:endParaRPr>
          </a:p>
        </p:txBody>
      </p:sp>
      <p:sp>
        <p:nvSpPr>
          <p:cNvPr id="9" name="Rectangle 8">
            <a:extLst>
              <a:ext uri="{FF2B5EF4-FFF2-40B4-BE49-F238E27FC236}">
                <a16:creationId xmlns:a16="http://schemas.microsoft.com/office/drawing/2014/main" id="{B3155164-595F-441D-B896-6D7D6769B387}"/>
              </a:ext>
            </a:extLst>
          </p:cNvPr>
          <p:cNvSpPr/>
          <p:nvPr/>
        </p:nvSpPr>
        <p:spPr>
          <a:xfrm>
            <a:off x="490384" y="2935993"/>
            <a:ext cx="4429125" cy="276999"/>
          </a:xfrm>
          <a:prstGeom prst="rect">
            <a:avLst/>
          </a:prstGeom>
        </p:spPr>
        <p:txBody>
          <a:bodyPr wrap="square">
            <a:spAutoFit/>
          </a:bodyPr>
          <a:lstStyle/>
          <a:p>
            <a:r>
              <a:rPr lang="en-US" sz="1200" dirty="0">
                <a:solidFill>
                  <a:srgbClr val="0070C0"/>
                </a:solidFill>
                <a:latin typeface="Arial Narrow" panose="020B0606020202030204" pitchFamily="34" charset="0"/>
              </a:rPr>
              <a:t>GM R&amp;D, Optimal CAE Inc., LBNL, University of Texas @ Austin, ORNL</a:t>
            </a:r>
          </a:p>
        </p:txBody>
      </p:sp>
      <p:pic>
        <p:nvPicPr>
          <p:cNvPr id="2" name="Picture 1">
            <a:extLst>
              <a:ext uri="{FF2B5EF4-FFF2-40B4-BE49-F238E27FC236}">
                <a16:creationId xmlns:a16="http://schemas.microsoft.com/office/drawing/2014/main" id="{01A321AE-3235-48E7-8614-C63E07658D8B}"/>
              </a:ext>
            </a:extLst>
          </p:cNvPr>
          <p:cNvPicPr>
            <a:picLocks noChangeAspect="1"/>
          </p:cNvPicPr>
          <p:nvPr/>
        </p:nvPicPr>
        <p:blipFill>
          <a:blip r:embed="rId3"/>
          <a:stretch>
            <a:fillRect/>
          </a:stretch>
        </p:blipFill>
        <p:spPr>
          <a:xfrm>
            <a:off x="5915025" y="2834776"/>
            <a:ext cx="2443163" cy="1107281"/>
          </a:xfrm>
          <a:prstGeom prst="rect">
            <a:avLst/>
          </a:prstGeom>
        </p:spPr>
      </p:pic>
      <p:pic>
        <p:nvPicPr>
          <p:cNvPr id="3" name="Picture 2">
            <a:extLst>
              <a:ext uri="{FF2B5EF4-FFF2-40B4-BE49-F238E27FC236}">
                <a16:creationId xmlns:a16="http://schemas.microsoft.com/office/drawing/2014/main" id="{0672507A-F4C4-4055-905E-19B4A75A0A46}"/>
              </a:ext>
            </a:extLst>
          </p:cNvPr>
          <p:cNvPicPr>
            <a:picLocks noChangeAspect="1"/>
          </p:cNvPicPr>
          <p:nvPr/>
        </p:nvPicPr>
        <p:blipFill>
          <a:blip r:embed="rId4"/>
          <a:stretch>
            <a:fillRect/>
          </a:stretch>
        </p:blipFill>
        <p:spPr>
          <a:xfrm>
            <a:off x="5972175" y="3936526"/>
            <a:ext cx="2657475" cy="1893094"/>
          </a:xfrm>
          <a:prstGeom prst="rect">
            <a:avLst/>
          </a:prstGeom>
        </p:spPr>
      </p:pic>
      <p:sp>
        <p:nvSpPr>
          <p:cNvPr id="10" name="Rectangle 9">
            <a:extLst>
              <a:ext uri="{FF2B5EF4-FFF2-40B4-BE49-F238E27FC236}">
                <a16:creationId xmlns:a16="http://schemas.microsoft.com/office/drawing/2014/main" id="{BF997757-FA5F-4D3E-B82D-FC098C43DE2C}"/>
              </a:ext>
            </a:extLst>
          </p:cNvPr>
          <p:cNvSpPr/>
          <p:nvPr/>
        </p:nvSpPr>
        <p:spPr>
          <a:xfrm>
            <a:off x="735806" y="3440789"/>
            <a:ext cx="4843463" cy="1708160"/>
          </a:xfrm>
          <a:prstGeom prst="rect">
            <a:avLst/>
          </a:prstGeom>
        </p:spPr>
        <p:txBody>
          <a:bodyPr wrap="square">
            <a:spAutoFit/>
          </a:bodyPr>
          <a:lstStyle/>
          <a:p>
            <a:pPr algn="ctr"/>
            <a:r>
              <a:rPr lang="en-US" sz="2100" dirty="0">
                <a:solidFill>
                  <a:srgbClr val="C00000"/>
                </a:solidFill>
                <a:latin typeface="Arial Narrow" panose="020B0606020202030204" pitchFamily="34" charset="0"/>
              </a:rPr>
              <a:t>Motivation: ~4.7V with capacity ~135mA h/g</a:t>
            </a:r>
          </a:p>
          <a:p>
            <a:pPr algn="ctr"/>
            <a:endParaRPr lang="en-US" sz="2100" dirty="0">
              <a:solidFill>
                <a:srgbClr val="C00000"/>
              </a:solidFill>
              <a:latin typeface="Arial Narrow" panose="020B0606020202030204" pitchFamily="34" charset="0"/>
            </a:endParaRPr>
          </a:p>
          <a:p>
            <a:pPr algn="ctr"/>
            <a:r>
              <a:rPr lang="en-US" sz="2100" dirty="0">
                <a:solidFill>
                  <a:srgbClr val="C00000"/>
                </a:solidFill>
                <a:latin typeface="Arial Narrow" panose="020B0606020202030204" pitchFamily="34" charset="0"/>
              </a:rPr>
              <a:t>How does synthesis and doping effect the order disorder?  What is the nature of this and how does it effect performance?</a:t>
            </a:r>
          </a:p>
        </p:txBody>
      </p:sp>
    </p:spTree>
    <p:extLst>
      <p:ext uri="{BB962C8B-B14F-4D97-AF65-F5344CB8AC3E}">
        <p14:creationId xmlns:p14="http://schemas.microsoft.com/office/powerpoint/2010/main" val="2216199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1444798" y="3597839"/>
            <a:ext cx="6466363" cy="2692848"/>
            <a:chOff x="425635" y="3520440"/>
            <a:chExt cx="8206641" cy="3417568"/>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35" y="3522267"/>
              <a:ext cx="4114800" cy="30861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476" y="3520440"/>
              <a:ext cx="4114800" cy="3086100"/>
            </a:xfrm>
            <a:prstGeom prst="rect">
              <a:avLst/>
            </a:prstGeom>
          </p:spPr>
        </p:pic>
        <p:cxnSp>
          <p:nvCxnSpPr>
            <p:cNvPr id="13" name="Straight Arrow Connector 12"/>
            <p:cNvCxnSpPr/>
            <p:nvPr/>
          </p:nvCxnSpPr>
          <p:spPr>
            <a:xfrm>
              <a:off x="6433626" y="4531030"/>
              <a:ext cx="652973" cy="1412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87891" y="6469279"/>
              <a:ext cx="3428999" cy="468729"/>
            </a:xfrm>
            <a:prstGeom prst="rect">
              <a:avLst/>
            </a:prstGeom>
            <a:solidFill>
              <a:schemeClr val="accent1">
                <a:lumMod val="20000"/>
                <a:lumOff val="80000"/>
              </a:schemeClr>
            </a:solidFill>
          </p:spPr>
          <p:txBody>
            <a:bodyPr wrap="square" rtlCol="0">
              <a:spAutoFit/>
            </a:bodyPr>
            <a:lstStyle/>
            <a:p>
              <a:pPr algn="ctr"/>
              <a:r>
                <a:rPr lang="en-US" b="1" dirty="0">
                  <a:solidFill>
                    <a:srgbClr val="C00000"/>
                  </a:solidFill>
                  <a:ea typeface="+mn-ea"/>
                  <a:cs typeface="Arial" charset="0"/>
                </a:rPr>
                <a:t>Anneal vs Slow Cool</a:t>
              </a:r>
            </a:p>
          </p:txBody>
        </p:sp>
        <p:sp>
          <p:nvSpPr>
            <p:cNvPr id="16" name="Oval 15"/>
            <p:cNvSpPr/>
            <p:nvPr/>
          </p:nvSpPr>
          <p:spPr>
            <a:xfrm>
              <a:off x="6556278" y="5638800"/>
              <a:ext cx="911322" cy="533400"/>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441478" y="5638800"/>
              <a:ext cx="911322" cy="533400"/>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Arrow Connector 17"/>
            <p:cNvCxnSpPr/>
            <p:nvPr/>
          </p:nvCxnSpPr>
          <p:spPr>
            <a:xfrm>
              <a:off x="1810922" y="4581225"/>
              <a:ext cx="963866" cy="1431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Spinel Cathode (LiNi</a:t>
            </a:r>
            <a:r>
              <a:rPr lang="en-US" baseline="-25000" dirty="0"/>
              <a:t>0.5</a:t>
            </a:r>
            <a:r>
              <a:rPr lang="en-US" dirty="0"/>
              <a:t>Mn</a:t>
            </a:r>
            <a:r>
              <a:rPr lang="en-US" baseline="-25000" dirty="0"/>
              <a:t>1.5</a:t>
            </a:r>
            <a:r>
              <a:rPr lang="en-US" dirty="0"/>
              <a:t>O</a:t>
            </a:r>
            <a:r>
              <a:rPr lang="en-US" baseline="-25000" dirty="0"/>
              <a:t>4</a:t>
            </a:r>
            <a:r>
              <a:rPr lang="en-US" dirty="0"/>
              <a:t>)</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2461" y="963875"/>
            <a:ext cx="2057400" cy="14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6477" y="2404463"/>
            <a:ext cx="8501096" cy="1089529"/>
          </a:xfrm>
          <a:prstGeom prst="rect">
            <a:avLst/>
          </a:prstGeom>
          <a:noFill/>
        </p:spPr>
        <p:txBody>
          <a:bodyPr wrap="square" rtlCol="0">
            <a:spAutoFit/>
          </a:bodyPr>
          <a:lstStyle/>
          <a:p>
            <a:pPr marL="214313" indent="-214313">
              <a:lnSpc>
                <a:spcPct val="90000"/>
              </a:lnSpc>
              <a:buFont typeface="Arial" panose="020B0604020202020204" pitchFamily="34" charset="0"/>
              <a:buChar char="•"/>
            </a:pPr>
            <a:r>
              <a:rPr lang="en-US" dirty="0">
                <a:solidFill>
                  <a:srgbClr val="C00000"/>
                </a:solidFill>
                <a:ea typeface="+mn-ea"/>
                <a:cs typeface="Arial" charset="0"/>
              </a:rPr>
              <a:t>The crystal structure can accommodate both ordered or disordered Ni and </a:t>
            </a:r>
            <a:r>
              <a:rPr lang="en-US" dirty="0" err="1">
                <a:solidFill>
                  <a:srgbClr val="C00000"/>
                </a:solidFill>
                <a:ea typeface="+mn-ea"/>
                <a:cs typeface="Arial" charset="0"/>
              </a:rPr>
              <a:t>Mn</a:t>
            </a:r>
            <a:r>
              <a:rPr lang="en-US" dirty="0">
                <a:solidFill>
                  <a:srgbClr val="C00000"/>
                </a:solidFill>
                <a:ea typeface="+mn-ea"/>
                <a:cs typeface="Arial" charset="0"/>
              </a:rPr>
              <a:t> distribution based on thermal history in synthesis process.</a:t>
            </a:r>
          </a:p>
          <a:p>
            <a:pPr marL="214313" indent="-214313">
              <a:lnSpc>
                <a:spcPct val="90000"/>
              </a:lnSpc>
              <a:buFont typeface="Arial" panose="020B0604020202020204" pitchFamily="34" charset="0"/>
              <a:buChar char="•"/>
            </a:pPr>
            <a:endParaRPr lang="en-US" dirty="0">
              <a:solidFill>
                <a:srgbClr val="C00000"/>
              </a:solidFill>
              <a:ea typeface="+mn-ea"/>
              <a:cs typeface="Arial" charset="0"/>
            </a:endParaRPr>
          </a:p>
          <a:p>
            <a:pPr marL="214313" indent="-214313">
              <a:lnSpc>
                <a:spcPct val="90000"/>
              </a:lnSpc>
              <a:buFont typeface="Arial" panose="020B0604020202020204" pitchFamily="34" charset="0"/>
              <a:buChar char="•"/>
            </a:pPr>
            <a:r>
              <a:rPr lang="en-US" dirty="0">
                <a:solidFill>
                  <a:srgbClr val="C00000"/>
                </a:solidFill>
                <a:ea typeface="+mn-ea"/>
                <a:cs typeface="Arial" charset="0"/>
              </a:rPr>
              <a:t>Formation of rock salt secondary phase causes reduced energy density. </a:t>
            </a:r>
          </a:p>
        </p:txBody>
      </p:sp>
      <p:sp>
        <p:nvSpPr>
          <p:cNvPr id="5" name="TextBox 4"/>
          <p:cNvSpPr txBox="1"/>
          <p:nvPr/>
        </p:nvSpPr>
        <p:spPr>
          <a:xfrm>
            <a:off x="457200" y="1419989"/>
            <a:ext cx="4345557" cy="757130"/>
          </a:xfrm>
          <a:prstGeom prst="rect">
            <a:avLst/>
          </a:prstGeom>
          <a:noFill/>
        </p:spPr>
        <p:txBody>
          <a:bodyPr wrap="square" rtlCol="0">
            <a:spAutoFit/>
          </a:bodyPr>
          <a:lstStyle/>
          <a:p>
            <a:pPr>
              <a:lnSpc>
                <a:spcPct val="90000"/>
              </a:lnSpc>
            </a:pPr>
            <a:r>
              <a:rPr lang="en-US" sz="1200" dirty="0">
                <a:solidFill>
                  <a:srgbClr val="0070C0"/>
                </a:solidFill>
              </a:rPr>
              <a:t>In disordered F d -3 m Ni and Mn are disordered in the octahedral  interstitials (16d site).  The order between Ni and Mn (1:3 ratio) lowers the symmetry. Ordered Phase Space Group: P4</a:t>
            </a:r>
            <a:r>
              <a:rPr lang="en-US" sz="1200" baseline="-25000" dirty="0">
                <a:solidFill>
                  <a:srgbClr val="0070C0"/>
                </a:solidFill>
              </a:rPr>
              <a:t>3</a:t>
            </a:r>
            <a:r>
              <a:rPr lang="en-US" sz="1200" dirty="0">
                <a:solidFill>
                  <a:srgbClr val="0070C0"/>
                </a:solidFill>
              </a:rPr>
              <a:t>32. </a:t>
            </a:r>
          </a:p>
        </p:txBody>
      </p:sp>
      <p:sp>
        <p:nvSpPr>
          <p:cNvPr id="19" name="TextBox 18"/>
          <p:cNvSpPr txBox="1"/>
          <p:nvPr/>
        </p:nvSpPr>
        <p:spPr>
          <a:xfrm>
            <a:off x="3577360" y="3986348"/>
            <a:ext cx="184731" cy="341632"/>
          </a:xfrm>
          <a:prstGeom prst="rect">
            <a:avLst/>
          </a:prstGeom>
          <a:noFill/>
        </p:spPr>
        <p:txBody>
          <a:bodyPr wrap="none" rtlCol="0">
            <a:spAutoFit/>
          </a:bodyPr>
          <a:lstStyle/>
          <a:p>
            <a:pPr algn="ctr">
              <a:lnSpc>
                <a:spcPct val="90000"/>
              </a:lnSpc>
            </a:pPr>
            <a:endParaRPr lang="en-US" dirty="0">
              <a:solidFill>
                <a:prstClr val="black"/>
              </a:solidFill>
              <a:ea typeface="+mn-ea"/>
              <a:cs typeface="Arial" charset="0"/>
            </a:endParaRPr>
          </a:p>
        </p:txBody>
      </p:sp>
      <p:sp>
        <p:nvSpPr>
          <p:cNvPr id="20" name="Rectangle 19"/>
          <p:cNvSpPr/>
          <p:nvPr/>
        </p:nvSpPr>
        <p:spPr>
          <a:xfrm>
            <a:off x="2105512" y="5896259"/>
            <a:ext cx="684803" cy="369332"/>
          </a:xfrm>
          <a:prstGeom prst="rect">
            <a:avLst/>
          </a:prstGeom>
        </p:spPr>
        <p:txBody>
          <a:bodyPr wrap="none">
            <a:spAutoFit/>
          </a:bodyPr>
          <a:lstStyle/>
          <a:p>
            <a:r>
              <a:rPr lang="en-US" b="1" dirty="0" err="1">
                <a:solidFill>
                  <a:prstClr val="black"/>
                </a:solidFill>
                <a:ea typeface="+mn-ea"/>
                <a:cs typeface="Arial" charset="0"/>
              </a:rPr>
              <a:t>Xray</a:t>
            </a:r>
            <a:endParaRPr lang="en-US" dirty="0">
              <a:solidFill>
                <a:prstClr val="black"/>
              </a:solidFill>
              <a:ea typeface="+mn-ea"/>
              <a:cs typeface="Arial" charset="0"/>
            </a:endParaRPr>
          </a:p>
        </p:txBody>
      </p:sp>
      <p:sp>
        <p:nvSpPr>
          <p:cNvPr id="21" name="Rectangle 20"/>
          <p:cNvSpPr/>
          <p:nvPr/>
        </p:nvSpPr>
        <p:spPr>
          <a:xfrm>
            <a:off x="6693256" y="5898363"/>
            <a:ext cx="1069525" cy="369332"/>
          </a:xfrm>
          <a:prstGeom prst="rect">
            <a:avLst/>
          </a:prstGeom>
        </p:spPr>
        <p:txBody>
          <a:bodyPr wrap="none">
            <a:spAutoFit/>
          </a:bodyPr>
          <a:lstStyle/>
          <a:p>
            <a:pPr algn="ctr"/>
            <a:r>
              <a:rPr lang="en-US" b="1" dirty="0">
                <a:solidFill>
                  <a:prstClr val="black"/>
                </a:solidFill>
                <a:ea typeface="+mn-ea"/>
                <a:cs typeface="Arial" charset="0"/>
              </a:rPr>
              <a:t>Neutron</a:t>
            </a:r>
          </a:p>
        </p:txBody>
      </p:sp>
    </p:spTree>
    <p:extLst>
      <p:ext uri="{BB962C8B-B14F-4D97-AF65-F5344CB8AC3E}">
        <p14:creationId xmlns:p14="http://schemas.microsoft.com/office/powerpoint/2010/main" val="235551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8905"/>
            <a:ext cx="8067822" cy="1269578"/>
          </a:xfrm>
        </p:spPr>
        <p:txBody>
          <a:bodyPr/>
          <a:lstStyle/>
          <a:p>
            <a:r>
              <a:rPr lang="en-US" dirty="0"/>
              <a:t>Controlling the level of </a:t>
            </a:r>
            <a:r>
              <a:rPr lang="en-US" dirty="0" err="1"/>
              <a:t>cation</a:t>
            </a:r>
            <a:r>
              <a:rPr lang="en-US" dirty="0"/>
              <a:t> ordering by doping LiNi</a:t>
            </a:r>
            <a:r>
              <a:rPr lang="en-US" baseline="-25000" dirty="0"/>
              <a:t>0.5-x</a:t>
            </a:r>
            <a:r>
              <a:rPr lang="en-US" dirty="0"/>
              <a:t>M</a:t>
            </a:r>
            <a:r>
              <a:rPr lang="en-US" baseline="-25000" dirty="0"/>
              <a:t>x</a:t>
            </a:r>
            <a:r>
              <a:rPr lang="en-US" dirty="0"/>
              <a:t>Mn</a:t>
            </a:r>
            <a:r>
              <a:rPr lang="en-US" baseline="-25000" dirty="0"/>
              <a:t>1.5</a:t>
            </a:r>
            <a:r>
              <a:rPr lang="en-US" dirty="0"/>
              <a:t>O</a:t>
            </a:r>
            <a:r>
              <a:rPr lang="en-US" baseline="-25000" dirty="0"/>
              <a:t>4</a:t>
            </a:r>
            <a:r>
              <a:rPr lang="en-US" dirty="0"/>
              <a:t> (M=Fe, Cr and Ga)</a:t>
            </a:r>
          </a:p>
        </p:txBody>
      </p:sp>
      <p:pic>
        <p:nvPicPr>
          <p:cNvPr id="4" name="그림 9"/>
          <p:cNvPicPr/>
          <p:nvPr/>
        </p:nvPicPr>
        <p:blipFill>
          <a:blip r:embed="rId3" cstate="print">
            <a:extLst>
              <a:ext uri="{28A0092B-C50C-407E-A947-70E740481C1C}">
                <a14:useLocalDpi xmlns:a14="http://schemas.microsoft.com/office/drawing/2010/main" val="0"/>
              </a:ext>
            </a:extLst>
          </a:blip>
          <a:stretch>
            <a:fillRect/>
          </a:stretch>
        </p:blipFill>
        <p:spPr>
          <a:xfrm>
            <a:off x="5372100" y="1771650"/>
            <a:ext cx="2241233" cy="27317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050" y="1753159"/>
            <a:ext cx="3429000" cy="4076141"/>
          </a:xfrm>
          <a:prstGeom prst="rect">
            <a:avLst/>
          </a:prstGeom>
        </p:spPr>
      </p:pic>
      <p:sp>
        <p:nvSpPr>
          <p:cNvPr id="2" name="Rectangle 1"/>
          <p:cNvSpPr/>
          <p:nvPr/>
        </p:nvSpPr>
        <p:spPr>
          <a:xfrm>
            <a:off x="4949667" y="4572001"/>
            <a:ext cx="2937034" cy="1754326"/>
          </a:xfrm>
          <a:prstGeom prst="rect">
            <a:avLst/>
          </a:prstGeom>
        </p:spPr>
        <p:txBody>
          <a:bodyPr wrap="square">
            <a:spAutoFit/>
          </a:bodyPr>
          <a:lstStyle/>
          <a:p>
            <a:r>
              <a:rPr lang="en-US" b="1">
                <a:solidFill>
                  <a:srgbClr val="C00000"/>
                </a:solidFill>
                <a:latin typeface="Arial Narrow" pitchFamily="34" charset="0"/>
                <a:cs typeface="Calibri" pitchFamily="34" charset="0"/>
              </a:rPr>
              <a:t>Annealing temperature and doping can be used to tune the level of cation ordering which effect the electrochemical performance of the cathode.</a:t>
            </a:r>
            <a:endParaRPr lang="en-US" b="1" dirty="0">
              <a:solidFill>
                <a:srgbClr val="C00000"/>
              </a:solidFill>
              <a:latin typeface="Arial Narrow" pitchFamily="34" charset="0"/>
              <a:cs typeface="Calibri" pitchFamily="34" charset="0"/>
            </a:endParaRPr>
          </a:p>
        </p:txBody>
      </p:sp>
    </p:spTree>
    <p:extLst>
      <p:ext uri="{BB962C8B-B14F-4D97-AF65-F5344CB8AC3E}">
        <p14:creationId xmlns:p14="http://schemas.microsoft.com/office/powerpoint/2010/main" val="1020732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07631" y="3133817"/>
            <a:ext cx="5007769" cy="3107531"/>
            <a:chOff x="0" y="0"/>
            <a:chExt cx="7239000" cy="533400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57600" cy="27432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90800"/>
              <a:ext cx="3657600" cy="2743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0"/>
              <a:ext cx="3657600" cy="27432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2590799"/>
              <a:ext cx="3657600" cy="2743201"/>
            </a:xfrm>
            <a:prstGeom prst="rect">
              <a:avLst/>
            </a:prstGeom>
          </p:spPr>
        </p:pic>
      </p:gr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1" y="1943100"/>
            <a:ext cx="147115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50" y="1943100"/>
            <a:ext cx="147075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00550" y="1518309"/>
            <a:ext cx="4233182" cy="1006429"/>
          </a:xfrm>
          <a:prstGeom prst="rect">
            <a:avLst/>
          </a:prstGeom>
          <a:noFill/>
          <a:ln w="28575">
            <a:solidFill>
              <a:srgbClr val="0070C0"/>
            </a:solidFill>
          </a:ln>
        </p:spPr>
        <p:txBody>
          <a:bodyPr wrap="square" rtlCol="0">
            <a:spAutoFit/>
          </a:bodyPr>
          <a:lstStyle/>
          <a:p>
            <a:pPr algn="ctr">
              <a:lnSpc>
                <a:spcPct val="90000"/>
              </a:lnSpc>
            </a:pPr>
            <a:r>
              <a:rPr lang="en-US" dirty="0"/>
              <a:t>Heat Treatments;</a:t>
            </a:r>
          </a:p>
          <a:p>
            <a:pPr marL="214313" indent="-214313">
              <a:lnSpc>
                <a:spcPct val="90000"/>
              </a:lnSpc>
              <a:buFont typeface="Arial" panose="020B0604020202020204" pitchFamily="34" charset="0"/>
              <a:buChar char="•"/>
            </a:pPr>
            <a:r>
              <a:rPr lang="en-US" sz="1200" dirty="0"/>
              <a:t>SC: Slow cooled 1.5°C/min from 900°C (8h)</a:t>
            </a:r>
          </a:p>
          <a:p>
            <a:pPr marL="214313" indent="-214313">
              <a:lnSpc>
                <a:spcPct val="90000"/>
              </a:lnSpc>
              <a:buFont typeface="Arial" panose="020B0604020202020204" pitchFamily="34" charset="0"/>
              <a:buChar char="•"/>
            </a:pPr>
            <a:r>
              <a:rPr lang="en-US" sz="1200" dirty="0"/>
              <a:t>FC: Fast cooled 5°C/min from 900°C (8h)</a:t>
            </a:r>
          </a:p>
          <a:p>
            <a:pPr marL="214313" indent="-214313">
              <a:lnSpc>
                <a:spcPct val="90000"/>
              </a:lnSpc>
              <a:buFont typeface="Arial" panose="020B0604020202020204" pitchFamily="34" charset="0"/>
              <a:buChar char="•"/>
            </a:pPr>
            <a:r>
              <a:rPr lang="en-US" sz="1200" dirty="0"/>
              <a:t>A48: Annealed for 48h at 700°C </a:t>
            </a:r>
          </a:p>
          <a:p>
            <a:pPr marL="214313" indent="-214313">
              <a:lnSpc>
                <a:spcPct val="90000"/>
              </a:lnSpc>
              <a:buFont typeface="Arial" panose="020B0604020202020204" pitchFamily="34" charset="0"/>
              <a:buChar char="•"/>
            </a:pPr>
            <a:r>
              <a:rPr lang="en-US" sz="1200" dirty="0"/>
              <a:t>A240: Annealed for 240h at 700°C </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1" y="3600450"/>
            <a:ext cx="2593181"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C11AF129-6FCD-4907-802B-7E6DBC5867E3}"/>
              </a:ext>
            </a:extLst>
          </p:cNvPr>
          <p:cNvSpPr>
            <a:spLocks noGrp="1"/>
          </p:cNvSpPr>
          <p:nvPr>
            <p:ph type="title"/>
          </p:nvPr>
        </p:nvSpPr>
        <p:spPr>
          <a:xfrm>
            <a:off x="282334" y="248731"/>
            <a:ext cx="8794706" cy="1269578"/>
          </a:xfrm>
        </p:spPr>
        <p:txBody>
          <a:bodyPr/>
          <a:lstStyle/>
          <a:p>
            <a:r>
              <a:rPr lang="en-US" dirty="0"/>
              <a:t>Ni/Mn order/disorder in the ordered and disordered LiNi</a:t>
            </a:r>
            <a:r>
              <a:rPr lang="en-US" baseline="-25000" dirty="0"/>
              <a:t>0.5</a:t>
            </a:r>
            <a:r>
              <a:rPr lang="en-US" dirty="0"/>
              <a:t>Mn</a:t>
            </a:r>
            <a:r>
              <a:rPr lang="en-US" baseline="-25000" dirty="0"/>
              <a:t>1.5</a:t>
            </a:r>
            <a:r>
              <a:rPr lang="en-US" dirty="0"/>
              <a:t>O</a:t>
            </a:r>
            <a:r>
              <a:rPr lang="en-US" baseline="-25000" dirty="0"/>
              <a:t>4</a:t>
            </a:r>
            <a:br>
              <a:rPr lang="en-US" baseline="-25000" dirty="0"/>
            </a:br>
            <a:endParaRPr lang="en-US" dirty="0"/>
          </a:p>
        </p:txBody>
      </p:sp>
    </p:spTree>
    <p:extLst>
      <p:ext uri="{BB962C8B-B14F-4D97-AF65-F5344CB8AC3E}">
        <p14:creationId xmlns:p14="http://schemas.microsoft.com/office/powerpoint/2010/main" val="2910741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6239" y="1714500"/>
            <a:ext cx="4251960" cy="2814199"/>
            <a:chOff x="0" y="2953335"/>
            <a:chExt cx="5669280" cy="3752265"/>
          </a:xfrm>
        </p:grpSpPr>
        <p:pic>
          <p:nvPicPr>
            <p:cNvPr id="10" name="Picture 9" descr="C:\Users\aql\Downloads\LiNi0.5Mn1.5O4002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53335"/>
              <a:ext cx="5669280" cy="3752265"/>
            </a:xfrm>
            <a:prstGeom prst="rect">
              <a:avLst/>
            </a:prstGeom>
            <a:noFill/>
            <a:ln>
              <a:noFill/>
            </a:ln>
          </p:spPr>
        </p:pic>
        <p:sp>
          <p:nvSpPr>
            <p:cNvPr id="19" name="Rectangle 18"/>
            <p:cNvSpPr/>
            <p:nvPr/>
          </p:nvSpPr>
          <p:spPr>
            <a:xfrm>
              <a:off x="457200" y="3048000"/>
              <a:ext cx="1676400" cy="327660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18067" y="4495525"/>
            <a:ext cx="4878836" cy="1169551"/>
          </a:xfrm>
          <a:prstGeom prst="rect">
            <a:avLst/>
          </a:prstGeom>
          <a:noFill/>
        </p:spPr>
        <p:txBody>
          <a:bodyPr wrap="square" rtlCol="0">
            <a:spAutoFit/>
          </a:bodyPr>
          <a:lstStyle/>
          <a:p>
            <a:pPr marL="214313" indent="-214313" algn="just">
              <a:buFont typeface="Wingdings" panose="05000000000000000000" pitchFamily="2" charset="2"/>
              <a:buChar char="Ø"/>
            </a:pPr>
            <a:r>
              <a:rPr lang="en-US" sz="1050" dirty="0"/>
              <a:t>Ni/</a:t>
            </a:r>
            <a:r>
              <a:rPr lang="en-US" sz="1050" dirty="0" err="1"/>
              <a:t>Mn</a:t>
            </a:r>
            <a:r>
              <a:rPr lang="en-US" sz="1050" dirty="0"/>
              <a:t> are </a:t>
            </a:r>
            <a:r>
              <a:rPr lang="en-US" sz="1050" dirty="0">
                <a:solidFill>
                  <a:srgbClr val="FF0000"/>
                </a:solidFill>
              </a:rPr>
              <a:t>locally well ordered </a:t>
            </a:r>
            <a:r>
              <a:rPr lang="en-US" sz="1050" dirty="0"/>
              <a:t>in both ordered and disordered LiNi</a:t>
            </a:r>
            <a:r>
              <a:rPr lang="en-US" sz="1050" baseline="-25000" dirty="0"/>
              <a:t>0.5</a:t>
            </a:r>
            <a:r>
              <a:rPr lang="en-US" sz="1050" dirty="0"/>
              <a:t>Mn</a:t>
            </a:r>
            <a:r>
              <a:rPr lang="en-US" sz="1050" baseline="-25000" dirty="0"/>
              <a:t>1.5</a:t>
            </a:r>
            <a:r>
              <a:rPr lang="en-US" sz="1050" dirty="0"/>
              <a:t>O</a:t>
            </a:r>
            <a:r>
              <a:rPr lang="en-US" sz="1050" baseline="-25000" dirty="0"/>
              <a:t>4</a:t>
            </a:r>
          </a:p>
          <a:p>
            <a:pPr marL="214313" indent="-214313" algn="just">
              <a:buFont typeface="Wingdings" panose="05000000000000000000" pitchFamily="2" charset="2"/>
              <a:buChar char="Ø"/>
            </a:pPr>
            <a:endParaRPr lang="en-US" sz="1050" baseline="-25000" dirty="0"/>
          </a:p>
          <a:p>
            <a:pPr marL="214313" indent="-214313" algn="just">
              <a:buFont typeface="Wingdings" panose="05000000000000000000" pitchFamily="2" charset="2"/>
              <a:buChar char="Ø"/>
            </a:pPr>
            <a:r>
              <a:rPr lang="en-US" sz="1050" dirty="0"/>
              <a:t>Ni/</a:t>
            </a:r>
            <a:r>
              <a:rPr lang="en-US" sz="1050" dirty="0" err="1"/>
              <a:t>Mn</a:t>
            </a:r>
            <a:r>
              <a:rPr lang="en-US" sz="1050" dirty="0"/>
              <a:t> are partially ordered up to 16 Å (two unit cells) in the disordered phase</a:t>
            </a:r>
          </a:p>
          <a:p>
            <a:pPr marL="214313" indent="-214313" algn="just">
              <a:buFont typeface="Wingdings" panose="05000000000000000000" pitchFamily="2" charset="2"/>
              <a:buChar char="Ø"/>
            </a:pPr>
            <a:endParaRPr lang="en-US" sz="1050" dirty="0"/>
          </a:p>
          <a:p>
            <a:pPr marL="214313" indent="-214313" algn="just">
              <a:buFont typeface="Wingdings" panose="05000000000000000000" pitchFamily="2" charset="2"/>
              <a:buChar char="Ø"/>
            </a:pPr>
            <a:r>
              <a:rPr lang="en-US" sz="1050" dirty="0"/>
              <a:t>Ni/</a:t>
            </a:r>
            <a:r>
              <a:rPr lang="en-US" sz="1050" dirty="0" err="1"/>
              <a:t>Mn</a:t>
            </a:r>
            <a:r>
              <a:rPr lang="en-US" sz="1050" dirty="0"/>
              <a:t> are long range disordered in the disordered phase .</a:t>
            </a:r>
          </a:p>
        </p:txBody>
      </p:sp>
      <p:sp>
        <p:nvSpPr>
          <p:cNvPr id="21" name="Rectangle 20"/>
          <p:cNvSpPr/>
          <p:nvPr/>
        </p:nvSpPr>
        <p:spPr>
          <a:xfrm>
            <a:off x="5429250" y="1773376"/>
            <a:ext cx="3234690" cy="3162404"/>
          </a:xfrm>
          <a:prstGeom prst="rect">
            <a:avLst/>
          </a:prstGeom>
          <a:noFill/>
          <a:ln w="25400">
            <a:solidFill>
              <a:schemeClr val="tx1"/>
            </a:solidFill>
          </a:ln>
        </p:spPr>
        <p:txBody>
          <a:bodyPr wrap="square">
            <a:spAutoFit/>
          </a:bodyPr>
          <a:lstStyle/>
          <a:p>
            <a:pPr marL="257175" indent="-257175">
              <a:buFont typeface="+mj-lt"/>
              <a:buAutoNum type="arabicPeriod"/>
            </a:pPr>
            <a:r>
              <a:rPr lang="en-US" sz="1050" dirty="0">
                <a:solidFill>
                  <a:srgbClr val="3333FF"/>
                </a:solidFill>
              </a:rPr>
              <a:t>Mn</a:t>
            </a:r>
            <a:r>
              <a:rPr lang="en-US" sz="1050" baseline="30000" dirty="0">
                <a:solidFill>
                  <a:srgbClr val="3333FF"/>
                </a:solidFill>
              </a:rPr>
              <a:t>3+</a:t>
            </a:r>
            <a:r>
              <a:rPr lang="en-US" sz="1050" dirty="0">
                <a:solidFill>
                  <a:srgbClr val="3333FF"/>
                </a:solidFill>
              </a:rPr>
              <a:t> is not critical to enable high rate capability, as the conductivity enhancement from Mn</a:t>
            </a:r>
            <a:r>
              <a:rPr lang="en-US" sz="1050" baseline="30000" dirty="0">
                <a:solidFill>
                  <a:srgbClr val="3333FF"/>
                </a:solidFill>
              </a:rPr>
              <a:t>3+</a:t>
            </a:r>
            <a:r>
              <a:rPr lang="en-US" sz="1050" dirty="0">
                <a:solidFill>
                  <a:srgbClr val="3333FF"/>
                </a:solidFill>
              </a:rPr>
              <a:t> carriers in the fully </a:t>
            </a:r>
            <a:r>
              <a:rPr lang="en-US" sz="1050" dirty="0" err="1">
                <a:solidFill>
                  <a:srgbClr val="3333FF"/>
                </a:solidFill>
              </a:rPr>
              <a:t>lithiated</a:t>
            </a:r>
            <a:r>
              <a:rPr lang="en-US" sz="1050" dirty="0">
                <a:solidFill>
                  <a:srgbClr val="3333FF"/>
                </a:solidFill>
              </a:rPr>
              <a:t> spinel is far less significant than the increased conductivity from the generation of Ni</a:t>
            </a:r>
            <a:r>
              <a:rPr lang="en-US" sz="1050" baseline="30000" dirty="0">
                <a:solidFill>
                  <a:srgbClr val="3333FF"/>
                </a:solidFill>
              </a:rPr>
              <a:t>3+</a:t>
            </a:r>
            <a:r>
              <a:rPr lang="en-US" sz="1050" dirty="0">
                <a:solidFill>
                  <a:srgbClr val="3333FF"/>
                </a:solidFill>
              </a:rPr>
              <a:t> carriers. </a:t>
            </a:r>
          </a:p>
          <a:p>
            <a:pPr marL="257175" indent="-257175">
              <a:buFont typeface="+mj-lt"/>
              <a:buAutoNum type="arabicPeriod"/>
            </a:pPr>
            <a:endParaRPr lang="en-US" sz="1050" dirty="0">
              <a:solidFill>
                <a:srgbClr val="3333FF"/>
              </a:solidFill>
            </a:endParaRPr>
          </a:p>
          <a:p>
            <a:pPr marL="257175" indent="-257175">
              <a:buFont typeface="+mj-lt"/>
              <a:buAutoNum type="arabicPeriod"/>
            </a:pPr>
            <a:r>
              <a:rPr lang="en-US" sz="1050" dirty="0">
                <a:solidFill>
                  <a:srgbClr val="3333FF"/>
                </a:solidFill>
              </a:rPr>
              <a:t>A slightly ordered spinel, such as A48, which does not contain any initial Mn</a:t>
            </a:r>
            <a:r>
              <a:rPr lang="en-US" sz="1050" baseline="30000" dirty="0">
                <a:solidFill>
                  <a:srgbClr val="3333FF"/>
                </a:solidFill>
              </a:rPr>
              <a:t>3+</a:t>
            </a:r>
            <a:r>
              <a:rPr lang="en-US" sz="1050" dirty="0">
                <a:solidFill>
                  <a:srgbClr val="3333FF"/>
                </a:solidFill>
              </a:rPr>
              <a:t> carriers, is still capable of high rate capability because it may be able to form a kinetic solid solution at the two-phase boundary more easily than a very ordered spinel, such as A240.</a:t>
            </a:r>
          </a:p>
          <a:p>
            <a:pPr marL="257175" indent="-257175">
              <a:buFont typeface="+mj-lt"/>
              <a:buAutoNum type="arabicPeriod"/>
            </a:pPr>
            <a:endParaRPr lang="en-US" sz="1050" dirty="0">
              <a:solidFill>
                <a:srgbClr val="3333FF"/>
              </a:solidFill>
            </a:endParaRPr>
          </a:p>
          <a:p>
            <a:pPr marL="257175" indent="-257175">
              <a:buFont typeface="+mj-lt"/>
              <a:buAutoNum type="arabicPeriod"/>
            </a:pPr>
            <a:r>
              <a:rPr lang="en-US" sz="1050" dirty="0">
                <a:solidFill>
                  <a:srgbClr val="3333FF"/>
                </a:solidFill>
              </a:rPr>
              <a:t>Level of local ordering does not drive performance but rather Ni/</a:t>
            </a:r>
            <a:r>
              <a:rPr lang="en-US" sz="1050" dirty="0" err="1">
                <a:solidFill>
                  <a:srgbClr val="3333FF"/>
                </a:solidFill>
              </a:rPr>
              <a:t>Mn</a:t>
            </a:r>
            <a:r>
              <a:rPr lang="en-US" sz="1050" dirty="0">
                <a:solidFill>
                  <a:srgbClr val="3333FF"/>
                </a:solidFill>
              </a:rPr>
              <a:t> domain size/boundaries may instead be more important.</a:t>
            </a:r>
          </a:p>
        </p:txBody>
      </p:sp>
      <p:sp>
        <p:nvSpPr>
          <p:cNvPr id="2" name="Title 1">
            <a:extLst>
              <a:ext uri="{FF2B5EF4-FFF2-40B4-BE49-F238E27FC236}">
                <a16:creationId xmlns:a16="http://schemas.microsoft.com/office/drawing/2014/main" id="{06B65477-8AB1-40B0-A9AA-AAA3EB683BD5}"/>
              </a:ext>
            </a:extLst>
          </p:cNvPr>
          <p:cNvSpPr>
            <a:spLocks noGrp="1"/>
          </p:cNvSpPr>
          <p:nvPr>
            <p:ph type="title"/>
          </p:nvPr>
        </p:nvSpPr>
        <p:spPr>
          <a:xfrm>
            <a:off x="257661" y="184862"/>
            <a:ext cx="8628678" cy="1269578"/>
          </a:xfrm>
        </p:spPr>
        <p:txBody>
          <a:bodyPr/>
          <a:lstStyle/>
          <a:p>
            <a:r>
              <a:rPr lang="en-US" dirty="0"/>
              <a:t>Ni/Mn order/disorder in the ordered and disordered LiNi</a:t>
            </a:r>
            <a:r>
              <a:rPr lang="en-US" baseline="-25000" dirty="0"/>
              <a:t>0.5</a:t>
            </a:r>
            <a:r>
              <a:rPr lang="en-US" dirty="0"/>
              <a:t>Mn</a:t>
            </a:r>
            <a:r>
              <a:rPr lang="en-US" baseline="-25000" dirty="0"/>
              <a:t>1.5</a:t>
            </a:r>
            <a:r>
              <a:rPr lang="en-US" dirty="0"/>
              <a:t>O</a:t>
            </a:r>
            <a:r>
              <a:rPr lang="en-US" baseline="-25000" dirty="0"/>
              <a:t>4</a:t>
            </a:r>
            <a:br>
              <a:rPr lang="en-US" baseline="-25000" dirty="0"/>
            </a:br>
            <a:endParaRPr lang="en-US" dirty="0"/>
          </a:p>
        </p:txBody>
      </p:sp>
    </p:spTree>
    <p:extLst>
      <p:ext uri="{BB962C8B-B14F-4D97-AF65-F5344CB8AC3E}">
        <p14:creationId xmlns:p14="http://schemas.microsoft.com/office/powerpoint/2010/main" val="2896693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7A5F0-D5DF-477F-A76D-B0E30E8515E2}"/>
              </a:ext>
            </a:extLst>
          </p:cNvPr>
          <p:cNvSpPr>
            <a:spLocks noGrp="1"/>
          </p:cNvSpPr>
          <p:nvPr>
            <p:ph type="title"/>
          </p:nvPr>
        </p:nvSpPr>
        <p:spPr/>
        <p:txBody>
          <a:bodyPr/>
          <a:lstStyle/>
          <a:p>
            <a:r>
              <a:rPr lang="en-US" dirty="0"/>
              <a:t>Rietveld Refinement</a:t>
            </a:r>
          </a:p>
        </p:txBody>
      </p:sp>
      <p:sp>
        <p:nvSpPr>
          <p:cNvPr id="9" name="Content Placeholder 8">
            <a:extLst>
              <a:ext uri="{FF2B5EF4-FFF2-40B4-BE49-F238E27FC236}">
                <a16:creationId xmlns:a16="http://schemas.microsoft.com/office/drawing/2014/main" id="{FA9D5E2C-480A-4AEF-903F-42DD5FD61FD7}"/>
              </a:ext>
            </a:extLst>
          </p:cNvPr>
          <p:cNvSpPr>
            <a:spLocks noGrp="1"/>
          </p:cNvSpPr>
          <p:nvPr>
            <p:ph sz="half" idx="1"/>
          </p:nvPr>
        </p:nvSpPr>
        <p:spPr>
          <a:xfrm>
            <a:off x="237236" y="1044689"/>
            <a:ext cx="4038600" cy="3666299"/>
          </a:xfrm>
        </p:spPr>
        <p:txBody>
          <a:bodyPr/>
          <a:lstStyle/>
          <a:p>
            <a:r>
              <a:rPr lang="en-US" sz="1800" dirty="0">
                <a:latin typeface="Calibri" panose="020F0502020204030204" pitchFamily="34" charset="0"/>
                <a:cs typeface="Calibri" panose="020F0502020204030204" pitchFamily="34" charset="0"/>
              </a:rPr>
              <a:t>Least square refinement method for structural analysis from powder diffraction when very good starting model is available.</a:t>
            </a:r>
          </a:p>
          <a:p>
            <a:r>
              <a:rPr lang="en-US" sz="1800" dirty="0">
                <a:latin typeface="Calibri" panose="020F0502020204030204" pitchFamily="34" charset="0"/>
                <a:cs typeface="Calibri" panose="020F0502020204030204" pitchFamily="34" charset="0"/>
              </a:rPr>
              <a:t>Minimize goodness parameters such as </a:t>
            </a:r>
            <a:r>
              <a:rPr lang="en-US" sz="1800" dirty="0">
                <a:latin typeface="Symbol" panose="05050102010706020507" pitchFamily="18" charset="2"/>
                <a:cs typeface="Calibri" panose="020F0502020204030204" pitchFamily="34" charset="0"/>
              </a:rPr>
              <a:t>c</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or </a:t>
            </a:r>
            <a:r>
              <a:rPr lang="en-US" sz="1800" dirty="0" err="1">
                <a:latin typeface="Calibri" panose="020F0502020204030204" pitchFamily="34" charset="0"/>
                <a:cs typeface="Calibri" panose="020F0502020204030204" pitchFamily="34" charset="0"/>
              </a:rPr>
              <a:t>R</a:t>
            </a:r>
            <a:r>
              <a:rPr lang="en-US" sz="1800" baseline="-25000" dirty="0" err="1">
                <a:latin typeface="Calibri" panose="020F0502020204030204" pitchFamily="34" charset="0"/>
                <a:cs typeface="Calibri" panose="020F0502020204030204" pitchFamily="34" charset="0"/>
              </a:rPr>
              <a:t>wp</a:t>
            </a:r>
            <a:r>
              <a:rPr lang="en-US" sz="1800" baseline="-25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where </a:t>
            </a:r>
          </a:p>
          <a:p>
            <a:endParaRPr lang="en-US" sz="1800" baseline="-250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Model that describes the structure</a:t>
            </a:r>
          </a:p>
          <a:p>
            <a:pPr lvl="1"/>
            <a:r>
              <a:rPr lang="en-US" altLang="en-US" sz="1600" dirty="0">
                <a:solidFill>
                  <a:srgbClr val="009900"/>
                </a:solidFill>
                <a:latin typeface="Calibri" panose="020F0502020204030204" pitchFamily="34" charset="0"/>
                <a:cs typeface="Calibri" panose="020F0502020204030204" pitchFamily="34" charset="0"/>
              </a:rPr>
              <a:t>Profile parameters</a:t>
            </a:r>
            <a:r>
              <a:rPr lang="en-US" altLang="en-US" sz="1600" dirty="0">
                <a:solidFill>
                  <a:srgbClr val="CC0000"/>
                </a:solidFill>
                <a:latin typeface="Calibri" panose="020F0502020204030204" pitchFamily="34" charset="0"/>
                <a:cs typeface="Calibri" panose="020F0502020204030204" pitchFamily="34" charset="0"/>
              </a:rPr>
              <a:t>(lattice, line-shape, background etc.)</a:t>
            </a:r>
          </a:p>
          <a:p>
            <a:pPr lvl="1"/>
            <a:r>
              <a:rPr lang="en-US" altLang="en-US" sz="1600" dirty="0">
                <a:solidFill>
                  <a:srgbClr val="009900"/>
                </a:solidFill>
                <a:latin typeface="Calibri" panose="020F0502020204030204" pitchFamily="34" charset="0"/>
                <a:cs typeface="Calibri" panose="020F0502020204030204" pitchFamily="34" charset="0"/>
              </a:rPr>
              <a:t>Atomic information </a:t>
            </a:r>
            <a:r>
              <a:rPr lang="en-US" altLang="en-US" sz="1600" dirty="0">
                <a:solidFill>
                  <a:srgbClr val="CC0000"/>
                </a:solidFill>
                <a:latin typeface="Calibri" panose="020F0502020204030204" pitchFamily="34" charset="0"/>
                <a:cs typeface="Calibri" panose="020F0502020204030204" pitchFamily="34" charset="0"/>
              </a:rPr>
              <a:t>(fractional co-ordinates, thermal parameters fractional occupancy etc.)</a:t>
            </a:r>
          </a:p>
          <a:p>
            <a:pPr marL="346075" lvl="1" indent="0">
              <a:buNone/>
            </a:pPr>
            <a:endParaRPr lang="en-US" sz="1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900704D4-E340-4133-837D-BB47410D117E}"/>
              </a:ext>
            </a:extLst>
          </p:cNvPr>
          <p:cNvCxnSpPr/>
          <p:nvPr/>
        </p:nvCxnSpPr>
        <p:spPr>
          <a:xfrm>
            <a:off x="4564682" y="0"/>
            <a:ext cx="0" cy="685800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E0FCA82-FC3F-4EA4-B269-E89F2B65D9DC}"/>
              </a:ext>
            </a:extLst>
          </p:cNvPr>
          <p:cNvSpPr txBox="1">
            <a:spLocks/>
          </p:cNvSpPr>
          <p:nvPr/>
        </p:nvSpPr>
        <p:spPr bwMode="auto">
          <a:xfrm>
            <a:off x="4718065" y="254647"/>
            <a:ext cx="3985797"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Structure Solution</a:t>
            </a:r>
          </a:p>
        </p:txBody>
      </p:sp>
      <p:pic>
        <p:nvPicPr>
          <p:cNvPr id="11" name="Picture 4" descr="Hugo Rietveld">
            <a:extLst>
              <a:ext uri="{FF2B5EF4-FFF2-40B4-BE49-F238E27FC236}">
                <a16:creationId xmlns:a16="http://schemas.microsoft.com/office/drawing/2014/main" id="{69229AB6-544E-4528-BBC2-83144EC4CE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39" y="5376672"/>
            <a:ext cx="1975930" cy="131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925E168-EE7F-4DB8-A36C-2E6189812554}"/>
              </a:ext>
            </a:extLst>
          </p:cNvPr>
          <p:cNvSpPr/>
          <p:nvPr/>
        </p:nvSpPr>
        <p:spPr>
          <a:xfrm>
            <a:off x="2471584" y="6343257"/>
            <a:ext cx="1948675" cy="276999"/>
          </a:xfrm>
          <a:prstGeom prst="rect">
            <a:avLst/>
          </a:prstGeom>
        </p:spPr>
        <p:txBody>
          <a:bodyPr wrap="none">
            <a:spAutoFit/>
          </a:bodyPr>
          <a:lstStyle/>
          <a:p>
            <a:r>
              <a:rPr lang="en-US" altLang="en-US" sz="1200" b="0" i="1" dirty="0"/>
              <a:t>J. Appl. </a:t>
            </a:r>
            <a:r>
              <a:rPr lang="en-US" altLang="en-US" sz="1200" b="0" i="1" dirty="0" err="1"/>
              <a:t>Cryst</a:t>
            </a:r>
            <a:r>
              <a:rPr lang="en-US" altLang="en-US" sz="1200" b="0" i="1" dirty="0"/>
              <a:t>.</a:t>
            </a:r>
            <a:r>
              <a:rPr lang="en-US" altLang="en-US" sz="1200" b="0" dirty="0"/>
              <a:t> </a:t>
            </a:r>
            <a:r>
              <a:rPr lang="en-US" altLang="en-US" sz="1200" dirty="0"/>
              <a:t>2</a:t>
            </a:r>
            <a:r>
              <a:rPr lang="en-US" altLang="en-US" sz="1200" b="0" dirty="0"/>
              <a:t>, 65, 1969</a:t>
            </a:r>
          </a:p>
        </p:txBody>
      </p:sp>
      <p:pic>
        <p:nvPicPr>
          <p:cNvPr id="15" name="Picture 14">
            <a:extLst>
              <a:ext uri="{FF2B5EF4-FFF2-40B4-BE49-F238E27FC236}">
                <a16:creationId xmlns:a16="http://schemas.microsoft.com/office/drawing/2014/main" id="{A1B06879-BA2A-4E7D-AC1B-A1A309D9AEB9}"/>
              </a:ext>
            </a:extLst>
          </p:cNvPr>
          <p:cNvPicPr>
            <a:picLocks noChangeAspect="1"/>
          </p:cNvPicPr>
          <p:nvPr/>
        </p:nvPicPr>
        <p:blipFill>
          <a:blip r:embed="rId4"/>
          <a:stretch>
            <a:fillRect/>
          </a:stretch>
        </p:blipFill>
        <p:spPr>
          <a:xfrm>
            <a:off x="314154" y="2752486"/>
            <a:ext cx="1713218" cy="780388"/>
          </a:xfrm>
          <a:prstGeom prst="rect">
            <a:avLst/>
          </a:prstGeom>
        </p:spPr>
      </p:pic>
      <p:graphicFrame>
        <p:nvGraphicFramePr>
          <p:cNvPr id="16" name="Object 11">
            <a:extLst>
              <a:ext uri="{FF2B5EF4-FFF2-40B4-BE49-F238E27FC236}">
                <a16:creationId xmlns:a16="http://schemas.microsoft.com/office/drawing/2014/main" id="{C7A99643-B289-492D-A563-DD08552ED8F0}"/>
              </a:ext>
            </a:extLst>
          </p:cNvPr>
          <p:cNvGraphicFramePr>
            <a:graphicFrameLocks noChangeAspect="1"/>
          </p:cNvGraphicFramePr>
          <p:nvPr>
            <p:extLst>
              <p:ext uri="{D42A27DB-BD31-4B8C-83A1-F6EECF244321}">
                <p14:modId xmlns:p14="http://schemas.microsoft.com/office/powerpoint/2010/main" val="990140097"/>
              </p:ext>
            </p:extLst>
          </p:nvPr>
        </p:nvGraphicFramePr>
        <p:xfrm>
          <a:off x="2593784" y="2851497"/>
          <a:ext cx="1659101" cy="681377"/>
        </p:xfrm>
        <a:graphic>
          <a:graphicData uri="http://schemas.openxmlformats.org/presentationml/2006/ole">
            <mc:AlternateContent xmlns:mc="http://schemas.openxmlformats.org/markup-compatibility/2006">
              <mc:Choice xmlns:v="urn:schemas-microsoft-com:vml" Requires="v">
                <p:oleObj spid="_x0000_s78864" name="Equation" r:id="rId5" imgW="1854200" imgH="762000" progId="Equation.3">
                  <p:embed/>
                </p:oleObj>
              </mc:Choice>
              <mc:Fallback>
                <p:oleObj name="Equation" r:id="rId5" imgW="1854200" imgH="762000" progId="Equation.3">
                  <p:embed/>
                  <p:pic>
                    <p:nvPicPr>
                      <p:cNvPr id="34823" name="Object 11">
                        <a:extLst>
                          <a:ext uri="{FF2B5EF4-FFF2-40B4-BE49-F238E27FC236}">
                            <a16:creationId xmlns:a16="http://schemas.microsoft.com/office/drawing/2014/main" id="{F25257FE-5047-4E66-B91E-A5612B2F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784" y="2851497"/>
                        <a:ext cx="1659101" cy="681377"/>
                      </a:xfrm>
                      <a:prstGeom prst="rect">
                        <a:avLst/>
                      </a:prstGeom>
                      <a:noFill/>
                      <a:ln>
                        <a:noFill/>
                      </a:ln>
                      <a:effectLst/>
                    </p:spPr>
                  </p:pic>
                </p:oleObj>
              </mc:Fallback>
            </mc:AlternateContent>
          </a:graphicData>
        </a:graphic>
      </p:graphicFrame>
      <p:sp>
        <p:nvSpPr>
          <p:cNvPr id="17" name="Text Box 2">
            <a:extLst>
              <a:ext uri="{FF2B5EF4-FFF2-40B4-BE49-F238E27FC236}">
                <a16:creationId xmlns:a16="http://schemas.microsoft.com/office/drawing/2014/main" id="{2652C197-C100-4329-A9BE-DC6E0ACB8EB4}"/>
              </a:ext>
            </a:extLst>
          </p:cNvPr>
          <p:cNvSpPr txBox="1">
            <a:spLocks noChangeArrowheads="1"/>
          </p:cNvSpPr>
          <p:nvPr/>
        </p:nvSpPr>
        <p:spPr bwMode="auto">
          <a:xfrm>
            <a:off x="4718065" y="2536279"/>
            <a:ext cx="4268189" cy="3470630"/>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514350" indent="-463550" algn="l">
              <a:defRPr sz="2400">
                <a:solidFill>
                  <a:schemeClr val="tx1"/>
                </a:solidFill>
                <a:latin typeface="Times New Roman" panose="02020603050405020304" pitchFamily="18" charset="0"/>
              </a:defRPr>
            </a:lvl1pPr>
            <a:lvl2pPr marL="628650"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pPr>
            <a:r>
              <a:rPr lang="en-US" altLang="en-US" sz="1600" dirty="0">
                <a:solidFill>
                  <a:srgbClr val="0033CC"/>
                </a:solidFill>
                <a:latin typeface="Comic Sans MS" panose="030F0702030302020204" pitchFamily="66" charset="0"/>
              </a:rPr>
              <a:t>Solve a new structure from powder data</a:t>
            </a:r>
          </a:p>
          <a:p>
            <a:pPr>
              <a:lnSpc>
                <a:spcPct val="120000"/>
              </a:lnSpc>
            </a:pPr>
            <a:endParaRPr lang="en-US" altLang="en-US" sz="1400" dirty="0">
              <a:latin typeface="Comic Sans MS" panose="030F0702030302020204" pitchFamily="66" charset="0"/>
            </a:endParaRPr>
          </a:p>
          <a:p>
            <a:pPr>
              <a:lnSpc>
                <a:spcPct val="120000"/>
              </a:lnSpc>
            </a:pPr>
            <a:r>
              <a:rPr lang="en-US" altLang="en-US" sz="1400" dirty="0">
                <a:solidFill>
                  <a:srgbClr val="C00000"/>
                </a:solidFill>
                <a:latin typeface="Comic Sans MS" panose="030F0702030302020204" pitchFamily="66" charset="0"/>
              </a:rPr>
              <a:t>1.</a:t>
            </a:r>
            <a:r>
              <a:rPr lang="en-US" altLang="en-US" sz="1400" dirty="0">
                <a:latin typeface="Comic Sans MS" panose="030F0702030302020204" pitchFamily="66" charset="0"/>
              </a:rPr>
              <a:t>	</a:t>
            </a:r>
            <a:r>
              <a:rPr lang="en-US" altLang="en-US" sz="1400" dirty="0">
                <a:solidFill>
                  <a:srgbClr val="C00000"/>
                </a:solidFill>
                <a:latin typeface="Comic Sans MS" panose="030F0702030302020204" pitchFamily="66" charset="0"/>
              </a:rPr>
              <a:t>Get data (High Quality)</a:t>
            </a:r>
          </a:p>
          <a:p>
            <a:pPr>
              <a:lnSpc>
                <a:spcPct val="120000"/>
              </a:lnSpc>
            </a:pPr>
            <a:r>
              <a:rPr lang="en-US" altLang="en-US" sz="1400" dirty="0">
                <a:solidFill>
                  <a:srgbClr val="C00000"/>
                </a:solidFill>
                <a:latin typeface="Comic Sans MS" panose="030F0702030302020204" pitchFamily="66" charset="0"/>
              </a:rPr>
              <a:t>2.	Find the lattice (Indexing)</a:t>
            </a:r>
          </a:p>
          <a:p>
            <a:pPr>
              <a:lnSpc>
                <a:spcPct val="120000"/>
              </a:lnSpc>
            </a:pPr>
            <a:r>
              <a:rPr lang="en-US" altLang="en-US" sz="1400" dirty="0">
                <a:solidFill>
                  <a:srgbClr val="C00000"/>
                </a:solidFill>
                <a:latin typeface="Comic Sans MS" panose="030F0702030302020204" pitchFamily="66" charset="0"/>
              </a:rPr>
              <a:t>3.	Space group (internal symmetries) systematic absences,  density, guess, luck</a:t>
            </a:r>
          </a:p>
          <a:p>
            <a:pPr>
              <a:lnSpc>
                <a:spcPct val="120000"/>
              </a:lnSpc>
            </a:pPr>
            <a:r>
              <a:rPr lang="en-US" altLang="en-US" sz="1400" dirty="0">
                <a:solidFill>
                  <a:srgbClr val="C00000"/>
                </a:solidFill>
                <a:latin typeface="Comic Sans MS" panose="030F0702030302020204" pitchFamily="66" charset="0"/>
              </a:rPr>
              <a:t>4. 	Extract intensities of each individual (</a:t>
            </a:r>
            <a:r>
              <a:rPr lang="en-US" altLang="en-US" sz="1400" i="1" dirty="0" err="1">
                <a:solidFill>
                  <a:srgbClr val="C00000"/>
                </a:solidFill>
                <a:latin typeface="Comic Sans MS" panose="030F0702030302020204" pitchFamily="66" charset="0"/>
              </a:rPr>
              <a:t>hkl</a:t>
            </a:r>
            <a:r>
              <a:rPr lang="en-US" altLang="en-US" sz="1400" dirty="0">
                <a:solidFill>
                  <a:srgbClr val="C00000"/>
                </a:solidFill>
                <a:latin typeface="Comic Sans MS" panose="030F0702030302020204" pitchFamily="66" charset="0"/>
              </a:rPr>
              <a:t>) peak</a:t>
            </a:r>
          </a:p>
          <a:p>
            <a:pPr>
              <a:lnSpc>
                <a:spcPct val="120000"/>
              </a:lnSpc>
            </a:pPr>
            <a:r>
              <a:rPr lang="en-US" altLang="en-US" sz="1400" dirty="0">
                <a:solidFill>
                  <a:srgbClr val="C00000"/>
                </a:solidFill>
                <a:latin typeface="Comic Sans MS" panose="030F0702030302020204" pitchFamily="66" charset="0"/>
              </a:rPr>
              <a:t>5.	Solve structure</a:t>
            </a:r>
          </a:p>
          <a:p>
            <a:pPr>
              <a:lnSpc>
                <a:spcPct val="120000"/>
              </a:lnSpc>
            </a:pPr>
            <a:r>
              <a:rPr lang="en-US" altLang="en-US" sz="1400" dirty="0">
                <a:solidFill>
                  <a:srgbClr val="C00000"/>
                </a:solidFill>
                <a:latin typeface="Comic Sans MS" panose="030F0702030302020204" pitchFamily="66" charset="0"/>
              </a:rPr>
              <a:t>     a. Momentum space - Direct methods</a:t>
            </a:r>
          </a:p>
          <a:p>
            <a:pPr>
              <a:lnSpc>
                <a:spcPct val="120000"/>
              </a:lnSpc>
            </a:pPr>
            <a:r>
              <a:rPr lang="en-US" altLang="en-US" sz="1400" dirty="0">
                <a:solidFill>
                  <a:srgbClr val="C00000"/>
                </a:solidFill>
                <a:latin typeface="Comic Sans MS" panose="030F0702030302020204" pitchFamily="66" charset="0"/>
              </a:rPr>
              <a:t>     b. Real space </a:t>
            </a:r>
          </a:p>
          <a:p>
            <a:pPr>
              <a:lnSpc>
                <a:spcPct val="120000"/>
              </a:lnSpc>
            </a:pPr>
            <a:r>
              <a:rPr lang="en-US" altLang="en-US" sz="1400" dirty="0">
                <a:solidFill>
                  <a:srgbClr val="C00000"/>
                </a:solidFill>
                <a:latin typeface="Comic Sans MS" panose="030F0702030302020204" pitchFamily="66" charset="0"/>
              </a:rPr>
              <a:t>6.  	Refine</a:t>
            </a:r>
          </a:p>
        </p:txBody>
      </p:sp>
      <p:sp>
        <p:nvSpPr>
          <p:cNvPr id="19" name="Text Box 4">
            <a:extLst>
              <a:ext uri="{FF2B5EF4-FFF2-40B4-BE49-F238E27FC236}">
                <a16:creationId xmlns:a16="http://schemas.microsoft.com/office/drawing/2014/main" id="{183F697D-7DE6-4A87-9C59-0DF9CBE41BC4}"/>
              </a:ext>
            </a:extLst>
          </p:cNvPr>
          <p:cNvSpPr txBox="1">
            <a:spLocks noChangeArrowheads="1"/>
          </p:cNvSpPr>
          <p:nvPr/>
        </p:nvSpPr>
        <p:spPr bwMode="auto">
          <a:xfrm>
            <a:off x="4853529" y="998824"/>
            <a:ext cx="3807968" cy="523220"/>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400" dirty="0"/>
              <a:t>Given atom positions, it is straightforward to compute the diffraction pattern</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494ECEF-E980-406C-BB44-C4AE80FC43DD}"/>
                  </a:ext>
                </a:extLst>
              </p:cNvPr>
              <p:cNvSpPr txBox="1"/>
              <p:nvPr/>
            </p:nvSpPr>
            <p:spPr>
              <a:xfrm>
                <a:off x="4947488" y="1781473"/>
                <a:ext cx="682815" cy="2492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pt-BR"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𝒉𝒌𝒍</m:t>
                          </m:r>
                        </m:sub>
                      </m:sSub>
                      <m:r>
                        <a:rPr lang="pt-BR" i="1" smtClean="0">
                          <a:latin typeface="Cambria Math" panose="02040503050406030204" pitchFamily="18" charset="0"/>
                        </a:rPr>
                        <m:t>=</m:t>
                      </m:r>
                    </m:oMath>
                  </m:oMathPara>
                </a14:m>
                <a:endParaRPr lang="en-US" dirty="0"/>
              </a:p>
            </p:txBody>
          </p:sp>
        </mc:Choice>
        <mc:Fallback>
          <p:sp>
            <p:nvSpPr>
              <p:cNvPr id="20" name="TextBox 19">
                <a:extLst>
                  <a:ext uri="{FF2B5EF4-FFF2-40B4-BE49-F238E27FC236}">
                    <a16:creationId xmlns:a16="http://schemas.microsoft.com/office/drawing/2014/main" id="{D494ECEF-E980-406C-BB44-C4AE80FC43DD}"/>
                  </a:ext>
                </a:extLst>
              </p:cNvPr>
              <p:cNvSpPr txBox="1">
                <a:spLocks noRot="1" noChangeAspect="1" noMove="1" noResize="1" noEditPoints="1" noAdjustHandles="1" noChangeArrowheads="1" noChangeShapeType="1" noTextEdit="1"/>
              </p:cNvSpPr>
              <p:nvPr/>
            </p:nvSpPr>
            <p:spPr>
              <a:xfrm>
                <a:off x="4947488" y="1781473"/>
                <a:ext cx="682815" cy="249299"/>
              </a:xfrm>
              <a:prstGeom prst="rect">
                <a:avLst/>
              </a:prstGeom>
              <a:blipFill>
                <a:blip r:embed="rId7"/>
                <a:stretch>
                  <a:fillRect l="-11607" t="-2439" b="-243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B3584CE9-BB6B-4CBB-B2F1-9C8D802DE690}"/>
                  </a:ext>
                </a:extLst>
              </p:cNvPr>
              <p:cNvSpPr txBox="1"/>
              <p:nvPr/>
            </p:nvSpPr>
            <p:spPr>
              <a:xfrm>
                <a:off x="5702351" y="1739347"/>
                <a:ext cx="2848600" cy="333553"/>
              </a:xfrm>
              <a:prstGeom prst="rect">
                <a:avLst/>
              </a:prstGeom>
              <a:noFill/>
            </p:spPr>
            <p:txBody>
              <a:bodyPr wrap="none" lIns="0" tIns="0" rIns="0" bIns="0" rtlCol="0">
                <a:spAutoFit/>
              </a:bodyPr>
              <a:lstStyle/>
              <a:p>
                <a:pPr algn="ctr">
                  <a:lnSpc>
                    <a:spcPct val="90000"/>
                  </a:lnSpc>
                </a:pPr>
                <a14:m>
                  <m:oMath xmlns:m="http://schemas.openxmlformats.org/officeDocument/2006/math">
                    <m:d>
                      <m:dPr>
                        <m:begChr m:val="|"/>
                        <m:endChr m:val="|"/>
                        <m:ctrlPr>
                          <a:rPr lang="en-US" i="1" smtClean="0">
                            <a:latin typeface="Cambria Math" panose="02040503050406030204" pitchFamily="18" charset="0"/>
                          </a:rPr>
                        </m:ctrlPr>
                      </m:dPr>
                      <m:e>
                        <m:nary>
                          <m:naryPr>
                            <m:chr m:val="∑"/>
                            <m:ctrlPr>
                              <a:rPr lang="pt-BR" i="1">
                                <a:latin typeface="Cambria Math" panose="02040503050406030204" pitchFamily="18" charset="0"/>
                              </a:rPr>
                            </m:ctrlPr>
                          </m:naryPr>
                          <m:sub>
                            <m:r>
                              <a:rPr lang="en-US" i="1">
                                <a:latin typeface="Cambria Math" panose="02040503050406030204" pitchFamily="18" charset="0"/>
                              </a:rPr>
                              <m:t>𝒂𝒕𝒐𝒎𝒔</m:t>
                            </m:r>
                            <m:r>
                              <a:rPr lang="en-US" i="1">
                                <a:latin typeface="Cambria Math" panose="02040503050406030204" pitchFamily="18" charset="0"/>
                              </a:rPr>
                              <m:t> </m:t>
                            </m:r>
                            <m:r>
                              <a:rPr lang="en-US" i="1">
                                <a:latin typeface="Cambria Math" panose="02040503050406030204" pitchFamily="18" charset="0"/>
                              </a:rPr>
                              <m:t>𝒋</m:t>
                            </m:r>
                          </m:sub>
                          <m:sup/>
                          <m:e>
                            <m:sSub>
                              <m:sSubPr>
                                <m:ctrlPr>
                                  <a:rPr lang="pt-BR" i="1">
                                    <a:latin typeface="Cambria Math" panose="02040503050406030204" pitchFamily="18" charset="0"/>
                                  </a:rPr>
                                </m:ctrlPr>
                              </m:sSubPr>
                              <m:e>
                                <m:r>
                                  <a:rPr lang="en-US" i="1">
                                    <a:latin typeface="Cambria Math" panose="02040503050406030204" pitchFamily="18" charset="0"/>
                                  </a:rPr>
                                  <m:t>𝒇</m:t>
                                </m:r>
                              </m:e>
                              <m:sub>
                                <m:r>
                                  <a:rPr lang="en-US" i="1">
                                    <a:latin typeface="Cambria Math" panose="02040503050406030204" pitchFamily="18" charset="0"/>
                                  </a:rPr>
                                  <m:t>𝒋</m:t>
                                </m:r>
                              </m:sub>
                            </m:sSub>
                            <m:r>
                              <a:rPr lang="en-US" i="1">
                                <a:latin typeface="Cambria Math" panose="02040503050406030204" pitchFamily="18" charset="0"/>
                              </a:rPr>
                              <m:t>𝒆𝒙𝒑</m:t>
                            </m:r>
                            <m:r>
                              <a:rPr lang="en-US" i="1">
                                <a:latin typeface="Cambria Math" panose="02040503050406030204" pitchFamily="18" charset="0"/>
                              </a:rPr>
                              <m:t>(</m:t>
                            </m:r>
                            <m:r>
                              <a:rPr lang="en-US" i="1">
                                <a:latin typeface="Cambria Math" panose="02040503050406030204" pitchFamily="18" charset="0"/>
                              </a:rPr>
                              <m:t>𝒊</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𝑸</m:t>
                                    </m:r>
                                  </m:e>
                                  <m:sub>
                                    <m:r>
                                      <a:rPr lang="en-US" i="1">
                                        <a:latin typeface="Cambria Math" panose="02040503050406030204" pitchFamily="18" charset="0"/>
                                      </a:rPr>
                                      <m:t>𝒉𝒌𝒍</m:t>
                                    </m:r>
                                    <m:r>
                                      <a:rPr lang="en-US" i="1">
                                        <a:latin typeface="Cambria Math" panose="02040503050406030204" pitchFamily="18" charset="0"/>
                                      </a:rPr>
                                      <m:t> ∙</m:t>
                                    </m:r>
                                  </m:sub>
                                </m:sSub>
                              </m:e>
                            </m:acc>
                          </m:e>
                        </m:nary>
                        <m:r>
                          <m:rPr>
                            <m:nor/>
                          </m:rPr>
                          <a:rPr lang="en-US" dirty="0"/>
                          <m:t> </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𝑹</m:t>
                                </m:r>
                              </m:e>
                              <m:sub>
                                <m:r>
                                  <a:rPr lang="en-US" i="1" dirty="0">
                                    <a:latin typeface="Cambria Math" panose="02040503050406030204" pitchFamily="18" charset="0"/>
                                  </a:rPr>
                                  <m:t>𝒋</m:t>
                                </m:r>
                              </m:sub>
                            </m:sSub>
                            <m:r>
                              <a:rPr lang="en-US" i="1" dirty="0">
                                <a:latin typeface="Cambria Math" panose="02040503050406030204" pitchFamily="18" charset="0"/>
                              </a:rPr>
                              <m:t>)</m:t>
                            </m:r>
                          </m:e>
                        </m:acc>
                      </m:e>
                    </m:d>
                  </m:oMath>
                </a14:m>
                <a:r>
                  <a:rPr lang="en-US" baseline="50000" dirty="0"/>
                  <a:t>2</a:t>
                </a:r>
              </a:p>
            </p:txBody>
          </p:sp>
        </mc:Choice>
        <mc:Fallback>
          <p:sp>
            <p:nvSpPr>
              <p:cNvPr id="21" name="TextBox 20">
                <a:extLst>
                  <a:ext uri="{FF2B5EF4-FFF2-40B4-BE49-F238E27FC236}">
                    <a16:creationId xmlns:a16="http://schemas.microsoft.com/office/drawing/2014/main" id="{B3584CE9-BB6B-4CBB-B2F1-9C8D802DE690}"/>
                  </a:ext>
                </a:extLst>
              </p:cNvPr>
              <p:cNvSpPr txBox="1">
                <a:spLocks noRot="1" noChangeAspect="1" noMove="1" noResize="1" noEditPoints="1" noAdjustHandles="1" noChangeArrowheads="1" noChangeShapeType="1" noTextEdit="1"/>
              </p:cNvSpPr>
              <p:nvPr/>
            </p:nvSpPr>
            <p:spPr>
              <a:xfrm>
                <a:off x="5702351" y="1739347"/>
                <a:ext cx="2848600" cy="333553"/>
              </a:xfrm>
              <a:prstGeom prst="rect">
                <a:avLst/>
              </a:prstGeom>
              <a:blipFill>
                <a:blip r:embed="rId8"/>
                <a:stretch>
                  <a:fillRect l="-11325" t="-138182" r="-1923" b="-209091"/>
                </a:stretch>
              </a:blipFill>
            </p:spPr>
            <p:txBody>
              <a:bodyPr/>
              <a:lstStyle/>
              <a:p>
                <a:r>
                  <a:rPr lang="en-US">
                    <a:noFill/>
                  </a:rPr>
                  <a:t> </a:t>
                </a:r>
              </a:p>
            </p:txBody>
          </p:sp>
        </mc:Fallback>
      </mc:AlternateContent>
    </p:spTree>
    <p:extLst>
      <p:ext uri="{BB962C8B-B14F-4D97-AF65-F5344CB8AC3E}">
        <p14:creationId xmlns:p14="http://schemas.microsoft.com/office/powerpoint/2010/main" val="901042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09603" y="2975650"/>
            <a:ext cx="4030940" cy="2446824"/>
          </a:xfrm>
        </p:spPr>
        <p:txBody>
          <a:bodyPr/>
          <a:lstStyle/>
          <a:p>
            <a:r>
              <a:rPr lang="en-US" b="1" dirty="0"/>
              <a:t>Very often life is not so simple and one has to use both X-rays and Neutrons to get to the right picture</a:t>
            </a:r>
          </a:p>
        </p:txBody>
      </p:sp>
    </p:spTree>
    <p:extLst>
      <p:ext uri="{BB962C8B-B14F-4D97-AF65-F5344CB8AC3E}">
        <p14:creationId xmlns:p14="http://schemas.microsoft.com/office/powerpoint/2010/main" val="3982989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0503" y="379597"/>
            <a:ext cx="6471509" cy="458587"/>
          </a:xfrm>
        </p:spPr>
        <p:txBody>
          <a:bodyPr/>
          <a:lstStyle/>
          <a:p>
            <a:r>
              <a:rPr lang="en-US" sz="2800" dirty="0"/>
              <a:t>Li</a:t>
            </a:r>
            <a:r>
              <a:rPr lang="en-US" sz="2800" baseline="-25000" dirty="0"/>
              <a:t>7-x</a:t>
            </a:r>
            <a:r>
              <a:rPr lang="en-US" sz="2800" dirty="0"/>
              <a:t>La</a:t>
            </a:r>
            <a:r>
              <a:rPr lang="en-US" sz="2800" baseline="-25000" dirty="0"/>
              <a:t>3</a:t>
            </a:r>
            <a:r>
              <a:rPr lang="en-US" sz="2800" dirty="0"/>
              <a:t>Zr</a:t>
            </a:r>
            <a:r>
              <a:rPr lang="en-US" sz="2800" baseline="-25000" dirty="0"/>
              <a:t>2-z</a:t>
            </a:r>
            <a:r>
              <a:rPr lang="en-US" sz="2800" dirty="0"/>
              <a:t>Ta</a:t>
            </a:r>
            <a:r>
              <a:rPr lang="en-US" sz="2800" baseline="-25000" dirty="0"/>
              <a:t>z</a:t>
            </a:r>
            <a:r>
              <a:rPr lang="en-US" sz="2800" dirty="0"/>
              <a:t>O</a:t>
            </a:r>
            <a:r>
              <a:rPr lang="en-US" sz="2800" baseline="-25000" dirty="0"/>
              <a:t>12 </a:t>
            </a:r>
            <a:r>
              <a:rPr lang="en-US" sz="2800" dirty="0"/>
              <a:t>: Solid Electrolyte</a:t>
            </a:r>
            <a:endParaRPr lang="en-US" sz="2800" dirty="0">
              <a:latin typeface="Arial Narrow" panose="020B0606020202030204" pitchFamily="34" charset="0"/>
            </a:endParaRPr>
          </a:p>
        </p:txBody>
      </p:sp>
      <p:sp>
        <p:nvSpPr>
          <p:cNvPr id="6" name="Rectangle 5"/>
          <p:cNvSpPr/>
          <p:nvPr/>
        </p:nvSpPr>
        <p:spPr>
          <a:xfrm>
            <a:off x="600076" y="1622546"/>
            <a:ext cx="8058149" cy="1061829"/>
          </a:xfrm>
          <a:prstGeom prst="rect">
            <a:avLst/>
          </a:prstGeom>
        </p:spPr>
        <p:txBody>
          <a:bodyPr wrap="square">
            <a:spAutoFit/>
          </a:bodyPr>
          <a:lstStyle/>
          <a:p>
            <a:pPr marL="214313" indent="-214313">
              <a:buFont typeface="Arial" panose="020B0604020202020204" pitchFamily="34" charset="0"/>
              <a:buChar char="•"/>
            </a:pPr>
            <a:r>
              <a:rPr lang="en-US" sz="900" dirty="0">
                <a:solidFill>
                  <a:prstClr val="black"/>
                </a:solidFill>
              </a:rPr>
              <a:t>Thompson T., Wolfenstine J., Allen J.L., Johannes M., Huq A., David I.N., Sakamoto J., "Tetragonal vs. cubic phase stability in Al - free Ta doped Li</a:t>
            </a:r>
            <a:r>
              <a:rPr lang="en-US" sz="900" baseline="-25000" dirty="0">
                <a:solidFill>
                  <a:prstClr val="black"/>
                </a:solidFill>
              </a:rPr>
              <a:t>7</a:t>
            </a:r>
            <a:r>
              <a:rPr lang="en-US" sz="900" dirty="0">
                <a:solidFill>
                  <a:prstClr val="black"/>
                </a:solidFill>
              </a:rPr>
              <a:t>La</a:t>
            </a:r>
            <a:r>
              <a:rPr lang="en-US" sz="900" baseline="-25000" dirty="0">
                <a:solidFill>
                  <a:prstClr val="black"/>
                </a:solidFill>
              </a:rPr>
              <a:t>3</a:t>
            </a:r>
            <a:r>
              <a:rPr lang="en-US" sz="900" dirty="0">
                <a:solidFill>
                  <a:prstClr val="black"/>
                </a:solidFill>
              </a:rPr>
              <a:t>Zr</a:t>
            </a:r>
            <a:r>
              <a:rPr lang="en-US" sz="900" baseline="-25000" dirty="0">
                <a:solidFill>
                  <a:prstClr val="black"/>
                </a:solidFill>
              </a:rPr>
              <a:t>2</a:t>
            </a:r>
            <a:r>
              <a:rPr lang="en-US" sz="900" dirty="0">
                <a:solidFill>
                  <a:prstClr val="black"/>
                </a:solidFill>
              </a:rPr>
              <a:t>O</a:t>
            </a:r>
            <a:r>
              <a:rPr lang="en-US" sz="900" baseline="-25000" dirty="0">
                <a:solidFill>
                  <a:prstClr val="black"/>
                </a:solidFill>
              </a:rPr>
              <a:t>12 </a:t>
            </a:r>
            <a:r>
              <a:rPr lang="en-US" sz="900" dirty="0">
                <a:solidFill>
                  <a:prstClr val="black"/>
                </a:solidFill>
              </a:rPr>
              <a:t>(LLZO)", </a:t>
            </a:r>
            <a:r>
              <a:rPr lang="en-US" sz="900" i="1" dirty="0">
                <a:solidFill>
                  <a:prstClr val="black"/>
                </a:solidFill>
              </a:rPr>
              <a:t>Journal of Materials Chemistry A</a:t>
            </a:r>
            <a:r>
              <a:rPr lang="en-US" sz="900" dirty="0">
                <a:solidFill>
                  <a:prstClr val="black"/>
                </a:solidFill>
              </a:rPr>
              <a:t>, 2, 13431-13436, (2014).</a:t>
            </a:r>
          </a:p>
          <a:p>
            <a:pPr marL="214313" indent="-214313">
              <a:buFont typeface="Arial" panose="020B0604020202020204" pitchFamily="34" charset="0"/>
              <a:buChar char="•"/>
            </a:pPr>
            <a:r>
              <a:rPr lang="en-US" sz="900" dirty="0">
                <a:solidFill>
                  <a:prstClr val="black"/>
                </a:solidFill>
              </a:rPr>
              <a:t>Thompson T., </a:t>
            </a:r>
            <a:r>
              <a:rPr lang="en-US" sz="900" dirty="0" err="1">
                <a:solidFill>
                  <a:prstClr val="black"/>
                </a:solidFill>
              </a:rPr>
              <a:t>Sharafi</a:t>
            </a:r>
            <a:r>
              <a:rPr lang="en-US" sz="900" dirty="0">
                <a:solidFill>
                  <a:prstClr val="black"/>
                </a:solidFill>
              </a:rPr>
              <a:t> A., Huq A., Allen J. L., Wolfenstine J., Sakamoto J., "A Tale of Two Sites: On Defining the Carrier Concentration in Garnet-Based Ionic Conductors for Advanced Li Batteries", </a:t>
            </a:r>
            <a:r>
              <a:rPr lang="en-US" sz="900" i="1" dirty="0">
                <a:solidFill>
                  <a:prstClr val="black"/>
                </a:solidFill>
              </a:rPr>
              <a:t>Advanced Energy Materials</a:t>
            </a:r>
            <a:r>
              <a:rPr lang="en-US" sz="900" dirty="0">
                <a:solidFill>
                  <a:prstClr val="black"/>
                </a:solidFill>
              </a:rPr>
              <a:t>, (2015).</a:t>
            </a:r>
          </a:p>
          <a:p>
            <a:pPr marL="214313" indent="-214313">
              <a:buFont typeface="Arial" panose="020B0604020202020204" pitchFamily="34" charset="0"/>
              <a:buChar char="•"/>
            </a:pPr>
            <a:r>
              <a:rPr lang="en-US" sz="900" dirty="0">
                <a:solidFill>
                  <a:prstClr val="black"/>
                </a:solidFill>
              </a:rPr>
              <a:t>Mukhopadhyay S., Thompson T., Sakamoto J., Huq A., Wolfenstine J., Allen J. L., Bernstein N., Stewart D. A., Johannes M. D., "Structure and stoichiometry in </a:t>
            </a:r>
            <a:r>
              <a:rPr lang="en-US" sz="900" dirty="0" err="1">
                <a:solidFill>
                  <a:prstClr val="black"/>
                </a:solidFill>
              </a:rPr>
              <a:t>supervalent</a:t>
            </a:r>
            <a:r>
              <a:rPr lang="en-US" sz="900" dirty="0">
                <a:solidFill>
                  <a:prstClr val="black"/>
                </a:solidFill>
              </a:rPr>
              <a:t> doped Li</a:t>
            </a:r>
            <a:r>
              <a:rPr lang="en-US" sz="900" baseline="-25000" dirty="0">
                <a:solidFill>
                  <a:prstClr val="black"/>
                </a:solidFill>
              </a:rPr>
              <a:t>7</a:t>
            </a:r>
            <a:r>
              <a:rPr lang="en-US" sz="900" dirty="0">
                <a:solidFill>
                  <a:prstClr val="black"/>
                </a:solidFill>
              </a:rPr>
              <a:t>La</a:t>
            </a:r>
            <a:r>
              <a:rPr lang="en-US" sz="900" baseline="-25000" dirty="0">
                <a:solidFill>
                  <a:prstClr val="black"/>
                </a:solidFill>
              </a:rPr>
              <a:t>3</a:t>
            </a:r>
            <a:r>
              <a:rPr lang="en-US" sz="900" dirty="0">
                <a:solidFill>
                  <a:prstClr val="black"/>
                </a:solidFill>
              </a:rPr>
              <a:t>Zr</a:t>
            </a:r>
            <a:r>
              <a:rPr lang="en-US" sz="900" baseline="-25000" dirty="0">
                <a:solidFill>
                  <a:prstClr val="black"/>
                </a:solidFill>
              </a:rPr>
              <a:t>2</a:t>
            </a:r>
            <a:r>
              <a:rPr lang="en-US" sz="900" dirty="0">
                <a:solidFill>
                  <a:prstClr val="black"/>
                </a:solidFill>
              </a:rPr>
              <a:t>O</a:t>
            </a:r>
            <a:r>
              <a:rPr lang="en-US" sz="900" baseline="-25000" dirty="0">
                <a:solidFill>
                  <a:prstClr val="black"/>
                </a:solidFill>
              </a:rPr>
              <a:t>12</a:t>
            </a:r>
            <a:r>
              <a:rPr lang="en-US" sz="900" dirty="0">
                <a:solidFill>
                  <a:prstClr val="black"/>
                </a:solidFill>
              </a:rPr>
              <a:t>", </a:t>
            </a:r>
            <a:r>
              <a:rPr lang="en-US" sz="900" i="1" dirty="0">
                <a:solidFill>
                  <a:prstClr val="black"/>
                </a:solidFill>
              </a:rPr>
              <a:t>Chemistry of Materials</a:t>
            </a:r>
            <a:r>
              <a:rPr lang="en-US" sz="900" dirty="0">
                <a:solidFill>
                  <a:prstClr val="black"/>
                </a:solidFill>
              </a:rPr>
              <a:t>, (2015).</a:t>
            </a:r>
          </a:p>
          <a:p>
            <a:endParaRPr lang="en-US" sz="900" dirty="0">
              <a:solidFill>
                <a:prstClr val="black"/>
              </a:solidFill>
              <a:latin typeface="Arial Narrow" panose="020B0606020202030204" pitchFamily="34" charset="0"/>
            </a:endParaRPr>
          </a:p>
        </p:txBody>
      </p:sp>
      <p:sp>
        <p:nvSpPr>
          <p:cNvPr id="11" name="Rectangle 10">
            <a:extLst>
              <a:ext uri="{FF2B5EF4-FFF2-40B4-BE49-F238E27FC236}">
                <a16:creationId xmlns:a16="http://schemas.microsoft.com/office/drawing/2014/main" id="{D628DC20-968B-4B6A-A46D-DD736AEAC1C3}"/>
              </a:ext>
            </a:extLst>
          </p:cNvPr>
          <p:cNvSpPr/>
          <p:nvPr/>
        </p:nvSpPr>
        <p:spPr>
          <a:xfrm>
            <a:off x="714375" y="2546247"/>
            <a:ext cx="7715250" cy="276999"/>
          </a:xfrm>
          <a:prstGeom prst="rect">
            <a:avLst/>
          </a:prstGeom>
        </p:spPr>
        <p:txBody>
          <a:bodyPr wrap="square">
            <a:spAutoFit/>
          </a:bodyPr>
          <a:lstStyle/>
          <a:p>
            <a:r>
              <a:rPr lang="en-US" sz="1200" dirty="0">
                <a:solidFill>
                  <a:srgbClr val="C00000"/>
                </a:solidFill>
                <a:latin typeface="Arial Narrow" panose="020B0606020202030204" pitchFamily="34" charset="0"/>
              </a:rPr>
              <a:t>University of Michigan, Army Research Laboratory, Naval Research Laboratory, ORNL </a:t>
            </a:r>
            <a:endParaRPr lang="en-US" sz="1200" dirty="0">
              <a:solidFill>
                <a:srgbClr val="0070C0"/>
              </a:solidFill>
              <a:latin typeface="Arial Narrow" panose="020B0606020202030204" pitchFamily="34" charset="0"/>
            </a:endParaRPr>
          </a:p>
        </p:txBody>
      </p:sp>
      <p:grpSp>
        <p:nvGrpSpPr>
          <p:cNvPr id="12" name="Group 59">
            <a:extLst>
              <a:ext uri="{FF2B5EF4-FFF2-40B4-BE49-F238E27FC236}">
                <a16:creationId xmlns:a16="http://schemas.microsoft.com/office/drawing/2014/main" id="{341E58F3-4D73-4924-8FFF-E616C09C4FFF}"/>
              </a:ext>
            </a:extLst>
          </p:cNvPr>
          <p:cNvGrpSpPr>
            <a:grpSpLocks noChangeAspect="1"/>
          </p:cNvGrpSpPr>
          <p:nvPr/>
        </p:nvGrpSpPr>
        <p:grpSpPr>
          <a:xfrm>
            <a:off x="914400" y="2944495"/>
            <a:ext cx="2095434" cy="1407405"/>
            <a:chOff x="521718" y="2286000"/>
            <a:chExt cx="2059557" cy="1383308"/>
          </a:xfrm>
        </p:grpSpPr>
        <p:grpSp>
          <p:nvGrpSpPr>
            <p:cNvPr id="13" name="Group 8">
              <a:extLst>
                <a:ext uri="{FF2B5EF4-FFF2-40B4-BE49-F238E27FC236}">
                  <a16:creationId xmlns:a16="http://schemas.microsoft.com/office/drawing/2014/main" id="{9EEB0785-113F-40B5-9F9E-6829CF465EB4}"/>
                </a:ext>
              </a:extLst>
            </p:cNvPr>
            <p:cNvGrpSpPr/>
            <p:nvPr/>
          </p:nvGrpSpPr>
          <p:grpSpPr>
            <a:xfrm>
              <a:off x="521718" y="2297708"/>
              <a:ext cx="1948982" cy="1371600"/>
              <a:chOff x="5518618" y="990600"/>
              <a:chExt cx="1948982" cy="1371600"/>
            </a:xfrm>
          </p:grpSpPr>
          <p:sp>
            <p:nvSpPr>
              <p:cNvPr id="15" name="Rectangle 14">
                <a:extLst>
                  <a:ext uri="{FF2B5EF4-FFF2-40B4-BE49-F238E27FC236}">
                    <a16:creationId xmlns:a16="http://schemas.microsoft.com/office/drawing/2014/main" id="{A6180C38-B1E8-483D-9C44-880578549557}"/>
                  </a:ext>
                </a:extLst>
              </p:cNvPr>
              <p:cNvSpPr/>
              <p:nvPr/>
            </p:nvSpPr>
            <p:spPr>
              <a:xfrm>
                <a:off x="7239000" y="1371600"/>
                <a:ext cx="228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16" name="Picture 1">
                <a:extLst>
                  <a:ext uri="{FF2B5EF4-FFF2-40B4-BE49-F238E27FC236}">
                    <a16:creationId xmlns:a16="http://schemas.microsoft.com/office/drawing/2014/main" id="{40EA40C9-52A4-443B-B420-454362A5BF8E}"/>
                  </a:ext>
                </a:extLst>
              </p:cNvPr>
              <p:cNvPicPr>
                <a:picLocks noChangeAspect="1" noChangeArrowheads="1"/>
              </p:cNvPicPr>
              <p:nvPr/>
            </p:nvPicPr>
            <p:blipFill>
              <a:blip r:embed="rId2" cstate="print"/>
              <a:srcRect/>
              <a:stretch>
                <a:fillRect/>
              </a:stretch>
            </p:blipFill>
            <p:spPr bwMode="auto">
              <a:xfrm>
                <a:off x="5518618" y="990600"/>
                <a:ext cx="1857491" cy="1371600"/>
              </a:xfrm>
              <a:prstGeom prst="rect">
                <a:avLst/>
              </a:prstGeom>
              <a:noFill/>
              <a:ln w="9525">
                <a:noFill/>
                <a:miter lim="800000"/>
                <a:headEnd/>
                <a:tailEnd/>
              </a:ln>
            </p:spPr>
          </p:pic>
        </p:grpSp>
        <p:sp>
          <p:nvSpPr>
            <p:cNvPr id="14" name="TextBox 13">
              <a:extLst>
                <a:ext uri="{FF2B5EF4-FFF2-40B4-BE49-F238E27FC236}">
                  <a16:creationId xmlns:a16="http://schemas.microsoft.com/office/drawing/2014/main" id="{01C6689F-2252-4EA2-AC82-2E206D5136B7}"/>
                </a:ext>
              </a:extLst>
            </p:cNvPr>
            <p:cNvSpPr txBox="1"/>
            <p:nvPr/>
          </p:nvSpPr>
          <p:spPr>
            <a:xfrm>
              <a:off x="533400" y="2286000"/>
              <a:ext cx="2047875" cy="363008"/>
            </a:xfrm>
            <a:prstGeom prst="rect">
              <a:avLst/>
            </a:prstGeom>
            <a:noFill/>
          </p:spPr>
          <p:txBody>
            <a:bodyPr wrap="square" rtlCol="0">
              <a:spAutoFit/>
            </a:bodyPr>
            <a:lstStyle/>
            <a:p>
              <a:pPr fontAlgn="base">
                <a:spcBef>
                  <a:spcPct val="0"/>
                </a:spcBef>
                <a:spcAft>
                  <a:spcPct val="0"/>
                </a:spcAft>
              </a:pPr>
              <a:r>
                <a:rPr lang="en-US" sz="900" dirty="0">
                  <a:solidFill>
                    <a:prstClr val="black"/>
                  </a:solidFill>
                  <a:ea typeface="ＭＳ Ｐゴシック"/>
                </a:rPr>
                <a:t>Courtesy of S. Whittingham (Li dendrite growth)</a:t>
              </a:r>
            </a:p>
          </p:txBody>
        </p:sp>
      </p:grpSp>
      <p:pic>
        <p:nvPicPr>
          <p:cNvPr id="17" name="Picture 16">
            <a:extLst>
              <a:ext uri="{FF2B5EF4-FFF2-40B4-BE49-F238E27FC236}">
                <a16:creationId xmlns:a16="http://schemas.microsoft.com/office/drawing/2014/main" id="{46BE666E-4818-4E72-8002-54AA05E62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449" y="2838209"/>
            <a:ext cx="2057400" cy="1519670"/>
          </a:xfrm>
          <a:prstGeom prst="rect">
            <a:avLst/>
          </a:prstGeom>
        </p:spPr>
      </p:pic>
      <p:pic>
        <p:nvPicPr>
          <p:cNvPr id="18" name="Picture 17" descr="D:\ORNL\4 TFB LMNO\dqdvplot.jpg">
            <a:extLst>
              <a:ext uri="{FF2B5EF4-FFF2-40B4-BE49-F238E27FC236}">
                <a16:creationId xmlns:a16="http://schemas.microsoft.com/office/drawing/2014/main" id="{8995272B-CF89-4501-907C-F3A17EB249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98" t="8970" r="7441" b="6070"/>
          <a:stretch/>
        </p:blipFill>
        <p:spPr bwMode="auto">
          <a:xfrm>
            <a:off x="4076768" y="2825360"/>
            <a:ext cx="2057400" cy="1519265"/>
          </a:xfrm>
          <a:prstGeom prst="rect">
            <a:avLst/>
          </a:prstGeom>
          <a:noFill/>
          <a:ln>
            <a:noFill/>
          </a:ln>
        </p:spPr>
      </p:pic>
      <p:sp>
        <p:nvSpPr>
          <p:cNvPr id="2" name="Rectangle 1">
            <a:extLst>
              <a:ext uri="{FF2B5EF4-FFF2-40B4-BE49-F238E27FC236}">
                <a16:creationId xmlns:a16="http://schemas.microsoft.com/office/drawing/2014/main" id="{0F13D953-C80C-429A-87D8-78CF4F975566}"/>
              </a:ext>
            </a:extLst>
          </p:cNvPr>
          <p:cNvSpPr/>
          <p:nvPr/>
        </p:nvSpPr>
        <p:spPr>
          <a:xfrm>
            <a:off x="4076768" y="4396391"/>
            <a:ext cx="4735770" cy="584775"/>
          </a:xfrm>
          <a:prstGeom prst="rect">
            <a:avLst/>
          </a:prstGeom>
        </p:spPr>
        <p:txBody>
          <a:bodyPr wrap="square">
            <a:spAutoFit/>
          </a:bodyPr>
          <a:lstStyle/>
          <a:p>
            <a:r>
              <a:rPr lang="en-US" sz="1600" dirty="0"/>
              <a:t>Li, </a:t>
            </a:r>
            <a:r>
              <a:rPr lang="en-US" sz="1600" dirty="0" err="1"/>
              <a:t>Juchuan</a:t>
            </a:r>
            <a:r>
              <a:rPr lang="en-US" sz="1600" dirty="0"/>
              <a:t>, </a:t>
            </a:r>
            <a:r>
              <a:rPr lang="en-US" sz="1600" dirty="0" err="1"/>
              <a:t>et.al</a:t>
            </a:r>
            <a:r>
              <a:rPr lang="en-US" sz="1600" dirty="0"/>
              <a:t>. Adv. Energy Mat. 5 [4] 1401408</a:t>
            </a:r>
          </a:p>
        </p:txBody>
      </p:sp>
      <p:sp>
        <p:nvSpPr>
          <p:cNvPr id="19" name="Rectangle 18">
            <a:extLst>
              <a:ext uri="{FF2B5EF4-FFF2-40B4-BE49-F238E27FC236}">
                <a16:creationId xmlns:a16="http://schemas.microsoft.com/office/drawing/2014/main" id="{E69439F6-098C-4759-BB36-2AFEC6A0EFEB}"/>
              </a:ext>
            </a:extLst>
          </p:cNvPr>
          <p:cNvSpPr/>
          <p:nvPr/>
        </p:nvSpPr>
        <p:spPr>
          <a:xfrm>
            <a:off x="914400" y="5063671"/>
            <a:ext cx="7360465" cy="1015663"/>
          </a:xfrm>
          <a:prstGeom prst="rect">
            <a:avLst/>
          </a:prstGeom>
        </p:spPr>
        <p:txBody>
          <a:bodyPr wrap="square">
            <a:spAutoFit/>
          </a:bodyPr>
          <a:lstStyle/>
          <a:p>
            <a:r>
              <a:rPr lang="en-US" sz="1500" dirty="0">
                <a:solidFill>
                  <a:srgbClr val="C00000"/>
                </a:solidFill>
                <a:latin typeface="Arial Narrow" panose="020B0606020202030204" pitchFamily="34" charset="0"/>
              </a:rPr>
              <a:t>Motivation: Higher voltage cathode use to increase power/energy density is thwarted</a:t>
            </a:r>
          </a:p>
          <a:p>
            <a:pPr algn="ctr"/>
            <a:r>
              <a:rPr lang="en-US" sz="1500" dirty="0">
                <a:solidFill>
                  <a:srgbClr val="00B0F0"/>
                </a:solidFill>
                <a:latin typeface="Arial Narrow" panose="020B0606020202030204" pitchFamily="34" charset="0"/>
              </a:rPr>
              <a:t>Poor Safety, Capacity Fade, Limited Cycle life</a:t>
            </a:r>
          </a:p>
          <a:p>
            <a:pPr algn="ctr"/>
            <a:r>
              <a:rPr lang="en-US" sz="1500" dirty="0">
                <a:solidFill>
                  <a:schemeClr val="accent3">
                    <a:lumMod val="60000"/>
                    <a:lumOff val="40000"/>
                  </a:schemeClr>
                </a:solidFill>
                <a:latin typeface="Arial Narrow" panose="020B0606020202030204" pitchFamily="34" charset="0"/>
              </a:rPr>
              <a:t>SEI formation and dissolution of TM from cathode</a:t>
            </a:r>
          </a:p>
          <a:p>
            <a:pPr algn="ctr"/>
            <a:r>
              <a:rPr lang="en-US" sz="1500" dirty="0">
                <a:solidFill>
                  <a:schemeClr val="tx2"/>
                </a:solidFill>
                <a:latin typeface="Arial Narrow" panose="020B0606020202030204" pitchFamily="34" charset="0"/>
              </a:rPr>
              <a:t>Possible Solution: Solid Electrolyte</a:t>
            </a:r>
          </a:p>
        </p:txBody>
      </p:sp>
    </p:spTree>
    <p:extLst>
      <p:ext uri="{BB962C8B-B14F-4D97-AF65-F5344CB8AC3E}">
        <p14:creationId xmlns:p14="http://schemas.microsoft.com/office/powerpoint/2010/main" val="181395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Doping in Li or </a:t>
            </a:r>
            <a:r>
              <a:rPr lang="en-US" dirty="0" err="1"/>
              <a:t>Zr</a:t>
            </a:r>
            <a:r>
              <a:rPr lang="en-US" dirty="0"/>
              <a:t> site for performance</a:t>
            </a:r>
          </a:p>
        </p:txBody>
      </p:sp>
      <p:sp>
        <p:nvSpPr>
          <p:cNvPr id="4" name="Rectangle 3"/>
          <p:cNvSpPr>
            <a:spLocks noChangeArrowheads="1"/>
          </p:cNvSpPr>
          <p:nvPr/>
        </p:nvSpPr>
        <p:spPr bwMode="auto">
          <a:xfrm>
            <a:off x="1485900" y="4000500"/>
            <a:ext cx="6269912" cy="2197525"/>
          </a:xfrm>
          <a:prstGeom prst="rect">
            <a:avLst/>
          </a:prstGeom>
          <a:noFill/>
          <a:ln w="25400">
            <a:solidFill>
              <a:srgbClr val="C00000"/>
            </a:solidFill>
            <a:miter lim="800000"/>
            <a:headEnd/>
            <a:tailEnd/>
          </a:ln>
        </p:spPr>
        <p:txBody>
          <a:bodyPr wrap="square">
            <a:spAutoFit/>
          </a:bodyPr>
          <a:lstStyle/>
          <a:p>
            <a:pPr marL="214313" indent="-214313">
              <a:lnSpc>
                <a:spcPct val="80000"/>
              </a:lnSpc>
              <a:spcBef>
                <a:spcPct val="20000"/>
              </a:spcBef>
              <a:buFont typeface="Courier New" panose="02070309020205020404" pitchFamily="49" charset="0"/>
              <a:buChar char="o"/>
            </a:pPr>
            <a:r>
              <a:rPr lang="en-US" dirty="0">
                <a:solidFill>
                  <a:srgbClr val="69BE28">
                    <a:lumMod val="50000"/>
                  </a:srgbClr>
                </a:solidFill>
                <a:ea typeface="+mn-ea"/>
                <a:cs typeface="Arial" pitchFamily="34" charset="0"/>
                <a:sym typeface="Symbol" pitchFamily="18" charset="2"/>
              </a:rPr>
              <a:t>High Li</a:t>
            </a:r>
            <a:r>
              <a:rPr lang="en-US" baseline="30000" dirty="0">
                <a:solidFill>
                  <a:srgbClr val="69BE28">
                    <a:lumMod val="50000"/>
                  </a:srgbClr>
                </a:solidFill>
                <a:ea typeface="+mn-ea"/>
                <a:cs typeface="Arial" pitchFamily="34" charset="0"/>
                <a:sym typeface="Symbol" pitchFamily="18" charset="2"/>
              </a:rPr>
              <a:t>+</a:t>
            </a:r>
            <a:r>
              <a:rPr lang="en-US" dirty="0">
                <a:solidFill>
                  <a:srgbClr val="69BE28">
                    <a:lumMod val="50000"/>
                  </a:srgbClr>
                </a:solidFill>
                <a:ea typeface="+mn-ea"/>
                <a:cs typeface="Arial" pitchFamily="34" charset="0"/>
                <a:sym typeface="Symbol" pitchFamily="18" charset="2"/>
              </a:rPr>
              <a:t> Ionic Conductivity  0.4 mS/cm at 298K</a:t>
            </a:r>
            <a:r>
              <a:rPr lang="en-US" dirty="0">
                <a:solidFill>
                  <a:srgbClr val="69BE28">
                    <a:lumMod val="50000"/>
                  </a:srgbClr>
                </a:solidFill>
                <a:ea typeface="+mn-ea"/>
                <a:cs typeface="Arial" pitchFamily="34" charset="0"/>
              </a:rPr>
              <a:t> is hard to reproduce.</a:t>
            </a:r>
          </a:p>
          <a:p>
            <a:pPr marL="214313" indent="-214313">
              <a:buFont typeface="Courier New" panose="02070309020205020404" pitchFamily="49" charset="0"/>
              <a:buChar char="o"/>
            </a:pPr>
            <a:r>
              <a:rPr lang="en-US" dirty="0">
                <a:solidFill>
                  <a:srgbClr val="69BE28">
                    <a:lumMod val="50000"/>
                  </a:srgbClr>
                </a:solidFill>
                <a:ea typeface="+mn-ea"/>
                <a:cs typeface="Arial" pitchFamily="34" charset="0"/>
              </a:rPr>
              <a:t> Stable against lithium</a:t>
            </a:r>
          </a:p>
          <a:p>
            <a:pPr marL="214313" indent="-214313">
              <a:buFont typeface="Courier New" panose="02070309020205020404" pitchFamily="49" charset="0"/>
              <a:buChar char="o"/>
            </a:pPr>
            <a:r>
              <a:rPr lang="en-US" dirty="0">
                <a:solidFill>
                  <a:srgbClr val="69BE28">
                    <a:lumMod val="50000"/>
                  </a:srgbClr>
                </a:solidFill>
                <a:ea typeface="+mn-ea"/>
                <a:cs typeface="Arial" pitchFamily="34" charset="0"/>
              </a:rPr>
              <a:t> Synthesized/processed in air</a:t>
            </a:r>
          </a:p>
          <a:p>
            <a:pPr marL="214313" indent="-214313">
              <a:buFont typeface="Courier New" panose="02070309020205020404" pitchFamily="49" charset="0"/>
              <a:buChar char="o"/>
            </a:pPr>
            <a:r>
              <a:rPr lang="en-US" dirty="0">
                <a:solidFill>
                  <a:srgbClr val="69BE28">
                    <a:lumMod val="50000"/>
                  </a:srgbClr>
                </a:solidFill>
                <a:ea typeface="+mn-ea"/>
                <a:cs typeface="Arial" pitchFamily="34" charset="0"/>
              </a:rPr>
              <a:t> Low grain boundary resistance</a:t>
            </a:r>
          </a:p>
          <a:p>
            <a:pPr marL="214313" indent="-214313">
              <a:buFont typeface="Courier New" panose="02070309020205020404" pitchFamily="49" charset="0"/>
              <a:buChar char="o"/>
            </a:pPr>
            <a:r>
              <a:rPr lang="en-US" dirty="0">
                <a:solidFill>
                  <a:srgbClr val="69BE28">
                    <a:lumMod val="50000"/>
                  </a:srgbClr>
                </a:solidFill>
                <a:ea typeface="+mn-ea"/>
                <a:cs typeface="Arial" pitchFamily="34" charset="0"/>
              </a:rPr>
              <a:t> Challenges: </a:t>
            </a:r>
          </a:p>
          <a:p>
            <a:pPr marL="557213" lvl="1" indent="-214313">
              <a:buFont typeface="Arial" panose="020B0604020202020204" pitchFamily="34" charset="0"/>
              <a:buChar char="•"/>
            </a:pPr>
            <a:r>
              <a:rPr lang="en-US" dirty="0">
                <a:solidFill>
                  <a:srgbClr val="69BE28">
                    <a:lumMod val="50000"/>
                  </a:srgbClr>
                </a:solidFill>
                <a:ea typeface="+mn-ea"/>
                <a:cs typeface="Arial" pitchFamily="34" charset="0"/>
              </a:rPr>
              <a:t>densification</a:t>
            </a:r>
          </a:p>
          <a:p>
            <a:pPr marL="557213" lvl="1" indent="-214313">
              <a:buFont typeface="Arial" panose="020B0604020202020204" pitchFamily="34" charset="0"/>
              <a:buChar char="•"/>
            </a:pPr>
            <a:r>
              <a:rPr lang="en-US" dirty="0">
                <a:solidFill>
                  <a:srgbClr val="69BE28">
                    <a:lumMod val="50000"/>
                  </a:srgbClr>
                </a:solidFill>
                <a:ea typeface="+mn-ea"/>
                <a:cs typeface="Arial" pitchFamily="34" charset="0"/>
              </a:rPr>
              <a:t>stabilizing cubic phase: Need to add Li vacancy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1" y="1371600"/>
            <a:ext cx="3137822"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11"/>
          <p:cNvGrpSpPr>
            <a:grpSpLocks noChangeAspect="1"/>
          </p:cNvGrpSpPr>
          <p:nvPr/>
        </p:nvGrpSpPr>
        <p:grpSpPr bwMode="auto">
          <a:xfrm>
            <a:off x="1132723" y="862739"/>
            <a:ext cx="1327715" cy="1770154"/>
            <a:chOff x="0" y="0"/>
            <a:chExt cx="2959" cy="3944"/>
          </a:xfrm>
        </p:grpSpPr>
        <p:grpSp>
          <p:nvGrpSpPr>
            <p:cNvPr id="8" name="Group 7"/>
            <p:cNvGrpSpPr>
              <a:grpSpLocks/>
            </p:cNvGrpSpPr>
            <p:nvPr/>
          </p:nvGrpSpPr>
          <p:grpSpPr bwMode="auto">
            <a:xfrm>
              <a:off x="351" y="2782"/>
              <a:ext cx="2608" cy="1162"/>
              <a:chOff x="0" y="-145"/>
              <a:chExt cx="2608" cy="1162"/>
            </a:xfrm>
          </p:grpSpPr>
          <p:sp>
            <p:nvSpPr>
              <p:cNvPr id="12" name="Rectangle 3"/>
              <p:cNvSpPr>
                <a:spLocks/>
              </p:cNvSpPr>
              <p:nvPr/>
            </p:nvSpPr>
            <p:spPr bwMode="auto">
              <a:xfrm>
                <a:off x="232" y="-145"/>
                <a:ext cx="2376" cy="1162"/>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nSpc>
                    <a:spcPct val="130000"/>
                  </a:lnSpc>
                </a:pPr>
                <a:r>
                  <a:rPr lang="en-US" sz="900" dirty="0">
                    <a:solidFill>
                      <a:prstClr val="black"/>
                    </a:solidFill>
                    <a:ea typeface="Gill Sans" charset="0"/>
                    <a:cs typeface="Gill Sans" charset="0"/>
                  </a:rPr>
                  <a:t>Li</a:t>
                </a:r>
                <a:r>
                  <a:rPr lang="en-US" sz="900" baseline="-6000" dirty="0">
                    <a:solidFill>
                      <a:prstClr val="black"/>
                    </a:solidFill>
                    <a:ea typeface="Gill Sans" charset="0"/>
                    <a:cs typeface="Gill Sans" charset="0"/>
                  </a:rPr>
                  <a:t>1</a:t>
                </a:r>
                <a:r>
                  <a:rPr lang="en-US" sz="900" dirty="0">
                    <a:solidFill>
                      <a:prstClr val="black"/>
                    </a:solidFill>
                    <a:ea typeface="Gill Sans" charset="0"/>
                    <a:cs typeface="Gill Sans" charset="0"/>
                  </a:rPr>
                  <a:t> = tetrahedral (1)</a:t>
                </a:r>
              </a:p>
              <a:p>
                <a:pPr>
                  <a:lnSpc>
                    <a:spcPct val="130000"/>
                  </a:lnSpc>
                </a:pPr>
                <a:r>
                  <a:rPr lang="en-US" sz="900" dirty="0">
                    <a:solidFill>
                      <a:prstClr val="black"/>
                    </a:solidFill>
                    <a:ea typeface="Gill Sans" charset="0"/>
                    <a:cs typeface="Gill Sans" charset="0"/>
                  </a:rPr>
                  <a:t>Li</a:t>
                </a:r>
                <a:r>
                  <a:rPr lang="en-US" sz="900" baseline="-6000" dirty="0">
                    <a:solidFill>
                      <a:prstClr val="black"/>
                    </a:solidFill>
                    <a:ea typeface="Gill Sans" charset="0"/>
                    <a:cs typeface="Gill Sans" charset="0"/>
                  </a:rPr>
                  <a:t>2</a:t>
                </a:r>
                <a:r>
                  <a:rPr lang="en-US" sz="900" dirty="0">
                    <a:solidFill>
                      <a:prstClr val="black"/>
                    </a:solidFill>
                    <a:ea typeface="Gill Sans" charset="0"/>
                    <a:cs typeface="Gill Sans" charset="0"/>
                  </a:rPr>
                  <a:t> = octahedral  (2)</a:t>
                </a:r>
              </a:p>
              <a:p>
                <a:pPr>
                  <a:lnSpc>
                    <a:spcPct val="130000"/>
                  </a:lnSpc>
                </a:pPr>
                <a:r>
                  <a:rPr lang="en-US" sz="900" dirty="0">
                    <a:solidFill>
                      <a:prstClr val="black"/>
                    </a:solidFill>
                    <a:ea typeface="Gill Sans" charset="0"/>
                    <a:cs typeface="Gill Sans" charset="0"/>
                  </a:rPr>
                  <a:t>Li</a:t>
                </a:r>
                <a:r>
                  <a:rPr lang="en-US" sz="900" baseline="-6000" dirty="0">
                    <a:solidFill>
                      <a:prstClr val="black"/>
                    </a:solidFill>
                    <a:ea typeface="Gill Sans" charset="0"/>
                    <a:cs typeface="Gill Sans" charset="0"/>
                  </a:rPr>
                  <a:t>3</a:t>
                </a:r>
                <a:r>
                  <a:rPr lang="en-US" sz="900" dirty="0">
                    <a:solidFill>
                      <a:prstClr val="black"/>
                    </a:solidFill>
                    <a:ea typeface="Gill Sans" charset="0"/>
                    <a:cs typeface="Gill Sans" charset="0"/>
                  </a:rPr>
                  <a:t> = octahedral  (4)</a:t>
                </a:r>
              </a:p>
            </p:txBody>
          </p:sp>
          <p:sp>
            <p:nvSpPr>
              <p:cNvPr id="13" name="Oval 4"/>
              <p:cNvSpPr>
                <a:spLocks/>
              </p:cNvSpPr>
              <p:nvPr/>
            </p:nvSpPr>
            <p:spPr bwMode="auto">
              <a:xfrm>
                <a:off x="0" y="632"/>
                <a:ext cx="184" cy="184"/>
              </a:xfrm>
              <a:prstGeom prst="ellipse">
                <a:avLst/>
              </a:prstGeom>
              <a:gradFill rotWithShape="0">
                <a:gsLst>
                  <a:gs pos="0">
                    <a:srgbClr val="FFFFFF"/>
                  </a:gs>
                  <a:gs pos="25388">
                    <a:srgbClr val="E5CEC1"/>
                  </a:gs>
                  <a:gs pos="100000">
                    <a:srgbClr val="CC9E83"/>
                  </a:gs>
                </a:gsLst>
                <a:path path="rect">
                  <a:fillToRect l="62999" t="31000" r="37001" b="69000"/>
                </a:path>
              </a:gradFill>
              <a:ln w="25400" cap="flat">
                <a:noFill/>
                <a:miter lim="800000"/>
                <a:headEnd type="none" w="med" len="med"/>
                <a:tailEnd type="none" w="med" len="med"/>
              </a:ln>
            </p:spPr>
            <p:txBody>
              <a:bodyPr lIns="0" tIns="0" rIns="0" bIns="0">
                <a:prstTxWarp prst="textNoShape">
                  <a:avLst/>
                </a:prstTxWarp>
              </a:bodyPr>
              <a:lstStyle/>
              <a:p>
                <a:endParaRPr lang="en-US" dirty="0">
                  <a:solidFill>
                    <a:prstClr val="black"/>
                  </a:solidFill>
                  <a:ea typeface="+mn-ea"/>
                  <a:cs typeface="Arial" charset="0"/>
                </a:endParaRPr>
              </a:p>
            </p:txBody>
          </p:sp>
          <p:sp>
            <p:nvSpPr>
              <p:cNvPr id="14" name="Oval 5"/>
              <p:cNvSpPr>
                <a:spLocks/>
              </p:cNvSpPr>
              <p:nvPr/>
            </p:nvSpPr>
            <p:spPr bwMode="auto">
              <a:xfrm>
                <a:off x="0" y="328"/>
                <a:ext cx="184" cy="184"/>
              </a:xfrm>
              <a:prstGeom prst="ellipse">
                <a:avLst/>
              </a:prstGeom>
              <a:gradFill rotWithShape="0">
                <a:gsLst>
                  <a:gs pos="0">
                    <a:srgbClr val="FFFFFF"/>
                  </a:gs>
                  <a:gs pos="25388">
                    <a:srgbClr val="D8D9D8"/>
                  </a:gs>
                  <a:gs pos="100000">
                    <a:srgbClr val="B2B3B1"/>
                  </a:gs>
                </a:gsLst>
                <a:path path="rect">
                  <a:fillToRect l="60869" t="39130" r="39131" b="60870"/>
                </a:path>
              </a:gradFill>
              <a:ln w="25400" cap="flat">
                <a:noFill/>
                <a:miter lim="800000"/>
                <a:headEnd type="none" w="med" len="med"/>
                <a:tailEnd type="none" w="med" len="med"/>
              </a:ln>
            </p:spPr>
            <p:txBody>
              <a:bodyPr lIns="0" tIns="0" rIns="0" bIns="0">
                <a:prstTxWarp prst="textNoShape">
                  <a:avLst/>
                </a:prstTxWarp>
              </a:bodyPr>
              <a:lstStyle/>
              <a:p>
                <a:endParaRPr lang="en-US" dirty="0">
                  <a:solidFill>
                    <a:prstClr val="black"/>
                  </a:solidFill>
                  <a:ea typeface="+mn-ea"/>
                  <a:cs typeface="Arial" charset="0"/>
                </a:endParaRPr>
              </a:p>
            </p:txBody>
          </p:sp>
          <p:sp>
            <p:nvSpPr>
              <p:cNvPr id="15" name="Oval 6"/>
              <p:cNvSpPr>
                <a:spLocks/>
              </p:cNvSpPr>
              <p:nvPr/>
            </p:nvSpPr>
            <p:spPr bwMode="auto">
              <a:xfrm>
                <a:off x="0" y="8"/>
                <a:ext cx="184" cy="184"/>
              </a:xfrm>
              <a:prstGeom prst="ellipse">
                <a:avLst/>
              </a:prstGeom>
              <a:gradFill rotWithShape="0">
                <a:gsLst>
                  <a:gs pos="0">
                    <a:srgbClr val="FFFFFF"/>
                  </a:gs>
                  <a:gs pos="25388">
                    <a:srgbClr val="E2DEB8"/>
                  </a:gs>
                  <a:gs pos="100000">
                    <a:srgbClr val="C5BD72"/>
                  </a:gs>
                </a:gsLst>
                <a:path path="rect">
                  <a:fillToRect l="62999" t="31000" r="37001" b="69000"/>
                </a:path>
              </a:gradFill>
              <a:ln w="25400" cap="flat">
                <a:noFill/>
                <a:miter lim="800000"/>
                <a:headEnd type="none" w="med" len="med"/>
                <a:tailEnd type="none" w="med" len="med"/>
              </a:ln>
            </p:spPr>
            <p:txBody>
              <a:bodyPr lIns="0" tIns="0" rIns="0" bIns="0">
                <a:prstTxWarp prst="textNoShape">
                  <a:avLst/>
                </a:prstTxWarp>
              </a:bodyPr>
              <a:lstStyle/>
              <a:p>
                <a:endParaRPr lang="en-US" dirty="0">
                  <a:solidFill>
                    <a:prstClr val="black"/>
                  </a:solidFill>
                  <a:ea typeface="+mn-ea"/>
                  <a:cs typeface="Arial" charset="0"/>
                </a:endParaRPr>
              </a:p>
            </p:txBody>
          </p:sp>
        </p:grpSp>
        <p:grpSp>
          <p:nvGrpSpPr>
            <p:cNvPr id="9" name="Group 10"/>
            <p:cNvGrpSpPr>
              <a:grpSpLocks/>
            </p:cNvGrpSpPr>
            <p:nvPr/>
          </p:nvGrpSpPr>
          <p:grpSpPr bwMode="auto">
            <a:xfrm>
              <a:off x="0" y="0"/>
              <a:ext cx="2440" cy="2825"/>
              <a:chOff x="0" y="0"/>
              <a:chExt cx="2440" cy="2825"/>
            </a:xfrm>
          </p:grpSpPr>
          <p:pic>
            <p:nvPicPr>
              <p:cNvPr id="10" name="Picture 8"/>
              <p:cNvPicPr>
                <a:picLocks noChangeAspect="1" noChangeArrowheads="1"/>
              </p:cNvPicPr>
              <p:nvPr/>
            </p:nvPicPr>
            <p:blipFill>
              <a:blip r:embed="rId3" cstate="print"/>
              <a:srcRect l="11806" t="18376" r="12416" b="18874"/>
              <a:stretch>
                <a:fillRect/>
              </a:stretch>
            </p:blipFill>
            <p:spPr bwMode="auto">
              <a:xfrm>
                <a:off x="0" y="346"/>
                <a:ext cx="2440" cy="2479"/>
              </a:xfrm>
              <a:prstGeom prst="rect">
                <a:avLst/>
              </a:prstGeom>
              <a:noFill/>
              <a:ln w="12700" cap="flat">
                <a:noFill/>
                <a:miter lim="800000"/>
                <a:headEnd/>
                <a:tailEnd/>
              </a:ln>
            </p:spPr>
          </p:pic>
          <p:sp>
            <p:nvSpPr>
              <p:cNvPr id="11" name="Rectangle 9"/>
              <p:cNvSpPr>
                <a:spLocks/>
              </p:cNvSpPr>
              <p:nvPr/>
            </p:nvSpPr>
            <p:spPr bwMode="auto">
              <a:xfrm>
                <a:off x="724" y="0"/>
                <a:ext cx="1568" cy="30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900" u="sng" dirty="0">
                    <a:solidFill>
                      <a:srgbClr val="3A1413"/>
                    </a:solidFill>
                    <a:ea typeface="Gill Sans" charset="0"/>
                    <a:cs typeface="Gill Sans" charset="0"/>
                  </a:rPr>
                  <a:t>Tetragonal</a:t>
                </a:r>
              </a:p>
            </p:txBody>
          </p:sp>
        </p:grpSp>
      </p:grpSp>
      <p:grpSp>
        <p:nvGrpSpPr>
          <p:cNvPr id="16" name="Group 19"/>
          <p:cNvGrpSpPr>
            <a:grpSpLocks noChangeAspect="1"/>
          </p:cNvGrpSpPr>
          <p:nvPr/>
        </p:nvGrpSpPr>
        <p:grpSpPr bwMode="auto">
          <a:xfrm>
            <a:off x="2784384" y="862739"/>
            <a:ext cx="1225294" cy="1663738"/>
            <a:chOff x="412" y="0"/>
            <a:chExt cx="2680" cy="3638"/>
          </a:xfrm>
        </p:grpSpPr>
        <p:grpSp>
          <p:nvGrpSpPr>
            <p:cNvPr id="17" name="Group 15"/>
            <p:cNvGrpSpPr>
              <a:grpSpLocks/>
            </p:cNvGrpSpPr>
            <p:nvPr/>
          </p:nvGrpSpPr>
          <p:grpSpPr bwMode="auto">
            <a:xfrm>
              <a:off x="412" y="2845"/>
              <a:ext cx="2680" cy="793"/>
              <a:chOff x="0" y="32"/>
              <a:chExt cx="2680" cy="793"/>
            </a:xfrm>
          </p:grpSpPr>
          <p:sp>
            <p:nvSpPr>
              <p:cNvPr id="21" name="Rectangle 12"/>
              <p:cNvSpPr>
                <a:spLocks/>
              </p:cNvSpPr>
              <p:nvPr/>
            </p:nvSpPr>
            <p:spPr bwMode="auto">
              <a:xfrm>
                <a:off x="208" y="79"/>
                <a:ext cx="2472" cy="746"/>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nSpc>
                    <a:spcPct val="130000"/>
                  </a:lnSpc>
                </a:pPr>
                <a:r>
                  <a:rPr lang="en-US" sz="900" dirty="0">
                    <a:solidFill>
                      <a:prstClr val="black"/>
                    </a:solidFill>
                    <a:ea typeface="Gill Sans" charset="0"/>
                    <a:cs typeface="Gill Sans" charset="0"/>
                  </a:rPr>
                  <a:t>Li</a:t>
                </a:r>
                <a:r>
                  <a:rPr lang="en-US" sz="900" baseline="-6000" dirty="0">
                    <a:solidFill>
                      <a:prstClr val="black"/>
                    </a:solidFill>
                    <a:ea typeface="Gill Sans" charset="0"/>
                    <a:cs typeface="Gill Sans" charset="0"/>
                  </a:rPr>
                  <a:t>1</a:t>
                </a:r>
                <a:r>
                  <a:rPr lang="en-US" sz="900" dirty="0">
                    <a:solidFill>
                      <a:prstClr val="black"/>
                    </a:solidFill>
                    <a:ea typeface="Gill Sans" charset="0"/>
                    <a:cs typeface="Gill Sans" charset="0"/>
                  </a:rPr>
                  <a:t> = tetrahedral  (3)</a:t>
                </a:r>
              </a:p>
              <a:p>
                <a:pPr>
                  <a:lnSpc>
                    <a:spcPct val="130000"/>
                  </a:lnSpc>
                </a:pPr>
                <a:r>
                  <a:rPr lang="en-US" sz="900" dirty="0">
                    <a:solidFill>
                      <a:prstClr val="black"/>
                    </a:solidFill>
                    <a:ea typeface="Gill Sans" charset="0"/>
                    <a:cs typeface="Gill Sans" charset="0"/>
                  </a:rPr>
                  <a:t>Li</a:t>
                </a:r>
                <a:r>
                  <a:rPr lang="en-US" sz="900" baseline="-6000" dirty="0">
                    <a:solidFill>
                      <a:prstClr val="black"/>
                    </a:solidFill>
                    <a:ea typeface="Gill Sans" charset="0"/>
                    <a:cs typeface="Gill Sans" charset="0"/>
                  </a:rPr>
                  <a:t>2</a:t>
                </a:r>
                <a:r>
                  <a:rPr lang="en-US" sz="900" dirty="0">
                    <a:solidFill>
                      <a:prstClr val="black"/>
                    </a:solidFill>
                    <a:ea typeface="Gill Sans" charset="0"/>
                    <a:cs typeface="Gill Sans" charset="0"/>
                  </a:rPr>
                  <a:t> = octahedral  (12)</a:t>
                </a:r>
              </a:p>
            </p:txBody>
          </p:sp>
          <p:sp>
            <p:nvSpPr>
              <p:cNvPr id="22" name="Oval 13"/>
              <p:cNvSpPr>
                <a:spLocks/>
              </p:cNvSpPr>
              <p:nvPr/>
            </p:nvSpPr>
            <p:spPr bwMode="auto">
              <a:xfrm>
                <a:off x="0" y="352"/>
                <a:ext cx="184" cy="184"/>
              </a:xfrm>
              <a:prstGeom prst="ellipse">
                <a:avLst/>
              </a:prstGeom>
              <a:gradFill rotWithShape="0">
                <a:gsLst>
                  <a:gs pos="0">
                    <a:srgbClr val="FFFFFF"/>
                  </a:gs>
                  <a:gs pos="25388">
                    <a:srgbClr val="D8D9D8"/>
                  </a:gs>
                  <a:gs pos="100000">
                    <a:srgbClr val="B2B3B1"/>
                  </a:gs>
                </a:gsLst>
                <a:path path="rect">
                  <a:fillToRect l="60869" t="39130" r="39131" b="60870"/>
                </a:path>
              </a:gradFill>
              <a:ln w="25400" cap="flat">
                <a:noFill/>
                <a:miter lim="800000"/>
                <a:headEnd type="none" w="med" len="med"/>
                <a:tailEnd type="none" w="med" len="med"/>
              </a:ln>
            </p:spPr>
            <p:txBody>
              <a:bodyPr lIns="0" tIns="0" rIns="0" bIns="0">
                <a:prstTxWarp prst="textNoShape">
                  <a:avLst/>
                </a:prstTxWarp>
              </a:bodyPr>
              <a:lstStyle/>
              <a:p>
                <a:endParaRPr lang="en-US" dirty="0">
                  <a:solidFill>
                    <a:prstClr val="black"/>
                  </a:solidFill>
                  <a:ea typeface="+mn-ea"/>
                  <a:cs typeface="Arial" charset="0"/>
                </a:endParaRPr>
              </a:p>
            </p:txBody>
          </p:sp>
          <p:sp>
            <p:nvSpPr>
              <p:cNvPr id="23" name="Oval 14"/>
              <p:cNvSpPr>
                <a:spLocks/>
              </p:cNvSpPr>
              <p:nvPr/>
            </p:nvSpPr>
            <p:spPr bwMode="auto">
              <a:xfrm>
                <a:off x="0" y="32"/>
                <a:ext cx="184" cy="184"/>
              </a:xfrm>
              <a:prstGeom prst="ellipse">
                <a:avLst/>
              </a:prstGeom>
              <a:gradFill rotWithShape="0">
                <a:gsLst>
                  <a:gs pos="0">
                    <a:srgbClr val="FFFFFF"/>
                  </a:gs>
                  <a:gs pos="25388">
                    <a:srgbClr val="E2DEB8"/>
                  </a:gs>
                  <a:gs pos="100000">
                    <a:srgbClr val="C5BD72"/>
                  </a:gs>
                </a:gsLst>
                <a:path path="rect">
                  <a:fillToRect l="62999" t="31000" r="37001" b="69000"/>
                </a:path>
              </a:gradFill>
              <a:ln w="25400" cap="flat">
                <a:noFill/>
                <a:miter lim="800000"/>
                <a:headEnd type="none" w="med" len="med"/>
                <a:tailEnd type="none" w="med" len="med"/>
              </a:ln>
            </p:spPr>
            <p:txBody>
              <a:bodyPr lIns="0" tIns="0" rIns="0" bIns="0">
                <a:prstTxWarp prst="textNoShape">
                  <a:avLst/>
                </a:prstTxWarp>
              </a:bodyPr>
              <a:lstStyle/>
              <a:p>
                <a:endParaRPr lang="en-US" dirty="0">
                  <a:solidFill>
                    <a:prstClr val="black"/>
                  </a:solidFill>
                  <a:ea typeface="+mn-ea"/>
                  <a:cs typeface="Arial" charset="0"/>
                </a:endParaRPr>
              </a:p>
            </p:txBody>
          </p:sp>
        </p:grpSp>
        <p:grpSp>
          <p:nvGrpSpPr>
            <p:cNvPr id="18" name="Group 18"/>
            <p:cNvGrpSpPr>
              <a:grpSpLocks/>
            </p:cNvGrpSpPr>
            <p:nvPr/>
          </p:nvGrpSpPr>
          <p:grpSpPr bwMode="auto">
            <a:xfrm>
              <a:off x="412" y="0"/>
              <a:ext cx="2496" cy="2832"/>
              <a:chOff x="412" y="0"/>
              <a:chExt cx="2496" cy="2832"/>
            </a:xfrm>
          </p:grpSpPr>
          <p:pic>
            <p:nvPicPr>
              <p:cNvPr id="19" name="Picture 16"/>
              <p:cNvPicPr>
                <a:picLocks noChangeAspect="1" noChangeArrowheads="1"/>
              </p:cNvPicPr>
              <p:nvPr/>
            </p:nvPicPr>
            <p:blipFill>
              <a:blip r:embed="rId4" cstate="print"/>
              <a:srcRect l="15224" t="20297" r="15225" b="20450"/>
              <a:stretch>
                <a:fillRect/>
              </a:stretch>
            </p:blipFill>
            <p:spPr bwMode="auto">
              <a:xfrm>
                <a:off x="412" y="316"/>
                <a:ext cx="2496" cy="2516"/>
              </a:xfrm>
              <a:prstGeom prst="rect">
                <a:avLst/>
              </a:prstGeom>
              <a:noFill/>
              <a:ln w="12700" cap="flat">
                <a:noFill/>
                <a:miter lim="800000"/>
                <a:headEnd/>
                <a:tailEnd/>
              </a:ln>
            </p:spPr>
          </p:pic>
          <p:sp>
            <p:nvSpPr>
              <p:cNvPr id="20" name="Rectangle 17"/>
              <p:cNvSpPr>
                <a:spLocks/>
              </p:cNvSpPr>
              <p:nvPr/>
            </p:nvSpPr>
            <p:spPr bwMode="auto">
              <a:xfrm>
                <a:off x="918" y="0"/>
                <a:ext cx="816" cy="31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900" u="sng" dirty="0">
                    <a:solidFill>
                      <a:srgbClr val="3A1413"/>
                    </a:solidFill>
                    <a:ea typeface="Gill Sans" charset="0"/>
                    <a:cs typeface="Gill Sans" charset="0"/>
                  </a:rPr>
                  <a:t>Cubic</a:t>
                </a:r>
              </a:p>
            </p:txBody>
          </p:sp>
        </p:grpSp>
      </p:grpSp>
      <p:sp>
        <p:nvSpPr>
          <p:cNvPr id="24" name="Rectangle 21"/>
          <p:cNvSpPr>
            <a:spLocks/>
          </p:cNvSpPr>
          <p:nvPr/>
        </p:nvSpPr>
        <p:spPr bwMode="auto">
          <a:xfrm>
            <a:off x="1198834" y="2842251"/>
            <a:ext cx="1143000" cy="184666"/>
          </a:xfrm>
          <a:prstGeom prst="rect">
            <a:avLst/>
          </a:prstGeom>
          <a:solidFill>
            <a:srgbClr val="FFFFFF"/>
          </a:solidFill>
          <a:ln w="12700" cap="flat">
            <a:solidFill>
              <a:schemeClr val="tx1"/>
            </a:solidFill>
            <a:prstDash val="solid"/>
            <a:miter lim="800000"/>
            <a:headEnd type="none" w="med" len="med"/>
            <a:tailEnd type="none" w="med" len="med"/>
          </a:ln>
          <a:effectLst>
            <a:outerShdw blurRad="38100" dist="12699" dir="5400000" algn="ctr" rotWithShape="0">
              <a:schemeClr val="bg2">
                <a:alpha val="50000"/>
              </a:schemeClr>
            </a:outerShdw>
          </a:effectLst>
        </p:spPr>
        <p:txBody>
          <a:bodyPr wrap="square" lIns="0" tIns="0" rIns="0" bIns="0" anchor="ctr">
            <a:prstTxWarp prst="textNoShape">
              <a:avLst/>
            </a:prstTxWarp>
            <a:spAutoFit/>
          </a:bodyPr>
          <a:lstStyle/>
          <a:p>
            <a:r>
              <a:rPr lang="en-US" sz="1200" dirty="0">
                <a:solidFill>
                  <a:srgbClr val="343434"/>
                </a:solidFill>
                <a:ea typeface="Lucida Grande" charset="0"/>
                <a:cs typeface="Lucida Grande" charset="0"/>
              </a:rPr>
              <a:t>  </a:t>
            </a:r>
            <a:r>
              <a:rPr lang="en-US" sz="1200" dirty="0" err="1">
                <a:solidFill>
                  <a:srgbClr val="343434"/>
                </a:solidFill>
                <a:ea typeface="Lucida Grande" charset="0"/>
                <a:cs typeface="Lucida Grande" charset="0"/>
              </a:rPr>
              <a:t>σ</a:t>
            </a:r>
            <a:r>
              <a:rPr lang="en-US" sz="1200" dirty="0">
                <a:solidFill>
                  <a:srgbClr val="343434"/>
                </a:solidFill>
                <a:ea typeface="Lucida Grande" charset="0"/>
                <a:cs typeface="Lucida Grande" charset="0"/>
              </a:rPr>
              <a:t> = 10</a:t>
            </a:r>
            <a:r>
              <a:rPr lang="en-US" sz="1200" baseline="32000" dirty="0">
                <a:solidFill>
                  <a:srgbClr val="343434"/>
                </a:solidFill>
                <a:ea typeface="Gill Sans" charset="0"/>
                <a:cs typeface="Gill Sans" charset="0"/>
              </a:rPr>
              <a:t>-6</a:t>
            </a:r>
            <a:r>
              <a:rPr lang="en-US" sz="1200" dirty="0">
                <a:solidFill>
                  <a:srgbClr val="343434"/>
                </a:solidFill>
                <a:ea typeface="Gill Sans" charset="0"/>
                <a:cs typeface="Gill Sans" charset="0"/>
              </a:rPr>
              <a:t> S/cm</a:t>
            </a:r>
            <a:endParaRPr lang="en-US" sz="1200" baseline="32000" dirty="0">
              <a:solidFill>
                <a:srgbClr val="343434"/>
              </a:solidFill>
              <a:ea typeface="Gill Sans" charset="0"/>
              <a:cs typeface="Gill Sans" charset="0"/>
            </a:endParaRPr>
          </a:p>
        </p:txBody>
      </p:sp>
      <p:sp>
        <p:nvSpPr>
          <p:cNvPr id="25" name="Rectangle 22"/>
          <p:cNvSpPr>
            <a:spLocks/>
          </p:cNvSpPr>
          <p:nvPr/>
        </p:nvSpPr>
        <p:spPr bwMode="auto">
          <a:xfrm>
            <a:off x="2760645" y="2842251"/>
            <a:ext cx="1087856" cy="184666"/>
          </a:xfrm>
          <a:prstGeom prst="rect">
            <a:avLst/>
          </a:prstGeom>
          <a:solidFill>
            <a:srgbClr val="FFFFFF"/>
          </a:solidFill>
          <a:ln w="12700" cap="flat">
            <a:solidFill>
              <a:schemeClr val="tx1"/>
            </a:solidFill>
            <a:prstDash val="solid"/>
            <a:miter lim="800000"/>
            <a:headEnd type="none" w="med" len="med"/>
            <a:tailEnd type="none" w="med" len="med"/>
          </a:ln>
          <a:effectLst>
            <a:outerShdw blurRad="38100" dist="12699" dir="5400000" algn="ctr" rotWithShape="0">
              <a:schemeClr val="bg2">
                <a:alpha val="50000"/>
              </a:schemeClr>
            </a:outerShdw>
          </a:effectLst>
        </p:spPr>
        <p:txBody>
          <a:bodyPr wrap="square" lIns="0" tIns="0" rIns="0" bIns="0" anchor="ctr">
            <a:prstTxWarp prst="textNoShape">
              <a:avLst/>
            </a:prstTxWarp>
            <a:spAutoFit/>
          </a:bodyPr>
          <a:lstStyle/>
          <a:p>
            <a:r>
              <a:rPr lang="en-US" sz="1200" dirty="0">
                <a:solidFill>
                  <a:srgbClr val="343434"/>
                </a:solidFill>
                <a:ea typeface="Lucida Grande" charset="0"/>
                <a:cs typeface="Lucida Grande" charset="0"/>
              </a:rPr>
              <a:t>  </a:t>
            </a:r>
            <a:r>
              <a:rPr lang="en-US" sz="1200" dirty="0" err="1">
                <a:solidFill>
                  <a:srgbClr val="343434"/>
                </a:solidFill>
                <a:ea typeface="Lucida Grande" charset="0"/>
                <a:cs typeface="Lucida Grande" charset="0"/>
              </a:rPr>
              <a:t>σ</a:t>
            </a:r>
            <a:r>
              <a:rPr lang="en-US" sz="1200" dirty="0">
                <a:solidFill>
                  <a:srgbClr val="343434"/>
                </a:solidFill>
                <a:ea typeface="Lucida Grande" charset="0"/>
                <a:cs typeface="Lucida Grande" charset="0"/>
              </a:rPr>
              <a:t> = 10</a:t>
            </a:r>
            <a:r>
              <a:rPr lang="en-US" sz="1200" baseline="32000" dirty="0">
                <a:solidFill>
                  <a:srgbClr val="343434"/>
                </a:solidFill>
                <a:ea typeface="Gill Sans" charset="0"/>
                <a:cs typeface="Gill Sans" charset="0"/>
              </a:rPr>
              <a:t>-3</a:t>
            </a:r>
            <a:r>
              <a:rPr lang="en-US" sz="1200" dirty="0">
                <a:solidFill>
                  <a:srgbClr val="343434"/>
                </a:solidFill>
                <a:ea typeface="Gill Sans" charset="0"/>
                <a:cs typeface="Gill Sans" charset="0"/>
              </a:rPr>
              <a:t> S/cm</a:t>
            </a:r>
            <a:endParaRPr lang="en-US" sz="1200" baseline="32000" dirty="0">
              <a:solidFill>
                <a:srgbClr val="343434"/>
              </a:solidFill>
              <a:ea typeface="Gill Sans" charset="0"/>
              <a:cs typeface="Gill Sans" charset="0"/>
            </a:endParaRPr>
          </a:p>
        </p:txBody>
      </p:sp>
    </p:spTree>
    <p:extLst>
      <p:ext uri="{BB962C8B-B14F-4D97-AF65-F5344CB8AC3E}">
        <p14:creationId xmlns:p14="http://schemas.microsoft.com/office/powerpoint/2010/main" val="3271642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371600"/>
            <a:ext cx="5486400" cy="411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1099038"/>
            <a:ext cx="5486400" cy="4114800"/>
          </a:xfrm>
          <a:prstGeom prst="rect">
            <a:avLst/>
          </a:prstGeom>
        </p:spPr>
      </p:pic>
      <p:sp>
        <p:nvSpPr>
          <p:cNvPr id="2" name="Title 1"/>
          <p:cNvSpPr>
            <a:spLocks noGrp="1"/>
          </p:cNvSpPr>
          <p:nvPr>
            <p:ph type="title"/>
          </p:nvPr>
        </p:nvSpPr>
        <p:spPr>
          <a:xfrm>
            <a:off x="436098" y="395653"/>
            <a:ext cx="8081890" cy="929485"/>
          </a:xfrm>
        </p:spPr>
        <p:txBody>
          <a:bodyPr/>
          <a:lstStyle/>
          <a:p>
            <a:r>
              <a:rPr lang="en-US" sz="3200" dirty="0"/>
              <a:t>Ta doping in </a:t>
            </a:r>
            <a:r>
              <a:rPr lang="en-US" sz="3200" dirty="0" err="1"/>
              <a:t>Zr</a:t>
            </a:r>
            <a:r>
              <a:rPr lang="en-US" sz="3200" dirty="0"/>
              <a:t> site: What happens to the structure?</a:t>
            </a:r>
          </a:p>
        </p:txBody>
      </p:sp>
      <p:graphicFrame>
        <p:nvGraphicFramePr>
          <p:cNvPr id="5" name="Table 4"/>
          <p:cNvGraphicFramePr>
            <a:graphicFrameLocks noGrp="1"/>
          </p:cNvGraphicFramePr>
          <p:nvPr>
            <p:extLst>
              <p:ext uri="{D42A27DB-BD31-4B8C-83A1-F6EECF244321}">
                <p14:modId xmlns:p14="http://schemas.microsoft.com/office/powerpoint/2010/main" val="1365938843"/>
              </p:ext>
            </p:extLst>
          </p:nvPr>
        </p:nvGraphicFramePr>
        <p:xfrm>
          <a:off x="1630094" y="5081841"/>
          <a:ext cx="6172200" cy="1106868"/>
        </p:xfrm>
        <a:graphic>
          <a:graphicData uri="http://schemas.openxmlformats.org/drawingml/2006/table">
            <a:tbl>
              <a:tblPr firstRow="1" bandRow="1">
                <a:tableStyleId>{21E4AEA4-8DFA-4A89-87EB-49C32662AFE0}</a:tableStyleId>
              </a:tblPr>
              <a:tblGrid>
                <a:gridCol w="1028700">
                  <a:extLst>
                    <a:ext uri="{9D8B030D-6E8A-4147-A177-3AD203B41FA5}">
                      <a16:colId xmlns:a16="http://schemas.microsoft.com/office/drawing/2014/main" val="20000"/>
                    </a:ext>
                  </a:extLst>
                </a:gridCol>
                <a:gridCol w="984176">
                  <a:extLst>
                    <a:ext uri="{9D8B030D-6E8A-4147-A177-3AD203B41FA5}">
                      <a16:colId xmlns:a16="http://schemas.microsoft.com/office/drawing/2014/main" val="20001"/>
                    </a:ext>
                  </a:extLst>
                </a:gridCol>
                <a:gridCol w="1073224">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303675">
                <a:tc>
                  <a:txBody>
                    <a:bodyPr/>
                    <a:lstStyle/>
                    <a:p>
                      <a:endParaRPr lang="en-US" sz="1400" dirty="0"/>
                    </a:p>
                  </a:txBody>
                  <a:tcPr marL="68580" marR="68580" marT="34290" marB="34290"/>
                </a:tc>
                <a:tc>
                  <a:txBody>
                    <a:bodyPr/>
                    <a:lstStyle/>
                    <a:p>
                      <a:r>
                        <a:rPr lang="en-US" sz="1400" dirty="0"/>
                        <a:t>Li</a:t>
                      </a:r>
                    </a:p>
                  </a:txBody>
                  <a:tcPr marL="68580" marR="68580" marT="34290" marB="34290"/>
                </a:tc>
                <a:tc>
                  <a:txBody>
                    <a:bodyPr/>
                    <a:lstStyle/>
                    <a:p>
                      <a:r>
                        <a:rPr lang="en-US" sz="1400" dirty="0"/>
                        <a:t>La</a:t>
                      </a:r>
                    </a:p>
                  </a:txBody>
                  <a:tcPr marL="68580" marR="68580" marT="34290" marB="34290"/>
                </a:tc>
                <a:tc>
                  <a:txBody>
                    <a:bodyPr/>
                    <a:lstStyle/>
                    <a:p>
                      <a:r>
                        <a:rPr lang="en-US" sz="1400" dirty="0" err="1"/>
                        <a:t>Zr</a:t>
                      </a:r>
                      <a:endParaRPr lang="en-US" sz="1400" dirty="0"/>
                    </a:p>
                  </a:txBody>
                  <a:tcPr marL="68580" marR="68580" marT="34290" marB="34290"/>
                </a:tc>
                <a:tc>
                  <a:txBody>
                    <a:bodyPr/>
                    <a:lstStyle/>
                    <a:p>
                      <a:r>
                        <a:rPr lang="en-US" sz="1400" dirty="0"/>
                        <a:t>Ta</a:t>
                      </a:r>
                    </a:p>
                  </a:txBody>
                  <a:tcPr marL="68580" marR="68580" marT="34290" marB="34290"/>
                </a:tc>
                <a:tc>
                  <a:txBody>
                    <a:bodyPr/>
                    <a:lstStyle/>
                    <a:p>
                      <a:r>
                        <a:rPr lang="en-US" sz="1400" dirty="0"/>
                        <a:t>O</a:t>
                      </a:r>
                    </a:p>
                  </a:txBody>
                  <a:tcPr marL="68580" marR="68580" marT="34290" marB="34290"/>
                </a:tc>
                <a:extLst>
                  <a:ext uri="{0D108BD9-81ED-4DB2-BD59-A6C34878D82A}">
                    <a16:rowId xmlns:a16="http://schemas.microsoft.com/office/drawing/2014/main" val="10000"/>
                  </a:ext>
                </a:extLst>
              </a:tr>
              <a:tr h="382125">
                <a:tc>
                  <a:txBody>
                    <a:bodyPr/>
                    <a:lstStyle/>
                    <a:p>
                      <a:r>
                        <a:rPr lang="en-US" sz="1400" dirty="0"/>
                        <a:t>Neutron (b)</a:t>
                      </a:r>
                    </a:p>
                  </a:txBody>
                  <a:tcPr marL="68580" marR="68580" marT="34290" marB="34290"/>
                </a:tc>
                <a:tc>
                  <a:txBody>
                    <a:bodyPr/>
                    <a:lstStyle/>
                    <a:p>
                      <a:pPr algn="ctr"/>
                      <a:r>
                        <a:rPr lang="en-US" sz="1400" dirty="0"/>
                        <a:t>-1.9</a:t>
                      </a:r>
                    </a:p>
                  </a:txBody>
                  <a:tcPr marL="68580" marR="68580" marT="34290" marB="34290"/>
                </a:tc>
                <a:tc>
                  <a:txBody>
                    <a:bodyPr/>
                    <a:lstStyle/>
                    <a:p>
                      <a:pPr algn="ctr"/>
                      <a:r>
                        <a:rPr lang="en-US" sz="1400" dirty="0"/>
                        <a:t>8.24</a:t>
                      </a:r>
                    </a:p>
                  </a:txBody>
                  <a:tcPr marL="68580" marR="68580" marT="34290" marB="34290"/>
                </a:tc>
                <a:tc>
                  <a:txBody>
                    <a:bodyPr/>
                    <a:lstStyle/>
                    <a:p>
                      <a:pPr marL="0" algn="ctr" defTabSz="914400" rtl="0" eaLnBrk="1" latinLnBrk="0" hangingPunct="1"/>
                      <a:r>
                        <a:rPr lang="en-US" sz="1400" kern="1200" dirty="0">
                          <a:solidFill>
                            <a:schemeClr val="dk1"/>
                          </a:solidFill>
                          <a:latin typeface="+mn-lt"/>
                          <a:ea typeface="+mn-ea"/>
                          <a:cs typeface="+mn-cs"/>
                        </a:rPr>
                        <a:t>7.16</a:t>
                      </a:r>
                    </a:p>
                  </a:txBody>
                  <a:tcPr marL="68580" marR="68580" marT="34290" marB="34290"/>
                </a:tc>
                <a:tc>
                  <a:txBody>
                    <a:bodyPr/>
                    <a:lstStyle/>
                    <a:p>
                      <a:pPr algn="ctr"/>
                      <a:r>
                        <a:rPr lang="en-US" sz="1400" dirty="0"/>
                        <a:t>6.91</a:t>
                      </a:r>
                    </a:p>
                  </a:txBody>
                  <a:tcPr marL="68580" marR="68580" marT="34290" marB="34290"/>
                </a:tc>
                <a:tc>
                  <a:txBody>
                    <a:bodyPr/>
                    <a:lstStyle/>
                    <a:p>
                      <a:pPr algn="ctr"/>
                      <a:r>
                        <a:rPr lang="en-US" sz="1400" dirty="0"/>
                        <a:t>5.8</a:t>
                      </a:r>
                    </a:p>
                  </a:txBody>
                  <a:tcPr marL="68580" marR="68580" marT="34290" marB="34290"/>
                </a:tc>
                <a:extLst>
                  <a:ext uri="{0D108BD9-81ED-4DB2-BD59-A6C34878D82A}">
                    <a16:rowId xmlns:a16="http://schemas.microsoft.com/office/drawing/2014/main" val="10001"/>
                  </a:ext>
                </a:extLst>
              </a:tr>
              <a:tr h="307893">
                <a:tc>
                  <a:txBody>
                    <a:bodyPr/>
                    <a:lstStyle/>
                    <a:p>
                      <a:r>
                        <a:rPr lang="en-US" sz="1400" dirty="0"/>
                        <a:t>X-ray (Z)</a:t>
                      </a:r>
                    </a:p>
                  </a:txBody>
                  <a:tcPr marL="68580" marR="68580" marT="34290" marB="34290"/>
                </a:tc>
                <a:tc>
                  <a:txBody>
                    <a:bodyPr/>
                    <a:lstStyle/>
                    <a:p>
                      <a:pPr algn="ctr"/>
                      <a:r>
                        <a:rPr lang="en-US" sz="1400" dirty="0"/>
                        <a:t>3</a:t>
                      </a:r>
                    </a:p>
                  </a:txBody>
                  <a:tcPr marL="68580" marR="68580" marT="34290" marB="34290"/>
                </a:tc>
                <a:tc>
                  <a:txBody>
                    <a:bodyPr/>
                    <a:lstStyle/>
                    <a:p>
                      <a:pPr algn="ctr"/>
                      <a:r>
                        <a:rPr lang="en-US" sz="1400" dirty="0"/>
                        <a:t>57</a:t>
                      </a:r>
                    </a:p>
                  </a:txBody>
                  <a:tcPr marL="68580" marR="68580" marT="34290" marB="34290"/>
                </a:tc>
                <a:tc>
                  <a:txBody>
                    <a:bodyPr/>
                    <a:lstStyle/>
                    <a:p>
                      <a:pPr algn="ctr"/>
                      <a:r>
                        <a:rPr lang="en-US" sz="1400" dirty="0"/>
                        <a:t>40</a:t>
                      </a:r>
                    </a:p>
                  </a:txBody>
                  <a:tcPr marL="68580" marR="68580" marT="34290" marB="34290"/>
                </a:tc>
                <a:tc>
                  <a:txBody>
                    <a:bodyPr/>
                    <a:lstStyle/>
                    <a:p>
                      <a:pPr algn="ctr"/>
                      <a:r>
                        <a:rPr lang="en-US" sz="1400" dirty="0"/>
                        <a:t>73</a:t>
                      </a:r>
                    </a:p>
                  </a:txBody>
                  <a:tcPr marL="68580" marR="68580" marT="34290" marB="34290"/>
                </a:tc>
                <a:tc>
                  <a:txBody>
                    <a:bodyPr/>
                    <a:lstStyle/>
                    <a:p>
                      <a:pPr algn="ctr"/>
                      <a:r>
                        <a:rPr lang="en-US" sz="1400" dirty="0"/>
                        <a:t>8</a:t>
                      </a:r>
                    </a:p>
                  </a:txBody>
                  <a:tcPr marL="68580" marR="68580" marT="34290" marB="3429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442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45" y="411818"/>
            <a:ext cx="8267984" cy="877163"/>
          </a:xfrm>
        </p:spPr>
        <p:txBody>
          <a:bodyPr/>
          <a:lstStyle/>
          <a:p>
            <a:r>
              <a:rPr lang="en-US" dirty="0"/>
              <a:t>High Resolution Diffraction : Be careful what you ask for </a:t>
            </a:r>
            <a:r>
              <a:rPr lang="en-US" dirty="0">
                <a:sym typeface="Wingdings" panose="05000000000000000000" pitchFamily="2" charset="2"/>
              </a:rPr>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885" y="1139965"/>
            <a:ext cx="4254352" cy="3200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877" y="1139965"/>
            <a:ext cx="4254352" cy="32004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5239559"/>
              </p:ext>
            </p:extLst>
          </p:nvPr>
        </p:nvGraphicFramePr>
        <p:xfrm>
          <a:off x="778120" y="4435718"/>
          <a:ext cx="7353005" cy="1676692"/>
        </p:xfrm>
        <a:graphic>
          <a:graphicData uri="http://schemas.openxmlformats.org/drawingml/2006/table">
            <a:tbl>
              <a:tblPr>
                <a:tableStyleId>{5C22544A-7EE6-4342-B048-85BDC9FD1C3A}</a:tableStyleId>
              </a:tblPr>
              <a:tblGrid>
                <a:gridCol w="668455">
                  <a:extLst>
                    <a:ext uri="{9D8B030D-6E8A-4147-A177-3AD203B41FA5}">
                      <a16:colId xmlns:a16="http://schemas.microsoft.com/office/drawing/2014/main" val="20000"/>
                    </a:ext>
                  </a:extLst>
                </a:gridCol>
                <a:gridCol w="668455">
                  <a:extLst>
                    <a:ext uri="{9D8B030D-6E8A-4147-A177-3AD203B41FA5}">
                      <a16:colId xmlns:a16="http://schemas.microsoft.com/office/drawing/2014/main" val="20001"/>
                    </a:ext>
                  </a:extLst>
                </a:gridCol>
                <a:gridCol w="668455">
                  <a:extLst>
                    <a:ext uri="{9D8B030D-6E8A-4147-A177-3AD203B41FA5}">
                      <a16:colId xmlns:a16="http://schemas.microsoft.com/office/drawing/2014/main" val="20002"/>
                    </a:ext>
                  </a:extLst>
                </a:gridCol>
                <a:gridCol w="668455">
                  <a:extLst>
                    <a:ext uri="{9D8B030D-6E8A-4147-A177-3AD203B41FA5}">
                      <a16:colId xmlns:a16="http://schemas.microsoft.com/office/drawing/2014/main" val="20003"/>
                    </a:ext>
                  </a:extLst>
                </a:gridCol>
                <a:gridCol w="668455">
                  <a:extLst>
                    <a:ext uri="{9D8B030D-6E8A-4147-A177-3AD203B41FA5}">
                      <a16:colId xmlns:a16="http://schemas.microsoft.com/office/drawing/2014/main" val="20004"/>
                    </a:ext>
                  </a:extLst>
                </a:gridCol>
                <a:gridCol w="668455">
                  <a:extLst>
                    <a:ext uri="{9D8B030D-6E8A-4147-A177-3AD203B41FA5}">
                      <a16:colId xmlns:a16="http://schemas.microsoft.com/office/drawing/2014/main" val="20005"/>
                    </a:ext>
                  </a:extLst>
                </a:gridCol>
                <a:gridCol w="668455">
                  <a:extLst>
                    <a:ext uri="{9D8B030D-6E8A-4147-A177-3AD203B41FA5}">
                      <a16:colId xmlns:a16="http://schemas.microsoft.com/office/drawing/2014/main" val="20006"/>
                    </a:ext>
                  </a:extLst>
                </a:gridCol>
                <a:gridCol w="668455">
                  <a:extLst>
                    <a:ext uri="{9D8B030D-6E8A-4147-A177-3AD203B41FA5}">
                      <a16:colId xmlns:a16="http://schemas.microsoft.com/office/drawing/2014/main" val="20007"/>
                    </a:ext>
                  </a:extLst>
                </a:gridCol>
                <a:gridCol w="668455">
                  <a:extLst>
                    <a:ext uri="{9D8B030D-6E8A-4147-A177-3AD203B41FA5}">
                      <a16:colId xmlns:a16="http://schemas.microsoft.com/office/drawing/2014/main" val="20008"/>
                    </a:ext>
                  </a:extLst>
                </a:gridCol>
                <a:gridCol w="668455">
                  <a:extLst>
                    <a:ext uri="{9D8B030D-6E8A-4147-A177-3AD203B41FA5}">
                      <a16:colId xmlns:a16="http://schemas.microsoft.com/office/drawing/2014/main" val="20009"/>
                    </a:ext>
                  </a:extLst>
                </a:gridCol>
                <a:gridCol w="668455">
                  <a:extLst>
                    <a:ext uri="{9D8B030D-6E8A-4147-A177-3AD203B41FA5}">
                      <a16:colId xmlns:a16="http://schemas.microsoft.com/office/drawing/2014/main" val="20010"/>
                    </a:ext>
                  </a:extLst>
                </a:gridCol>
              </a:tblGrid>
              <a:tr h="234502">
                <a:tc>
                  <a:txBody>
                    <a:bodyPr/>
                    <a:lstStyle/>
                    <a:p>
                      <a:pPr algn="l" fontAlgn="b"/>
                      <a:r>
                        <a:rPr lang="en-US" sz="800" b="1" u="none" strike="noStrike" dirty="0">
                          <a:effectLst/>
                        </a:rPr>
                        <a:t>Nominal</a:t>
                      </a:r>
                      <a:endParaRPr lang="en-US" sz="800" b="1" i="0" u="none" strike="noStrike" dirty="0">
                        <a:solidFill>
                          <a:srgbClr val="000000"/>
                        </a:solidFill>
                        <a:effectLst/>
                        <a:latin typeface="Calibri"/>
                      </a:endParaRPr>
                    </a:p>
                  </a:txBody>
                  <a:tcPr marL="6705" marR="6705" marT="6705" marB="0" anchor="b"/>
                </a:tc>
                <a:tc gridSpan="2">
                  <a:txBody>
                    <a:bodyPr/>
                    <a:lstStyle/>
                    <a:p>
                      <a:pPr algn="l" fontAlgn="b"/>
                      <a:r>
                        <a:rPr lang="en-US" sz="800" b="1" u="none" strike="noStrike" dirty="0">
                          <a:effectLst/>
                        </a:rPr>
                        <a:t>Measured</a:t>
                      </a:r>
                      <a:endParaRPr lang="en-US" sz="800" b="1" i="0" u="none" strike="noStrike" dirty="0">
                        <a:solidFill>
                          <a:srgbClr val="000000"/>
                        </a:solidFill>
                        <a:effectLst/>
                        <a:latin typeface="Calibri"/>
                      </a:endParaRPr>
                    </a:p>
                  </a:txBody>
                  <a:tcPr marL="6705" marR="6705" marT="6705" marB="0" anchor="b"/>
                </a:tc>
                <a:tc hMerge="1">
                  <a:txBody>
                    <a:bodyPr/>
                    <a:lstStyle/>
                    <a:p>
                      <a:endParaRPr lang="en-US"/>
                    </a:p>
                  </a:txBody>
                  <a:tcPr/>
                </a:tc>
                <a:tc>
                  <a:txBody>
                    <a:bodyPr/>
                    <a:lstStyle/>
                    <a:p>
                      <a:pPr algn="l" fontAlgn="b"/>
                      <a:r>
                        <a:rPr lang="en-US" sz="800" b="1" u="none" strike="noStrike">
                          <a:effectLst/>
                        </a:rPr>
                        <a:t>Neutron</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 </a:t>
                      </a:r>
                      <a:endParaRPr lang="en-US" sz="800" b="1" i="0" u="none" strike="noStrike">
                        <a:solidFill>
                          <a:srgbClr val="000000"/>
                        </a:solidFill>
                        <a:effectLst/>
                        <a:latin typeface="Calibri"/>
                      </a:endParaRPr>
                    </a:p>
                  </a:txBody>
                  <a:tcPr marL="6705" marR="6705" marT="6705" marB="0" anchor="b"/>
                </a:tc>
                <a:tc gridSpan="2">
                  <a:txBody>
                    <a:bodyPr/>
                    <a:lstStyle/>
                    <a:p>
                      <a:pPr algn="l" fontAlgn="b"/>
                      <a:r>
                        <a:rPr lang="en-US" sz="800" b="1" u="none" strike="noStrike">
                          <a:effectLst/>
                        </a:rPr>
                        <a:t>Synchrotron</a:t>
                      </a:r>
                      <a:endParaRPr lang="en-US" sz="800" b="1" i="0" u="none" strike="noStrike">
                        <a:solidFill>
                          <a:srgbClr val="000000"/>
                        </a:solidFill>
                        <a:effectLst/>
                        <a:latin typeface="Calibri"/>
                      </a:endParaRPr>
                    </a:p>
                  </a:txBody>
                  <a:tcPr marL="6705" marR="6705" marT="6705" marB="0" anchor="b"/>
                </a:tc>
                <a:tc hMerge="1">
                  <a:txBody>
                    <a:bodyPr/>
                    <a:lstStyle/>
                    <a:p>
                      <a:endParaRPr lang="en-US"/>
                    </a:p>
                  </a:txBody>
                  <a:tcPr/>
                </a:tc>
                <a:tc>
                  <a:txBody>
                    <a:bodyPr/>
                    <a:lstStyle/>
                    <a:p>
                      <a:pPr algn="l" fontAlgn="b"/>
                      <a:r>
                        <a:rPr lang="en-US" sz="800" b="1" u="none" strike="noStrike">
                          <a:effectLst/>
                        </a:rPr>
                        <a:t> </a:t>
                      </a:r>
                      <a:endParaRPr lang="en-US" sz="800" b="1" i="0" u="none" strike="noStrike">
                        <a:solidFill>
                          <a:srgbClr val="000000"/>
                        </a:solidFill>
                        <a:effectLst/>
                        <a:latin typeface="Calibri"/>
                      </a:endParaRPr>
                    </a:p>
                  </a:txBody>
                  <a:tcPr marL="6705" marR="6705" marT="6705" marB="0" anchor="b"/>
                </a:tc>
                <a:tc gridSpan="2">
                  <a:txBody>
                    <a:bodyPr/>
                    <a:lstStyle/>
                    <a:p>
                      <a:pPr algn="l" fontAlgn="b"/>
                      <a:r>
                        <a:rPr lang="en-US" sz="800" b="1" u="none" strike="noStrike">
                          <a:effectLst/>
                        </a:rPr>
                        <a:t>Sychrotron Wt %</a:t>
                      </a:r>
                      <a:endParaRPr lang="en-US" sz="800" b="1" i="0" u="none" strike="noStrike">
                        <a:solidFill>
                          <a:srgbClr val="000000"/>
                        </a:solidFill>
                        <a:effectLst/>
                        <a:latin typeface="Calibri"/>
                      </a:endParaRPr>
                    </a:p>
                  </a:txBody>
                  <a:tcPr marL="6705" marR="6705" marT="6705" marB="0" anchor="b"/>
                </a:tc>
                <a:tc hMerge="1">
                  <a:txBody>
                    <a:bodyPr/>
                    <a:lstStyle/>
                    <a:p>
                      <a:endParaRPr lang="en-US"/>
                    </a:p>
                  </a:txBody>
                  <a:tcPr/>
                </a:tc>
                <a:tc>
                  <a:txBody>
                    <a:bodyPr/>
                    <a:lstStyle/>
                    <a:p>
                      <a:pPr algn="l" fontAlgn="b"/>
                      <a:r>
                        <a:rPr lang="en-US" sz="800" b="1" u="none" strike="noStrike">
                          <a:effectLst/>
                        </a:rPr>
                        <a:t> </a:t>
                      </a:r>
                      <a:endParaRPr lang="en-US" sz="8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0"/>
                  </a:ext>
                </a:extLst>
              </a:tr>
              <a:tr h="246228">
                <a:tc>
                  <a:txBody>
                    <a:bodyPr/>
                    <a:lstStyle/>
                    <a:p>
                      <a:pPr algn="l" fontAlgn="b"/>
                      <a:r>
                        <a:rPr lang="en-US" sz="800" b="1" u="none" strike="noStrike">
                          <a:effectLst/>
                        </a:rPr>
                        <a:t>Ta</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Ta</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Li</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a</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c</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a</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a'</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c</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cubic I</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cubic II</a:t>
                      </a:r>
                      <a:endParaRPr lang="en-US" sz="800" b="1" i="0" u="none" strike="noStrike">
                        <a:solidFill>
                          <a:srgbClr val="000000"/>
                        </a:solidFill>
                        <a:effectLst/>
                        <a:latin typeface="Calibri"/>
                      </a:endParaRPr>
                    </a:p>
                  </a:txBody>
                  <a:tcPr marL="6705" marR="6705" marT="6705" marB="0" anchor="b"/>
                </a:tc>
                <a:tc>
                  <a:txBody>
                    <a:bodyPr/>
                    <a:lstStyle/>
                    <a:p>
                      <a:pPr algn="l" fontAlgn="b"/>
                      <a:r>
                        <a:rPr lang="en-US" sz="800" b="1" u="none" strike="noStrike">
                          <a:effectLst/>
                        </a:rPr>
                        <a:t>pyrochlore</a:t>
                      </a:r>
                      <a:endParaRPr lang="en-US" sz="8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1"/>
                  </a:ext>
                </a:extLst>
              </a:tr>
              <a:tr h="246228">
                <a:tc gridSpan="2">
                  <a:txBody>
                    <a:bodyPr/>
                    <a:lstStyle/>
                    <a:p>
                      <a:pPr algn="l" fontAlgn="b"/>
                      <a:endParaRPr lang="en-US" sz="900" b="1" i="0" u="none" strike="noStrike" dirty="0">
                        <a:solidFill>
                          <a:srgbClr val="000000"/>
                        </a:solidFill>
                        <a:effectLst/>
                        <a:latin typeface="Calibri"/>
                      </a:endParaRPr>
                    </a:p>
                  </a:txBody>
                  <a:tcPr marL="6705" marR="6705" marT="6705" marB="0" anchor="b"/>
                </a:tc>
                <a:tc hMerge="1">
                  <a:txBody>
                    <a:bodyPr/>
                    <a:lstStyle/>
                    <a:p>
                      <a:endParaRPr lang="en-US"/>
                    </a:p>
                  </a:txBody>
                  <a:tcPr/>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2"/>
                  </a:ext>
                </a:extLst>
              </a:tr>
              <a:tr h="234502">
                <a:tc>
                  <a:txBody>
                    <a:bodyPr/>
                    <a:lstStyle/>
                    <a:p>
                      <a:pPr algn="r" fontAlgn="b"/>
                      <a:r>
                        <a:rPr lang="en-US" sz="900" b="1" u="none" strike="noStrike" dirty="0">
                          <a:effectLst/>
                        </a:rPr>
                        <a:t>0.25</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a:effectLst/>
                        </a:rPr>
                        <a:t>0.2500</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dirty="0">
                          <a:effectLst/>
                        </a:rPr>
                        <a:t>6.9863</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12.9181</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13.0503</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13.0090</a:t>
                      </a:r>
                      <a:endParaRPr lang="en-US" sz="900" b="1" i="0" u="none" strike="noStrike" dirty="0">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13.0577</a:t>
                      </a:r>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3"/>
                  </a:ext>
                </a:extLst>
              </a:tr>
              <a:tr h="234502">
                <a:tc>
                  <a:txBody>
                    <a:bodyPr/>
                    <a:lstStyle/>
                    <a:p>
                      <a:pPr algn="r" fontAlgn="b"/>
                      <a:r>
                        <a:rPr lang="en-US" sz="900" b="1" u="none" strike="noStrike">
                          <a:effectLst/>
                        </a:rPr>
                        <a:t>0.5</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0.5112</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5.4645</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12.9305</a:t>
                      </a:r>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dirty="0">
                          <a:effectLst/>
                        </a:rPr>
                        <a:t>13.0131</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12.9529</a:t>
                      </a:r>
                      <a:endParaRPr lang="en-US" sz="900" b="1" i="0" u="none" strike="noStrike" dirty="0">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0.4623</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0.5245</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0.0132</a:t>
                      </a:r>
                      <a:endParaRPr lang="en-US" sz="9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4"/>
                  </a:ext>
                </a:extLst>
              </a:tr>
              <a:tr h="234502">
                <a:tc>
                  <a:txBody>
                    <a:bodyPr/>
                    <a:lstStyle/>
                    <a:p>
                      <a:pPr algn="r" fontAlgn="b"/>
                      <a:r>
                        <a:rPr lang="en-US" sz="900" b="1" u="none" strike="noStrike">
                          <a:effectLst/>
                        </a:rPr>
                        <a:t>0.75</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0.7701</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5.4900</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12.9086</a:t>
                      </a:r>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12.9912</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12.9310</a:t>
                      </a:r>
                      <a:endParaRPr lang="en-US" sz="900" b="1" i="0" u="none" strike="noStrike">
                        <a:solidFill>
                          <a:srgbClr val="000000"/>
                        </a:solidFill>
                        <a:effectLst/>
                        <a:latin typeface="Calibri"/>
                      </a:endParaRPr>
                    </a:p>
                  </a:txBody>
                  <a:tcPr marL="6705" marR="6705" marT="6705" marB="0" anchor="b"/>
                </a:tc>
                <a:tc>
                  <a:txBody>
                    <a:bodyPr/>
                    <a:lstStyle/>
                    <a:p>
                      <a:pPr algn="l" fontAlgn="b"/>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0.5293</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dirty="0">
                          <a:effectLst/>
                        </a:rPr>
                        <a:t>0.4526</a:t>
                      </a:r>
                      <a:endParaRPr lang="en-US" sz="900" b="1" i="0" u="none" strike="noStrike" dirty="0">
                        <a:solidFill>
                          <a:srgbClr val="000000"/>
                        </a:solidFill>
                        <a:effectLst/>
                        <a:latin typeface="Calibri"/>
                      </a:endParaRPr>
                    </a:p>
                  </a:txBody>
                  <a:tcPr marL="6705" marR="6705" marT="6705" marB="0" anchor="b"/>
                </a:tc>
                <a:tc>
                  <a:txBody>
                    <a:bodyPr/>
                    <a:lstStyle/>
                    <a:p>
                      <a:pPr algn="r" fontAlgn="b"/>
                      <a:r>
                        <a:rPr lang="en-US" sz="900" b="1" u="none" strike="noStrike">
                          <a:effectLst/>
                        </a:rPr>
                        <a:t>0.0180</a:t>
                      </a:r>
                      <a:endParaRPr lang="en-US" sz="900" b="1" i="0" u="none" strike="noStrike">
                        <a:solidFill>
                          <a:srgbClr val="000000"/>
                        </a:solidFill>
                        <a:effectLst/>
                        <a:latin typeface="Calibri"/>
                      </a:endParaRPr>
                    </a:p>
                  </a:txBody>
                  <a:tcPr marL="6705" marR="6705" marT="6705" marB="0" anchor="b"/>
                </a:tc>
                <a:extLst>
                  <a:ext uri="{0D108BD9-81ED-4DB2-BD59-A6C34878D82A}">
                    <a16:rowId xmlns:a16="http://schemas.microsoft.com/office/drawing/2014/main" val="10005"/>
                  </a:ext>
                </a:extLst>
              </a:tr>
              <a:tr h="246228">
                <a:tc>
                  <a:txBody>
                    <a:bodyPr/>
                    <a:lstStyle/>
                    <a:p>
                      <a:pPr algn="r" fontAlgn="b"/>
                      <a:r>
                        <a:rPr lang="en-US" sz="900" b="1" u="none" strike="noStrike">
                          <a:effectLst/>
                        </a:rPr>
                        <a:t>1.5</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1.5762</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4.4082</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dirty="0">
                          <a:effectLst/>
                        </a:rPr>
                        <a:t>12.8343</a:t>
                      </a:r>
                      <a:endParaRPr lang="en-US" sz="900" b="1" i="0" u="none" strike="noStrike" dirty="0">
                        <a:solidFill>
                          <a:srgbClr val="000000"/>
                        </a:solidFill>
                        <a:effectLst/>
                        <a:latin typeface="Calibri"/>
                      </a:endParaRPr>
                    </a:p>
                  </a:txBody>
                  <a:tcPr marL="6705" marR="6705" marT="6705" marB="0" anchor="b"/>
                </a:tc>
                <a:tc>
                  <a:txBody>
                    <a:bodyPr/>
                    <a:lstStyle/>
                    <a:p>
                      <a:pPr algn="l" fontAlgn="b"/>
                      <a:r>
                        <a:rPr lang="en-US" sz="900" b="1" u="none" strike="noStrike">
                          <a:effectLst/>
                        </a:rPr>
                        <a:t> </a:t>
                      </a:r>
                      <a:endParaRPr lang="en-US" sz="900" b="1" i="0" u="none" strike="noStrike">
                        <a:solidFill>
                          <a:srgbClr val="000000"/>
                        </a:solidFill>
                        <a:effectLst/>
                        <a:latin typeface="Calibri"/>
                      </a:endParaRPr>
                    </a:p>
                  </a:txBody>
                  <a:tcPr marL="6705" marR="6705" marT="6705" marB="0" anchor="b"/>
                </a:tc>
                <a:tc>
                  <a:txBody>
                    <a:bodyPr/>
                    <a:lstStyle/>
                    <a:p>
                      <a:pPr algn="r" fontAlgn="b"/>
                      <a:r>
                        <a:rPr lang="en-US" sz="900" b="1" u="none" strike="noStrike">
                          <a:effectLst/>
                        </a:rPr>
                        <a:t>12.8677</a:t>
                      </a:r>
                      <a:endParaRPr lang="en-US" sz="900" b="1" i="0" u="none" strike="noStrike">
                        <a:solidFill>
                          <a:srgbClr val="000000"/>
                        </a:solidFill>
                        <a:effectLst/>
                        <a:latin typeface="Calibri"/>
                      </a:endParaRPr>
                    </a:p>
                  </a:txBody>
                  <a:tcPr marL="6705" marR="6705" marT="670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a:endParaRPr>
                    </a:p>
                  </a:txBody>
                  <a:tcPr marL="6705" marR="6705" marT="6705" marB="0" anchor="b"/>
                </a:tc>
                <a:tc>
                  <a:txBody>
                    <a:bodyPr/>
                    <a:lstStyle/>
                    <a:p>
                      <a:pPr algn="l" fontAlgn="b"/>
                      <a:r>
                        <a:rPr lang="en-US" sz="900" b="1" u="none" strike="noStrike">
                          <a:effectLst/>
                        </a:rPr>
                        <a:t> </a:t>
                      </a:r>
                      <a:endParaRPr lang="en-US" sz="900" b="1" i="0" u="none" strike="noStrike">
                        <a:solidFill>
                          <a:srgbClr val="000000"/>
                        </a:solidFill>
                        <a:effectLst/>
                        <a:latin typeface="Calibri"/>
                      </a:endParaRPr>
                    </a:p>
                  </a:txBody>
                  <a:tcPr marL="6705" marR="6705" marT="6705" marB="0" anchor="b"/>
                </a:tc>
                <a:tc>
                  <a:txBody>
                    <a:bodyPr/>
                    <a:lstStyle/>
                    <a:p>
                      <a:pPr algn="l" fontAlgn="b"/>
                      <a:r>
                        <a:rPr lang="en-US" sz="900" b="1" u="none" strike="noStrike">
                          <a:effectLst/>
                        </a:rPr>
                        <a:t> </a:t>
                      </a:r>
                      <a:endParaRPr lang="en-US" sz="900" b="1" i="0" u="none" strike="noStrike">
                        <a:solidFill>
                          <a:srgbClr val="000000"/>
                        </a:solidFill>
                        <a:effectLst/>
                        <a:latin typeface="Calibri"/>
                      </a:endParaRPr>
                    </a:p>
                  </a:txBody>
                  <a:tcPr marL="6705" marR="6705" marT="670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a:endParaRPr>
                    </a:p>
                  </a:txBody>
                  <a:tcPr marL="6705" marR="6705" marT="6705" marB="0" anchor="b"/>
                </a:tc>
                <a:tc>
                  <a:txBody>
                    <a:bodyPr/>
                    <a:lstStyle/>
                    <a:p>
                      <a:pPr algn="l" fontAlgn="b"/>
                      <a:r>
                        <a:rPr lang="en-US" sz="900" b="1" u="none" strike="noStrike" dirty="0">
                          <a:effectLst/>
                        </a:rPr>
                        <a:t> </a:t>
                      </a:r>
                      <a:endParaRPr lang="en-US" sz="900" b="1" i="0" u="none" strike="noStrike" dirty="0">
                        <a:solidFill>
                          <a:srgbClr val="000000"/>
                        </a:solidFill>
                        <a:effectLst/>
                        <a:latin typeface="Calibri"/>
                      </a:endParaRPr>
                    </a:p>
                  </a:txBody>
                  <a:tcPr marL="6705" marR="6705" marT="6705" marB="0" anchor="b"/>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3461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933" y="491614"/>
            <a:ext cx="7295204" cy="798680"/>
          </a:xfrm>
        </p:spPr>
        <p:txBody>
          <a:bodyPr/>
          <a:lstStyle/>
          <a:p>
            <a:r>
              <a:rPr lang="en-US" sz="2700" dirty="0"/>
              <a:t>Garnets in Nature </a:t>
            </a:r>
            <a:br>
              <a:rPr lang="en-US" sz="2700" dirty="0"/>
            </a:br>
            <a:r>
              <a:rPr lang="en-US" sz="2700" dirty="0"/>
              <a:t>(Numerous work by </a:t>
            </a:r>
            <a:r>
              <a:rPr lang="en-US" sz="2700" dirty="0" err="1"/>
              <a:t>Antao</a:t>
            </a:r>
            <a:r>
              <a:rPr lang="en-US" sz="2700" dirty="0"/>
              <a:t> et. Al.)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81" y="2343150"/>
            <a:ext cx="4800956"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1" y="2057400"/>
            <a:ext cx="150367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974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1" y="2000250"/>
            <a:ext cx="4606331" cy="2743200"/>
          </a:xfrm>
          <a:prstGeom prst="rect">
            <a:avLst/>
          </a:prstGeom>
        </p:spPr>
      </p:pic>
      <p:sp>
        <p:nvSpPr>
          <p:cNvPr id="2" name="Title 1"/>
          <p:cNvSpPr>
            <a:spLocks noGrp="1"/>
          </p:cNvSpPr>
          <p:nvPr>
            <p:ph type="title"/>
          </p:nvPr>
        </p:nvSpPr>
        <p:spPr/>
        <p:txBody>
          <a:bodyPr/>
          <a:lstStyle/>
          <a:p>
            <a:r>
              <a:rPr lang="en-US" dirty="0"/>
              <a:t>Natural Garnets X vs 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993" y="1943100"/>
            <a:ext cx="4716407" cy="2857500"/>
          </a:xfrm>
          <a:prstGeom prst="rect">
            <a:avLst/>
          </a:prstGeom>
        </p:spPr>
      </p:pic>
    </p:spTree>
    <p:extLst>
      <p:ext uri="{BB962C8B-B14F-4D97-AF65-F5344CB8AC3E}">
        <p14:creationId xmlns:p14="http://schemas.microsoft.com/office/powerpoint/2010/main" val="2143513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01168" y="237744"/>
            <a:ext cx="3911890" cy="484748"/>
          </a:xfrm>
        </p:spPr>
        <p:txBody>
          <a:bodyPr/>
          <a:lstStyle/>
          <a:p>
            <a:r>
              <a:rPr lang="en-US" b="1" dirty="0"/>
              <a:t>In situ Studies</a:t>
            </a:r>
          </a:p>
        </p:txBody>
      </p:sp>
    </p:spTree>
    <p:extLst>
      <p:ext uri="{BB962C8B-B14F-4D97-AF65-F5344CB8AC3E}">
        <p14:creationId xmlns:p14="http://schemas.microsoft.com/office/powerpoint/2010/main" val="1679120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6003" y="376574"/>
            <a:ext cx="8139363" cy="824841"/>
          </a:xfrm>
        </p:spPr>
        <p:txBody>
          <a:bodyPr/>
          <a:lstStyle/>
          <a:p>
            <a:r>
              <a:rPr lang="en-US" sz="2800" dirty="0">
                <a:solidFill>
                  <a:srgbClr val="008000"/>
                </a:solidFill>
                <a:ea typeface="ＭＳ Ｐゴシック" pitchFamily="-108" charset="-128"/>
                <a:cs typeface="ＭＳ Ｐゴシック" pitchFamily="-108" charset="-128"/>
              </a:rPr>
              <a:t>Understanding Structure and Function in Solid Oxide Fuel Cell (SOFC)</a:t>
            </a:r>
          </a:p>
        </p:txBody>
      </p:sp>
      <p:pic>
        <p:nvPicPr>
          <p:cNvPr id="18436" name="Picture 5" descr="Anoion SOFC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59315" y="1615130"/>
            <a:ext cx="1443790" cy="1371600"/>
          </a:xfrm>
          <a:prstGeom prst="rect">
            <a:avLst/>
          </a:prstGeom>
          <a:noFill/>
          <a:ln w="9525">
            <a:noFill/>
            <a:miter lim="800000"/>
            <a:headEnd/>
            <a:tailEnd/>
          </a:ln>
        </p:spPr>
      </p:pic>
      <p:pic>
        <p:nvPicPr>
          <p:cNvPr id="18437" name="Picture 7" descr="titles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9" y="3159323"/>
            <a:ext cx="2743200" cy="539354"/>
          </a:xfrm>
          <a:prstGeom prst="rect">
            <a:avLst/>
          </a:prstGeom>
          <a:noFill/>
          <a:ln w="9525">
            <a:noFill/>
            <a:miter lim="800000"/>
            <a:headEnd/>
            <a:tailEnd/>
          </a:ln>
        </p:spPr>
      </p:pic>
      <p:pic>
        <p:nvPicPr>
          <p:cNvPr id="9" name="Picture 146" descr="flow diag - rev3-noTga.jpg"/>
          <p:cNvPicPr>
            <a:picLocks noChangeAspect="1"/>
          </p:cNvPicPr>
          <p:nvPr/>
        </p:nvPicPr>
        <p:blipFill>
          <a:blip r:embed="rId5" cstate="print"/>
          <a:srcRect/>
          <a:stretch>
            <a:fillRect/>
          </a:stretch>
        </p:blipFill>
        <p:spPr bwMode="auto">
          <a:xfrm>
            <a:off x="4455685" y="1374008"/>
            <a:ext cx="4342406" cy="3256805"/>
          </a:xfrm>
          <a:prstGeom prst="rect">
            <a:avLst/>
          </a:prstGeom>
          <a:noFill/>
          <a:ln w="9525">
            <a:noFill/>
            <a:miter lim="800000"/>
            <a:headEnd/>
            <a:tailEnd/>
          </a:ln>
        </p:spPr>
      </p:pic>
      <p:sp>
        <p:nvSpPr>
          <p:cNvPr id="10" name="TextBox 24"/>
          <p:cNvSpPr txBox="1">
            <a:spLocks noChangeArrowheads="1"/>
          </p:cNvSpPr>
          <p:nvPr/>
        </p:nvSpPr>
        <p:spPr bwMode="auto">
          <a:xfrm>
            <a:off x="5188619" y="4629313"/>
            <a:ext cx="3257550" cy="830997"/>
          </a:xfrm>
          <a:prstGeom prst="rect">
            <a:avLst/>
          </a:prstGeom>
          <a:noFill/>
          <a:ln w="25400">
            <a:solidFill>
              <a:srgbClr val="C00000"/>
            </a:solidFill>
            <a:miter lim="800000"/>
            <a:headEnd/>
            <a:tailEnd/>
          </a:ln>
        </p:spPr>
        <p:txBody>
          <a:bodyPr wrap="square">
            <a:spAutoFit/>
          </a:bodyPr>
          <a:lstStyle/>
          <a:p>
            <a:r>
              <a:rPr lang="en-US" sz="1200" dirty="0">
                <a:latin typeface="Arial Narrow" pitchFamily="34" charset="0"/>
                <a:cs typeface="Calibri" pitchFamily="34" charset="0"/>
              </a:rPr>
              <a:t>An integrated sample environment that includes a high temperature furnace, a gas flow insert, a pO</a:t>
            </a:r>
            <a:r>
              <a:rPr lang="en-US" sz="1200" baseline="-25000" dirty="0">
                <a:latin typeface="Arial Narrow" pitchFamily="34" charset="0"/>
                <a:cs typeface="Calibri" pitchFamily="34" charset="0"/>
              </a:rPr>
              <a:t>2</a:t>
            </a:r>
            <a:r>
              <a:rPr lang="en-US" sz="1200" dirty="0">
                <a:latin typeface="Arial Narrow" pitchFamily="34" charset="0"/>
                <a:cs typeface="Calibri" pitchFamily="34" charset="0"/>
              </a:rPr>
              <a:t> sensor and Residual Gas Analyzer (RGA) make experiments possible under operational condition.</a:t>
            </a:r>
          </a:p>
        </p:txBody>
      </p:sp>
      <p:sp>
        <p:nvSpPr>
          <p:cNvPr id="8" name="TextBox 24"/>
          <p:cNvSpPr txBox="1">
            <a:spLocks noChangeArrowheads="1"/>
          </p:cNvSpPr>
          <p:nvPr/>
        </p:nvSpPr>
        <p:spPr bwMode="auto">
          <a:xfrm>
            <a:off x="606499" y="4139924"/>
            <a:ext cx="3086100" cy="1569660"/>
          </a:xfrm>
          <a:prstGeom prst="rect">
            <a:avLst/>
          </a:prstGeom>
          <a:noFill/>
          <a:ln w="25400">
            <a:solidFill>
              <a:schemeClr val="tx1"/>
            </a:solidFill>
            <a:miter lim="800000"/>
            <a:headEnd/>
            <a:tailEnd/>
          </a:ln>
        </p:spPr>
        <p:txBody>
          <a:bodyPr wrap="square">
            <a:spAutoFit/>
          </a:bodyPr>
          <a:lstStyle/>
          <a:p>
            <a:r>
              <a:rPr lang="en-US" sz="1200" dirty="0">
                <a:solidFill>
                  <a:srgbClr val="C00000"/>
                </a:solidFill>
                <a:latin typeface="Arial Narrow" pitchFamily="34" charset="0"/>
                <a:cs typeface="Calibri" pitchFamily="34" charset="0"/>
              </a:rPr>
              <a:t>A basic understanding of the structure-function relationship that describes the influence of crystal structure and composition on oxygen ion transport is needed to fully optimize the performance of these materials.  </a:t>
            </a:r>
          </a:p>
          <a:p>
            <a:endParaRPr lang="en-US" sz="1200" dirty="0">
              <a:solidFill>
                <a:srgbClr val="C00000"/>
              </a:solidFill>
              <a:latin typeface="Arial Narrow" pitchFamily="34" charset="0"/>
              <a:cs typeface="Calibri" pitchFamily="34" charset="0"/>
            </a:endParaRPr>
          </a:p>
          <a:p>
            <a:r>
              <a:rPr lang="en-US" sz="1200" dirty="0">
                <a:solidFill>
                  <a:srgbClr val="C00000"/>
                </a:solidFill>
                <a:latin typeface="Arial Narrow" pitchFamily="34" charset="0"/>
                <a:cs typeface="Calibri" pitchFamily="34" charset="0"/>
              </a:rPr>
              <a:t>This valuable structural information must be obtained under operational condition.</a:t>
            </a:r>
          </a:p>
        </p:txBody>
      </p:sp>
      <p:sp>
        <p:nvSpPr>
          <p:cNvPr id="12" name="Rectangle 11"/>
          <p:cNvSpPr/>
          <p:nvPr/>
        </p:nvSpPr>
        <p:spPr>
          <a:xfrm>
            <a:off x="1556118" y="3795717"/>
            <a:ext cx="1231427" cy="323165"/>
          </a:xfrm>
          <a:prstGeom prst="rect">
            <a:avLst/>
          </a:prstGeom>
        </p:spPr>
        <p:txBody>
          <a:bodyPr wrap="none">
            <a:spAutoFit/>
          </a:bodyPr>
          <a:lstStyle/>
          <a:p>
            <a:r>
              <a:rPr lang="en-US" sz="1500" dirty="0">
                <a:latin typeface="Arial Black" pitchFamily="34" charset="0"/>
                <a:cs typeface="Calibri" pitchFamily="34" charset="0"/>
              </a:rPr>
              <a:t>Challenge</a:t>
            </a:r>
          </a:p>
        </p:txBody>
      </p:sp>
    </p:spTree>
    <p:extLst>
      <p:ext uri="{BB962C8B-B14F-4D97-AF65-F5344CB8AC3E}">
        <p14:creationId xmlns:p14="http://schemas.microsoft.com/office/powerpoint/2010/main" val="332787344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50" descr="Pr 2D plot.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0168" y="3637026"/>
            <a:ext cx="3429000" cy="187999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7" name="Picture 151" descr="Nd 2D plot.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168" y="1642728"/>
            <a:ext cx="3429000" cy="187999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9" name="Rectangle 7"/>
          <p:cNvSpPr>
            <a:spLocks noChangeArrowheads="1"/>
          </p:cNvSpPr>
          <p:nvPr/>
        </p:nvSpPr>
        <p:spPr bwMode="auto">
          <a:xfrm>
            <a:off x="491176" y="1661458"/>
            <a:ext cx="375986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algn="just">
              <a:buFont typeface="Wingdings" pitchFamily="2" charset="2"/>
              <a:buChar char="Ø"/>
            </a:pPr>
            <a:r>
              <a:rPr lang="en-US" dirty="0">
                <a:solidFill>
                  <a:srgbClr val="7030A0"/>
                </a:solidFill>
                <a:latin typeface="Calibri" pitchFamily="34" charset="0"/>
                <a:cs typeface="Calibri" pitchFamily="34" charset="0"/>
              </a:rPr>
              <a:t>Samples of (Nd and </a:t>
            </a:r>
            <a:r>
              <a:rPr lang="en-US" dirty="0" err="1">
                <a:solidFill>
                  <a:srgbClr val="7030A0"/>
                </a:solidFill>
                <a:latin typeface="Calibri" pitchFamily="34" charset="0"/>
                <a:cs typeface="Calibri" pitchFamily="34" charset="0"/>
              </a:rPr>
              <a:t>Pr</a:t>
            </a:r>
            <a:r>
              <a:rPr lang="en-US" dirty="0">
                <a:solidFill>
                  <a:srgbClr val="7030A0"/>
                </a:solidFill>
                <a:latin typeface="Calibri" pitchFamily="34" charset="0"/>
                <a:cs typeface="Calibri" pitchFamily="34" charset="0"/>
              </a:rPr>
              <a:t>)BaCo</a:t>
            </a:r>
            <a:r>
              <a:rPr lang="en-US" baseline="-25000" dirty="0">
                <a:solidFill>
                  <a:srgbClr val="7030A0"/>
                </a:solidFill>
                <a:latin typeface="Calibri" pitchFamily="34" charset="0"/>
                <a:cs typeface="Calibri" pitchFamily="34" charset="0"/>
              </a:rPr>
              <a:t>2</a:t>
            </a:r>
            <a:r>
              <a:rPr lang="en-US" dirty="0">
                <a:solidFill>
                  <a:srgbClr val="7030A0"/>
                </a:solidFill>
                <a:latin typeface="Calibri" pitchFamily="34" charset="0"/>
                <a:cs typeface="Calibri" pitchFamily="34" charset="0"/>
              </a:rPr>
              <a:t>O</a:t>
            </a:r>
            <a:r>
              <a:rPr lang="en-US" baseline="-25000" dirty="0">
                <a:solidFill>
                  <a:srgbClr val="7030A0"/>
                </a:solidFill>
                <a:latin typeface="Calibri" pitchFamily="34" charset="0"/>
                <a:cs typeface="Calibri" pitchFamily="34" charset="0"/>
              </a:rPr>
              <a:t>5±</a:t>
            </a:r>
            <a:r>
              <a:rPr lang="en-US" baseline="-25000" dirty="0">
                <a:solidFill>
                  <a:srgbClr val="7030A0"/>
                </a:solidFill>
                <a:latin typeface="Symbol" pitchFamily="18" charset="2"/>
                <a:cs typeface="Calibri" pitchFamily="34" charset="0"/>
              </a:rPr>
              <a:t>d </a:t>
            </a:r>
            <a:r>
              <a:rPr lang="en-US" dirty="0">
                <a:solidFill>
                  <a:srgbClr val="7030A0"/>
                </a:solidFill>
                <a:latin typeface="Calibri" pitchFamily="34" charset="0"/>
                <a:cs typeface="Calibri" pitchFamily="34" charset="0"/>
              </a:rPr>
              <a:t>were measured @ four different pO</a:t>
            </a:r>
            <a:r>
              <a:rPr lang="en-US" baseline="-25000" dirty="0">
                <a:solidFill>
                  <a:srgbClr val="7030A0"/>
                </a:solidFill>
                <a:latin typeface="Calibri" pitchFamily="34" charset="0"/>
                <a:cs typeface="Calibri" pitchFamily="34" charset="0"/>
              </a:rPr>
              <a:t>2</a:t>
            </a:r>
            <a:r>
              <a:rPr lang="en-US" dirty="0">
                <a:solidFill>
                  <a:srgbClr val="7030A0"/>
                </a:solidFill>
                <a:latin typeface="Calibri" pitchFamily="34" charset="0"/>
                <a:cs typeface="Calibri" pitchFamily="34" charset="0"/>
              </a:rPr>
              <a:t> and four different temperature at each pO</a:t>
            </a:r>
            <a:r>
              <a:rPr lang="en-US" baseline="-25000" dirty="0">
                <a:solidFill>
                  <a:srgbClr val="7030A0"/>
                </a:solidFill>
                <a:latin typeface="Calibri" pitchFamily="34" charset="0"/>
                <a:cs typeface="Calibri" pitchFamily="34" charset="0"/>
              </a:rPr>
              <a:t>2</a:t>
            </a:r>
          </a:p>
          <a:p>
            <a:pPr marL="214313" indent="-214313" algn="just">
              <a:buFont typeface="Wingdings" pitchFamily="2" charset="2"/>
              <a:buChar char="Ø"/>
            </a:pPr>
            <a:endParaRPr lang="en-US" baseline="-25000" dirty="0">
              <a:solidFill>
                <a:srgbClr val="7030A0"/>
              </a:solidFill>
              <a:latin typeface="Calibri" pitchFamily="34" charset="0"/>
              <a:cs typeface="Calibri" pitchFamily="34" charset="0"/>
            </a:endParaRPr>
          </a:p>
          <a:p>
            <a:pPr marL="214313" indent="-214313" algn="just">
              <a:buFont typeface="Wingdings" pitchFamily="2" charset="2"/>
              <a:buChar char="Ø"/>
            </a:pPr>
            <a:r>
              <a:rPr lang="en-US" dirty="0">
                <a:solidFill>
                  <a:srgbClr val="7030A0"/>
                </a:solidFill>
                <a:latin typeface="Calibri" pitchFamily="34" charset="0"/>
                <a:cs typeface="Calibri" pitchFamily="34" charset="0"/>
              </a:rPr>
              <a:t>Equilibrium state was achieved by measuring the lattice parameter. Once the lattice parameter stopped changing, longer data was collected.</a:t>
            </a:r>
          </a:p>
          <a:p>
            <a:pPr marL="214313" indent="-214313" algn="just">
              <a:buFont typeface="Wingdings" pitchFamily="2" charset="2"/>
              <a:buChar char="Ø"/>
            </a:pPr>
            <a:endParaRPr lang="en-US" dirty="0">
              <a:solidFill>
                <a:srgbClr val="7030A0"/>
              </a:solidFill>
              <a:latin typeface="Calibri" pitchFamily="34" charset="0"/>
              <a:cs typeface="Calibri" pitchFamily="34" charset="0"/>
            </a:endParaRPr>
          </a:p>
          <a:p>
            <a:pPr marL="214313" indent="-214313" algn="just">
              <a:buFont typeface="Wingdings" pitchFamily="2" charset="2"/>
              <a:buChar char="Ø"/>
            </a:pPr>
            <a:r>
              <a:rPr lang="en-US" dirty="0">
                <a:solidFill>
                  <a:srgbClr val="7030A0"/>
                </a:solidFill>
                <a:latin typeface="Calibri" pitchFamily="34" charset="0"/>
                <a:cs typeface="Calibri" pitchFamily="34" charset="0"/>
              </a:rPr>
              <a:t>Temperature of the sample was calibrated using a standard powder under identical condition.</a:t>
            </a:r>
          </a:p>
        </p:txBody>
      </p:sp>
      <p:sp>
        <p:nvSpPr>
          <p:cNvPr id="2" name="Title 1">
            <a:extLst>
              <a:ext uri="{FF2B5EF4-FFF2-40B4-BE49-F238E27FC236}">
                <a16:creationId xmlns:a16="http://schemas.microsoft.com/office/drawing/2014/main" id="{C8BD2EEF-EFD9-4D99-BB9F-664236DAA60C}"/>
              </a:ext>
            </a:extLst>
          </p:cNvPr>
          <p:cNvSpPr>
            <a:spLocks noGrp="1"/>
          </p:cNvSpPr>
          <p:nvPr>
            <p:ph type="title"/>
          </p:nvPr>
        </p:nvSpPr>
        <p:spPr>
          <a:xfrm>
            <a:off x="183860" y="244004"/>
            <a:ext cx="8628678" cy="511422"/>
          </a:xfrm>
        </p:spPr>
        <p:txBody>
          <a:bodyPr/>
          <a:lstStyle/>
          <a:p>
            <a:r>
              <a:rPr lang="en-US" sz="3200" dirty="0">
                <a:latin typeface="+mj-lt"/>
                <a:cs typeface="Calibri" pitchFamily="34" charset="0"/>
              </a:rPr>
              <a:t>REBaCo</a:t>
            </a:r>
            <a:r>
              <a:rPr lang="en-US" sz="3200" baseline="-25000" dirty="0">
                <a:latin typeface="+mj-lt"/>
                <a:cs typeface="Calibri" pitchFamily="34" charset="0"/>
              </a:rPr>
              <a:t>2</a:t>
            </a:r>
            <a:r>
              <a:rPr lang="en-US" sz="3200" dirty="0">
                <a:latin typeface="+mj-lt"/>
                <a:cs typeface="Calibri" pitchFamily="34" charset="0"/>
              </a:rPr>
              <a:t>O</a:t>
            </a:r>
            <a:r>
              <a:rPr lang="en-US" sz="3200" baseline="-25000" dirty="0">
                <a:latin typeface="+mj-lt"/>
                <a:cs typeface="Calibri" pitchFamily="34" charset="0"/>
              </a:rPr>
              <a:t>5±d</a:t>
            </a:r>
            <a:r>
              <a:rPr lang="en-US" sz="3200" dirty="0">
                <a:latin typeface="+mj-lt"/>
                <a:cs typeface="Calibri" pitchFamily="34" charset="0"/>
              </a:rPr>
              <a:t> : cathode materials for SOFC</a:t>
            </a:r>
            <a:endParaRPr lang="en-US" dirty="0">
              <a:latin typeface="+mj-lt"/>
            </a:endParaRPr>
          </a:p>
        </p:txBody>
      </p:sp>
    </p:spTree>
    <p:extLst>
      <p:ext uri="{BB962C8B-B14F-4D97-AF65-F5344CB8AC3E}">
        <p14:creationId xmlns:p14="http://schemas.microsoft.com/office/powerpoint/2010/main" val="381911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201168" y="237744"/>
            <a:ext cx="5285232" cy="1717665"/>
          </a:xfrm>
        </p:spPr>
        <p:txBody>
          <a:bodyPr/>
          <a:lstStyle/>
          <a:p>
            <a:r>
              <a:rPr lang="en-US" b="1" dirty="0"/>
              <a:t>Finger Printing and Quantitative Phase Analysis</a:t>
            </a:r>
            <a:br>
              <a:rPr lang="en-US" b="1" dirty="0"/>
            </a:br>
            <a:r>
              <a:rPr lang="en-US" b="1" dirty="0"/>
              <a:t>(First two Slides from Dr. Jim Kaduk)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57" descr="850C10p.jpg"/>
          <p:cNvPicPr>
            <a:picLocks noChangeAspect="1"/>
          </p:cNvPicPr>
          <p:nvPr/>
        </p:nvPicPr>
        <p:blipFill>
          <a:blip r:embed="rId3" cstate="print"/>
          <a:srcRect/>
          <a:stretch>
            <a:fillRect/>
          </a:stretch>
        </p:blipFill>
        <p:spPr bwMode="auto">
          <a:xfrm>
            <a:off x="636419" y="1397784"/>
            <a:ext cx="4184298" cy="2474937"/>
          </a:xfrm>
          <a:prstGeom prst="rect">
            <a:avLst/>
          </a:prstGeom>
          <a:noFill/>
          <a:ln w="25400">
            <a:solidFill>
              <a:schemeClr val="tx1"/>
            </a:solidFill>
            <a:miter lim="800000"/>
            <a:headEnd/>
            <a:tailEnd/>
          </a:ln>
        </p:spPr>
      </p:pic>
      <p:sp>
        <p:nvSpPr>
          <p:cNvPr id="7" name="Title 6"/>
          <p:cNvSpPr>
            <a:spLocks noGrp="1"/>
          </p:cNvSpPr>
          <p:nvPr>
            <p:ph type="title"/>
          </p:nvPr>
        </p:nvSpPr>
        <p:spPr>
          <a:xfrm>
            <a:off x="537669" y="206690"/>
            <a:ext cx="7721192" cy="1191095"/>
          </a:xfrm>
        </p:spPr>
        <p:txBody>
          <a:bodyPr/>
          <a:lstStyle/>
          <a:p>
            <a:r>
              <a:rPr lang="en-US" sz="2800" dirty="0">
                <a:solidFill>
                  <a:srgbClr val="008000"/>
                </a:solidFill>
                <a:latin typeface="+mj-lt"/>
              </a:rPr>
              <a:t>Neutrons show Oxygen migration pathway in NdBaCo</a:t>
            </a:r>
            <a:r>
              <a:rPr lang="en-US" sz="2800" baseline="-25000" dirty="0">
                <a:solidFill>
                  <a:srgbClr val="008000"/>
                </a:solidFill>
                <a:latin typeface="+mj-lt"/>
              </a:rPr>
              <a:t>2</a:t>
            </a:r>
            <a:r>
              <a:rPr lang="en-US" sz="2800" dirty="0">
                <a:solidFill>
                  <a:srgbClr val="008000"/>
                </a:solidFill>
                <a:latin typeface="+mj-lt"/>
              </a:rPr>
              <a:t>O</a:t>
            </a:r>
            <a:r>
              <a:rPr lang="en-US" sz="2800" baseline="-25000" dirty="0">
                <a:solidFill>
                  <a:srgbClr val="008000"/>
                </a:solidFill>
                <a:latin typeface="+mj-lt"/>
              </a:rPr>
              <a:t>5±</a:t>
            </a:r>
            <a:r>
              <a:rPr lang="en-US" sz="2800" baseline="-25000" dirty="0">
                <a:solidFill>
                  <a:srgbClr val="008000"/>
                </a:solidFill>
                <a:latin typeface="Symbol" panose="05050102010706020507" pitchFamily="18" charset="2"/>
              </a:rPr>
              <a:t>d</a:t>
            </a:r>
            <a:br>
              <a:rPr lang="en-US" sz="2800" dirty="0">
                <a:solidFill>
                  <a:srgbClr val="008000"/>
                </a:solidFill>
                <a:latin typeface="+mj-lt"/>
              </a:rPr>
            </a:br>
            <a:endParaRPr lang="en-US" sz="2800" dirty="0">
              <a:solidFill>
                <a:srgbClr val="008000"/>
              </a:solidFill>
              <a:latin typeface="+mj-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136" y="1263652"/>
            <a:ext cx="172330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4"/>
          <p:cNvSpPr txBox="1">
            <a:spLocks noChangeArrowheads="1"/>
          </p:cNvSpPr>
          <p:nvPr/>
        </p:nvSpPr>
        <p:spPr bwMode="auto">
          <a:xfrm>
            <a:off x="636419" y="4076607"/>
            <a:ext cx="8112560" cy="1323439"/>
          </a:xfrm>
          <a:prstGeom prst="rect">
            <a:avLst/>
          </a:prstGeom>
          <a:noFill/>
          <a:ln w="25400">
            <a:solidFill>
              <a:srgbClr val="C00000"/>
            </a:solidFill>
            <a:miter lim="800000"/>
            <a:headEnd/>
            <a:tailEnd/>
          </a:ln>
        </p:spPr>
        <p:txBody>
          <a:bodyPr wrap="square">
            <a:spAutoFit/>
          </a:bodyPr>
          <a:lstStyle/>
          <a:p>
            <a:pPr marL="214313" indent="-214313">
              <a:buFont typeface="Wingdings" pitchFamily="2" charset="2"/>
              <a:buChar char="Ø"/>
            </a:pPr>
            <a:r>
              <a:rPr lang="en-US" sz="1200" dirty="0">
                <a:latin typeface="Arial Narrow" pitchFamily="34" charset="0"/>
                <a:cs typeface="Calibri" pitchFamily="34" charset="0"/>
              </a:rPr>
              <a:t>High Q data allows refinement of anisotropic thermal parameters and oxygen vacancy.  Combined with near neighbor distances, it allows us to directly visualize the oxygen diffusion pathway.</a:t>
            </a:r>
          </a:p>
          <a:p>
            <a:endParaRPr lang="en-US" sz="1200" dirty="0">
              <a:latin typeface="Arial Narrow" pitchFamily="34" charset="0"/>
              <a:cs typeface="Calibri" pitchFamily="34" charset="0"/>
            </a:endParaRPr>
          </a:p>
          <a:p>
            <a:pPr marL="214313" indent="-214313">
              <a:buFont typeface="Wingdings" pitchFamily="2" charset="2"/>
              <a:buChar char="Ø"/>
            </a:pPr>
            <a:r>
              <a:rPr lang="en-US" sz="1200" dirty="0">
                <a:latin typeface="Arial Narrow" pitchFamily="34" charset="0"/>
                <a:cs typeface="Calibri" pitchFamily="34" charset="0"/>
              </a:rPr>
              <a:t>The structure is Tetragonal and not Orthorhombic as previously suggested in these pO</a:t>
            </a:r>
            <a:r>
              <a:rPr lang="en-US" sz="1200" baseline="-25000" dirty="0">
                <a:latin typeface="Arial Narrow" pitchFamily="34" charset="0"/>
                <a:cs typeface="Calibri" pitchFamily="34" charset="0"/>
              </a:rPr>
              <a:t>2</a:t>
            </a:r>
            <a:r>
              <a:rPr lang="en-US" sz="1200" dirty="0">
                <a:latin typeface="Arial Narrow" pitchFamily="34" charset="0"/>
                <a:cs typeface="Calibri" pitchFamily="34" charset="0"/>
              </a:rPr>
              <a:t> values.</a:t>
            </a:r>
          </a:p>
          <a:p>
            <a:endParaRPr lang="en-US" sz="1200" baseline="-25000" dirty="0">
              <a:latin typeface="Arial Narrow" pitchFamily="34" charset="0"/>
              <a:cs typeface="Calibri" pitchFamily="34" charset="0"/>
            </a:endParaRPr>
          </a:p>
          <a:p>
            <a:pPr marL="214313" indent="-214313">
              <a:buFont typeface="Wingdings" pitchFamily="2" charset="2"/>
              <a:buChar char="Ø"/>
            </a:pPr>
            <a:r>
              <a:rPr lang="en-US" sz="1200" dirty="0">
                <a:latin typeface="Arial Narrow" pitchFamily="34" charset="0"/>
                <a:cs typeface="Calibri" pitchFamily="34" charset="0"/>
              </a:rPr>
              <a:t>O3 site exhibits the largest vacancy and anisotropic motion.  Motion of O2 is also very anisotropic which can hop to the near neighbor in the vacancy rich </a:t>
            </a:r>
            <a:r>
              <a:rPr lang="en-US" sz="1200" dirty="0" err="1">
                <a:latin typeface="Arial Narrow" pitchFamily="34" charset="0"/>
                <a:cs typeface="Calibri" pitchFamily="34" charset="0"/>
              </a:rPr>
              <a:t>NdO</a:t>
            </a:r>
            <a:r>
              <a:rPr lang="en-US" sz="1200" dirty="0">
                <a:latin typeface="Arial Narrow" pitchFamily="34" charset="0"/>
                <a:cs typeface="Calibri" pitchFamily="34" charset="0"/>
              </a:rPr>
              <a:t> plane. Fully Occupied O1 site has very small displacement and hence limited motion.</a:t>
            </a:r>
          </a:p>
        </p:txBody>
      </p:sp>
      <p:sp>
        <p:nvSpPr>
          <p:cNvPr id="8" name="Rectangle 7"/>
          <p:cNvSpPr/>
          <p:nvPr/>
        </p:nvSpPr>
        <p:spPr>
          <a:xfrm>
            <a:off x="1175364" y="6131201"/>
            <a:ext cx="4903567" cy="507831"/>
          </a:xfrm>
          <a:prstGeom prst="rect">
            <a:avLst/>
          </a:prstGeom>
          <a:ln w="25400">
            <a:solidFill>
              <a:schemeClr val="tx1"/>
            </a:solidFill>
          </a:ln>
        </p:spPr>
        <p:txBody>
          <a:bodyPr wrap="square">
            <a:spAutoFit/>
          </a:bodyPr>
          <a:lstStyle/>
          <a:p>
            <a:pPr lvl="0"/>
            <a:r>
              <a:rPr lang="en-US" sz="900" dirty="0"/>
              <a:t>R.A. Cox-Galhotra, A. Huq, J.P. Hodges, J.H. Kim, C. Yu, X. Wang, A. J. Jacobson, S. McIntosh, “Visualizing oxygen anion transport pathways in NdBaCo</a:t>
            </a:r>
            <a:r>
              <a:rPr lang="en-US" sz="900" baseline="-25000" dirty="0"/>
              <a:t>2</a:t>
            </a:r>
            <a:r>
              <a:rPr lang="en-US" sz="900" dirty="0"/>
              <a:t>O</a:t>
            </a:r>
            <a:r>
              <a:rPr lang="en-US" sz="900" baseline="-25000" dirty="0"/>
              <a:t>5+d</a:t>
            </a:r>
            <a:r>
              <a:rPr lang="en-US" sz="900" dirty="0"/>
              <a:t> by in situ neutron diffraction”, </a:t>
            </a:r>
            <a:r>
              <a:rPr lang="en-US" sz="900" i="1" dirty="0"/>
              <a:t>J. of Mater. Chem. A 1</a:t>
            </a:r>
            <a:r>
              <a:rPr lang="en-US" sz="900" dirty="0"/>
              <a:t>, 3091 (2013)</a:t>
            </a:r>
          </a:p>
        </p:txBody>
      </p:sp>
    </p:spTree>
    <p:extLst>
      <p:ext uri="{BB962C8B-B14F-4D97-AF65-F5344CB8AC3E}">
        <p14:creationId xmlns:p14="http://schemas.microsoft.com/office/powerpoint/2010/main" val="3379439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B97B4-C0BA-4CC4-B123-0A3F09661E2E}"/>
              </a:ext>
            </a:extLst>
          </p:cNvPr>
          <p:cNvSpPr txBox="1">
            <a:spLocks/>
          </p:cNvSpPr>
          <p:nvPr/>
        </p:nvSpPr>
        <p:spPr>
          <a:xfrm>
            <a:off x="1600201" y="3467549"/>
            <a:ext cx="6165056" cy="4207669"/>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lnSpc>
                <a:spcPct val="120000"/>
              </a:lnSpc>
              <a:buFont typeface="+mj-lt"/>
              <a:buAutoNum type="arabicPeriod"/>
            </a:pPr>
            <a:endParaRPr lang="en-US" sz="2100" dirty="0"/>
          </a:p>
        </p:txBody>
      </p:sp>
      <p:sp>
        <p:nvSpPr>
          <p:cNvPr id="4" name="Title 1">
            <a:extLst>
              <a:ext uri="{FF2B5EF4-FFF2-40B4-BE49-F238E27FC236}">
                <a16:creationId xmlns:a16="http://schemas.microsoft.com/office/drawing/2014/main" id="{23AFF5B0-6E78-4BAE-BF80-7AA6946AEA9D}"/>
              </a:ext>
            </a:extLst>
          </p:cNvPr>
          <p:cNvSpPr>
            <a:spLocks noGrp="1"/>
          </p:cNvSpPr>
          <p:nvPr>
            <p:ph type="title"/>
          </p:nvPr>
        </p:nvSpPr>
        <p:spPr>
          <a:xfrm>
            <a:off x="265176" y="268241"/>
            <a:ext cx="8115300" cy="406265"/>
          </a:xfrm>
        </p:spPr>
        <p:txBody>
          <a:bodyPr/>
          <a:lstStyle/>
          <a:p>
            <a:r>
              <a:rPr lang="en-US" altLang="zh-CN" sz="2400" i="1" dirty="0"/>
              <a:t>In operando </a:t>
            </a:r>
            <a:r>
              <a:rPr lang="en-US" altLang="zh-CN" sz="2400" dirty="0"/>
              <a:t>neutron powder diffraction during cycling</a:t>
            </a:r>
          </a:p>
        </p:txBody>
      </p:sp>
      <p:sp>
        <p:nvSpPr>
          <p:cNvPr id="5" name="TextBox 4">
            <a:extLst>
              <a:ext uri="{FF2B5EF4-FFF2-40B4-BE49-F238E27FC236}">
                <a16:creationId xmlns:a16="http://schemas.microsoft.com/office/drawing/2014/main" id="{C910CC21-E5D3-436E-9486-6AB582FE261C}"/>
              </a:ext>
            </a:extLst>
          </p:cNvPr>
          <p:cNvSpPr txBox="1"/>
          <p:nvPr/>
        </p:nvSpPr>
        <p:spPr>
          <a:xfrm>
            <a:off x="615821" y="821353"/>
            <a:ext cx="2488695" cy="3416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lnSpc>
                <a:spcPct val="90000"/>
              </a:lnSpc>
            </a:pPr>
            <a:r>
              <a:rPr lang="en-US" dirty="0"/>
              <a:t>Two main challenges</a:t>
            </a:r>
          </a:p>
        </p:txBody>
      </p:sp>
      <p:sp>
        <p:nvSpPr>
          <p:cNvPr id="8" name="TextBox 7">
            <a:extLst>
              <a:ext uri="{FF2B5EF4-FFF2-40B4-BE49-F238E27FC236}">
                <a16:creationId xmlns:a16="http://schemas.microsoft.com/office/drawing/2014/main" id="{CAAD88ED-31AD-4A93-9138-0CE4398D8465}"/>
              </a:ext>
            </a:extLst>
          </p:cNvPr>
          <p:cNvSpPr txBox="1"/>
          <p:nvPr/>
        </p:nvSpPr>
        <p:spPr>
          <a:xfrm>
            <a:off x="769440" y="1290732"/>
            <a:ext cx="7245097" cy="4745915"/>
          </a:xfrm>
          <a:prstGeom prst="rect">
            <a:avLst/>
          </a:prstGeom>
          <a:noFill/>
        </p:spPr>
        <p:txBody>
          <a:bodyPr wrap="square" rtlCol="0">
            <a:spAutoFit/>
          </a:bodyPr>
          <a:lstStyle/>
          <a:p>
            <a:pPr marL="385763" indent="-385763">
              <a:lnSpc>
                <a:spcPct val="120000"/>
              </a:lnSpc>
              <a:buFont typeface="+mj-lt"/>
              <a:buAutoNum type="arabicPeriod"/>
            </a:pPr>
            <a:r>
              <a:rPr lang="en-US" sz="1600" b="1" dirty="0"/>
              <a:t>preparation of a thick electrode</a:t>
            </a:r>
          </a:p>
          <a:p>
            <a:pPr marL="557213" indent="-171450">
              <a:lnSpc>
                <a:spcPct val="120000"/>
              </a:lnSpc>
              <a:buFont typeface="Wingdings" panose="05000000000000000000" pitchFamily="2" charset="2"/>
              <a:buChar char="§"/>
            </a:pPr>
            <a:r>
              <a:rPr lang="en-US" sz="1600" dirty="0">
                <a:solidFill>
                  <a:schemeClr val="tx2"/>
                </a:solidFill>
              </a:rPr>
              <a:t>Active material &gt; 0.3 g (for high-quality neutron data to be collected)</a:t>
            </a:r>
          </a:p>
          <a:p>
            <a:pPr marL="385763">
              <a:lnSpc>
                <a:spcPct val="120000"/>
              </a:lnSpc>
              <a:buFont typeface="Wingdings" panose="05000000000000000000" pitchFamily="2" charset="2"/>
              <a:buChar char="§"/>
            </a:pPr>
            <a:r>
              <a:rPr lang="en-US" sz="1600" dirty="0">
                <a:solidFill>
                  <a:schemeClr val="tx2"/>
                </a:solidFill>
              </a:rPr>
              <a:t>  Thickness &gt; 5 mm</a:t>
            </a:r>
          </a:p>
          <a:p>
            <a:pPr marL="385763">
              <a:lnSpc>
                <a:spcPct val="120000"/>
              </a:lnSpc>
              <a:buFont typeface="Wingdings" panose="05000000000000000000" pitchFamily="2" charset="2"/>
              <a:buChar char="§"/>
            </a:pPr>
            <a:r>
              <a:rPr lang="en-US" sz="1600" dirty="0">
                <a:solidFill>
                  <a:schemeClr val="tx2"/>
                </a:solidFill>
              </a:rPr>
              <a:t>  High porosity to shorten diffusing length of Li</a:t>
            </a:r>
            <a:r>
              <a:rPr lang="en-US" sz="1600" baseline="30000" dirty="0">
                <a:solidFill>
                  <a:schemeClr val="tx2"/>
                </a:solidFill>
              </a:rPr>
              <a:t>+</a:t>
            </a:r>
            <a:r>
              <a:rPr lang="en-US" sz="1600" dirty="0">
                <a:solidFill>
                  <a:schemeClr val="tx2"/>
                </a:solidFill>
              </a:rPr>
              <a:t> ions</a:t>
            </a:r>
          </a:p>
          <a:p>
            <a:pPr marL="557213" indent="-171450">
              <a:lnSpc>
                <a:spcPct val="120000"/>
              </a:lnSpc>
              <a:buFont typeface="Wingdings" panose="05000000000000000000" pitchFamily="2" charset="2"/>
              <a:buChar char="§"/>
            </a:pPr>
            <a:r>
              <a:rPr lang="en-US" sz="1600" dirty="0">
                <a:solidFill>
                  <a:schemeClr val="tx2"/>
                </a:solidFill>
              </a:rPr>
              <a:t>Tiny amount or no binder to minimize H coherent and incoherent   scattering</a:t>
            </a:r>
          </a:p>
          <a:p>
            <a:pPr>
              <a:lnSpc>
                <a:spcPct val="120000"/>
              </a:lnSpc>
            </a:pPr>
            <a:endParaRPr lang="en-US" sz="1600" dirty="0"/>
          </a:p>
          <a:p>
            <a:pPr marL="385763" indent="-385763">
              <a:lnSpc>
                <a:spcPct val="120000"/>
              </a:lnSpc>
              <a:buFont typeface="+mj-lt"/>
              <a:buAutoNum type="arabicPeriod" startAt="2"/>
            </a:pPr>
            <a:r>
              <a:rPr lang="en-US" sz="1600" b="1" dirty="0"/>
              <a:t>Design and assembly of </a:t>
            </a:r>
            <a:r>
              <a:rPr lang="en-US" sz="1600" b="1" i="1" dirty="0"/>
              <a:t>in-situ</a:t>
            </a:r>
            <a:r>
              <a:rPr lang="en-US" sz="1600" b="1" dirty="0"/>
              <a:t> liquid electrochemical cell</a:t>
            </a:r>
          </a:p>
          <a:p>
            <a:pPr marL="385763">
              <a:lnSpc>
                <a:spcPct val="120000"/>
              </a:lnSpc>
              <a:buFont typeface="Wingdings" panose="05000000000000000000" pitchFamily="2" charset="2"/>
              <a:buChar char="§"/>
            </a:pPr>
            <a:r>
              <a:rPr lang="en-US" sz="1600" dirty="0">
                <a:solidFill>
                  <a:schemeClr val="tx2"/>
                </a:solidFill>
              </a:rPr>
              <a:t>  Loading a thick electrode</a:t>
            </a:r>
          </a:p>
          <a:p>
            <a:pPr marL="385763">
              <a:lnSpc>
                <a:spcPct val="120000"/>
              </a:lnSpc>
              <a:buFont typeface="Wingdings" panose="05000000000000000000" pitchFamily="2" charset="2"/>
              <a:buChar char="§"/>
            </a:pPr>
            <a:r>
              <a:rPr lang="en-US" sz="1600" dirty="0">
                <a:solidFill>
                  <a:schemeClr val="tx2"/>
                </a:solidFill>
              </a:rPr>
              <a:t>  Air and moisture tight design</a:t>
            </a:r>
          </a:p>
          <a:p>
            <a:pPr marL="385763">
              <a:lnSpc>
                <a:spcPct val="120000"/>
              </a:lnSpc>
              <a:buFont typeface="Wingdings" panose="05000000000000000000" pitchFamily="2" charset="2"/>
              <a:buChar char="§"/>
            </a:pPr>
            <a:r>
              <a:rPr lang="en-US" sz="1600" dirty="0">
                <a:solidFill>
                  <a:schemeClr val="tx2"/>
                </a:solidFill>
              </a:rPr>
              <a:t>  Deuterated electrolyte used </a:t>
            </a:r>
          </a:p>
          <a:p>
            <a:pPr marL="385763">
              <a:lnSpc>
                <a:spcPct val="120000"/>
              </a:lnSpc>
              <a:buFont typeface="Wingdings" panose="05000000000000000000" pitchFamily="2" charset="2"/>
              <a:buChar char="§"/>
            </a:pPr>
            <a:r>
              <a:rPr lang="en-US" sz="1600" dirty="0">
                <a:solidFill>
                  <a:schemeClr val="tx2"/>
                </a:solidFill>
              </a:rPr>
              <a:t>  Reduce contact resistance among various components</a:t>
            </a:r>
          </a:p>
          <a:p>
            <a:pPr marL="557213" indent="-171450">
              <a:lnSpc>
                <a:spcPct val="120000"/>
              </a:lnSpc>
              <a:buFont typeface="Wingdings" panose="05000000000000000000" pitchFamily="2" charset="2"/>
              <a:buChar char="§"/>
            </a:pPr>
            <a:r>
              <a:rPr lang="en-US" sz="1600" dirty="0">
                <a:solidFill>
                  <a:schemeClr val="tx2"/>
                </a:solidFill>
              </a:rPr>
              <a:t>Neutron-friendly components to reduce background signal such as using Ti</a:t>
            </a:r>
            <a:r>
              <a:rPr lang="en-US" sz="1600" baseline="-25000" dirty="0">
                <a:solidFill>
                  <a:schemeClr val="tx2"/>
                </a:solidFill>
              </a:rPr>
              <a:t>2</a:t>
            </a:r>
            <a:r>
              <a:rPr lang="en-US" sz="1600" dirty="0">
                <a:solidFill>
                  <a:schemeClr val="tx2"/>
                </a:solidFill>
              </a:rPr>
              <a:t>Zr alloy</a:t>
            </a:r>
          </a:p>
          <a:p>
            <a:pPr algn="ctr">
              <a:lnSpc>
                <a:spcPct val="90000"/>
              </a:lnSpc>
            </a:pPr>
            <a:endParaRPr lang="en-US" sz="1600" dirty="0"/>
          </a:p>
        </p:txBody>
      </p:sp>
      <p:pic>
        <p:nvPicPr>
          <p:cNvPr id="6" name="Picture 5" descr="A person looking at the camera&#10;&#10;Description generated with high confidence">
            <a:extLst>
              <a:ext uri="{FF2B5EF4-FFF2-40B4-BE49-F238E27FC236}">
                <a16:creationId xmlns:a16="http://schemas.microsoft.com/office/drawing/2014/main" id="{987B8605-5868-46BF-B103-ACE4C6389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8886" y="821353"/>
            <a:ext cx="1420560" cy="1420560"/>
          </a:xfrm>
          <a:prstGeom prst="rect">
            <a:avLst/>
          </a:prstGeom>
        </p:spPr>
      </p:pic>
    </p:spTree>
    <p:extLst>
      <p:ext uri="{BB962C8B-B14F-4D97-AF65-F5344CB8AC3E}">
        <p14:creationId xmlns:p14="http://schemas.microsoft.com/office/powerpoint/2010/main" val="1681523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B97B4-C0BA-4CC4-B123-0A3F09661E2E}"/>
              </a:ext>
            </a:extLst>
          </p:cNvPr>
          <p:cNvSpPr txBox="1">
            <a:spLocks/>
          </p:cNvSpPr>
          <p:nvPr/>
        </p:nvSpPr>
        <p:spPr>
          <a:xfrm>
            <a:off x="1600201" y="3467549"/>
            <a:ext cx="6165056" cy="4207669"/>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lnSpc>
                <a:spcPct val="120000"/>
              </a:lnSpc>
              <a:buFont typeface="+mj-lt"/>
              <a:buAutoNum type="arabicPeriod"/>
            </a:pPr>
            <a:endParaRPr lang="en-US" sz="2100" dirty="0"/>
          </a:p>
        </p:txBody>
      </p:sp>
      <p:pic>
        <p:nvPicPr>
          <p:cNvPr id="6" name="Picture 5">
            <a:extLst>
              <a:ext uri="{FF2B5EF4-FFF2-40B4-BE49-F238E27FC236}">
                <a16:creationId xmlns:a16="http://schemas.microsoft.com/office/drawing/2014/main" id="{5EF181F1-356D-475F-8B2D-FDCFE21587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67" t="2962" r="20000" b="8951"/>
          <a:stretch/>
        </p:blipFill>
        <p:spPr>
          <a:xfrm>
            <a:off x="1304926" y="3291005"/>
            <a:ext cx="3258041" cy="2653703"/>
          </a:xfrm>
          <a:prstGeom prst="rect">
            <a:avLst/>
          </a:prstGeom>
        </p:spPr>
      </p:pic>
      <p:grpSp>
        <p:nvGrpSpPr>
          <p:cNvPr id="14" name="Group 13">
            <a:extLst>
              <a:ext uri="{FF2B5EF4-FFF2-40B4-BE49-F238E27FC236}">
                <a16:creationId xmlns:a16="http://schemas.microsoft.com/office/drawing/2014/main" id="{A46B473C-4A00-4951-A0A1-A88BFB14C1D7}"/>
              </a:ext>
            </a:extLst>
          </p:cNvPr>
          <p:cNvGrpSpPr/>
          <p:nvPr/>
        </p:nvGrpSpPr>
        <p:grpSpPr>
          <a:xfrm>
            <a:off x="1428750" y="1303286"/>
            <a:ext cx="2857500" cy="2005343"/>
            <a:chOff x="1524000" y="661657"/>
            <a:chExt cx="2857500" cy="2005343"/>
          </a:xfrm>
        </p:grpSpPr>
        <p:pic>
          <p:nvPicPr>
            <p:cNvPr id="10" name="Picture 9">
              <a:extLst>
                <a:ext uri="{FF2B5EF4-FFF2-40B4-BE49-F238E27FC236}">
                  <a16:creationId xmlns:a16="http://schemas.microsoft.com/office/drawing/2014/main" id="{9B7F6C26-C502-48D6-9FFF-59934C28D8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33183" b="-1586"/>
            <a:stretch/>
          </p:blipFill>
          <p:spPr>
            <a:xfrm>
              <a:off x="1524000" y="661657"/>
              <a:ext cx="2819400" cy="2005343"/>
            </a:xfrm>
            <a:prstGeom prst="rect">
              <a:avLst/>
            </a:prstGeom>
          </p:spPr>
        </p:pic>
        <p:sp>
          <p:nvSpPr>
            <p:cNvPr id="13" name="Rectangle 12">
              <a:extLst>
                <a:ext uri="{FF2B5EF4-FFF2-40B4-BE49-F238E27FC236}">
                  <a16:creationId xmlns:a16="http://schemas.microsoft.com/office/drawing/2014/main" id="{74B1F6C4-5262-491F-BF34-8C607FE3392D}"/>
                </a:ext>
              </a:extLst>
            </p:cNvPr>
            <p:cNvSpPr/>
            <p:nvPr/>
          </p:nvSpPr>
          <p:spPr>
            <a:xfrm>
              <a:off x="4305300" y="1460201"/>
              <a:ext cx="76200" cy="457199"/>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nvGrpSpPr>
          <p:cNvPr id="16" name="Group 15">
            <a:extLst>
              <a:ext uri="{FF2B5EF4-FFF2-40B4-BE49-F238E27FC236}">
                <a16:creationId xmlns:a16="http://schemas.microsoft.com/office/drawing/2014/main" id="{FCD46AB2-E712-4589-B9DD-2CA763C7CE92}"/>
              </a:ext>
            </a:extLst>
          </p:cNvPr>
          <p:cNvGrpSpPr/>
          <p:nvPr/>
        </p:nvGrpSpPr>
        <p:grpSpPr>
          <a:xfrm>
            <a:off x="4339838" y="1346632"/>
            <a:ext cx="3648546" cy="2162731"/>
            <a:chOff x="4419601" y="709867"/>
            <a:chExt cx="3428999" cy="2032591"/>
          </a:xfrm>
        </p:grpSpPr>
        <p:pic>
          <p:nvPicPr>
            <p:cNvPr id="12" name="Picture 11">
              <a:extLst>
                <a:ext uri="{FF2B5EF4-FFF2-40B4-BE49-F238E27FC236}">
                  <a16:creationId xmlns:a16="http://schemas.microsoft.com/office/drawing/2014/main" id="{04F8C24E-AF56-4FF6-B155-51E1F65BFC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52" r="34814" b="44850"/>
            <a:stretch/>
          </p:blipFill>
          <p:spPr>
            <a:xfrm>
              <a:off x="4419601" y="709867"/>
              <a:ext cx="3352799" cy="2032591"/>
            </a:xfrm>
            <a:prstGeom prst="rect">
              <a:avLst/>
            </a:prstGeom>
          </p:spPr>
        </p:pic>
        <p:sp>
          <p:nvSpPr>
            <p:cNvPr id="15" name="Rectangle 14">
              <a:extLst>
                <a:ext uri="{FF2B5EF4-FFF2-40B4-BE49-F238E27FC236}">
                  <a16:creationId xmlns:a16="http://schemas.microsoft.com/office/drawing/2014/main" id="{E02C8BDD-3B46-483E-ADAA-B3BE120B0164}"/>
                </a:ext>
              </a:extLst>
            </p:cNvPr>
            <p:cNvSpPr/>
            <p:nvPr/>
          </p:nvSpPr>
          <p:spPr>
            <a:xfrm>
              <a:off x="7696200" y="914400"/>
              <a:ext cx="152400" cy="152397"/>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nvGrpSpPr>
          <p:cNvPr id="20" name="Group 19">
            <a:extLst>
              <a:ext uri="{FF2B5EF4-FFF2-40B4-BE49-F238E27FC236}">
                <a16:creationId xmlns:a16="http://schemas.microsoft.com/office/drawing/2014/main" id="{4F8A6718-AAB8-4D60-A30E-F0E0AFDAF4C0}"/>
              </a:ext>
            </a:extLst>
          </p:cNvPr>
          <p:cNvGrpSpPr/>
          <p:nvPr/>
        </p:nvGrpSpPr>
        <p:grpSpPr>
          <a:xfrm>
            <a:off x="4949261" y="3516505"/>
            <a:ext cx="2571750" cy="2457446"/>
            <a:chOff x="5105400" y="3362702"/>
            <a:chExt cx="3429000" cy="3276594"/>
          </a:xfrm>
        </p:grpSpPr>
        <p:pic>
          <p:nvPicPr>
            <p:cNvPr id="18" name="Picture 17">
              <a:extLst>
                <a:ext uri="{FF2B5EF4-FFF2-40B4-BE49-F238E27FC236}">
                  <a16:creationId xmlns:a16="http://schemas.microsoft.com/office/drawing/2014/main" id="{0345652D-DB91-435C-BBB2-13CA91C61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66" t="5556" r="776" b="46667"/>
            <a:stretch/>
          </p:blipFill>
          <p:spPr>
            <a:xfrm>
              <a:off x="5229013" y="3362702"/>
              <a:ext cx="3305387" cy="3276594"/>
            </a:xfrm>
            <a:prstGeom prst="rect">
              <a:avLst/>
            </a:prstGeom>
          </p:spPr>
        </p:pic>
        <p:sp>
          <p:nvSpPr>
            <p:cNvPr id="19" name="Rectangle 18">
              <a:extLst>
                <a:ext uri="{FF2B5EF4-FFF2-40B4-BE49-F238E27FC236}">
                  <a16:creationId xmlns:a16="http://schemas.microsoft.com/office/drawing/2014/main" id="{5ACED4D5-581B-4C8B-8D6C-61F721C494CD}"/>
                </a:ext>
              </a:extLst>
            </p:cNvPr>
            <p:cNvSpPr/>
            <p:nvPr/>
          </p:nvSpPr>
          <p:spPr>
            <a:xfrm>
              <a:off x="5105400" y="3962400"/>
              <a:ext cx="152400" cy="243840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
        <p:nvSpPr>
          <p:cNvPr id="5" name="Title 4">
            <a:extLst>
              <a:ext uri="{FF2B5EF4-FFF2-40B4-BE49-F238E27FC236}">
                <a16:creationId xmlns:a16="http://schemas.microsoft.com/office/drawing/2014/main" id="{4D7C3B3F-8E35-4A1E-9F53-25F4AA31DE52}"/>
              </a:ext>
            </a:extLst>
          </p:cNvPr>
          <p:cNvSpPr>
            <a:spLocks noGrp="1"/>
          </p:cNvSpPr>
          <p:nvPr>
            <p:ph type="title"/>
          </p:nvPr>
        </p:nvSpPr>
        <p:spPr>
          <a:xfrm>
            <a:off x="183860" y="244004"/>
            <a:ext cx="8628678" cy="877163"/>
          </a:xfrm>
        </p:spPr>
        <p:txBody>
          <a:bodyPr/>
          <a:lstStyle/>
          <a:p>
            <a:r>
              <a:rPr lang="en-US" dirty="0"/>
              <a:t>Thick cathode and Neutron Friendly Cell (LiMn</a:t>
            </a:r>
            <a:r>
              <a:rPr lang="en-US" baseline="-25000" dirty="0"/>
              <a:t>2</a:t>
            </a:r>
            <a:r>
              <a:rPr lang="en-US" dirty="0"/>
              <a:t>O</a:t>
            </a:r>
            <a:r>
              <a:rPr lang="en-US" baseline="-25000" dirty="0"/>
              <a:t>4</a:t>
            </a:r>
            <a:r>
              <a:rPr lang="en-US" dirty="0"/>
              <a:t>)</a:t>
            </a:r>
          </a:p>
        </p:txBody>
      </p:sp>
    </p:spTree>
    <p:extLst>
      <p:ext uri="{BB962C8B-B14F-4D97-AF65-F5344CB8AC3E}">
        <p14:creationId xmlns:p14="http://schemas.microsoft.com/office/powerpoint/2010/main" val="3172813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B97B4-C0BA-4CC4-B123-0A3F09661E2E}"/>
              </a:ext>
            </a:extLst>
          </p:cNvPr>
          <p:cNvSpPr txBox="1">
            <a:spLocks/>
          </p:cNvSpPr>
          <p:nvPr/>
        </p:nvSpPr>
        <p:spPr>
          <a:xfrm>
            <a:off x="1600201" y="3467549"/>
            <a:ext cx="6165056" cy="4207669"/>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lnSpc>
                <a:spcPct val="120000"/>
              </a:lnSpc>
              <a:buFont typeface="+mj-lt"/>
              <a:buAutoNum type="arabicPeriod"/>
            </a:pPr>
            <a:endParaRPr lang="en-US" sz="2100" dirty="0"/>
          </a:p>
        </p:txBody>
      </p:sp>
      <p:sp>
        <p:nvSpPr>
          <p:cNvPr id="4" name="Title 1">
            <a:extLst>
              <a:ext uri="{FF2B5EF4-FFF2-40B4-BE49-F238E27FC236}">
                <a16:creationId xmlns:a16="http://schemas.microsoft.com/office/drawing/2014/main" id="{23AFF5B0-6E78-4BAE-BF80-7AA6946AEA9D}"/>
              </a:ext>
            </a:extLst>
          </p:cNvPr>
          <p:cNvSpPr>
            <a:spLocks noGrp="1"/>
          </p:cNvSpPr>
          <p:nvPr>
            <p:ph type="title"/>
          </p:nvPr>
        </p:nvSpPr>
        <p:spPr>
          <a:xfrm>
            <a:off x="183860" y="244004"/>
            <a:ext cx="8628678" cy="877163"/>
          </a:xfrm>
        </p:spPr>
        <p:txBody>
          <a:bodyPr/>
          <a:lstStyle/>
          <a:p>
            <a:r>
              <a:rPr lang="en-US" altLang="zh-CN" dirty="0"/>
              <a:t>Metastable Li</a:t>
            </a:r>
            <a:r>
              <a:rPr lang="en-US" altLang="zh-CN" baseline="-25000" dirty="0"/>
              <a:t>1+</a:t>
            </a:r>
            <a:r>
              <a:rPr lang="en-US" altLang="zh-CN" baseline="-25000" dirty="0">
                <a:latin typeface="Symbol" panose="05050102010706020507" pitchFamily="18" charset="2"/>
              </a:rPr>
              <a:t>d</a:t>
            </a:r>
            <a:r>
              <a:rPr lang="en-US" altLang="zh-CN" dirty="0"/>
              <a:t>Mn</a:t>
            </a:r>
            <a:r>
              <a:rPr lang="en-US" altLang="zh-CN" baseline="-25000" dirty="0"/>
              <a:t>2</a:t>
            </a:r>
            <a:r>
              <a:rPr lang="en-US" altLang="zh-CN" dirty="0"/>
              <a:t>O</a:t>
            </a:r>
            <a:r>
              <a:rPr lang="en-US" altLang="zh-CN" baseline="-25000" dirty="0"/>
              <a:t>4</a:t>
            </a:r>
            <a:r>
              <a:rPr lang="en-US" altLang="zh-CN" dirty="0"/>
              <a:t> (0 ≤ </a:t>
            </a:r>
            <a:r>
              <a:rPr lang="en-US" altLang="zh-CN" dirty="0">
                <a:latin typeface="Symbol" panose="05050102010706020507" pitchFamily="18" charset="2"/>
              </a:rPr>
              <a:t>d</a:t>
            </a:r>
            <a:r>
              <a:rPr lang="en-US" altLang="zh-CN" dirty="0"/>
              <a:t> ≤ 1) spinel formation</a:t>
            </a:r>
          </a:p>
        </p:txBody>
      </p:sp>
      <p:pic>
        <p:nvPicPr>
          <p:cNvPr id="5" name="Picture 4">
            <a:extLst>
              <a:ext uri="{FF2B5EF4-FFF2-40B4-BE49-F238E27FC236}">
                <a16:creationId xmlns:a16="http://schemas.microsoft.com/office/drawing/2014/main" id="{6EF11AD1-74B7-43EC-A4FC-BF120B215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24" r="46578" b="3197"/>
          <a:stretch/>
        </p:blipFill>
        <p:spPr>
          <a:xfrm>
            <a:off x="1378744" y="1379160"/>
            <a:ext cx="2257425" cy="2193396"/>
          </a:xfrm>
          <a:prstGeom prst="rect">
            <a:avLst/>
          </a:prstGeom>
        </p:spPr>
      </p:pic>
      <p:pic>
        <p:nvPicPr>
          <p:cNvPr id="9" name="Picture 8">
            <a:extLst>
              <a:ext uri="{FF2B5EF4-FFF2-40B4-BE49-F238E27FC236}">
                <a16:creationId xmlns:a16="http://schemas.microsoft.com/office/drawing/2014/main" id="{FEA476CB-78BB-4BA0-B849-F06FBD047A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73" b="9400"/>
          <a:stretch/>
        </p:blipFill>
        <p:spPr>
          <a:xfrm>
            <a:off x="1228726" y="3657955"/>
            <a:ext cx="4069805" cy="1944187"/>
          </a:xfrm>
          <a:prstGeom prst="rect">
            <a:avLst/>
          </a:prstGeom>
        </p:spPr>
      </p:pic>
      <p:pic>
        <p:nvPicPr>
          <p:cNvPr id="17" name="Picture 16">
            <a:extLst>
              <a:ext uri="{FF2B5EF4-FFF2-40B4-BE49-F238E27FC236}">
                <a16:creationId xmlns:a16="http://schemas.microsoft.com/office/drawing/2014/main" id="{6F2F8169-3125-429A-A007-99F5DEF4F6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71" t="18889" r="5001" b="21852"/>
          <a:stretch/>
        </p:blipFill>
        <p:spPr>
          <a:xfrm>
            <a:off x="4057650" y="1484169"/>
            <a:ext cx="3429000" cy="2050990"/>
          </a:xfrm>
          <a:prstGeom prst="rect">
            <a:avLst/>
          </a:prstGeom>
        </p:spPr>
      </p:pic>
      <p:pic>
        <p:nvPicPr>
          <p:cNvPr id="22" name="Picture 21">
            <a:extLst>
              <a:ext uri="{FF2B5EF4-FFF2-40B4-BE49-F238E27FC236}">
                <a16:creationId xmlns:a16="http://schemas.microsoft.com/office/drawing/2014/main" id="{F22F56F7-568C-492B-B49B-62070752A2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667" t="61076" r="7333" b="6702"/>
          <a:stretch/>
        </p:blipFill>
        <p:spPr>
          <a:xfrm>
            <a:off x="5414963" y="3916216"/>
            <a:ext cx="2571750" cy="1657351"/>
          </a:xfrm>
          <a:prstGeom prst="rect">
            <a:avLst/>
          </a:prstGeom>
        </p:spPr>
      </p:pic>
      <p:sp>
        <p:nvSpPr>
          <p:cNvPr id="23" name="TextBox 22">
            <a:extLst>
              <a:ext uri="{FF2B5EF4-FFF2-40B4-BE49-F238E27FC236}">
                <a16:creationId xmlns:a16="http://schemas.microsoft.com/office/drawing/2014/main" id="{6C47363C-52D5-4667-BC8C-F6970EE13FCE}"/>
              </a:ext>
            </a:extLst>
          </p:cNvPr>
          <p:cNvSpPr txBox="1"/>
          <p:nvPr/>
        </p:nvSpPr>
        <p:spPr>
          <a:xfrm>
            <a:off x="2875938" y="3665452"/>
            <a:ext cx="838692" cy="258532"/>
          </a:xfrm>
          <a:prstGeom prst="rect">
            <a:avLst/>
          </a:prstGeom>
          <a:noFill/>
        </p:spPr>
        <p:txBody>
          <a:bodyPr wrap="none" rtlCol="0">
            <a:spAutoFit/>
          </a:bodyPr>
          <a:lstStyle/>
          <a:p>
            <a:pPr algn="ctr">
              <a:lnSpc>
                <a:spcPct val="90000"/>
              </a:lnSpc>
            </a:pPr>
            <a:r>
              <a:rPr lang="en-US" sz="1200" dirty="0"/>
              <a:t>Li</a:t>
            </a:r>
            <a:r>
              <a:rPr lang="en-US" sz="1200" baseline="-25000" dirty="0"/>
              <a:t>2</a:t>
            </a:r>
            <a:r>
              <a:rPr lang="en-US" sz="1200" dirty="0"/>
              <a:t>Mn</a:t>
            </a:r>
            <a:r>
              <a:rPr lang="en-US" sz="1200" baseline="-25000" dirty="0"/>
              <a:t>2</a:t>
            </a:r>
            <a:r>
              <a:rPr lang="en-US" sz="1200" dirty="0"/>
              <a:t>O</a:t>
            </a:r>
            <a:r>
              <a:rPr lang="en-US" sz="1200" baseline="-25000" dirty="0"/>
              <a:t>4</a:t>
            </a:r>
          </a:p>
        </p:txBody>
      </p:sp>
    </p:spTree>
    <p:extLst>
      <p:ext uri="{BB962C8B-B14F-4D97-AF65-F5344CB8AC3E}">
        <p14:creationId xmlns:p14="http://schemas.microsoft.com/office/powerpoint/2010/main" val="991967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b="1" dirty="0"/>
              <a:t>Ab-initio Structure Solution from Powder Diffraction</a:t>
            </a:r>
          </a:p>
        </p:txBody>
      </p:sp>
      <p:sp>
        <p:nvSpPr>
          <p:cNvPr id="2" name="Rectangle 1"/>
          <p:cNvSpPr/>
          <p:nvPr/>
        </p:nvSpPr>
        <p:spPr>
          <a:xfrm>
            <a:off x="384048" y="5184117"/>
            <a:ext cx="4572000" cy="830997"/>
          </a:xfrm>
          <a:prstGeom prst="rect">
            <a:avLst/>
          </a:prstGeom>
        </p:spPr>
        <p:txBody>
          <a:bodyPr>
            <a:spAutoFit/>
          </a:bodyPr>
          <a:lstStyle/>
          <a:p>
            <a:r>
              <a:rPr lang="en-US" sz="1200" b="0" dirty="0">
                <a:solidFill>
                  <a:srgbClr val="FF0000"/>
                </a:solidFill>
              </a:rPr>
              <a:t>References:</a:t>
            </a:r>
          </a:p>
          <a:p>
            <a:r>
              <a:rPr lang="en-US" sz="1200" b="0" dirty="0">
                <a:solidFill>
                  <a:srgbClr val="FF0000"/>
                </a:solidFill>
              </a:rPr>
              <a:t>Structure Determination from Powder Diffraction Data</a:t>
            </a:r>
          </a:p>
          <a:p>
            <a:r>
              <a:rPr lang="en-US" sz="1200" b="0" dirty="0">
                <a:solidFill>
                  <a:srgbClr val="FF0000"/>
                </a:solidFill>
              </a:rPr>
              <a:t>W.I.F. David, Oxford University Press, 2002</a:t>
            </a:r>
          </a:p>
          <a:p>
            <a:r>
              <a:rPr lang="en-US" sz="1200" b="0" dirty="0">
                <a:solidFill>
                  <a:srgbClr val="FF0000"/>
                </a:solidFill>
              </a:rPr>
              <a:t>http://www.cristal.org/iniref.html</a:t>
            </a:r>
          </a:p>
        </p:txBody>
      </p:sp>
      <p:sp>
        <p:nvSpPr>
          <p:cNvPr id="3" name="TextBox 2"/>
          <p:cNvSpPr txBox="1"/>
          <p:nvPr/>
        </p:nvSpPr>
        <p:spPr>
          <a:xfrm>
            <a:off x="689198" y="1926947"/>
            <a:ext cx="4266850" cy="23360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t>Direct Methods</a:t>
            </a:r>
          </a:p>
          <a:p>
            <a:pPr marL="285750" indent="-285750">
              <a:lnSpc>
                <a:spcPct val="90000"/>
              </a:lnSpc>
              <a:buFont typeface="Arial" panose="020B0604020202020204" pitchFamily="34" charset="0"/>
              <a:buChar char="•"/>
            </a:pPr>
            <a:r>
              <a:rPr lang="en-US" dirty="0"/>
              <a:t>Modeling from </a:t>
            </a:r>
            <a:r>
              <a:rPr lang="en-US" dirty="0" err="1"/>
              <a:t>iso</a:t>
            </a:r>
            <a:r>
              <a:rPr lang="en-US" dirty="0"/>
              <a:t>-structural compounds</a:t>
            </a:r>
          </a:p>
          <a:p>
            <a:pPr marL="285750" indent="-285750">
              <a:lnSpc>
                <a:spcPct val="90000"/>
              </a:lnSpc>
              <a:buFont typeface="Arial" panose="020B0604020202020204" pitchFamily="34" charset="0"/>
              <a:buChar char="•"/>
            </a:pPr>
            <a:r>
              <a:rPr lang="en-US" dirty="0"/>
              <a:t>Maximum Entropy Methods</a:t>
            </a:r>
          </a:p>
          <a:p>
            <a:pPr marL="285750" indent="-285750">
              <a:lnSpc>
                <a:spcPct val="90000"/>
              </a:lnSpc>
              <a:buFont typeface="Arial" panose="020B0604020202020204" pitchFamily="34" charset="0"/>
              <a:buChar char="•"/>
            </a:pPr>
            <a:r>
              <a:rPr lang="en-US" dirty="0"/>
              <a:t>MC methods and Simulated Annealing</a:t>
            </a:r>
          </a:p>
          <a:p>
            <a:pPr marL="285750" indent="-285750">
              <a:lnSpc>
                <a:spcPct val="90000"/>
              </a:lnSpc>
              <a:buFont typeface="Arial" panose="020B0604020202020204" pitchFamily="34" charset="0"/>
              <a:buChar char="•"/>
            </a:pPr>
            <a:r>
              <a:rPr lang="en-US" dirty="0"/>
              <a:t>Charge Flipping</a:t>
            </a:r>
          </a:p>
          <a:p>
            <a:pPr marL="285750" indent="-285750">
              <a:lnSpc>
                <a:spcPct val="90000"/>
              </a:lnSpc>
              <a:buFont typeface="Arial" panose="020B0604020202020204" pitchFamily="34" charset="0"/>
              <a:buChar char="•"/>
            </a:pPr>
            <a:r>
              <a:rPr lang="en-US" dirty="0"/>
              <a:t>Genetic Algorithms</a:t>
            </a:r>
          </a:p>
          <a:p>
            <a:pPr marL="285750" indent="-285750">
              <a:lnSpc>
                <a:spcPct val="90000"/>
              </a:lnSpc>
              <a:buFont typeface="Arial" panose="020B0604020202020204" pitchFamily="34" charset="0"/>
              <a:buChar char="•"/>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AB7EB1-7574-4611-BD7C-C348970E5C4A}"/>
              </a:ext>
            </a:extLst>
          </p:cNvPr>
          <p:cNvSpPr>
            <a:spLocks noGrp="1"/>
          </p:cNvSpPr>
          <p:nvPr>
            <p:ph type="title"/>
          </p:nvPr>
        </p:nvSpPr>
        <p:spPr/>
        <p:txBody>
          <a:bodyPr/>
          <a:lstStyle/>
          <a:p>
            <a:r>
              <a:rPr lang="en-US" dirty="0"/>
              <a:t>Polymorphism in Drugs: Why do we care?</a:t>
            </a:r>
          </a:p>
        </p:txBody>
      </p:sp>
      <p:sp>
        <p:nvSpPr>
          <p:cNvPr id="4" name="Rectangle 3">
            <a:extLst>
              <a:ext uri="{FF2B5EF4-FFF2-40B4-BE49-F238E27FC236}">
                <a16:creationId xmlns:a16="http://schemas.microsoft.com/office/drawing/2014/main" id="{C397B154-DF26-4017-A4C6-FE4210CE5D0A}"/>
              </a:ext>
            </a:extLst>
          </p:cNvPr>
          <p:cNvSpPr/>
          <p:nvPr/>
        </p:nvSpPr>
        <p:spPr>
          <a:xfrm>
            <a:off x="344793" y="3750868"/>
            <a:ext cx="8628677" cy="923330"/>
          </a:xfrm>
          <a:prstGeom prst="rect">
            <a:avLst/>
          </a:prstGeom>
        </p:spPr>
        <p:txBody>
          <a:bodyPr wrap="square">
            <a:spAutoFit/>
          </a:bodyPr>
          <a:lstStyle/>
          <a:p>
            <a:r>
              <a:rPr lang="en-US" b="0" dirty="0">
                <a:solidFill>
                  <a:srgbClr val="222222"/>
                </a:solidFill>
                <a:latin typeface="+mn-lt"/>
              </a:rPr>
              <a:t>Vasotec (</a:t>
            </a:r>
            <a:r>
              <a:rPr lang="en-US" dirty="0">
                <a:solidFill>
                  <a:srgbClr val="222222"/>
                </a:solidFill>
                <a:latin typeface="+mn-lt"/>
              </a:rPr>
              <a:t>enalapril maleate</a:t>
            </a:r>
            <a:r>
              <a:rPr lang="en-US" b="0" dirty="0">
                <a:solidFill>
                  <a:srgbClr val="222222"/>
                </a:solidFill>
                <a:latin typeface="+mn-lt"/>
              </a:rPr>
              <a:t>) is an ACE (angiotensin converting enzyme) inhibitor used to treat high blood pressure (hypertension), congestive heart failure, kidney problems caused by diabetes, and to improve survival after a heart attack.</a:t>
            </a:r>
            <a:endParaRPr lang="en-US" dirty="0">
              <a:latin typeface="+mn-lt"/>
            </a:endParaRPr>
          </a:p>
        </p:txBody>
      </p:sp>
      <p:sp>
        <p:nvSpPr>
          <p:cNvPr id="5" name="Rectangle 4">
            <a:extLst>
              <a:ext uri="{FF2B5EF4-FFF2-40B4-BE49-F238E27FC236}">
                <a16:creationId xmlns:a16="http://schemas.microsoft.com/office/drawing/2014/main" id="{1031F259-EE3B-4D29-89BA-22A2236E0EDD}"/>
              </a:ext>
            </a:extLst>
          </p:cNvPr>
          <p:cNvSpPr/>
          <p:nvPr/>
        </p:nvSpPr>
        <p:spPr>
          <a:xfrm>
            <a:off x="1089964" y="4760062"/>
            <a:ext cx="6993331" cy="1277273"/>
          </a:xfrm>
          <a:prstGeom prst="rect">
            <a:avLst/>
          </a:prstGeom>
        </p:spPr>
        <p:txBody>
          <a:bodyPr wrap="square">
            <a:spAutoFit/>
          </a:bodyPr>
          <a:lstStyle/>
          <a:p>
            <a:pPr>
              <a:spcBef>
                <a:spcPct val="50000"/>
              </a:spcBef>
            </a:pPr>
            <a:r>
              <a:rPr lang="en-US" altLang="en-US" sz="1400" dirty="0">
                <a:solidFill>
                  <a:srgbClr val="CC0066"/>
                </a:solidFill>
                <a:latin typeface="+mn-lt"/>
              </a:rPr>
              <a:t>The crystal structure of Form II is of interest for several reasons: </a:t>
            </a:r>
          </a:p>
          <a:p>
            <a:pPr>
              <a:spcBef>
                <a:spcPct val="50000"/>
              </a:spcBef>
            </a:pPr>
            <a:r>
              <a:rPr lang="en-US" altLang="en-US" sz="1400" dirty="0">
                <a:solidFill>
                  <a:srgbClr val="CC0066"/>
                </a:solidFill>
                <a:latin typeface="+mn-lt"/>
              </a:rPr>
              <a:t>1. Form II is the more stable form between the two polymorphs.</a:t>
            </a:r>
          </a:p>
          <a:p>
            <a:pPr>
              <a:spcBef>
                <a:spcPct val="50000"/>
              </a:spcBef>
            </a:pPr>
            <a:r>
              <a:rPr lang="en-US" altLang="en-US" sz="1400" dirty="0">
                <a:solidFill>
                  <a:srgbClr val="CC0066"/>
                </a:solidFill>
                <a:latin typeface="+mn-lt"/>
              </a:rPr>
              <a:t>2. The two forms are structurally similar based on X-ray, IR, and solid-state NMR.</a:t>
            </a:r>
          </a:p>
          <a:p>
            <a:pPr>
              <a:spcBef>
                <a:spcPct val="50000"/>
              </a:spcBef>
            </a:pPr>
            <a:r>
              <a:rPr lang="en-US" altLang="en-US" sz="1400" dirty="0">
                <a:solidFill>
                  <a:srgbClr val="CC0066"/>
                </a:solidFill>
                <a:latin typeface="+mn-lt"/>
              </a:rPr>
              <a:t>3. The conformation of ACE inhibitors is important to their biological activity.</a:t>
            </a:r>
          </a:p>
        </p:txBody>
      </p:sp>
      <p:sp>
        <p:nvSpPr>
          <p:cNvPr id="6" name="Rectangle 5">
            <a:extLst>
              <a:ext uri="{FF2B5EF4-FFF2-40B4-BE49-F238E27FC236}">
                <a16:creationId xmlns:a16="http://schemas.microsoft.com/office/drawing/2014/main" id="{1A14FE21-06C4-4EBE-B121-B508E94E4DA0}"/>
              </a:ext>
            </a:extLst>
          </p:cNvPr>
          <p:cNvSpPr/>
          <p:nvPr/>
        </p:nvSpPr>
        <p:spPr>
          <a:xfrm>
            <a:off x="555953" y="808649"/>
            <a:ext cx="5896053" cy="2862322"/>
          </a:xfrm>
          <a:prstGeom prst="rect">
            <a:avLst/>
          </a:prstGeom>
        </p:spPr>
        <p:txBody>
          <a:bodyPr wrap="square">
            <a:spAutoFit/>
          </a:bodyPr>
          <a:lstStyle/>
          <a:p>
            <a:r>
              <a:rPr lang="en-US" sz="1200" b="0" dirty="0">
                <a:solidFill>
                  <a:srgbClr val="252525"/>
                </a:solidFill>
                <a:latin typeface="Calibri" panose="020F0502020204030204" pitchFamily="34" charset="0"/>
                <a:cs typeface="Calibri" panose="020F0502020204030204" pitchFamily="34" charset="0"/>
              </a:rPr>
              <a:t>“The story of the drug Thalidomide is heartbreaking, but it illustrates why we pay so much attention to stereochemistry. The compound was identified in the 1950s as a neurologically active molecule that had the ability to quell morning sickness in pregnant women. After the drug began to be marketed, children born to women taking it displayed horrific birth defects--often extremely shortened arms and hands that were not functional. Less obvious abnormalities were defects in children's eyes and hearts, deformed alimentary canals and urinary tracts. The drug was pulled from the market after these problems, along with death rates approaching 50%, were reported. This disaster helped lead to the creation of the modern drug testing and approval regime in the United States and Europe.</a:t>
            </a:r>
          </a:p>
          <a:p>
            <a:r>
              <a:rPr lang="en-US" sz="1200" b="0" dirty="0">
                <a:solidFill>
                  <a:srgbClr val="252525"/>
                </a:solidFill>
                <a:latin typeface="Calibri" panose="020F0502020204030204" pitchFamily="34" charset="0"/>
                <a:cs typeface="Calibri" panose="020F0502020204030204" pitchFamily="34" charset="0"/>
              </a:rPr>
              <a:t>The part of the story that pertains to stereochemistry is that the original drug was made and sold as a mixture of 2 forms shown above. These are mirror images of each other, as you can see; they are not identical. Further research revealed that only the form on the right (the "R" form) was therapeutically active; the one on the left (the "S" form) was not only ineffective, it was the source of the birth defects!” </a:t>
            </a:r>
            <a:r>
              <a:rPr lang="en-US" sz="1200" b="0" dirty="0">
                <a:solidFill>
                  <a:srgbClr val="252525"/>
                </a:solidFill>
                <a:latin typeface="Calibri" panose="020F0502020204030204" pitchFamily="34" charset="0"/>
                <a:cs typeface="Calibri" panose="020F0502020204030204" pitchFamily="34" charset="0"/>
                <a:hlinkClick r:id="rId2"/>
              </a:rPr>
              <a:t>http://</a:t>
            </a:r>
            <a:r>
              <a:rPr lang="en-US" sz="1200" b="0" dirty="0" err="1">
                <a:solidFill>
                  <a:srgbClr val="252525"/>
                </a:solidFill>
                <a:latin typeface="Calibri" panose="020F0502020204030204" pitchFamily="34" charset="0"/>
                <a:cs typeface="Calibri" panose="020F0502020204030204" pitchFamily="34" charset="0"/>
                <a:hlinkClick r:id="rId2"/>
              </a:rPr>
              <a:t>www.science.oregonstate.edu</a:t>
            </a:r>
            <a:r>
              <a:rPr lang="en-US" sz="1200" b="0" dirty="0">
                <a:solidFill>
                  <a:srgbClr val="252525"/>
                </a:solidFill>
                <a:latin typeface="Calibri" panose="020F0502020204030204" pitchFamily="34" charset="0"/>
                <a:cs typeface="Calibri" panose="020F0502020204030204" pitchFamily="34" charset="0"/>
                <a:hlinkClick r:id="rId2"/>
              </a:rPr>
              <a:t>/~</a:t>
            </a:r>
            <a:r>
              <a:rPr lang="en-US" sz="1200" b="0" dirty="0" err="1">
                <a:solidFill>
                  <a:srgbClr val="252525"/>
                </a:solidFill>
                <a:latin typeface="Calibri" panose="020F0502020204030204" pitchFamily="34" charset="0"/>
                <a:cs typeface="Calibri" panose="020F0502020204030204" pitchFamily="34" charset="0"/>
                <a:hlinkClick r:id="rId2"/>
              </a:rPr>
              <a:t>gablek</a:t>
            </a:r>
            <a:r>
              <a:rPr lang="en-US" sz="1200" b="0" dirty="0">
                <a:solidFill>
                  <a:srgbClr val="252525"/>
                </a:solidFill>
                <a:latin typeface="Calibri" panose="020F0502020204030204" pitchFamily="34" charset="0"/>
                <a:cs typeface="Calibri" panose="020F0502020204030204" pitchFamily="34" charset="0"/>
                <a:hlinkClick r:id="rId2"/>
              </a:rPr>
              <a:t>/CH334/Chapter5/</a:t>
            </a:r>
            <a:r>
              <a:rPr lang="en-US" sz="1200" b="0" dirty="0" err="1">
                <a:solidFill>
                  <a:srgbClr val="252525"/>
                </a:solidFill>
                <a:latin typeface="Calibri" panose="020F0502020204030204" pitchFamily="34" charset="0"/>
                <a:cs typeface="Calibri" panose="020F0502020204030204" pitchFamily="34" charset="0"/>
                <a:hlinkClick r:id="rId2"/>
              </a:rPr>
              <a:t>Thalidomide.htm</a:t>
            </a:r>
            <a:r>
              <a:rPr lang="en-US" sz="1200" b="0" dirty="0">
                <a:solidFill>
                  <a:srgbClr val="252525"/>
                </a:solidFill>
                <a:latin typeface="Calibri" panose="020F0502020204030204" pitchFamily="34" charset="0"/>
                <a:cs typeface="Calibri" panose="020F0502020204030204" pitchFamily="34" charset="0"/>
              </a:rPr>
              <a:t> </a:t>
            </a:r>
            <a:endParaRPr lang="en-US" sz="1200" b="0" i="0" dirty="0">
              <a:solidFill>
                <a:srgbClr val="252525"/>
              </a:solidFill>
              <a:effectLst/>
              <a:latin typeface="Calibri" panose="020F0502020204030204" pitchFamily="34" charset="0"/>
              <a:cs typeface="Calibri" panose="020F0502020204030204" pitchFamily="34" charset="0"/>
            </a:endParaRPr>
          </a:p>
        </p:txBody>
      </p:sp>
      <p:pic>
        <p:nvPicPr>
          <p:cNvPr id="79874" name="Picture 2" descr="https://www.sciencedaily.com/images/2016/10/161005114317_1_540x360.jpg">
            <a:extLst>
              <a:ext uri="{FF2B5EF4-FFF2-40B4-BE49-F238E27FC236}">
                <a16:creationId xmlns:a16="http://schemas.microsoft.com/office/drawing/2014/main" id="{41336299-7311-4C8B-BEF6-B988FA9F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579" y="766231"/>
            <a:ext cx="2116756" cy="241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34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074" descr="C:\WINNT\Profiles\kiangyua\Desktop\Form1and2.WMF">
            <a:extLst>
              <a:ext uri="{FF2B5EF4-FFF2-40B4-BE49-F238E27FC236}">
                <a16:creationId xmlns:a16="http://schemas.microsoft.com/office/drawing/2014/main" id="{C34D2A88-1D10-4513-AFDA-E179C604A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3775"/>
            <a:ext cx="8888413" cy="3705225"/>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075">
            <a:extLst>
              <a:ext uri="{FF2B5EF4-FFF2-40B4-BE49-F238E27FC236}">
                <a16:creationId xmlns:a16="http://schemas.microsoft.com/office/drawing/2014/main" id="{DAA67CC4-9102-48C8-A2F8-65C0D0C02797}"/>
              </a:ext>
            </a:extLst>
          </p:cNvPr>
          <p:cNvSpPr txBox="1">
            <a:spLocks noChangeArrowheads="1"/>
          </p:cNvSpPr>
          <p:nvPr/>
        </p:nvSpPr>
        <p:spPr bwMode="auto">
          <a:xfrm>
            <a:off x="6278563" y="4424363"/>
            <a:ext cx="776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FF0000"/>
                </a:solidFill>
                <a:latin typeface="Helvetica" panose="020B0604020202020204" pitchFamily="34" charset="0"/>
              </a:rPr>
              <a:t>Form I</a:t>
            </a:r>
            <a:endParaRPr lang="en-US" altLang="en-US">
              <a:solidFill>
                <a:schemeClr val="tx1"/>
              </a:solidFill>
              <a:latin typeface="Helvetica" panose="020B0604020202020204" pitchFamily="34" charset="0"/>
            </a:endParaRPr>
          </a:p>
        </p:txBody>
      </p:sp>
      <p:sp>
        <p:nvSpPr>
          <p:cNvPr id="135172" name="Text Box 3076">
            <a:extLst>
              <a:ext uri="{FF2B5EF4-FFF2-40B4-BE49-F238E27FC236}">
                <a16:creationId xmlns:a16="http://schemas.microsoft.com/office/drawing/2014/main" id="{FD4EC08A-99BA-4F34-B285-0EDBFE69838D}"/>
              </a:ext>
            </a:extLst>
          </p:cNvPr>
          <p:cNvSpPr txBox="1">
            <a:spLocks noChangeArrowheads="1"/>
          </p:cNvSpPr>
          <p:nvPr/>
        </p:nvSpPr>
        <p:spPr bwMode="auto">
          <a:xfrm>
            <a:off x="6280150" y="54483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solidFill>
                  <a:schemeClr val="accent2"/>
                </a:solidFill>
                <a:latin typeface="Helvetica" panose="020B0604020202020204" pitchFamily="34" charset="0"/>
              </a:rPr>
              <a:t>Form II</a:t>
            </a:r>
            <a:endParaRPr lang="en-US" altLang="en-US">
              <a:solidFill>
                <a:schemeClr val="accent2"/>
              </a:solidFill>
              <a:latin typeface="Helvetica" panose="020B0604020202020204" pitchFamily="34" charset="0"/>
            </a:endParaRPr>
          </a:p>
        </p:txBody>
      </p:sp>
      <p:sp>
        <p:nvSpPr>
          <p:cNvPr id="135176" name="Rectangle 3080">
            <a:extLst>
              <a:ext uri="{FF2B5EF4-FFF2-40B4-BE49-F238E27FC236}">
                <a16:creationId xmlns:a16="http://schemas.microsoft.com/office/drawing/2014/main" id="{E99228C8-24C3-482F-BFA5-ED4404699504}"/>
              </a:ext>
            </a:extLst>
          </p:cNvPr>
          <p:cNvSpPr>
            <a:spLocks noChangeArrowheads="1"/>
          </p:cNvSpPr>
          <p:nvPr/>
        </p:nvSpPr>
        <p:spPr bwMode="auto">
          <a:xfrm>
            <a:off x="4089400" y="6450013"/>
            <a:ext cx="6731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solidFill>
                  <a:srgbClr val="CC0000"/>
                </a:solidFill>
                <a:latin typeface="Lucida Sans" panose="020B0602030504020204" pitchFamily="34" charset="0"/>
              </a:rPr>
              <a:t>2</a:t>
            </a:r>
            <a:r>
              <a:rPr lang="en-US" altLang="en-US" sz="1400">
                <a:solidFill>
                  <a:srgbClr val="CC0000"/>
                </a:solidFill>
                <a:latin typeface="Symbol" panose="05050102010706020507" pitchFamily="18" charset="2"/>
              </a:rPr>
              <a:t>q</a:t>
            </a:r>
          </a:p>
        </p:txBody>
      </p:sp>
      <p:sp>
        <p:nvSpPr>
          <p:cNvPr id="135177" name="Text Box 3081">
            <a:extLst>
              <a:ext uri="{FF2B5EF4-FFF2-40B4-BE49-F238E27FC236}">
                <a16:creationId xmlns:a16="http://schemas.microsoft.com/office/drawing/2014/main" id="{7A5A8291-184C-4541-A51E-19B940517CF4}"/>
              </a:ext>
            </a:extLst>
          </p:cNvPr>
          <p:cNvSpPr txBox="1">
            <a:spLocks noChangeArrowheads="1"/>
          </p:cNvSpPr>
          <p:nvPr/>
        </p:nvSpPr>
        <p:spPr bwMode="auto">
          <a:xfrm>
            <a:off x="93663" y="3490913"/>
            <a:ext cx="7270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counts</a:t>
            </a:r>
          </a:p>
        </p:txBody>
      </p:sp>
      <p:sp>
        <p:nvSpPr>
          <p:cNvPr id="135178" name="Rectangle 3082">
            <a:extLst>
              <a:ext uri="{FF2B5EF4-FFF2-40B4-BE49-F238E27FC236}">
                <a16:creationId xmlns:a16="http://schemas.microsoft.com/office/drawing/2014/main" id="{36515132-44B0-4731-84AC-57D208EBBDA9}"/>
              </a:ext>
            </a:extLst>
          </p:cNvPr>
          <p:cNvSpPr>
            <a:spLocks noChangeArrowheads="1"/>
          </p:cNvSpPr>
          <p:nvPr/>
        </p:nvSpPr>
        <p:spPr bwMode="auto">
          <a:xfrm>
            <a:off x="8034338" y="4891088"/>
            <a:ext cx="835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tx1"/>
                </a:solidFill>
                <a:latin typeface="Symbol" panose="05050102010706020507" pitchFamily="18" charset="2"/>
              </a:rPr>
              <a:t>l</a:t>
            </a:r>
            <a:r>
              <a:rPr lang="en-US" altLang="en-US" sz="1400">
                <a:solidFill>
                  <a:schemeClr val="tx1"/>
                </a:solidFill>
                <a:latin typeface="Helvetica" panose="020B0604020202020204" pitchFamily="34" charset="0"/>
              </a:rPr>
              <a:t>=1.15Å,</a:t>
            </a:r>
          </a:p>
        </p:txBody>
      </p:sp>
      <p:grpSp>
        <p:nvGrpSpPr>
          <p:cNvPr id="135179" name="Group 3083">
            <a:extLst>
              <a:ext uri="{FF2B5EF4-FFF2-40B4-BE49-F238E27FC236}">
                <a16:creationId xmlns:a16="http://schemas.microsoft.com/office/drawing/2014/main" id="{8DA6D465-6084-4045-8ECF-4C42295E8058}"/>
              </a:ext>
            </a:extLst>
          </p:cNvPr>
          <p:cNvGrpSpPr>
            <a:grpSpLocks/>
          </p:cNvGrpSpPr>
          <p:nvPr/>
        </p:nvGrpSpPr>
        <p:grpSpPr bwMode="auto">
          <a:xfrm>
            <a:off x="719138" y="712788"/>
            <a:ext cx="7064375" cy="3051175"/>
            <a:chOff x="1440" y="576"/>
            <a:chExt cx="3264" cy="3524"/>
          </a:xfrm>
        </p:grpSpPr>
        <p:graphicFrame>
          <p:nvGraphicFramePr>
            <p:cNvPr id="135180" name="Object 3084">
              <a:extLst>
                <a:ext uri="{FF2B5EF4-FFF2-40B4-BE49-F238E27FC236}">
                  <a16:creationId xmlns:a16="http://schemas.microsoft.com/office/drawing/2014/main" id="{ECFB0673-F13B-4C7E-9F4C-0B58FC0481D6}"/>
                </a:ext>
              </a:extLst>
            </p:cNvPr>
            <p:cNvGraphicFramePr>
              <a:graphicFrameLocks noChangeAspect="1"/>
            </p:cNvGraphicFramePr>
            <p:nvPr/>
          </p:nvGraphicFramePr>
          <p:xfrm>
            <a:off x="1488" y="576"/>
            <a:ext cx="3120" cy="1756"/>
          </p:xfrm>
          <a:graphic>
            <a:graphicData uri="http://schemas.openxmlformats.org/presentationml/2006/ole">
              <mc:AlternateContent xmlns:mc="http://schemas.openxmlformats.org/markup-compatibility/2006">
                <mc:Choice xmlns:v="urn:schemas-microsoft-com:vml" Requires="v">
                  <p:oleObj spid="_x0000_s77854" name="Worksheet" r:id="rId4" imgW="4381805" imgH="2467356" progId="Excel.Sheet.8">
                    <p:embed/>
                  </p:oleObj>
                </mc:Choice>
                <mc:Fallback>
                  <p:oleObj name="Worksheet" r:id="rId4" imgW="4381805" imgH="2467356" progId="Excel.Sheet.8">
                    <p:embed/>
                    <p:pic>
                      <p:nvPicPr>
                        <p:cNvPr id="135180" name="Object 3084">
                          <a:extLst>
                            <a:ext uri="{FF2B5EF4-FFF2-40B4-BE49-F238E27FC236}">
                              <a16:creationId xmlns:a16="http://schemas.microsoft.com/office/drawing/2014/main" id="{ECFB0673-F13B-4C7E-9F4C-0B58FC048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576"/>
                          <a:ext cx="3120" cy="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81" name="Object 3085">
              <a:extLst>
                <a:ext uri="{FF2B5EF4-FFF2-40B4-BE49-F238E27FC236}">
                  <a16:creationId xmlns:a16="http://schemas.microsoft.com/office/drawing/2014/main" id="{BFE2E2A7-F2CA-446E-A98E-F6C93B3D9C23}"/>
                </a:ext>
              </a:extLst>
            </p:cNvPr>
            <p:cNvGraphicFramePr>
              <a:graphicFrameLocks noChangeAspect="1"/>
            </p:cNvGraphicFramePr>
            <p:nvPr/>
          </p:nvGraphicFramePr>
          <p:xfrm>
            <a:off x="1440" y="2064"/>
            <a:ext cx="3264" cy="1872"/>
          </p:xfrm>
          <a:graphic>
            <a:graphicData uri="http://schemas.openxmlformats.org/presentationml/2006/ole">
              <mc:AlternateContent xmlns:mc="http://schemas.openxmlformats.org/markup-compatibility/2006">
                <mc:Choice xmlns:v="urn:schemas-microsoft-com:vml" Requires="v">
                  <p:oleObj spid="_x0000_s77855" name="Worksheet" r:id="rId6" imgW="4381805" imgH="2467356" progId="Excel.Sheet.8">
                    <p:embed/>
                  </p:oleObj>
                </mc:Choice>
                <mc:Fallback>
                  <p:oleObj name="Worksheet" r:id="rId6" imgW="4381805" imgH="2467356" progId="Excel.Sheet.8">
                    <p:embed/>
                    <p:pic>
                      <p:nvPicPr>
                        <p:cNvPr id="135181" name="Object 3085">
                          <a:extLst>
                            <a:ext uri="{FF2B5EF4-FFF2-40B4-BE49-F238E27FC236}">
                              <a16:creationId xmlns:a16="http://schemas.microsoft.com/office/drawing/2014/main" id="{BFE2E2A7-F2CA-446E-A98E-F6C93B3D9C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 y="2064"/>
                          <a:ext cx="3264"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82" name="Rectangle 3086">
              <a:extLst>
                <a:ext uri="{FF2B5EF4-FFF2-40B4-BE49-F238E27FC236}">
                  <a16:creationId xmlns:a16="http://schemas.microsoft.com/office/drawing/2014/main" id="{C91B970D-C058-4C40-82C2-8C97198BE909}"/>
                </a:ext>
              </a:extLst>
            </p:cNvPr>
            <p:cNvSpPr>
              <a:spLocks noChangeArrowheads="1"/>
            </p:cNvSpPr>
            <p:nvPr/>
          </p:nvSpPr>
          <p:spPr bwMode="auto">
            <a:xfrm>
              <a:off x="1536" y="768"/>
              <a:ext cx="3024" cy="3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3" name="Text Box 3087">
              <a:extLst>
                <a:ext uri="{FF2B5EF4-FFF2-40B4-BE49-F238E27FC236}">
                  <a16:creationId xmlns:a16="http://schemas.microsoft.com/office/drawing/2014/main" id="{5D83B478-36E1-46F2-9AF3-EFC213AE5803}"/>
                </a:ext>
              </a:extLst>
            </p:cNvPr>
            <p:cNvSpPr txBox="1">
              <a:spLocks noChangeArrowheads="1"/>
            </p:cNvSpPr>
            <p:nvPr/>
          </p:nvSpPr>
          <p:spPr bwMode="auto">
            <a:xfrm>
              <a:off x="2736" y="3748"/>
              <a:ext cx="10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solidFill>
                    <a:schemeClr val="tx1"/>
                  </a:solidFill>
                  <a:latin typeface="Times New Roman" panose="02020603050405020304" pitchFamily="18" charset="0"/>
                </a:rPr>
                <a:t> </a:t>
              </a:r>
              <a:endParaRPr lang="en-US" altLang="en-US" sz="1200">
                <a:solidFill>
                  <a:schemeClr val="tx1"/>
                </a:solidFill>
                <a:latin typeface="Times New Roman" panose="02020603050405020304" pitchFamily="18" charset="0"/>
              </a:endParaRPr>
            </a:p>
          </p:txBody>
        </p:sp>
      </p:grpSp>
      <p:sp>
        <p:nvSpPr>
          <p:cNvPr id="135184" name="Rectangle 3088">
            <a:extLst>
              <a:ext uri="{FF2B5EF4-FFF2-40B4-BE49-F238E27FC236}">
                <a16:creationId xmlns:a16="http://schemas.microsoft.com/office/drawing/2014/main" id="{9314932C-D7B7-4F51-BB29-BB73A58C12DB}"/>
              </a:ext>
            </a:extLst>
          </p:cNvPr>
          <p:cNvSpPr>
            <a:spLocks noChangeArrowheads="1"/>
          </p:cNvSpPr>
          <p:nvPr/>
        </p:nvSpPr>
        <p:spPr bwMode="auto">
          <a:xfrm>
            <a:off x="3956050" y="3392488"/>
            <a:ext cx="37782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tx1"/>
                </a:solidFill>
                <a:latin typeface="Times New Roman" panose="02020603050405020304" pitchFamily="18" charset="0"/>
              </a:rPr>
              <a:t>2 </a:t>
            </a:r>
            <a:r>
              <a:rPr lang="en-US" altLang="en-US" sz="1200">
                <a:solidFill>
                  <a:schemeClr val="tx1"/>
                </a:solidFill>
                <a:latin typeface="Symbol" panose="05050102010706020507" pitchFamily="18" charset="2"/>
              </a:rPr>
              <a:t>q</a:t>
            </a:r>
          </a:p>
        </p:txBody>
      </p:sp>
      <p:sp>
        <p:nvSpPr>
          <p:cNvPr id="135185" name="Rectangle 3089">
            <a:extLst>
              <a:ext uri="{FF2B5EF4-FFF2-40B4-BE49-F238E27FC236}">
                <a16:creationId xmlns:a16="http://schemas.microsoft.com/office/drawing/2014/main" id="{6D607BD2-1990-468B-A74A-88529E05E081}"/>
              </a:ext>
            </a:extLst>
          </p:cNvPr>
          <p:cNvSpPr>
            <a:spLocks noChangeArrowheads="1"/>
          </p:cNvSpPr>
          <p:nvPr/>
        </p:nvSpPr>
        <p:spPr bwMode="auto">
          <a:xfrm>
            <a:off x="8029575" y="1985963"/>
            <a:ext cx="7254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tx1"/>
                </a:solidFill>
                <a:latin typeface="Times New Roman" panose="02020603050405020304" pitchFamily="18" charset="0"/>
              </a:rPr>
              <a:t>Cu </a:t>
            </a:r>
            <a:r>
              <a:rPr lang="en-US" altLang="en-US" sz="1400" i="1">
                <a:solidFill>
                  <a:schemeClr val="tx1"/>
                </a:solidFill>
                <a:latin typeface="Times New Roman" panose="02020603050405020304" pitchFamily="18" charset="0"/>
              </a:rPr>
              <a:t>K</a:t>
            </a:r>
            <a:r>
              <a:rPr lang="en-US" altLang="en-US" sz="1400">
                <a:solidFill>
                  <a:schemeClr val="tx1"/>
                </a:solidFill>
                <a:latin typeface="Symbol" panose="05050102010706020507" pitchFamily="18" charset="2"/>
              </a:rPr>
              <a:t>a</a:t>
            </a:r>
            <a:r>
              <a:rPr lang="en-US" altLang="en-US" sz="1400" baseline="-25000">
                <a:solidFill>
                  <a:schemeClr val="tx1"/>
                </a:solidFill>
                <a:latin typeface="Times New Roman" panose="02020603050405020304" pitchFamily="18" charset="0"/>
              </a:rPr>
              <a:t>1</a:t>
            </a:r>
          </a:p>
        </p:txBody>
      </p:sp>
      <p:sp>
        <p:nvSpPr>
          <p:cNvPr id="135186" name="Text Box 3090">
            <a:extLst>
              <a:ext uri="{FF2B5EF4-FFF2-40B4-BE49-F238E27FC236}">
                <a16:creationId xmlns:a16="http://schemas.microsoft.com/office/drawing/2014/main" id="{21A4524D-7D24-4B32-9188-F5677CF35D1E}"/>
              </a:ext>
            </a:extLst>
          </p:cNvPr>
          <p:cNvSpPr txBox="1">
            <a:spLocks noChangeArrowheads="1"/>
          </p:cNvSpPr>
          <p:nvPr/>
        </p:nvSpPr>
        <p:spPr bwMode="auto">
          <a:xfrm>
            <a:off x="6175375" y="1252538"/>
            <a:ext cx="776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FF0000"/>
                </a:solidFill>
                <a:latin typeface="Helvetica" panose="020B0604020202020204" pitchFamily="34" charset="0"/>
              </a:rPr>
              <a:t>Form I</a:t>
            </a:r>
            <a:endParaRPr lang="en-US" altLang="en-US">
              <a:solidFill>
                <a:schemeClr val="tx1"/>
              </a:solidFill>
              <a:latin typeface="Helvetica" panose="020B0604020202020204" pitchFamily="34" charset="0"/>
            </a:endParaRPr>
          </a:p>
        </p:txBody>
      </p:sp>
      <p:sp>
        <p:nvSpPr>
          <p:cNvPr id="135187" name="Rectangle 3091">
            <a:extLst>
              <a:ext uri="{FF2B5EF4-FFF2-40B4-BE49-F238E27FC236}">
                <a16:creationId xmlns:a16="http://schemas.microsoft.com/office/drawing/2014/main" id="{00EC504B-6E27-441C-A4B1-861B3877A336}"/>
              </a:ext>
            </a:extLst>
          </p:cNvPr>
          <p:cNvSpPr>
            <a:spLocks noChangeArrowheads="1"/>
          </p:cNvSpPr>
          <p:nvPr/>
        </p:nvSpPr>
        <p:spPr bwMode="auto">
          <a:xfrm>
            <a:off x="6146800" y="2478088"/>
            <a:ext cx="8334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accent2"/>
                </a:solidFill>
                <a:latin typeface="Helvetica" panose="020B0604020202020204" pitchFamily="34" charset="0"/>
              </a:rPr>
              <a:t>Form II</a:t>
            </a:r>
          </a:p>
        </p:txBody>
      </p:sp>
      <p:sp>
        <p:nvSpPr>
          <p:cNvPr id="2" name="Title 1">
            <a:extLst>
              <a:ext uri="{FF2B5EF4-FFF2-40B4-BE49-F238E27FC236}">
                <a16:creationId xmlns:a16="http://schemas.microsoft.com/office/drawing/2014/main" id="{5B5B0C9C-E2A7-46B4-AEC4-7CA561194D2B}"/>
              </a:ext>
            </a:extLst>
          </p:cNvPr>
          <p:cNvSpPr>
            <a:spLocks noGrp="1"/>
          </p:cNvSpPr>
          <p:nvPr>
            <p:ph type="title"/>
          </p:nvPr>
        </p:nvSpPr>
        <p:spPr>
          <a:xfrm>
            <a:off x="327750" y="266252"/>
            <a:ext cx="8628678" cy="1112612"/>
          </a:xfrm>
        </p:spPr>
        <p:txBody>
          <a:bodyPr/>
          <a:lstStyle/>
          <a:p>
            <a:r>
              <a:rPr lang="en-US" altLang="en-US" sz="2400" dirty="0">
                <a:solidFill>
                  <a:schemeClr val="accent2"/>
                </a:solidFill>
                <a:latin typeface="+mj-lt"/>
              </a:rPr>
              <a:t>Lab(Sealed Tube) and Synchrotron XRD patterns of Enalapril Maleate </a:t>
            </a:r>
            <a:br>
              <a:rPr lang="en-US" altLang="en-US" sz="3200" dirty="0">
                <a:solidFill>
                  <a:schemeClr val="tx1"/>
                </a:solidFill>
                <a:latin typeface="+mj-lt"/>
              </a:rPr>
            </a:br>
            <a:endParaRPr lang="en-US" dirty="0">
              <a:latin typeface="+mj-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1027">
            <a:extLst>
              <a:ext uri="{FF2B5EF4-FFF2-40B4-BE49-F238E27FC236}">
                <a16:creationId xmlns:a16="http://schemas.microsoft.com/office/drawing/2014/main" id="{922CB251-7BFA-4419-9787-0943A46617D5}"/>
              </a:ext>
            </a:extLst>
          </p:cNvPr>
          <p:cNvSpPr txBox="1">
            <a:spLocks noChangeArrowheads="1"/>
          </p:cNvSpPr>
          <p:nvPr/>
        </p:nvSpPr>
        <p:spPr bwMode="auto">
          <a:xfrm>
            <a:off x="1416050" y="5784850"/>
            <a:ext cx="62992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err="1"/>
              <a:t>LeBail</a:t>
            </a:r>
            <a:r>
              <a:rPr lang="en-US" altLang="en-US" dirty="0"/>
              <a:t> Refinement</a:t>
            </a:r>
          </a:p>
          <a:p>
            <a:r>
              <a:rPr lang="en-US" altLang="en-US" dirty="0"/>
              <a:t>Cell indexed using 25 peaks in ITO</a:t>
            </a:r>
          </a:p>
        </p:txBody>
      </p:sp>
      <p:pic>
        <p:nvPicPr>
          <p:cNvPr id="146436" name="Picture 1028" descr="C:\material\enalapril\fp\leb.BMP">
            <a:extLst>
              <a:ext uri="{FF2B5EF4-FFF2-40B4-BE49-F238E27FC236}">
                <a16:creationId xmlns:a16="http://schemas.microsoft.com/office/drawing/2014/main" id="{7441E671-A235-4799-8B24-5CCC34E84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25"/>
            <a:ext cx="9144000" cy="54435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437" name="Object 1029">
            <a:extLst>
              <a:ext uri="{FF2B5EF4-FFF2-40B4-BE49-F238E27FC236}">
                <a16:creationId xmlns:a16="http://schemas.microsoft.com/office/drawing/2014/main" id="{E65BC73C-56C9-421C-BCB5-ABF0AEB75876}"/>
              </a:ext>
            </a:extLst>
          </p:cNvPr>
          <p:cNvGraphicFramePr>
            <a:graphicFrameLocks noChangeAspect="1"/>
          </p:cNvGraphicFramePr>
          <p:nvPr>
            <p:extLst>
              <p:ext uri="{D42A27DB-BD31-4B8C-83A1-F6EECF244321}">
                <p14:modId xmlns:p14="http://schemas.microsoft.com/office/powerpoint/2010/main" val="2046470449"/>
              </p:ext>
            </p:extLst>
          </p:nvPr>
        </p:nvGraphicFramePr>
        <p:xfrm>
          <a:off x="4572000" y="1065645"/>
          <a:ext cx="3178175" cy="2822575"/>
        </p:xfrm>
        <a:graphic>
          <a:graphicData uri="http://schemas.openxmlformats.org/presentationml/2006/ole">
            <mc:AlternateContent xmlns:mc="http://schemas.openxmlformats.org/markup-compatibility/2006">
              <mc:Choice xmlns:v="urn:schemas-microsoft-com:vml" Requires="v">
                <p:oleObj spid="_x0000_s83979" name="Bitmap Image" r:id="rId4" imgW="5657143" imgH="4428571" progId="Paint.Picture">
                  <p:embed/>
                </p:oleObj>
              </mc:Choice>
              <mc:Fallback>
                <p:oleObj name="Bitmap Image" r:id="rId4" imgW="5657143" imgH="4428571" progId="Paint.Picture">
                  <p:embed/>
                  <p:pic>
                    <p:nvPicPr>
                      <p:cNvPr id="146437" name="Object 1029">
                        <a:extLst>
                          <a:ext uri="{FF2B5EF4-FFF2-40B4-BE49-F238E27FC236}">
                            <a16:creationId xmlns:a16="http://schemas.microsoft.com/office/drawing/2014/main" id="{E65BC73C-56C9-421C-BCB5-ABF0AEB75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065645"/>
                        <a:ext cx="3178175" cy="282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1" name="Object 3">
            <a:extLst>
              <a:ext uri="{FF2B5EF4-FFF2-40B4-BE49-F238E27FC236}">
                <a16:creationId xmlns:a16="http://schemas.microsoft.com/office/drawing/2014/main" id="{5E3E33FC-B53D-4DFE-85BE-CAB4B3D8F9F5}"/>
              </a:ext>
            </a:extLst>
          </p:cNvPr>
          <p:cNvGraphicFramePr>
            <a:graphicFrameLocks noChangeAspect="1"/>
          </p:cNvGraphicFramePr>
          <p:nvPr/>
        </p:nvGraphicFramePr>
        <p:xfrm>
          <a:off x="522288" y="1193800"/>
          <a:ext cx="2324100" cy="2971800"/>
        </p:xfrm>
        <a:graphic>
          <a:graphicData uri="http://schemas.openxmlformats.org/presentationml/2006/ole">
            <mc:AlternateContent xmlns:mc="http://schemas.openxmlformats.org/markup-compatibility/2006">
              <mc:Choice xmlns:v="urn:schemas-microsoft-com:vml" Requires="v">
                <p:oleObj spid="_x0000_s82965" name="Bitmap Image" r:id="rId3" imgW="2324424" imgH="2971429" progId="Paint.Picture">
                  <p:embed/>
                </p:oleObj>
              </mc:Choice>
              <mc:Fallback>
                <p:oleObj name="Bitmap Image" r:id="rId3" imgW="2324424" imgH="2971429" progId="Paint.Picture">
                  <p:embed/>
                  <p:pic>
                    <p:nvPicPr>
                      <p:cNvPr id="150531" name="Object 3">
                        <a:extLst>
                          <a:ext uri="{FF2B5EF4-FFF2-40B4-BE49-F238E27FC236}">
                            <a16:creationId xmlns:a16="http://schemas.microsoft.com/office/drawing/2014/main" id="{5E3E33FC-B53D-4DFE-85BE-CAB4B3D8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1193800"/>
                        <a:ext cx="23241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34" name="Text Box 6">
            <a:extLst>
              <a:ext uri="{FF2B5EF4-FFF2-40B4-BE49-F238E27FC236}">
                <a16:creationId xmlns:a16="http://schemas.microsoft.com/office/drawing/2014/main" id="{9F8E1410-1BA9-4AE6-9660-2FAD8F3760B7}"/>
              </a:ext>
            </a:extLst>
          </p:cNvPr>
          <p:cNvSpPr txBox="1">
            <a:spLocks noChangeArrowheads="1"/>
          </p:cNvSpPr>
          <p:nvPr/>
        </p:nvSpPr>
        <p:spPr bwMode="auto">
          <a:xfrm>
            <a:off x="3252788" y="1763713"/>
            <a:ext cx="968375"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solidFill>
                  <a:schemeClr val="tx2"/>
                </a:solidFill>
              </a:rPr>
              <a:t>a=17.838</a:t>
            </a:r>
          </a:p>
          <a:p>
            <a:r>
              <a:rPr lang="en-US" altLang="en-US" sz="1400">
                <a:solidFill>
                  <a:schemeClr val="tx2"/>
                </a:solidFill>
              </a:rPr>
              <a:t>b=6.640</a:t>
            </a:r>
          </a:p>
          <a:p>
            <a:r>
              <a:rPr lang="en-US" altLang="en-US" sz="1400">
                <a:solidFill>
                  <a:schemeClr val="tx2"/>
                </a:solidFill>
              </a:rPr>
              <a:t>c=11.649</a:t>
            </a:r>
          </a:p>
          <a:p>
            <a:r>
              <a:rPr lang="en-US" altLang="en-US" sz="1400">
                <a:solidFill>
                  <a:schemeClr val="tx2"/>
                </a:solidFill>
                <a:latin typeface="Symbol" panose="05050102010706020507" pitchFamily="18" charset="2"/>
              </a:rPr>
              <a:t>b=106.29</a:t>
            </a:r>
          </a:p>
        </p:txBody>
      </p:sp>
      <p:sp>
        <p:nvSpPr>
          <p:cNvPr id="150535" name="Text Box 7">
            <a:extLst>
              <a:ext uri="{FF2B5EF4-FFF2-40B4-BE49-F238E27FC236}">
                <a16:creationId xmlns:a16="http://schemas.microsoft.com/office/drawing/2014/main" id="{E17AFC7B-00D8-4E89-BFA3-AE3E64B995B9}"/>
              </a:ext>
            </a:extLst>
          </p:cNvPr>
          <p:cNvSpPr txBox="1">
            <a:spLocks noChangeArrowheads="1"/>
          </p:cNvSpPr>
          <p:nvPr/>
        </p:nvSpPr>
        <p:spPr bwMode="auto">
          <a:xfrm>
            <a:off x="3057525" y="2760663"/>
            <a:ext cx="11398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form I</a:t>
            </a:r>
          </a:p>
        </p:txBody>
      </p:sp>
      <p:sp>
        <p:nvSpPr>
          <p:cNvPr id="150536" name="Rectangle 8">
            <a:extLst>
              <a:ext uri="{FF2B5EF4-FFF2-40B4-BE49-F238E27FC236}">
                <a16:creationId xmlns:a16="http://schemas.microsoft.com/office/drawing/2014/main" id="{922755F1-616E-4ECE-8D63-426950FF8631}"/>
              </a:ext>
            </a:extLst>
          </p:cNvPr>
          <p:cNvSpPr>
            <a:spLocks noChangeArrowheads="1"/>
          </p:cNvSpPr>
          <p:nvPr/>
        </p:nvSpPr>
        <p:spPr bwMode="auto">
          <a:xfrm>
            <a:off x="5530850" y="2703513"/>
            <a:ext cx="1069975"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tx2"/>
                </a:solidFill>
              </a:rPr>
              <a:t>a=33.987   b=6.642 c=11.210</a:t>
            </a:r>
          </a:p>
        </p:txBody>
      </p:sp>
      <p:sp>
        <p:nvSpPr>
          <p:cNvPr id="150537" name="Text Box 9">
            <a:extLst>
              <a:ext uri="{FF2B5EF4-FFF2-40B4-BE49-F238E27FC236}">
                <a16:creationId xmlns:a16="http://schemas.microsoft.com/office/drawing/2014/main" id="{69CED2A3-06C7-4B2C-8C46-B2213719B4F0}"/>
              </a:ext>
            </a:extLst>
          </p:cNvPr>
          <p:cNvSpPr txBox="1">
            <a:spLocks noChangeArrowheads="1"/>
          </p:cNvSpPr>
          <p:nvPr/>
        </p:nvSpPr>
        <p:spPr bwMode="auto">
          <a:xfrm>
            <a:off x="5241925" y="1174750"/>
            <a:ext cx="14001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form II</a:t>
            </a:r>
          </a:p>
        </p:txBody>
      </p:sp>
      <p:graphicFrame>
        <p:nvGraphicFramePr>
          <p:cNvPr id="150539" name="Object 11">
            <a:extLst>
              <a:ext uri="{FF2B5EF4-FFF2-40B4-BE49-F238E27FC236}">
                <a16:creationId xmlns:a16="http://schemas.microsoft.com/office/drawing/2014/main" id="{50E8A729-A626-4B61-B0AF-0484265CBE6B}"/>
              </a:ext>
            </a:extLst>
          </p:cNvPr>
          <p:cNvGraphicFramePr>
            <a:graphicFrameLocks noChangeAspect="1"/>
          </p:cNvGraphicFramePr>
          <p:nvPr/>
        </p:nvGraphicFramePr>
        <p:xfrm>
          <a:off x="6789738" y="1000125"/>
          <a:ext cx="2235200" cy="4064000"/>
        </p:xfrm>
        <a:graphic>
          <a:graphicData uri="http://schemas.openxmlformats.org/presentationml/2006/ole">
            <mc:AlternateContent xmlns:mc="http://schemas.openxmlformats.org/markup-compatibility/2006">
              <mc:Choice xmlns:v="urn:schemas-microsoft-com:vml" Requires="v">
                <p:oleObj spid="_x0000_s82966" name="Bitmap Image" r:id="rId5" imgW="3839111" imgH="6980952" progId="Paint.Picture">
                  <p:embed/>
                </p:oleObj>
              </mc:Choice>
              <mc:Fallback>
                <p:oleObj name="Bitmap Image" r:id="rId5" imgW="3839111" imgH="6980952" progId="Paint.Picture">
                  <p:embed/>
                  <p:pic>
                    <p:nvPicPr>
                      <p:cNvPr id="150539" name="Object 11">
                        <a:extLst>
                          <a:ext uri="{FF2B5EF4-FFF2-40B4-BE49-F238E27FC236}">
                            <a16:creationId xmlns:a16="http://schemas.microsoft.com/office/drawing/2014/main" id="{50E8A729-A626-4B61-B0AF-0484265CB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738" y="1000125"/>
                        <a:ext cx="22352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41" name="Line 13">
            <a:extLst>
              <a:ext uri="{FF2B5EF4-FFF2-40B4-BE49-F238E27FC236}">
                <a16:creationId xmlns:a16="http://schemas.microsoft.com/office/drawing/2014/main" id="{AA426F5A-02D8-4B99-B02A-3A28D44CEAA5}"/>
              </a:ext>
            </a:extLst>
          </p:cNvPr>
          <p:cNvSpPr>
            <a:spLocks noChangeShapeType="1"/>
          </p:cNvSpPr>
          <p:nvPr/>
        </p:nvSpPr>
        <p:spPr bwMode="auto">
          <a:xfrm flipH="1" flipV="1">
            <a:off x="2886075" y="2130425"/>
            <a:ext cx="477838" cy="59531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542" name="Line 14">
            <a:extLst>
              <a:ext uri="{FF2B5EF4-FFF2-40B4-BE49-F238E27FC236}">
                <a16:creationId xmlns:a16="http://schemas.microsoft.com/office/drawing/2014/main" id="{2E6719D9-15E0-4356-BAA4-F8ECDE3D8F40}"/>
              </a:ext>
            </a:extLst>
          </p:cNvPr>
          <p:cNvSpPr>
            <a:spLocks noChangeShapeType="1"/>
          </p:cNvSpPr>
          <p:nvPr/>
        </p:nvSpPr>
        <p:spPr bwMode="auto">
          <a:xfrm>
            <a:off x="6278563" y="2249488"/>
            <a:ext cx="360362" cy="4619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543" name="Text Box 15">
            <a:extLst>
              <a:ext uri="{FF2B5EF4-FFF2-40B4-BE49-F238E27FC236}">
                <a16:creationId xmlns:a16="http://schemas.microsoft.com/office/drawing/2014/main" id="{AF31B197-B963-4EAA-A5F4-703B5DAFE24B}"/>
              </a:ext>
            </a:extLst>
          </p:cNvPr>
          <p:cNvSpPr txBox="1">
            <a:spLocks noChangeArrowheads="1"/>
          </p:cNvSpPr>
          <p:nvPr/>
        </p:nvSpPr>
        <p:spPr bwMode="auto">
          <a:xfrm>
            <a:off x="598260" y="4816100"/>
            <a:ext cx="568030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rgbClr val="A50021"/>
                </a:solidFill>
              </a:rPr>
              <a:t>No Solution from simulated annealing methods</a:t>
            </a:r>
          </a:p>
        </p:txBody>
      </p:sp>
      <p:sp>
        <p:nvSpPr>
          <p:cNvPr id="150544" name="Text Box 16">
            <a:extLst>
              <a:ext uri="{FF2B5EF4-FFF2-40B4-BE49-F238E27FC236}">
                <a16:creationId xmlns:a16="http://schemas.microsoft.com/office/drawing/2014/main" id="{10F661A1-0E4D-4920-AB18-624E93664141}"/>
              </a:ext>
            </a:extLst>
          </p:cNvPr>
          <p:cNvSpPr txBox="1">
            <a:spLocks noChangeArrowheads="1"/>
          </p:cNvSpPr>
          <p:nvPr/>
        </p:nvSpPr>
        <p:spPr bwMode="auto">
          <a:xfrm>
            <a:off x="615161" y="5209613"/>
            <a:ext cx="816371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dirty="0"/>
              <a:t>  </a:t>
            </a:r>
            <a:r>
              <a:rPr lang="en-US" altLang="en-US" sz="2000" dirty="0"/>
              <a:t>Powder Solve Crashed</a:t>
            </a:r>
          </a:p>
          <a:p>
            <a:pPr>
              <a:buFontTx/>
              <a:buChar char="•"/>
            </a:pPr>
            <a:r>
              <a:rPr lang="en-US" altLang="en-US" sz="2000" dirty="0"/>
              <a:t> PSSP : ran for </a:t>
            </a:r>
            <a:r>
              <a:rPr lang="en-US" altLang="en-US" sz="2000" dirty="0">
                <a:sym typeface="Symbol" panose="05050102010706020507" pitchFamily="18" charset="2"/>
              </a:rPr>
              <a:t> time without success</a:t>
            </a:r>
          </a:p>
          <a:p>
            <a:pPr>
              <a:buFontTx/>
              <a:buChar char="•"/>
            </a:pPr>
            <a:r>
              <a:rPr lang="en-US" altLang="en-US" sz="2000" dirty="0">
                <a:sym typeface="Symbol" panose="05050102010706020507" pitchFamily="18" charset="2"/>
              </a:rPr>
              <a:t> Use Rigid units from Form I to reduce torsional degrees of freedom.  Then run MC/SA to solve the structure.</a:t>
            </a:r>
            <a:endParaRPr lang="en-US" altLang="en-US" sz="2000" dirty="0"/>
          </a:p>
        </p:txBody>
      </p:sp>
      <p:sp>
        <p:nvSpPr>
          <p:cNvPr id="150545" name="Text Box 17">
            <a:extLst>
              <a:ext uri="{FF2B5EF4-FFF2-40B4-BE49-F238E27FC236}">
                <a16:creationId xmlns:a16="http://schemas.microsoft.com/office/drawing/2014/main" id="{73AD35A9-0229-462F-8B09-D30A35743036}"/>
              </a:ext>
            </a:extLst>
          </p:cNvPr>
          <p:cNvSpPr txBox="1">
            <a:spLocks noChangeArrowheads="1"/>
          </p:cNvSpPr>
          <p:nvPr/>
        </p:nvSpPr>
        <p:spPr bwMode="auto">
          <a:xfrm>
            <a:off x="1736725" y="4189413"/>
            <a:ext cx="50800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2"/>
                </a:solidFill>
              </a:rPr>
              <a:t>Torsions : 11(enalapril) + 2 maleate</a:t>
            </a:r>
          </a:p>
          <a:p>
            <a:r>
              <a:rPr lang="en-US" altLang="en-US">
                <a:solidFill>
                  <a:schemeClr val="accent2"/>
                </a:solidFill>
              </a:rPr>
              <a:t>orientation + position: 12</a:t>
            </a:r>
          </a:p>
        </p:txBody>
      </p:sp>
      <p:sp>
        <p:nvSpPr>
          <p:cNvPr id="150547" name="Rectangle 19">
            <a:extLst>
              <a:ext uri="{FF2B5EF4-FFF2-40B4-BE49-F238E27FC236}">
                <a16:creationId xmlns:a16="http://schemas.microsoft.com/office/drawing/2014/main" id="{AE42F8BA-4DC2-49F3-958E-EA5AD3E992AE}"/>
              </a:ext>
            </a:extLst>
          </p:cNvPr>
          <p:cNvSpPr>
            <a:spLocks noChangeArrowheads="1"/>
          </p:cNvSpPr>
          <p:nvPr/>
        </p:nvSpPr>
        <p:spPr bwMode="auto">
          <a:xfrm>
            <a:off x="2936875" y="3175000"/>
            <a:ext cx="15176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tx1"/>
                </a:solidFill>
                <a:latin typeface="Helvetica" panose="020B0604020202020204" pitchFamily="34" charset="0"/>
              </a:rPr>
              <a:t>Monoclinic P2</a:t>
            </a:r>
            <a:r>
              <a:rPr lang="en-US" altLang="en-US" sz="1600" baseline="-25000">
                <a:solidFill>
                  <a:schemeClr val="tx1"/>
                </a:solidFill>
                <a:latin typeface="Helvetica" panose="020B0604020202020204" pitchFamily="34" charset="0"/>
              </a:rPr>
              <a:t>1</a:t>
            </a:r>
            <a:r>
              <a:rPr lang="en-US" altLang="en-US" sz="1600">
                <a:solidFill>
                  <a:schemeClr val="tx1"/>
                </a:solidFill>
                <a:latin typeface="Helvetica" panose="020B0604020202020204" pitchFamily="34" charset="0"/>
              </a:rPr>
              <a:t>/c</a:t>
            </a:r>
          </a:p>
        </p:txBody>
      </p:sp>
      <p:sp>
        <p:nvSpPr>
          <p:cNvPr id="150548" name="Rectangle 20">
            <a:extLst>
              <a:ext uri="{FF2B5EF4-FFF2-40B4-BE49-F238E27FC236}">
                <a16:creationId xmlns:a16="http://schemas.microsoft.com/office/drawing/2014/main" id="{9558C9C2-9107-4741-A06A-DAA9EDC64314}"/>
              </a:ext>
            </a:extLst>
          </p:cNvPr>
          <p:cNvSpPr>
            <a:spLocks noChangeArrowheads="1"/>
          </p:cNvSpPr>
          <p:nvPr/>
        </p:nvSpPr>
        <p:spPr bwMode="auto">
          <a:xfrm>
            <a:off x="4432300" y="1620838"/>
            <a:ext cx="21875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chemeClr val="tx1"/>
                </a:solidFill>
                <a:latin typeface="Helvetica" panose="020B0604020202020204" pitchFamily="34" charset="0"/>
              </a:rPr>
              <a:t>Orthorhombic P2</a:t>
            </a:r>
            <a:r>
              <a:rPr lang="en-US" altLang="en-US" sz="1600" baseline="-25000">
                <a:solidFill>
                  <a:schemeClr val="tx1"/>
                </a:solidFill>
                <a:latin typeface="Helvetica" panose="020B0604020202020204" pitchFamily="34" charset="0"/>
              </a:rPr>
              <a:t>1</a:t>
            </a:r>
            <a:r>
              <a:rPr lang="en-US" altLang="en-US" sz="1600">
                <a:solidFill>
                  <a:schemeClr val="tx1"/>
                </a:solidFill>
                <a:latin typeface="Helvetica" panose="020B0604020202020204" pitchFamily="34" charset="0"/>
              </a:rPr>
              <a:t>2</a:t>
            </a:r>
            <a:r>
              <a:rPr lang="en-US" altLang="en-US" sz="1600" baseline="-25000">
                <a:solidFill>
                  <a:schemeClr val="tx1"/>
                </a:solidFill>
                <a:latin typeface="Helvetica" panose="020B0604020202020204" pitchFamily="34" charset="0"/>
              </a:rPr>
              <a:t>1</a:t>
            </a:r>
            <a:r>
              <a:rPr lang="en-US" altLang="en-US" sz="1600">
                <a:solidFill>
                  <a:schemeClr val="tx1"/>
                </a:solidFill>
                <a:latin typeface="Helvetica" panose="020B0604020202020204" pitchFamily="34" charset="0"/>
              </a:rPr>
              <a:t>2</a:t>
            </a:r>
            <a:r>
              <a:rPr lang="en-US" altLang="en-US" sz="1600" baseline="-25000">
                <a:solidFill>
                  <a:schemeClr val="tx1"/>
                </a:solidFill>
                <a:latin typeface="Helvetica" panose="020B0604020202020204" pitchFamily="34" charset="0"/>
              </a:rPr>
              <a:t>1</a:t>
            </a:r>
          </a:p>
        </p:txBody>
      </p:sp>
      <p:sp>
        <p:nvSpPr>
          <p:cNvPr id="2" name="Title 1">
            <a:extLst>
              <a:ext uri="{FF2B5EF4-FFF2-40B4-BE49-F238E27FC236}">
                <a16:creationId xmlns:a16="http://schemas.microsoft.com/office/drawing/2014/main" id="{87D2E16F-4633-4C12-8D2A-C5388BB1E84C}"/>
              </a:ext>
            </a:extLst>
          </p:cNvPr>
          <p:cNvSpPr>
            <a:spLocks noGrp="1"/>
          </p:cNvSpPr>
          <p:nvPr>
            <p:ph type="title"/>
          </p:nvPr>
        </p:nvSpPr>
        <p:spPr>
          <a:xfrm>
            <a:off x="382678" y="300926"/>
            <a:ext cx="8628678" cy="484748"/>
          </a:xfrm>
        </p:spPr>
        <p:txBody>
          <a:bodyPr/>
          <a:lstStyle/>
          <a:p>
            <a:r>
              <a:rPr lang="en-US" dirty="0"/>
              <a:t>Structure Solution of Enalapril Maleate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a:extLst>
              <a:ext uri="{FF2B5EF4-FFF2-40B4-BE49-F238E27FC236}">
                <a16:creationId xmlns:a16="http://schemas.microsoft.com/office/drawing/2014/main" id="{BD9AAAAA-E212-4537-940A-5052A6A7A2A9}"/>
              </a:ext>
            </a:extLst>
          </p:cNvPr>
          <p:cNvGrpSpPr>
            <a:grpSpLocks/>
          </p:cNvGrpSpPr>
          <p:nvPr/>
        </p:nvGrpSpPr>
        <p:grpSpPr bwMode="auto">
          <a:xfrm>
            <a:off x="439763" y="2166938"/>
            <a:ext cx="6129337" cy="4522787"/>
            <a:chOff x="624" y="624"/>
            <a:chExt cx="4608" cy="3606"/>
          </a:xfrm>
        </p:grpSpPr>
        <p:grpSp>
          <p:nvGrpSpPr>
            <p:cNvPr id="147459" name="Group 3">
              <a:extLst>
                <a:ext uri="{FF2B5EF4-FFF2-40B4-BE49-F238E27FC236}">
                  <a16:creationId xmlns:a16="http://schemas.microsoft.com/office/drawing/2014/main" id="{4891542D-EEA5-4F61-A31C-018A97FDF880}"/>
                </a:ext>
              </a:extLst>
            </p:cNvPr>
            <p:cNvGrpSpPr>
              <a:grpSpLocks/>
            </p:cNvGrpSpPr>
            <p:nvPr/>
          </p:nvGrpSpPr>
          <p:grpSpPr bwMode="auto">
            <a:xfrm>
              <a:off x="624" y="624"/>
              <a:ext cx="4608" cy="3533"/>
              <a:chOff x="624" y="672"/>
              <a:chExt cx="4608" cy="3533"/>
            </a:xfrm>
          </p:grpSpPr>
          <p:pic>
            <p:nvPicPr>
              <p:cNvPr id="147460" name="Picture 4" descr="form1pack">
                <a:extLst>
                  <a:ext uri="{FF2B5EF4-FFF2-40B4-BE49-F238E27FC236}">
                    <a16:creationId xmlns:a16="http://schemas.microsoft.com/office/drawing/2014/main" id="{78FCEF4B-124A-4238-947E-F04ADC69E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826"/>
                <a:ext cx="2268" cy="3033"/>
              </a:xfrm>
              <a:prstGeom prst="rect">
                <a:avLst/>
              </a:prstGeom>
              <a:noFill/>
              <a:extLst>
                <a:ext uri="{909E8E84-426E-40DD-AFC4-6F175D3DCCD1}">
                  <a14:hiddenFill xmlns:a14="http://schemas.microsoft.com/office/drawing/2010/main">
                    <a:solidFill>
                      <a:srgbClr val="FFFFFF"/>
                    </a:solidFill>
                  </a14:hiddenFill>
                </a:ext>
              </a:extLst>
            </p:spPr>
          </p:pic>
          <p:pic>
            <p:nvPicPr>
              <p:cNvPr id="147461" name="Picture 5" descr="form2pack">
                <a:extLst>
                  <a:ext uri="{FF2B5EF4-FFF2-40B4-BE49-F238E27FC236}">
                    <a16:creationId xmlns:a16="http://schemas.microsoft.com/office/drawing/2014/main" id="{DA5511C0-9EA7-4F8D-9664-C47B67374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 y="786"/>
                <a:ext cx="2363" cy="3102"/>
              </a:xfrm>
              <a:prstGeom prst="rect">
                <a:avLst/>
              </a:prstGeom>
              <a:noFill/>
              <a:extLst>
                <a:ext uri="{909E8E84-426E-40DD-AFC4-6F175D3DCCD1}">
                  <a14:hiddenFill xmlns:a14="http://schemas.microsoft.com/office/drawing/2010/main">
                    <a:solidFill>
                      <a:srgbClr val="FFFFFF"/>
                    </a:solidFill>
                  </a14:hiddenFill>
                </a:ext>
              </a:extLst>
            </p:spPr>
          </p:pic>
          <p:sp>
            <p:nvSpPr>
              <p:cNvPr id="147462" name="Rectangle 6">
                <a:extLst>
                  <a:ext uri="{FF2B5EF4-FFF2-40B4-BE49-F238E27FC236}">
                    <a16:creationId xmlns:a16="http://schemas.microsoft.com/office/drawing/2014/main" id="{1881574F-C3B6-4C5C-B9E6-BB3BC15640EE}"/>
                  </a:ext>
                </a:extLst>
              </p:cNvPr>
              <p:cNvSpPr>
                <a:spLocks noChangeArrowheads="1"/>
              </p:cNvSpPr>
              <p:nvPr/>
            </p:nvSpPr>
            <p:spPr bwMode="auto">
              <a:xfrm>
                <a:off x="624" y="672"/>
                <a:ext cx="4557" cy="154"/>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3" name="Rectangle 7">
                <a:extLst>
                  <a:ext uri="{FF2B5EF4-FFF2-40B4-BE49-F238E27FC236}">
                    <a16:creationId xmlns:a16="http://schemas.microsoft.com/office/drawing/2014/main" id="{08C7D5D2-646B-4C1E-84D4-E834D7D479A2}"/>
                  </a:ext>
                </a:extLst>
              </p:cNvPr>
              <p:cNvSpPr>
                <a:spLocks noChangeArrowheads="1"/>
              </p:cNvSpPr>
              <p:nvPr/>
            </p:nvSpPr>
            <p:spPr bwMode="auto">
              <a:xfrm>
                <a:off x="5130" y="672"/>
                <a:ext cx="102" cy="3226"/>
              </a:xfrm>
              <a:prstGeom prst="rect">
                <a:avLst/>
              </a:prstGeom>
              <a:solidFill>
                <a:schemeClr val="tx2"/>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4" name="Rectangle 8">
                <a:extLst>
                  <a:ext uri="{FF2B5EF4-FFF2-40B4-BE49-F238E27FC236}">
                    <a16:creationId xmlns:a16="http://schemas.microsoft.com/office/drawing/2014/main" id="{7372801F-9F0B-401B-8E52-04A63E88A1CD}"/>
                  </a:ext>
                </a:extLst>
              </p:cNvPr>
              <p:cNvSpPr>
                <a:spLocks noChangeArrowheads="1"/>
              </p:cNvSpPr>
              <p:nvPr/>
            </p:nvSpPr>
            <p:spPr bwMode="auto">
              <a:xfrm>
                <a:off x="624" y="3847"/>
                <a:ext cx="4608" cy="35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5" name="Oval 9">
                <a:extLst>
                  <a:ext uri="{FF2B5EF4-FFF2-40B4-BE49-F238E27FC236}">
                    <a16:creationId xmlns:a16="http://schemas.microsoft.com/office/drawing/2014/main" id="{A557D433-0685-4F3F-B68D-59E2EDE7E977}"/>
                  </a:ext>
                </a:extLst>
              </p:cNvPr>
              <p:cNvSpPr>
                <a:spLocks noChangeArrowheads="1"/>
              </p:cNvSpPr>
              <p:nvPr/>
            </p:nvSpPr>
            <p:spPr bwMode="auto">
              <a:xfrm>
                <a:off x="3264" y="2016"/>
                <a:ext cx="720" cy="720"/>
              </a:xfrm>
              <a:prstGeom prst="ellipse">
                <a:avLst/>
              </a:prstGeom>
              <a:noFill/>
              <a:ln w="12700" cap="sq">
                <a:solidFill>
                  <a:srgbClr val="00FF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6" name="Oval 10">
                <a:extLst>
                  <a:ext uri="{FF2B5EF4-FFF2-40B4-BE49-F238E27FC236}">
                    <a16:creationId xmlns:a16="http://schemas.microsoft.com/office/drawing/2014/main" id="{E5D41DDB-F77D-4960-A8DC-870EE150AD72}"/>
                  </a:ext>
                </a:extLst>
              </p:cNvPr>
              <p:cNvSpPr>
                <a:spLocks noChangeArrowheads="1"/>
              </p:cNvSpPr>
              <p:nvPr/>
            </p:nvSpPr>
            <p:spPr bwMode="auto">
              <a:xfrm>
                <a:off x="4320" y="1008"/>
                <a:ext cx="240" cy="240"/>
              </a:xfrm>
              <a:prstGeom prst="ellipse">
                <a:avLst/>
              </a:prstGeom>
              <a:noFill/>
              <a:ln w="12700" cap="sq">
                <a:solidFill>
                  <a:srgbClr val="00FF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7467" name="Text Box 11">
              <a:extLst>
                <a:ext uri="{FF2B5EF4-FFF2-40B4-BE49-F238E27FC236}">
                  <a16:creationId xmlns:a16="http://schemas.microsoft.com/office/drawing/2014/main" id="{0B3DF172-B262-4176-ADDB-200700B27608}"/>
                </a:ext>
              </a:extLst>
            </p:cNvPr>
            <p:cNvSpPr txBox="1">
              <a:spLocks noChangeArrowheads="1"/>
            </p:cNvSpPr>
            <p:nvPr/>
          </p:nvSpPr>
          <p:spPr bwMode="auto">
            <a:xfrm>
              <a:off x="1631" y="3840"/>
              <a:ext cx="584"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FFFF00"/>
                  </a:solidFill>
                  <a:latin typeface="Helvetica" panose="020B0604020202020204" pitchFamily="34" charset="0"/>
                </a:rPr>
                <a:t>Form I</a:t>
              </a:r>
              <a:endParaRPr lang="en-US" altLang="en-US">
                <a:solidFill>
                  <a:schemeClr val="tx1"/>
                </a:solidFill>
                <a:latin typeface="Helvetica" panose="020B0604020202020204" pitchFamily="34" charset="0"/>
              </a:endParaRPr>
            </a:p>
          </p:txBody>
        </p:sp>
        <p:sp>
          <p:nvSpPr>
            <p:cNvPr id="147468" name="Text Box 12">
              <a:extLst>
                <a:ext uri="{FF2B5EF4-FFF2-40B4-BE49-F238E27FC236}">
                  <a16:creationId xmlns:a16="http://schemas.microsoft.com/office/drawing/2014/main" id="{BEC8D1E3-4C4D-4D1C-967A-AE379D97E1DE}"/>
                </a:ext>
              </a:extLst>
            </p:cNvPr>
            <p:cNvSpPr txBox="1">
              <a:spLocks noChangeArrowheads="1"/>
            </p:cNvSpPr>
            <p:nvPr/>
          </p:nvSpPr>
          <p:spPr bwMode="auto">
            <a:xfrm>
              <a:off x="4033" y="3792"/>
              <a:ext cx="626"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FFFF00"/>
                  </a:solidFill>
                  <a:latin typeface="Helvetica" panose="020B0604020202020204" pitchFamily="34" charset="0"/>
                </a:rPr>
                <a:t>Form II</a:t>
              </a:r>
              <a:endParaRPr lang="en-US" altLang="en-US">
                <a:solidFill>
                  <a:schemeClr val="tx1"/>
                </a:solidFill>
                <a:latin typeface="Helvetica" panose="020B0604020202020204" pitchFamily="34" charset="0"/>
              </a:endParaRPr>
            </a:p>
          </p:txBody>
        </p:sp>
        <p:sp>
          <p:nvSpPr>
            <p:cNvPr id="147469" name="Text Box 13">
              <a:extLst>
                <a:ext uri="{FF2B5EF4-FFF2-40B4-BE49-F238E27FC236}">
                  <a16:creationId xmlns:a16="http://schemas.microsoft.com/office/drawing/2014/main" id="{41F72715-6347-49E9-9E91-43EDEE8AF448}"/>
                </a:ext>
              </a:extLst>
            </p:cNvPr>
            <p:cNvSpPr txBox="1">
              <a:spLocks noChangeArrowheads="1"/>
            </p:cNvSpPr>
            <p:nvPr/>
          </p:nvSpPr>
          <p:spPr bwMode="auto">
            <a:xfrm>
              <a:off x="2688" y="3648"/>
              <a:ext cx="936"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solidFill>
                    <a:srgbClr val="00FF00"/>
                  </a:solidFill>
                  <a:latin typeface="Helvetica" panose="020B0604020202020204" pitchFamily="34" charset="0"/>
                </a:rPr>
                <a:t>green:carbon</a:t>
              </a:r>
            </a:p>
            <a:p>
              <a:pPr algn="l"/>
              <a:r>
                <a:rPr lang="en-US" altLang="en-US" sz="1400">
                  <a:solidFill>
                    <a:srgbClr val="FFFF00"/>
                  </a:solidFill>
                  <a:latin typeface="Helvetica" panose="020B0604020202020204" pitchFamily="34" charset="0"/>
                </a:rPr>
                <a:t>yellow:nitrogen</a:t>
              </a:r>
              <a:endParaRPr lang="en-US" altLang="en-US" sz="1400">
                <a:solidFill>
                  <a:schemeClr val="tx1"/>
                </a:solidFill>
                <a:latin typeface="Helvetica" panose="020B0604020202020204" pitchFamily="34" charset="0"/>
              </a:endParaRPr>
            </a:p>
            <a:p>
              <a:pPr algn="l"/>
              <a:r>
                <a:rPr lang="en-US" altLang="en-US" sz="1400">
                  <a:solidFill>
                    <a:srgbClr val="FF0000"/>
                  </a:solidFill>
                  <a:latin typeface="Helvetica" panose="020B0604020202020204" pitchFamily="34" charset="0"/>
                </a:rPr>
                <a:t>red:oxygen</a:t>
              </a:r>
              <a:endParaRPr lang="en-US" altLang="en-US" sz="1600">
                <a:solidFill>
                  <a:schemeClr val="tx1"/>
                </a:solidFill>
                <a:latin typeface="Helvetica" panose="020B0604020202020204" pitchFamily="34" charset="0"/>
              </a:endParaRPr>
            </a:p>
          </p:txBody>
        </p:sp>
      </p:grpSp>
      <p:sp>
        <p:nvSpPr>
          <p:cNvPr id="147470" name="Text Box 14">
            <a:extLst>
              <a:ext uri="{FF2B5EF4-FFF2-40B4-BE49-F238E27FC236}">
                <a16:creationId xmlns:a16="http://schemas.microsoft.com/office/drawing/2014/main" id="{B59527D2-9FE9-4988-A38B-9192B9A0F69A}"/>
              </a:ext>
            </a:extLst>
          </p:cNvPr>
          <p:cNvSpPr txBox="1">
            <a:spLocks noChangeArrowheads="1"/>
          </p:cNvSpPr>
          <p:nvPr/>
        </p:nvSpPr>
        <p:spPr bwMode="auto">
          <a:xfrm>
            <a:off x="1143000" y="228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tx1"/>
                </a:solidFill>
                <a:latin typeface="Helvetica" panose="020B0604020202020204" pitchFamily="34" charset="0"/>
              </a:rPr>
              <a:t> </a:t>
            </a:r>
          </a:p>
        </p:txBody>
      </p:sp>
      <p:graphicFrame>
        <p:nvGraphicFramePr>
          <p:cNvPr id="147473" name="Object 17">
            <a:extLst>
              <a:ext uri="{FF2B5EF4-FFF2-40B4-BE49-F238E27FC236}">
                <a16:creationId xmlns:a16="http://schemas.microsoft.com/office/drawing/2014/main" id="{96E493EB-A790-4551-9DD2-D9B33D790AAF}"/>
              </a:ext>
            </a:extLst>
          </p:cNvPr>
          <p:cNvGraphicFramePr>
            <a:graphicFrameLocks noChangeAspect="1"/>
          </p:cNvGraphicFramePr>
          <p:nvPr/>
        </p:nvGraphicFramePr>
        <p:xfrm>
          <a:off x="919163" y="300038"/>
          <a:ext cx="7696200" cy="1866900"/>
        </p:xfrm>
        <a:graphic>
          <a:graphicData uri="http://schemas.openxmlformats.org/presentationml/2006/ole">
            <mc:AlternateContent xmlns:mc="http://schemas.openxmlformats.org/markup-compatibility/2006">
              <mc:Choice xmlns:v="urn:schemas-microsoft-com:vml" Requires="v">
                <p:oleObj spid="_x0000_s81931" name="Document" r:id="rId5" imgW="6773040" imgH="1817640" progId="Word.Document.8">
                  <p:embed/>
                </p:oleObj>
              </mc:Choice>
              <mc:Fallback>
                <p:oleObj name="Document" r:id="rId5" imgW="6773040" imgH="1817640" progId="Word.Document.8">
                  <p:embed/>
                  <p:pic>
                    <p:nvPicPr>
                      <p:cNvPr id="147473" name="Object 17">
                        <a:extLst>
                          <a:ext uri="{FF2B5EF4-FFF2-40B4-BE49-F238E27FC236}">
                            <a16:creationId xmlns:a16="http://schemas.microsoft.com/office/drawing/2014/main" id="{96E493EB-A790-4551-9DD2-D9B33D790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63" y="300038"/>
                        <a:ext cx="76962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C5FE37B0-B7DC-4406-8148-AA1BB0A5C006}"/>
              </a:ext>
            </a:extLst>
          </p:cNvPr>
          <p:cNvSpPr/>
          <p:nvPr/>
        </p:nvSpPr>
        <p:spPr>
          <a:xfrm>
            <a:off x="6722917" y="4074855"/>
            <a:ext cx="2286000" cy="2554545"/>
          </a:xfrm>
          <a:prstGeom prst="rect">
            <a:avLst/>
          </a:prstGeom>
        </p:spPr>
        <p:txBody>
          <a:bodyPr wrap="square">
            <a:spAutoFit/>
          </a:bodyPr>
          <a:lstStyle/>
          <a:p>
            <a:pPr>
              <a:spcBef>
                <a:spcPct val="50000"/>
              </a:spcBef>
            </a:pPr>
            <a:r>
              <a:rPr lang="en-US" sz="1600" b="0" dirty="0"/>
              <a:t>Y.H. Kiang, A. Huq, P.W. Stephens, W. Xu, “Structure Determination of Enalapril Maleate Form II from High-Resolution X-ray Powder Diffraction Data”,  </a:t>
            </a:r>
            <a:r>
              <a:rPr lang="en-US" sz="1600" b="0" i="1" dirty="0"/>
              <a:t>J. of Pharm. Sci.</a:t>
            </a:r>
            <a:r>
              <a:rPr lang="en-US" sz="1600" b="0" dirty="0"/>
              <a:t> 92, 1844 (2003)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a:t>Peanut Butter</a:t>
            </a: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16" y="1195388"/>
            <a:ext cx="7931535" cy="499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s://encrypted-tbn3.gstatic.com/images?q=tbn:ANd9GcS3-kQz9dQYPABUgeeCdDYLBW57YEFgIBw4-U-t5xwALhUrix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750" y="1215980"/>
            <a:ext cx="5715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56" r="21755"/>
          <a:stretch/>
        </p:blipFill>
        <p:spPr bwMode="auto">
          <a:xfrm>
            <a:off x="6140332" y="1774726"/>
            <a:ext cx="51652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25017" r="23624"/>
          <a:stretch/>
        </p:blipFill>
        <p:spPr bwMode="auto">
          <a:xfrm>
            <a:off x="6695496" y="2467053"/>
            <a:ext cx="537998" cy="80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21756" r="21755"/>
          <a:stretch/>
        </p:blipFill>
        <p:spPr bwMode="auto">
          <a:xfrm>
            <a:off x="7274137" y="2894114"/>
            <a:ext cx="605307"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140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My Documents\paper\enalapril\enal.tif">
            <a:extLst>
              <a:ext uri="{FF2B5EF4-FFF2-40B4-BE49-F238E27FC236}">
                <a16:creationId xmlns:a16="http://schemas.microsoft.com/office/drawing/2014/main" id="{11EA767A-7F61-4A9C-88F8-6A27E2560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473075"/>
            <a:ext cx="8609013" cy="5608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b="1"/>
              <a:t>Proteins and Powder Diffraction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85800" y="304800"/>
            <a:ext cx="7772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a:solidFill>
                  <a:srgbClr val="CC3300"/>
                </a:solidFill>
                <a:latin typeface="Comic Sans MS" pitchFamily="66" charset="0"/>
              </a:rPr>
              <a:t>Extreme limit:  Proteins</a:t>
            </a:r>
          </a:p>
          <a:p>
            <a:pPr eaLnBrk="1" hangingPunct="1"/>
            <a:r>
              <a:rPr lang="en-US">
                <a:solidFill>
                  <a:srgbClr val="CC3300"/>
                </a:solidFill>
                <a:latin typeface="Comic Sans MS" pitchFamily="66" charset="0"/>
              </a:rPr>
              <a:t>Work done by R. Von Dreele (Los Alamos) &amp; P.W. Stephens</a:t>
            </a:r>
          </a:p>
          <a:p>
            <a:pPr eaLnBrk="1" hangingPunct="1"/>
            <a:r>
              <a:rPr lang="en-US">
                <a:solidFill>
                  <a:srgbClr val="CC3300"/>
                </a:solidFill>
                <a:latin typeface="Comic Sans MS" pitchFamily="66" charset="0"/>
              </a:rPr>
              <a:t>It is possible to get usable data, and to refine it with sufficient chemical restraints.</a:t>
            </a:r>
          </a:p>
        </p:txBody>
      </p:sp>
      <p:graphicFrame>
        <p:nvGraphicFramePr>
          <p:cNvPr id="63491" name="Object 3"/>
          <p:cNvGraphicFramePr>
            <a:graphicFrameLocks noChangeAspect="1"/>
          </p:cNvGraphicFramePr>
          <p:nvPr/>
        </p:nvGraphicFramePr>
        <p:xfrm>
          <a:off x="838200" y="1604963"/>
          <a:ext cx="6781800" cy="5253037"/>
        </p:xfrm>
        <a:graphic>
          <a:graphicData uri="http://schemas.openxmlformats.org/presentationml/2006/ole">
            <mc:AlternateContent xmlns:mc="http://schemas.openxmlformats.org/markup-compatibility/2006">
              <mc:Choice xmlns:v="urn:schemas-microsoft-com:vml" Requires="v">
                <p:oleObj spid="_x0000_s63653" name="Document" r:id="rId3" imgW="4191000" imgH="3247644" progId="Word.Document.8">
                  <p:embed/>
                </p:oleObj>
              </mc:Choice>
              <mc:Fallback>
                <p:oleObj name="Document" r:id="rId3" imgW="4191000" imgH="3247644"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04963"/>
                        <a:ext cx="6781800" cy="5253037"/>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492" name="Object 4"/>
          <p:cNvGraphicFramePr>
            <a:graphicFrameLocks noChangeAspect="1"/>
          </p:cNvGraphicFramePr>
          <p:nvPr/>
        </p:nvGraphicFramePr>
        <p:xfrm>
          <a:off x="4343400" y="1295400"/>
          <a:ext cx="4343400" cy="3363913"/>
        </p:xfrm>
        <a:graphic>
          <a:graphicData uri="http://schemas.openxmlformats.org/presentationml/2006/ole">
            <mc:AlternateContent xmlns:mc="http://schemas.openxmlformats.org/markup-compatibility/2006">
              <mc:Choice xmlns:v="urn:schemas-microsoft-com:vml" Requires="v">
                <p:oleObj spid="_x0000_s63654" name="Document" r:id="rId5" imgW="4191000" imgH="3247644" progId="Word.Document.8">
                  <p:embed/>
                </p:oleObj>
              </mc:Choice>
              <mc:Fallback>
                <p:oleObj name="Document" r:id="rId5" imgW="4191000" imgH="3247644"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295400"/>
                        <a:ext cx="4343400" cy="3363913"/>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33400" y="228600"/>
            <a:ext cx="4038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400">
                <a:solidFill>
                  <a:srgbClr val="CC3300"/>
                </a:solidFill>
                <a:latin typeface="Comic Sans MS" pitchFamily="66" charset="0"/>
              </a:rPr>
              <a:t>Structure solved from powder data &amp; Rietveld refinement</a:t>
            </a:r>
          </a:p>
          <a:p>
            <a:pPr eaLnBrk="1" hangingPunct="1"/>
            <a:endParaRPr lang="en-US" sz="2400">
              <a:solidFill>
                <a:srgbClr val="CC3300"/>
              </a:solidFill>
              <a:latin typeface="Comic Sans MS" pitchFamily="66" charset="0"/>
            </a:endParaRPr>
          </a:p>
          <a:p>
            <a:pPr eaLnBrk="1" hangingPunct="1"/>
            <a:r>
              <a:rPr lang="en-US" sz="2400">
                <a:solidFill>
                  <a:srgbClr val="CC3300"/>
                </a:solidFill>
                <a:latin typeface="Comic Sans MS" pitchFamily="66" charset="0"/>
              </a:rPr>
              <a:t>Human Insulin Zn complex</a:t>
            </a:r>
          </a:p>
        </p:txBody>
      </p:sp>
      <p:graphicFrame>
        <p:nvGraphicFramePr>
          <p:cNvPr id="64515" name="Object 3"/>
          <p:cNvGraphicFramePr>
            <a:graphicFrameLocks noChangeAspect="1"/>
          </p:cNvGraphicFramePr>
          <p:nvPr/>
        </p:nvGraphicFramePr>
        <p:xfrm>
          <a:off x="5486400" y="0"/>
          <a:ext cx="3322638" cy="6858000"/>
        </p:xfrm>
        <a:graphic>
          <a:graphicData uri="http://schemas.openxmlformats.org/presentationml/2006/ole">
            <mc:AlternateContent xmlns:mc="http://schemas.openxmlformats.org/markup-compatibility/2006">
              <mc:Choice xmlns:v="urn:schemas-microsoft-com:vml" Requires="v">
                <p:oleObj spid="_x0000_s64599" name="Document" r:id="rId3" imgW="2971800" imgH="6138672" progId="Word.Document.8">
                  <p:embed/>
                </p:oleObj>
              </mc:Choice>
              <mc:Fallback>
                <p:oleObj name="Document" r:id="rId3" imgW="2971800" imgH="6138672"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0"/>
                        <a:ext cx="3322638" cy="6858000"/>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6" name="Text Box 4"/>
          <p:cNvSpPr txBox="1">
            <a:spLocks noChangeArrowheads="1"/>
          </p:cNvSpPr>
          <p:nvPr/>
        </p:nvSpPr>
        <p:spPr bwMode="auto">
          <a:xfrm>
            <a:off x="609600" y="2209800"/>
            <a:ext cx="24098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000">
                <a:solidFill>
                  <a:srgbClr val="33CC33"/>
                </a:solidFill>
                <a:latin typeface="Comic Sans MS" pitchFamily="66" charset="0"/>
              </a:rPr>
              <a:t>Native</a:t>
            </a:r>
          </a:p>
          <a:p>
            <a:pPr eaLnBrk="1" hangingPunct="1"/>
            <a:endParaRPr lang="en-US" sz="2000">
              <a:solidFill>
                <a:srgbClr val="33CC33"/>
              </a:solidFill>
              <a:latin typeface="Comic Sans MS" pitchFamily="66" charset="0"/>
            </a:endParaRPr>
          </a:p>
          <a:p>
            <a:pPr eaLnBrk="1" hangingPunct="1"/>
            <a:r>
              <a:rPr lang="en-US" sz="2000">
                <a:solidFill>
                  <a:srgbClr val="33CC33"/>
                </a:solidFill>
                <a:latin typeface="Comic Sans MS" pitchFamily="66" charset="0"/>
              </a:rPr>
              <a:t>a=80.96Å</a:t>
            </a:r>
          </a:p>
          <a:p>
            <a:pPr eaLnBrk="1" hangingPunct="1"/>
            <a:r>
              <a:rPr lang="en-US" sz="2000">
                <a:solidFill>
                  <a:srgbClr val="33CC33"/>
                </a:solidFill>
                <a:latin typeface="Comic Sans MS" pitchFamily="66" charset="0"/>
              </a:rPr>
              <a:t>c=37.59Å</a:t>
            </a:r>
          </a:p>
          <a:p>
            <a:pPr eaLnBrk="1" hangingPunct="1"/>
            <a:r>
              <a:rPr lang="en-US" sz="2000">
                <a:solidFill>
                  <a:srgbClr val="33CC33"/>
                </a:solidFill>
                <a:latin typeface="Comic Sans MS" pitchFamily="66" charset="0"/>
              </a:rPr>
              <a:t>Nrefined = 1754</a:t>
            </a:r>
          </a:p>
          <a:p>
            <a:pPr eaLnBrk="1" hangingPunct="1"/>
            <a:r>
              <a:rPr lang="en-US" sz="2000">
                <a:solidFill>
                  <a:srgbClr val="33CC33"/>
                </a:solidFill>
                <a:latin typeface="Comic Sans MS" pitchFamily="66" charset="0"/>
              </a:rPr>
              <a:t>Nrestraints=3871</a:t>
            </a:r>
          </a:p>
          <a:p>
            <a:pPr eaLnBrk="1" hangingPunct="1"/>
            <a:r>
              <a:rPr lang="en-US" sz="2000">
                <a:solidFill>
                  <a:srgbClr val="33CC33"/>
                </a:solidFill>
                <a:latin typeface="Comic Sans MS" pitchFamily="66" charset="0"/>
              </a:rPr>
              <a:t>Nreflections=9871</a:t>
            </a:r>
          </a:p>
          <a:p>
            <a:pPr eaLnBrk="1" hangingPunct="1"/>
            <a:r>
              <a:rPr lang="en-US" sz="2000">
                <a:solidFill>
                  <a:srgbClr val="33CC33"/>
                </a:solidFill>
                <a:latin typeface="Comic Sans MS" pitchFamily="66" charset="0"/>
              </a:rPr>
              <a:t>Resolution 3.06Å</a:t>
            </a:r>
          </a:p>
          <a:p>
            <a:pPr eaLnBrk="1" hangingPunct="1"/>
            <a:r>
              <a:rPr lang="en-US" sz="2000">
                <a:solidFill>
                  <a:srgbClr val="33CC33"/>
                </a:solidFill>
                <a:latin typeface="Comic Sans MS" pitchFamily="66" charset="0"/>
              </a:rPr>
              <a:t>Rwp=3.34%</a:t>
            </a:r>
          </a:p>
        </p:txBody>
      </p:sp>
      <p:sp>
        <p:nvSpPr>
          <p:cNvPr id="64517" name="Text Box 5"/>
          <p:cNvSpPr txBox="1">
            <a:spLocks noChangeArrowheads="1"/>
          </p:cNvSpPr>
          <p:nvPr/>
        </p:nvSpPr>
        <p:spPr bwMode="auto">
          <a:xfrm>
            <a:off x="3048000" y="2133600"/>
            <a:ext cx="10556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2000">
                <a:solidFill>
                  <a:srgbClr val="FF0000"/>
                </a:solidFill>
                <a:latin typeface="Comic Sans MS" pitchFamily="66" charset="0"/>
              </a:rPr>
              <a:t>Ground</a:t>
            </a:r>
          </a:p>
          <a:p>
            <a:pPr eaLnBrk="1" hangingPunct="1"/>
            <a:endParaRPr lang="en-US" sz="2000">
              <a:solidFill>
                <a:srgbClr val="FF0000"/>
              </a:solidFill>
              <a:latin typeface="Comic Sans MS" pitchFamily="66" charset="0"/>
            </a:endParaRPr>
          </a:p>
          <a:p>
            <a:pPr eaLnBrk="1" hangingPunct="1"/>
            <a:r>
              <a:rPr lang="en-US" sz="2000">
                <a:solidFill>
                  <a:srgbClr val="FF0000"/>
                </a:solidFill>
                <a:latin typeface="Comic Sans MS" pitchFamily="66" charset="0"/>
              </a:rPr>
              <a:t>81.28Å</a:t>
            </a:r>
          </a:p>
          <a:p>
            <a:pPr eaLnBrk="1" hangingPunct="1"/>
            <a:r>
              <a:rPr lang="en-US" sz="2000">
                <a:solidFill>
                  <a:srgbClr val="FF0000"/>
                </a:solidFill>
                <a:latin typeface="Comic Sans MS" pitchFamily="66" charset="0"/>
              </a:rPr>
              <a:t>73.04Å</a:t>
            </a:r>
          </a:p>
          <a:p>
            <a:pPr eaLnBrk="1" hangingPunct="1"/>
            <a:r>
              <a:rPr lang="en-US" sz="2000">
                <a:solidFill>
                  <a:srgbClr val="FF0000"/>
                </a:solidFill>
                <a:latin typeface="Comic Sans MS" pitchFamily="66" charset="0"/>
              </a:rPr>
              <a:t>2925</a:t>
            </a:r>
          </a:p>
          <a:p>
            <a:pPr eaLnBrk="1" hangingPunct="1"/>
            <a:r>
              <a:rPr lang="en-US" sz="2000">
                <a:solidFill>
                  <a:srgbClr val="FF0000"/>
                </a:solidFill>
                <a:latin typeface="Comic Sans MS" pitchFamily="66" charset="0"/>
              </a:rPr>
              <a:t>7934</a:t>
            </a:r>
          </a:p>
          <a:p>
            <a:pPr eaLnBrk="1" hangingPunct="1"/>
            <a:r>
              <a:rPr lang="en-US" sz="2000">
                <a:solidFill>
                  <a:srgbClr val="FF0000"/>
                </a:solidFill>
                <a:latin typeface="Comic Sans MS" pitchFamily="66" charset="0"/>
              </a:rPr>
              <a:t>12734</a:t>
            </a:r>
          </a:p>
          <a:p>
            <a:pPr eaLnBrk="1" hangingPunct="1"/>
            <a:r>
              <a:rPr lang="en-US" sz="2000">
                <a:solidFill>
                  <a:srgbClr val="FF0000"/>
                </a:solidFill>
                <a:latin typeface="Comic Sans MS" pitchFamily="66" charset="0"/>
              </a:rPr>
              <a:t>3.22Å</a:t>
            </a:r>
          </a:p>
          <a:p>
            <a:pPr eaLnBrk="1" hangingPunct="1"/>
            <a:r>
              <a:rPr lang="en-US" sz="2000">
                <a:solidFill>
                  <a:srgbClr val="FF0000"/>
                </a:solidFill>
                <a:latin typeface="Comic Sans MS" pitchFamily="66" charset="0"/>
              </a:rPr>
              <a:t>3.77%</a:t>
            </a:r>
          </a:p>
        </p:txBody>
      </p:sp>
      <p:sp>
        <p:nvSpPr>
          <p:cNvPr id="64518" name="Text Box 6"/>
          <p:cNvSpPr txBox="1">
            <a:spLocks noChangeArrowheads="1"/>
          </p:cNvSpPr>
          <p:nvPr/>
        </p:nvSpPr>
        <p:spPr bwMode="auto">
          <a:xfrm>
            <a:off x="381000" y="5014913"/>
            <a:ext cx="46482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US" sz="1200">
                <a:latin typeface="Times New Roman" pitchFamily="18" charset="0"/>
              </a:rPr>
              <a:t>R.B. Von Dreele, P.W. Stephens, G.D. Smith, and R.H. Blessing, “The First Protein Crystal Structure Determined from X-ray Powder Diffraction Data: a Variant of T</a:t>
            </a:r>
            <a:r>
              <a:rPr lang="en-US" sz="1200" baseline="-25000">
                <a:latin typeface="Times New Roman" pitchFamily="18" charset="0"/>
              </a:rPr>
              <a:t>3</a:t>
            </a:r>
            <a:r>
              <a:rPr lang="en-US" sz="1200">
                <a:latin typeface="Times New Roman" pitchFamily="18" charset="0"/>
              </a:rPr>
              <a:t>R</a:t>
            </a:r>
            <a:r>
              <a:rPr lang="en-US" sz="1200" baseline="-25000">
                <a:latin typeface="Times New Roman" pitchFamily="18" charset="0"/>
              </a:rPr>
              <a:t>3</a:t>
            </a:r>
            <a:r>
              <a:rPr lang="en-US" sz="1200">
                <a:latin typeface="Times New Roman" pitchFamily="18" charset="0"/>
              </a:rPr>
              <a:t> Human Insulin Zinc Complex Produced by Grinding,” </a:t>
            </a:r>
            <a:r>
              <a:rPr lang="en-US" sz="1200" i="1">
                <a:latin typeface="Times New Roman" pitchFamily="18" charset="0"/>
              </a:rPr>
              <a:t>Acta Crystallographica D</a:t>
            </a:r>
            <a:r>
              <a:rPr lang="en-US" sz="1200">
                <a:latin typeface="Times New Roman" pitchFamily="18" charset="0"/>
              </a:rPr>
              <a:t> 56, 1549-53</a:t>
            </a:r>
            <a:r>
              <a:rPr lang="en-US" sz="1200" i="1">
                <a:latin typeface="Times New Roman" pitchFamily="18" charset="0"/>
              </a:rPr>
              <a:t> </a:t>
            </a:r>
            <a:r>
              <a:rPr lang="en-US" sz="1200">
                <a:latin typeface="Times New Roman" pitchFamily="18" charset="0"/>
              </a:rPr>
              <a:t>(2000).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70" name="Picture 34" descr="http://pubs.acs.org/appl/literatum/publisher/achs/journals/content/jacsat/2007/jacsat.2007.129.issue-38/ja073846c/production/images/large/ja073846cn00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11" y="3198212"/>
            <a:ext cx="7315200" cy="2690559"/>
          </a:xfrm>
          <a:prstGeom prst="rect">
            <a:avLst/>
          </a:prstGeom>
          <a:noFill/>
          <a:extLst>
            <a:ext uri="{909E8E84-426E-40DD-AFC4-6F175D3DCCD1}">
              <a14:hiddenFill xmlns:a14="http://schemas.microsoft.com/office/drawing/2010/main">
                <a:solidFill>
                  <a:srgbClr val="FFFFFF"/>
                </a:solidFill>
              </a14:hiddenFill>
            </a:ext>
          </a:extLst>
        </p:spPr>
      </p:pic>
      <p:pic>
        <p:nvPicPr>
          <p:cNvPr id="65572" name="Picture 36" descr="protein fig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9" y="432575"/>
            <a:ext cx="3810000"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5445" y="611233"/>
            <a:ext cx="4572000" cy="2031325"/>
          </a:xfrm>
          <a:prstGeom prst="rect">
            <a:avLst/>
          </a:prstGeom>
        </p:spPr>
        <p:txBody>
          <a:bodyPr>
            <a:spAutoFit/>
          </a:bodyPr>
          <a:lstStyle/>
          <a:p>
            <a:r>
              <a:rPr lang="en-GB" dirty="0">
                <a:latin typeface="Calibri" pitchFamily="34" charset="0"/>
              </a:rPr>
              <a:t>Powder diffraction data analysis procedure followed for structure solution via the molecular replacement method, model building and structure refinement. The data and model shown correspond to the second SH3 domain of </a:t>
            </a:r>
            <a:r>
              <a:rPr lang="en-GB" dirty="0" err="1">
                <a:latin typeface="Calibri" pitchFamily="34" charset="0"/>
              </a:rPr>
              <a:t>ponsin</a:t>
            </a:r>
            <a:r>
              <a:rPr lang="en-GB" dirty="0">
                <a:latin typeface="Calibri" pitchFamily="34" charset="0"/>
              </a:rPr>
              <a:t> and final omit maps are shown on the lower left</a:t>
            </a:r>
            <a:endParaRPr lang="en-US" dirty="0">
              <a:latin typeface="Calibri" pitchFamily="34" charset="0"/>
            </a:endParaRPr>
          </a:p>
        </p:txBody>
      </p:sp>
      <p:sp>
        <p:nvSpPr>
          <p:cNvPr id="4" name="Rectangle 3"/>
          <p:cNvSpPr/>
          <p:nvPr/>
        </p:nvSpPr>
        <p:spPr>
          <a:xfrm>
            <a:off x="359247" y="5901809"/>
            <a:ext cx="8053238" cy="646331"/>
          </a:xfrm>
          <a:prstGeom prst="rect">
            <a:avLst/>
          </a:prstGeom>
        </p:spPr>
        <p:txBody>
          <a:bodyPr wrap="square">
            <a:spAutoFit/>
          </a:bodyPr>
          <a:lstStyle/>
          <a:p>
            <a:r>
              <a:rPr lang="en-US" b="0" dirty="0" err="1">
                <a:latin typeface="Calibri" pitchFamily="34" charset="0"/>
              </a:rPr>
              <a:t>Margiolaki</a:t>
            </a:r>
            <a:r>
              <a:rPr lang="en-US" b="0" dirty="0">
                <a:latin typeface="Calibri" pitchFamily="34" charset="0"/>
              </a:rPr>
              <a:t>, Irene; Wright, Jonathan P.; </a:t>
            </a:r>
            <a:r>
              <a:rPr lang="en-US" b="0" dirty="0" err="1">
                <a:latin typeface="Calibri" pitchFamily="34" charset="0"/>
              </a:rPr>
              <a:t>Wilmanns</a:t>
            </a:r>
            <a:r>
              <a:rPr lang="en-US" b="0" dirty="0">
                <a:latin typeface="Calibri" pitchFamily="34" charset="0"/>
              </a:rPr>
              <a:t>, Matthias; et al.; JOURNAL OF THE AMERICAN CHEMICAL SOCIETY 129, 38, 11865(2007)</a:t>
            </a:r>
          </a:p>
        </p:txBody>
      </p:sp>
    </p:spTree>
  </p:cSld>
  <p:clrMapOvr>
    <a:masterClrMapping/>
  </p:clrMapOvr>
  <p:transition advTm="63887"/>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1125" y="177800"/>
            <a:ext cx="8229600" cy="488950"/>
          </a:xfrm>
        </p:spPr>
        <p:txBody>
          <a:bodyPr/>
          <a:lstStyle/>
          <a:p>
            <a:r>
              <a:rPr lang="en-US" b="1">
                <a:latin typeface="Calibri" pitchFamily="34" charset="0"/>
                <a:cs typeface="Calibri" pitchFamily="34" charset="0"/>
              </a:rPr>
              <a:t>Take home message</a:t>
            </a:r>
          </a:p>
        </p:txBody>
      </p:sp>
      <p:sp>
        <p:nvSpPr>
          <p:cNvPr id="66563" name="Rectangle 3"/>
          <p:cNvSpPr>
            <a:spLocks noGrp="1" noChangeArrowheads="1"/>
          </p:cNvSpPr>
          <p:nvPr>
            <p:ph idx="1"/>
          </p:nvPr>
        </p:nvSpPr>
        <p:spPr>
          <a:xfrm>
            <a:off x="762000" y="1143000"/>
            <a:ext cx="7772400" cy="3762375"/>
          </a:xfrm>
        </p:spPr>
        <p:txBody>
          <a:bodyPr/>
          <a:lstStyle/>
          <a:p>
            <a:pPr>
              <a:buFont typeface="Symbol" pitchFamily="18" charset="2"/>
              <a:buNone/>
            </a:pPr>
            <a:r>
              <a:rPr lang="en-US">
                <a:solidFill>
                  <a:srgbClr val="FF0000"/>
                </a:solidFill>
                <a:latin typeface="Calibri" pitchFamily="34" charset="0"/>
                <a:cs typeface="Calibri" pitchFamily="34" charset="0"/>
              </a:rPr>
              <a:t> Powder diffraction is an extremely powerful technique to study structural properties of a very wide variety of materials.  To understand physical and chemical properties of materials it is crucial that we know how the “atoms are put together” and if you cannot grow those big single crystals….you can still learn quite a lot about your system using powder diffraction.</a:t>
            </a:r>
          </a:p>
          <a:p>
            <a:endParaRPr lang="en-US">
              <a:solidFill>
                <a:srgbClr val="FF0000"/>
              </a:solidFill>
              <a:latin typeface="Calibri" pitchFamily="34" charset="0"/>
              <a:cs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7954"/>
          </a:xfrm>
        </p:spPr>
        <p:txBody>
          <a:bodyPr/>
          <a:lstStyle/>
          <a:p>
            <a:r>
              <a:rPr lang="en-US" dirty="0"/>
              <a:t>References:</a:t>
            </a:r>
          </a:p>
        </p:txBody>
      </p:sp>
      <p:sp>
        <p:nvSpPr>
          <p:cNvPr id="3" name="Content Placeholder 2"/>
          <p:cNvSpPr>
            <a:spLocks noGrp="1"/>
          </p:cNvSpPr>
          <p:nvPr>
            <p:ph idx="1"/>
          </p:nvPr>
        </p:nvSpPr>
        <p:spPr>
          <a:xfrm>
            <a:off x="337896" y="686245"/>
            <a:ext cx="8229600" cy="5610767"/>
          </a:xfrm>
        </p:spPr>
        <p:txBody>
          <a:bodyPr/>
          <a:lstStyle/>
          <a:p>
            <a:r>
              <a:rPr lang="en-US" dirty="0"/>
              <a:t>Basics:</a:t>
            </a:r>
          </a:p>
          <a:p>
            <a:pPr lvl="1"/>
            <a:r>
              <a:rPr lang="en-US" dirty="0"/>
              <a:t>Powder Diffraction: Theory and Practice: Edited by R.E. </a:t>
            </a:r>
            <a:r>
              <a:rPr lang="en-US" dirty="0" err="1"/>
              <a:t>Dinnebier</a:t>
            </a:r>
            <a:r>
              <a:rPr lang="en-US" dirty="0"/>
              <a:t> and S.J.L. Billinge</a:t>
            </a:r>
          </a:p>
          <a:p>
            <a:pPr lvl="1"/>
            <a:r>
              <a:rPr lang="en-US" dirty="0"/>
              <a:t>Fundamentals of Powder Diffraction and Structural Characterization of Materials (second edition): V.K. </a:t>
            </a:r>
            <a:r>
              <a:rPr lang="en-US" dirty="0" err="1"/>
              <a:t>Pecharsky</a:t>
            </a:r>
            <a:r>
              <a:rPr lang="en-US" dirty="0"/>
              <a:t> and P.Y. </a:t>
            </a:r>
            <a:r>
              <a:rPr lang="en-US" dirty="0" err="1"/>
              <a:t>Zavalij</a:t>
            </a:r>
            <a:endParaRPr lang="en-US" dirty="0"/>
          </a:p>
          <a:p>
            <a:pPr lvl="1"/>
            <a:r>
              <a:rPr lang="en-US" dirty="0"/>
              <a:t>The Rietveld Method: Edited by R.A. Young</a:t>
            </a:r>
          </a:p>
          <a:p>
            <a:r>
              <a:rPr lang="en-US" dirty="0"/>
              <a:t>Software: </a:t>
            </a:r>
          </a:p>
          <a:p>
            <a:pPr marL="0" indent="0">
              <a:buNone/>
            </a:pPr>
            <a:r>
              <a:rPr lang="en-US" dirty="0"/>
              <a:t>	Rietveld Analysis: GSAS (GSAS-II), Fullprof, Topas</a:t>
            </a:r>
          </a:p>
          <a:p>
            <a:pPr marL="0" indent="0">
              <a:buNone/>
            </a:pPr>
            <a:r>
              <a:rPr lang="en-US" dirty="0"/>
              <a:t>	Structure Solution: GSAS-II, Topas, Fullprof, DASH </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732392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1683C-112A-4734-8306-952BCDCC7E53}"/>
              </a:ext>
            </a:extLst>
          </p:cNvPr>
          <p:cNvPicPr>
            <a:picLocks noChangeAspect="1"/>
          </p:cNvPicPr>
          <p:nvPr/>
        </p:nvPicPr>
        <p:blipFill>
          <a:blip r:embed="rId2"/>
          <a:stretch>
            <a:fillRect/>
          </a:stretch>
        </p:blipFill>
        <p:spPr>
          <a:xfrm>
            <a:off x="6323482" y="2728568"/>
            <a:ext cx="2289410" cy="2400300"/>
          </a:xfrm>
          <a:prstGeom prst="rect">
            <a:avLst/>
          </a:prstGeom>
        </p:spPr>
      </p:pic>
      <p:sp>
        <p:nvSpPr>
          <p:cNvPr id="5" name="Rectangle 4">
            <a:extLst>
              <a:ext uri="{FF2B5EF4-FFF2-40B4-BE49-F238E27FC236}">
                <a16:creationId xmlns:a16="http://schemas.microsoft.com/office/drawing/2014/main" id="{283A3AA8-7D3D-4E06-8AF7-6538EC8F5A54}"/>
              </a:ext>
            </a:extLst>
          </p:cNvPr>
          <p:cNvSpPr/>
          <p:nvPr/>
        </p:nvSpPr>
        <p:spPr>
          <a:xfrm>
            <a:off x="2822293" y="2423594"/>
            <a:ext cx="2995051" cy="1315745"/>
          </a:xfrm>
          <a:prstGeom prst="rect">
            <a:avLst/>
          </a:prstGeom>
          <a:noFill/>
        </p:spPr>
        <p:txBody>
          <a:bodyPr wrap="none" lIns="68580" tIns="34290" rIns="68580" bIns="34290">
            <a:spAutoFit/>
          </a:bodyPr>
          <a:lstStyle/>
          <a:p>
            <a:pPr algn="ctr"/>
            <a:r>
              <a:rPr lang="en-US" sz="405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a:p>
            <a:pPr algn="ctr"/>
            <a:r>
              <a:rPr lang="en-US" sz="405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Questions?</a:t>
            </a:r>
          </a:p>
        </p:txBody>
      </p:sp>
    </p:spTree>
    <p:extLst>
      <p:ext uri="{BB962C8B-B14F-4D97-AF65-F5344CB8AC3E}">
        <p14:creationId xmlns:p14="http://schemas.microsoft.com/office/powerpoint/2010/main" val="20054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86" y="329963"/>
            <a:ext cx="7180489" cy="620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s://encrypted-tbn3.gstatic.com/images?q=tbn:ANd9GcS3-kQz9dQYPABUgeeCdDYLBW57YEFgIBw4-U-t5xwALhUrix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5002">
            <a:off x="416595" y="1725486"/>
            <a:ext cx="5715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56" r="21755"/>
          <a:stretch/>
        </p:blipFill>
        <p:spPr bwMode="auto">
          <a:xfrm rot="20825002">
            <a:off x="417291" y="3476057"/>
            <a:ext cx="51652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25017" r="23624"/>
          <a:stretch/>
        </p:blipFill>
        <p:spPr bwMode="auto">
          <a:xfrm rot="1028759">
            <a:off x="8379161" y="1956481"/>
            <a:ext cx="537998" cy="80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21756" r="21755"/>
          <a:stretch/>
        </p:blipFill>
        <p:spPr bwMode="auto">
          <a:xfrm rot="1028759">
            <a:off x="8394192" y="3547324"/>
            <a:ext cx="605307"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65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914400" y="228600"/>
            <a:ext cx="8229600" cy="641350"/>
          </a:xfrm>
        </p:spPr>
        <p:txBody>
          <a:bodyPr/>
          <a:lstStyle/>
          <a:p>
            <a:r>
              <a:rPr lang="en-US" sz="2800" b="1" dirty="0">
                <a:latin typeface="Calibri" pitchFamily="34" charset="0"/>
                <a:cs typeface="Calibri" pitchFamily="34" charset="0"/>
              </a:rPr>
              <a:t>Powder Diffraction in Archeology</a:t>
            </a:r>
            <a:br>
              <a:rPr lang="en-US" sz="2800" b="1" dirty="0">
                <a:latin typeface="Calibri" pitchFamily="34" charset="0"/>
                <a:cs typeface="Calibri" pitchFamily="34" charset="0"/>
              </a:rPr>
            </a:br>
            <a:r>
              <a:rPr lang="en-US" sz="1400" b="1" dirty="0">
                <a:solidFill>
                  <a:srgbClr val="FF33CC"/>
                </a:solidFill>
                <a:latin typeface="Calibri" pitchFamily="34" charset="0"/>
                <a:cs typeface="Calibri" pitchFamily="34" charset="0"/>
              </a:rPr>
              <a:t>Huq et.al. Appl. Phys. A 83, 253 (2006)</a:t>
            </a:r>
            <a:endParaRPr lang="en-US" sz="2800" b="1" dirty="0">
              <a:solidFill>
                <a:srgbClr val="FF33CC"/>
              </a:solidFill>
              <a:latin typeface="Calibri" pitchFamily="34" charset="0"/>
              <a:cs typeface="Calibri" pitchFamily="34" charset="0"/>
            </a:endParaRPr>
          </a:p>
        </p:txBody>
      </p:sp>
      <p:pic>
        <p:nvPicPr>
          <p:cNvPr id="9219" name="Picture 4"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2406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62400"/>
            <a:ext cx="23383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0"/>
            <a:ext cx="36576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7"/>
          <p:cNvSpPr txBox="1">
            <a:spLocks noChangeArrowheads="1"/>
          </p:cNvSpPr>
          <p:nvPr/>
        </p:nvSpPr>
        <p:spPr bwMode="auto">
          <a:xfrm>
            <a:off x="3505200" y="914400"/>
            <a:ext cx="51816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r>
              <a:rPr lang="en-GB">
                <a:solidFill>
                  <a:srgbClr val="000000"/>
                </a:solidFill>
                <a:latin typeface="Times New Roman" pitchFamily="18" charset="0"/>
                <a:cs typeface="Times New Roman" pitchFamily="18" charset="0"/>
              </a:rPr>
              <a:t>	</a:t>
            </a:r>
            <a:r>
              <a:rPr lang="en-GB">
                <a:solidFill>
                  <a:srgbClr val="000000"/>
                </a:solidFill>
                <a:latin typeface="Calibri" pitchFamily="34" charset="0"/>
                <a:cs typeface="Calibri" pitchFamily="34" charset="0"/>
              </a:rPr>
              <a:t>Natural antique colorants include red pigments such as cinnabar and ochre and pink pigments such as madder. These archaeological pigments have been used as ritual and cosmetic make-up and they are a material proof of handcraft activities and trade in the Mediterranean. </a:t>
            </a:r>
          </a:p>
          <a:p>
            <a:pPr eaLnBrk="1" hangingPunct="1"/>
            <a:r>
              <a:rPr lang="en-GB">
                <a:solidFill>
                  <a:srgbClr val="000000"/>
                </a:solidFill>
                <a:latin typeface="Calibri" pitchFamily="34" charset="0"/>
                <a:cs typeface="Calibri" pitchFamily="34" charset="0"/>
              </a:rPr>
              <a:t>	The pigments were discovered during different excavations in archaeological sites of Tunisia (Carthage, Kerkouane, Bekalta, Bouaarada and elsewhere). </a:t>
            </a:r>
            <a:endParaRPr lang="en-GB">
              <a:latin typeface="Calibri" pitchFamily="34" charset="0"/>
              <a:cs typeface="Calibri" pitchFamily="34" charset="0"/>
            </a:endParaRPr>
          </a:p>
          <a:p>
            <a:pPr algn="ctr" eaLnBrk="1" hangingPunct="1"/>
            <a:endParaRPr lang="en-US" sz="1600">
              <a:latin typeface="Times New Roman" pitchFamily="18" charset="0"/>
            </a:endParaRPr>
          </a:p>
        </p:txBody>
      </p:sp>
    </p:spTree>
    <p:extLst>
      <p:ext uri="{BB962C8B-B14F-4D97-AF65-F5344CB8AC3E}">
        <p14:creationId xmlns:p14="http://schemas.microsoft.com/office/powerpoint/2010/main" val="71526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fcc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04800"/>
            <a:ext cx="55626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1" descr="im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371600"/>
            <a:ext cx="140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2"/>
          <p:cNvSpPr txBox="1">
            <a:spLocks noChangeArrowheads="1"/>
          </p:cNvSpPr>
          <p:nvPr/>
        </p:nvSpPr>
        <p:spPr bwMode="auto">
          <a:xfrm>
            <a:off x="5867400" y="1905000"/>
            <a:ext cx="3124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buClr>
                <a:srgbClr val="006600"/>
              </a:buClr>
              <a:buFont typeface="Wingdings" pitchFamily="2" charset="2"/>
              <a:buChar char="v"/>
            </a:pPr>
            <a:r>
              <a:rPr lang="en-US" sz="2000">
                <a:solidFill>
                  <a:srgbClr val="FF0000"/>
                </a:solidFill>
                <a:latin typeface="Comic Sans MS" pitchFamily="66" charset="0"/>
              </a:rPr>
              <a:t>fit peak: search</a:t>
            </a:r>
          </a:p>
          <a:p>
            <a:pPr eaLnBrk="1" hangingPunct="1">
              <a:buClr>
                <a:srgbClr val="006600"/>
              </a:buClr>
              <a:buFont typeface="Wingdings" pitchFamily="2" charset="2"/>
              <a:buNone/>
            </a:pPr>
            <a:r>
              <a:rPr lang="en-US" sz="2000">
                <a:solidFill>
                  <a:srgbClr val="FF0000"/>
                </a:solidFill>
                <a:latin typeface="Comic Sans MS" pitchFamily="66" charset="0"/>
              </a:rPr>
              <a:t>database for matches. </a:t>
            </a:r>
          </a:p>
          <a:p>
            <a:pPr eaLnBrk="1" hangingPunct="1">
              <a:buClr>
                <a:srgbClr val="006600"/>
              </a:buClr>
              <a:buFont typeface="Wingdings" pitchFamily="2" charset="2"/>
              <a:buNone/>
            </a:pPr>
            <a:endParaRPr lang="en-US" sz="2000">
              <a:solidFill>
                <a:srgbClr val="FF0000"/>
              </a:solidFill>
              <a:latin typeface="Comic Sans MS" pitchFamily="66" charset="0"/>
            </a:endParaRPr>
          </a:p>
          <a:p>
            <a:pPr eaLnBrk="1" hangingPunct="1">
              <a:buClr>
                <a:srgbClr val="006600"/>
              </a:buClr>
              <a:buFont typeface="Wingdings" pitchFamily="2" charset="2"/>
              <a:buChar char="v"/>
            </a:pPr>
            <a:r>
              <a:rPr lang="en-US" sz="2000">
                <a:solidFill>
                  <a:srgbClr val="FF0000"/>
                </a:solidFill>
                <a:latin typeface="Comic Sans MS" pitchFamily="66" charset="0"/>
              </a:rPr>
              <a:t>Look up structure.</a:t>
            </a:r>
          </a:p>
          <a:p>
            <a:pPr eaLnBrk="1" hangingPunct="1">
              <a:buClr>
                <a:srgbClr val="006600"/>
              </a:buClr>
              <a:buFont typeface="Wingdings" pitchFamily="2" charset="2"/>
              <a:buNone/>
            </a:pPr>
            <a:endParaRPr lang="en-US" sz="2000">
              <a:solidFill>
                <a:srgbClr val="FF0000"/>
              </a:solidFill>
              <a:latin typeface="Comic Sans MS" pitchFamily="66" charset="0"/>
            </a:endParaRPr>
          </a:p>
          <a:p>
            <a:pPr eaLnBrk="1" hangingPunct="1">
              <a:buClr>
                <a:srgbClr val="006600"/>
              </a:buClr>
              <a:buFont typeface="Wingdings" pitchFamily="2" charset="2"/>
              <a:buChar char="v"/>
            </a:pPr>
            <a:r>
              <a:rPr lang="en-US" sz="2000">
                <a:solidFill>
                  <a:srgbClr val="FF0000"/>
                </a:solidFill>
                <a:latin typeface="Comic Sans MS" pitchFamily="66" charset="0"/>
              </a:rPr>
              <a:t>Rietveld refinement.</a:t>
            </a:r>
          </a:p>
          <a:p>
            <a:pPr eaLnBrk="1" hangingPunct="1">
              <a:buClr>
                <a:srgbClr val="006600"/>
              </a:buClr>
              <a:buFont typeface="Wingdings" pitchFamily="2" charset="2"/>
              <a:buChar char="v"/>
            </a:pPr>
            <a:endParaRPr lang="en-US" sz="2000">
              <a:solidFill>
                <a:srgbClr val="FF0000"/>
              </a:solidFill>
              <a:latin typeface="Comic Sans MS" pitchFamily="66" charset="0"/>
            </a:endParaRPr>
          </a:p>
          <a:p>
            <a:pPr eaLnBrk="1" hangingPunct="1">
              <a:buClr>
                <a:srgbClr val="006600"/>
              </a:buClr>
              <a:buFont typeface="Wingdings" pitchFamily="2" charset="2"/>
              <a:buChar char="v"/>
            </a:pPr>
            <a:r>
              <a:rPr lang="en-US" sz="2000">
                <a:solidFill>
                  <a:srgbClr val="FF0000"/>
                </a:solidFill>
                <a:latin typeface="Comic Sans MS" pitchFamily="66" charset="0"/>
              </a:rPr>
              <a:t>For mixture quantitative phase analysis.</a:t>
            </a:r>
          </a:p>
        </p:txBody>
      </p:sp>
    </p:spTree>
    <p:extLst>
      <p:ext uri="{BB962C8B-B14F-4D97-AF65-F5344CB8AC3E}">
        <p14:creationId xmlns:p14="http://schemas.microsoft.com/office/powerpoint/2010/main" val="4246899550"/>
      </p:ext>
    </p:extLst>
  </p:cSld>
  <p:clrMapOvr>
    <a:masterClrMapping/>
  </p:clrMapOvr>
</p:sld>
</file>

<file path=ppt/theme/theme1.xml><?xml version="1.0" encoding="utf-8"?>
<a:theme xmlns:a="http://schemas.openxmlformats.org/drawingml/2006/main" name="STS 4x3">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STS 4x3" id="{48A71E99-560E-6045-B6C6-9DAED9AA34C0}" vid="{649EF587-A2DB-3241-83AA-8B6EB70F985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 Diffraction DXC</Template>
  <TotalTime>10990</TotalTime>
  <Words>4072</Words>
  <Application>Microsoft Office PowerPoint</Application>
  <PresentationFormat>On-screen Show (4:3)</PresentationFormat>
  <Paragraphs>565</Paragraphs>
  <Slides>67</Slides>
  <Notes>7</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7</vt:i4>
      </vt:variant>
      <vt:variant>
        <vt:lpstr>Slide Titles</vt:lpstr>
      </vt:variant>
      <vt:variant>
        <vt:i4>67</vt:i4>
      </vt:variant>
    </vt:vector>
  </HeadingPairs>
  <TitlesOfParts>
    <vt:vector size="93" baseType="lpstr">
      <vt:lpstr>Gulim</vt:lpstr>
      <vt:lpstr>ＭＳ Ｐゴシック</vt:lpstr>
      <vt:lpstr>黑体</vt:lpstr>
      <vt:lpstr>Arial</vt:lpstr>
      <vt:lpstr>Arial Black</vt:lpstr>
      <vt:lpstr>Arial Narrow</vt:lpstr>
      <vt:lpstr>Calibri</vt:lpstr>
      <vt:lpstr>Cambria Math</vt:lpstr>
      <vt:lpstr>Comic Sans MS</vt:lpstr>
      <vt:lpstr>Courier New</vt:lpstr>
      <vt:lpstr>Gill Sans</vt:lpstr>
      <vt:lpstr>Helvetica</vt:lpstr>
      <vt:lpstr>Lucida Grande</vt:lpstr>
      <vt:lpstr>Lucida Sans</vt:lpstr>
      <vt:lpstr>Maiandra GD</vt:lpstr>
      <vt:lpstr>Symbol</vt:lpstr>
      <vt:lpstr>Times New Roman</vt:lpstr>
      <vt:lpstr>Wingdings</vt:lpstr>
      <vt:lpstr>STS 4x3</vt:lpstr>
      <vt:lpstr>Graph</vt:lpstr>
      <vt:lpstr>Equation</vt:lpstr>
      <vt:lpstr>Document</vt:lpstr>
      <vt:lpstr>Microsoft Excel Worksheet</vt:lpstr>
      <vt:lpstr>Microsoft Equation 3.0</vt:lpstr>
      <vt:lpstr>Bitmap Image</vt:lpstr>
      <vt:lpstr>Microsoft Word Document</vt:lpstr>
      <vt:lpstr>Neutron Diffraction  Application</vt:lpstr>
      <vt:lpstr>Where are the atoms?</vt:lpstr>
      <vt:lpstr>Outline</vt:lpstr>
      <vt:lpstr>Rietveld Refinement</vt:lpstr>
      <vt:lpstr>Finger Printing and Quantitative Phase Analysis (First two Slides from Dr. Jim Kaduk) </vt:lpstr>
      <vt:lpstr>Peanut Butter</vt:lpstr>
      <vt:lpstr>PowerPoint Presentation</vt:lpstr>
      <vt:lpstr>Powder Diffraction in Archeology Huq et.al. Appl. Phys. A 83, 253 (2006)</vt:lpstr>
      <vt:lpstr>PowerPoint Presentation</vt:lpstr>
      <vt:lpstr>PowerPoint Presentation</vt:lpstr>
      <vt:lpstr>Resources (databases)</vt:lpstr>
      <vt:lpstr>Superconductivity in Fullerenes and Scientific Ethics! (Publishing in high profile journal)</vt:lpstr>
      <vt:lpstr>PowerPoint Presentation</vt:lpstr>
      <vt:lpstr>PowerPoint Presentation</vt:lpstr>
      <vt:lpstr>Alkali(K,Rb,Cs) doped C60</vt:lpstr>
      <vt:lpstr>PowerPoint Presentation</vt:lpstr>
      <vt:lpstr>PowerPoint Presentation</vt:lpstr>
      <vt:lpstr>PowerPoint Presentation</vt:lpstr>
      <vt:lpstr>PowerPoint Presentation</vt:lpstr>
      <vt:lpstr>PowerPoint Presentation</vt:lpstr>
      <vt:lpstr>The crystal structure of C60 intercalated with CHCl3/CHBr3 is not fcc but hcp. More over when it is cooled it undergoes a phase transition and at ~150K they are converted into a fully order triclinic phase.  </vt:lpstr>
      <vt:lpstr>PowerPoint Presentation</vt:lpstr>
      <vt:lpstr>PowerPoint Presentation</vt:lpstr>
      <vt:lpstr>Neutron Powder Diffraction</vt:lpstr>
      <vt:lpstr>Why Neutrons ?</vt:lpstr>
      <vt:lpstr>Before You Start</vt:lpstr>
      <vt:lpstr>Sample Environment</vt:lpstr>
      <vt:lpstr>PowerPoint Presentation</vt:lpstr>
      <vt:lpstr>Detectors</vt:lpstr>
      <vt:lpstr>Light Elements that are hard to see with other techniques </vt:lpstr>
      <vt:lpstr>Hydrogen is special</vt:lpstr>
      <vt:lpstr> Crystal Structure of  Hemimorphite (Zn4SiO8.H2O)</vt:lpstr>
      <vt:lpstr>Difference Map from Powder Data</vt:lpstr>
      <vt:lpstr>Elements that have similar Z.</vt:lpstr>
      <vt:lpstr>LiNi0.5Mn1.5O4 : Order Disorder </vt:lpstr>
      <vt:lpstr>Spinel Cathode (LiNi0.5Mn1.5O4)</vt:lpstr>
      <vt:lpstr>Controlling the level of cation ordering by doping LiNi0.5-xMxMn1.5O4 (M=Fe, Cr and Ga)</vt:lpstr>
      <vt:lpstr>Ni/Mn order/disorder in the ordered and disordered LiNi0.5Mn1.5O4 </vt:lpstr>
      <vt:lpstr>Ni/Mn order/disorder in the ordered and disordered LiNi0.5Mn1.5O4 </vt:lpstr>
      <vt:lpstr>Very often life is not so simple and one has to use both X-rays and Neutrons to get to the right picture</vt:lpstr>
      <vt:lpstr>Li7-xLa3Zr2-zTazO12 : Solid Electrolyte</vt:lpstr>
      <vt:lpstr>Doping in Li or Zr site for performance</vt:lpstr>
      <vt:lpstr>Ta doping in Zr site: What happens to the structure?</vt:lpstr>
      <vt:lpstr>High Resolution Diffraction : Be careful what you ask for </vt:lpstr>
      <vt:lpstr>Garnets in Nature  (Numerous work by Antao et. Al.)</vt:lpstr>
      <vt:lpstr>Natural Garnets X vs N</vt:lpstr>
      <vt:lpstr>In situ Studies</vt:lpstr>
      <vt:lpstr>Understanding Structure and Function in Solid Oxide Fuel Cell (SOFC)</vt:lpstr>
      <vt:lpstr>REBaCo2O5±d : cathode materials for SOFC</vt:lpstr>
      <vt:lpstr>Neutrons show Oxygen migration pathway in NdBaCo2O5±d </vt:lpstr>
      <vt:lpstr>In operando neutron powder diffraction during cycling</vt:lpstr>
      <vt:lpstr>Thick cathode and Neutron Friendly Cell (LiMn2O4)</vt:lpstr>
      <vt:lpstr>Metastable Li1+dMn2O4 (0 ≤ d ≤ 1) spinel formation</vt:lpstr>
      <vt:lpstr>Ab-initio Structure Solution from Powder Diffraction</vt:lpstr>
      <vt:lpstr>Polymorphism in Drugs: Why do we care?</vt:lpstr>
      <vt:lpstr>Lab(Sealed Tube) and Synchrotron XRD patterns of Enalapril Maleate  </vt:lpstr>
      <vt:lpstr>PowerPoint Presentation</vt:lpstr>
      <vt:lpstr>Structure Solution of Enalapril Maleate</vt:lpstr>
      <vt:lpstr>PowerPoint Presentation</vt:lpstr>
      <vt:lpstr>PowerPoint Presentation</vt:lpstr>
      <vt:lpstr>Proteins and Powder Diffraction</vt:lpstr>
      <vt:lpstr>PowerPoint Presentation</vt:lpstr>
      <vt:lpstr>PowerPoint Presentation</vt:lpstr>
      <vt:lpstr>PowerPoint Presentation</vt:lpstr>
      <vt:lpstr>Take home message</vt:lpstr>
      <vt:lpstr>References:</vt:lpstr>
      <vt:lpstr>PowerPoint Presentation</vt:lpstr>
    </vt:vector>
  </TitlesOfParts>
  <Company>ORNL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Powder Diffraction</dc:title>
  <dc:creator>3ah</dc:creator>
  <cp:lastModifiedBy>Huq, Ashfia</cp:lastModifiedBy>
  <cp:revision>395</cp:revision>
  <cp:lastPrinted>1601-01-01T00:00:00Z</cp:lastPrinted>
  <dcterms:created xsi:type="dcterms:W3CDTF">2009-05-20T15:33:40Z</dcterms:created>
  <dcterms:modified xsi:type="dcterms:W3CDTF">2018-08-01T00:14:29Z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y fmtid="{D5CDD505-2E9C-101B-9397-08002B2CF9AE}" pid="3" name="ContentType">
    <vt:lpwstr>Document</vt:lpwstr>
  </property>
</Properties>
</file>