
<file path=[Content_Types].xml><?xml version="1.0" encoding="utf-8"?>
<Types xmlns="http://schemas.openxmlformats.org/package/2006/content-types">
  <Default Extension="bmp" ContentType="image/bmp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4"/>
  </p:sldMasterIdLst>
  <p:notesMasterIdLst>
    <p:notesMasterId r:id="rId33"/>
  </p:notesMasterIdLst>
  <p:sldIdLst>
    <p:sldId id="299" r:id="rId5"/>
    <p:sldId id="260" r:id="rId6"/>
    <p:sldId id="264" r:id="rId7"/>
    <p:sldId id="300" r:id="rId8"/>
    <p:sldId id="265" r:id="rId9"/>
    <p:sldId id="267" r:id="rId10"/>
    <p:sldId id="278" r:id="rId11"/>
    <p:sldId id="279" r:id="rId12"/>
    <p:sldId id="270" r:id="rId13"/>
    <p:sldId id="280" r:id="rId14"/>
    <p:sldId id="281" r:id="rId15"/>
    <p:sldId id="282" r:id="rId16"/>
    <p:sldId id="287" r:id="rId17"/>
    <p:sldId id="288" r:id="rId18"/>
    <p:sldId id="268" r:id="rId19"/>
    <p:sldId id="271" r:id="rId20"/>
    <p:sldId id="272" r:id="rId21"/>
    <p:sldId id="273" r:id="rId22"/>
    <p:sldId id="298" r:id="rId23"/>
    <p:sldId id="269" r:id="rId24"/>
    <p:sldId id="274" r:id="rId25"/>
    <p:sldId id="297" r:id="rId26"/>
    <p:sldId id="276" r:id="rId27"/>
    <p:sldId id="289" r:id="rId28"/>
    <p:sldId id="290" r:id="rId29"/>
    <p:sldId id="291" r:id="rId30"/>
    <p:sldId id="292" r:id="rId31"/>
    <p:sldId id="293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6" d="100"/>
          <a:sy n="96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bmp"/><Relationship Id="rId2" Type="http://schemas.openxmlformats.org/officeDocument/2006/relationships/image" Target="NULL"/><Relationship Id="rId3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12A6248-BD3D-45E3-B155-5961D01D0764}" type="datetimeFigureOut">
              <a:rPr lang="en-US" smtClean="0"/>
              <a:t>7/29/16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15156"/>
            <a:ext cx="5609588" cy="418369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AEB1DCC9-1543-4C22-9A2C-866813735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5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062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baseline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baseline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633485"/>
            <a:ext cx="2895600" cy="182562"/>
          </a:xfrm>
          <a:prstGeom prst="rect">
            <a:avLst/>
          </a:prstGeom>
          <a:ln/>
        </p:spPr>
        <p:txBody>
          <a:bodyPr/>
          <a:lstStyle/>
          <a:p>
            <a:pPr algn="l"/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Neutron</a:t>
            </a:r>
            <a:r>
              <a:rPr lang="en-US" sz="800" baseline="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Optics and Instrumentation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hyperlink" Target="http://blogs.knoxnews.com/knx/munger/IMG_0679.JPG" TargetMode="External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microsoft.com/office/2007/relationships/hdphoto" Target="../media/hdphoto1.wdp"/><Relationship Id="rId5" Type="http://schemas.openxmlformats.org/officeDocument/2006/relationships/image" Target="../media/image77.jpeg"/><Relationship Id="rId6" Type="http://schemas.openxmlformats.org/officeDocument/2006/relationships/image" Target="../media/image78.tiff"/><Relationship Id="rId7" Type="http://schemas.openxmlformats.org/officeDocument/2006/relationships/image" Target="../media/image79.tiff"/><Relationship Id="rId8" Type="http://schemas.openxmlformats.org/officeDocument/2006/relationships/image" Target="../media/image80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8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319207"/>
            <a:ext cx="4826922" cy="1845120"/>
          </a:xfrm>
        </p:spPr>
        <p:txBody>
          <a:bodyPr/>
          <a:lstStyle/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Neutron Generation and </a:t>
            </a:r>
            <a:r>
              <a:rPr lang="en-US" dirty="0" smtClean="0"/>
              <a:t>Detection</a:t>
            </a:r>
            <a:br>
              <a:rPr lang="en-US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dirty="0" smtClean="0"/>
              <a:t>Neutron </a:t>
            </a:r>
            <a:r>
              <a:rPr lang="en-US" dirty="0"/>
              <a:t>optics and Instrumentation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2590800"/>
            <a:ext cx="4141122" cy="3083921"/>
          </a:xfrm>
        </p:spPr>
        <p:txBody>
          <a:bodyPr/>
          <a:lstStyle/>
          <a:p>
            <a:r>
              <a:rPr lang="en-US" b="1" dirty="0" smtClean="0"/>
              <a:t>Lee Robertson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Instrument &amp; Source Division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Oak Ridge National Laboratory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National School on Neutron and X-ray Scattering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July 30 – August 13, 2016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August 1</a:t>
            </a:r>
            <a:r>
              <a:rPr lang="en-US" dirty="0"/>
              <a:t>, 11:00-12:00 Lecture </a:t>
            </a:r>
          </a:p>
        </p:txBody>
      </p:sp>
    </p:spTree>
    <p:extLst>
      <p:ext uri="{BB962C8B-B14F-4D97-AF65-F5344CB8AC3E}">
        <p14:creationId xmlns:p14="http://schemas.microsoft.com/office/powerpoint/2010/main" val="140695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Choppers and Velocity Selectors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546" y="1954755"/>
            <a:ext cx="2760084" cy="2024062"/>
          </a:xfrm>
        </p:spPr>
      </p:pic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64716" y="1243884"/>
            <a:ext cx="1906632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58" y="4192855"/>
            <a:ext cx="2743200" cy="2103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7953" y="3972060"/>
            <a:ext cx="184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TOF Timing Diagram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23678" y="496652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Distance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13930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318032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628078" y="61751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4292" y="61666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225129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5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532947" y="61751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840765" y="61666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7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563177" y="6296648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Frame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51933" y="795458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Disk Chopper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5739161" y="1366892"/>
            <a:ext cx="2631688" cy="2260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39161" y="2320208"/>
            <a:ext cx="2631688" cy="378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33170" y="1523503"/>
            <a:ext cx="1843669" cy="1947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5348867" y="1805819"/>
            <a:ext cx="1568605" cy="2248015"/>
          </a:xfrm>
          <a:prstGeom prst="arc">
            <a:avLst>
              <a:gd name="adj1" fmla="val 16200000"/>
              <a:gd name="adj2" fmla="val 234119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5501267" y="1764935"/>
            <a:ext cx="1568605" cy="2248015"/>
          </a:xfrm>
          <a:prstGeom prst="arc">
            <a:avLst>
              <a:gd name="adj1" fmla="val 16200000"/>
              <a:gd name="adj2" fmla="val 2632617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>
            <a:off x="5653667" y="1701749"/>
            <a:ext cx="1568605" cy="2248015"/>
          </a:xfrm>
          <a:prstGeom prst="arc">
            <a:avLst>
              <a:gd name="adj1" fmla="val 16200000"/>
              <a:gd name="adj2" fmla="val 291702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5806067" y="1645997"/>
            <a:ext cx="1568605" cy="2248015"/>
          </a:xfrm>
          <a:prstGeom prst="arc">
            <a:avLst>
              <a:gd name="adj1" fmla="val 16200000"/>
              <a:gd name="adj2" fmla="val 3021879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5958467" y="1590245"/>
            <a:ext cx="1568605" cy="2248015"/>
          </a:xfrm>
          <a:prstGeom prst="arc">
            <a:avLst>
              <a:gd name="adj1" fmla="val 16200000"/>
              <a:gd name="adj2" fmla="val 3050795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6110867" y="1549361"/>
            <a:ext cx="1568605" cy="2248015"/>
          </a:xfrm>
          <a:prstGeom prst="arc">
            <a:avLst>
              <a:gd name="adj1" fmla="val 16200000"/>
              <a:gd name="adj2" fmla="val 300529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ircular Arrow 26"/>
          <p:cNvSpPr/>
          <p:nvPr/>
        </p:nvSpPr>
        <p:spPr>
          <a:xfrm>
            <a:off x="5869258" y="1230220"/>
            <a:ext cx="2377440" cy="2377440"/>
          </a:xfrm>
          <a:prstGeom prst="circularArrow">
            <a:avLst>
              <a:gd name="adj1" fmla="val 4688"/>
              <a:gd name="adj2" fmla="val 1110414"/>
              <a:gd name="adj3" fmla="val 20486525"/>
              <a:gd name="adj4" fmla="val 11078125"/>
              <a:gd name="adj5" fmla="val 81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3176" y="833831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Fermi Chopper</a:t>
            </a:r>
            <a:endParaRPr lang="en-US" sz="2000" b="1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564" y="4665711"/>
            <a:ext cx="211455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9" t="-3041"/>
          <a:stretch/>
        </p:blipFill>
        <p:spPr bwMode="auto">
          <a:xfrm>
            <a:off x="5045896" y="4247088"/>
            <a:ext cx="219456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17830" y="4079782"/>
            <a:ext cx="22351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Velocity Selector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096470" y="608893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tx2"/>
                </a:solidFill>
              </a:rPr>
              <a:t>Astrium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62684" y="1476720"/>
            <a:ext cx="90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</a:rPr>
              <a:t>J-PARC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4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 smtClean="0"/>
              <a:t>Neutron Guides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38" y="3347777"/>
            <a:ext cx="3248723" cy="24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410" y="5793053"/>
            <a:ext cx="350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80m Guide for HRPD at J-PARC</a:t>
            </a:r>
          </a:p>
          <a:p>
            <a:r>
              <a:rPr lang="en-US" i="1" dirty="0" smtClean="0">
                <a:solidFill>
                  <a:schemeClr val="tx2"/>
                </a:solidFill>
              </a:rPr>
              <a:t>Fabricated by Swiss </a:t>
            </a:r>
            <a:r>
              <a:rPr lang="en-US" i="1" dirty="0" err="1" smtClean="0">
                <a:solidFill>
                  <a:schemeClr val="tx2"/>
                </a:solidFill>
              </a:rPr>
              <a:t>Neutronics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6" name="Picture 4" descr="http://www.swissneutronics.ch/typo3temp/pics/cc2f7beb6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8"/>
          <a:stretch/>
        </p:blipFill>
        <p:spPr bwMode="auto">
          <a:xfrm>
            <a:off x="379140" y="668081"/>
            <a:ext cx="421051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996097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9338" y="2789944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m=0.1 </a:t>
            </a:r>
            <a:r>
              <a:rPr lang="en-US" b="1" dirty="0" err="1" smtClean="0"/>
              <a:t>deg</a:t>
            </a:r>
            <a:r>
              <a:rPr lang="en-US" b="1" dirty="0" smtClean="0"/>
              <a:t>/Å</a:t>
            </a:r>
            <a:endParaRPr lang="en-US" b="1" dirty="0"/>
          </a:p>
        </p:txBody>
      </p:sp>
      <p:pic>
        <p:nvPicPr>
          <p:cNvPr id="9" name="Picture 7" descr="BL04 a&amp;b in ca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139" y="490276"/>
            <a:ext cx="29337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547688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80249" y="334777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Multichannel Curved Guide</a:t>
            </a:r>
          </a:p>
          <a:p>
            <a:r>
              <a:rPr lang="en-US" i="1" dirty="0">
                <a:solidFill>
                  <a:schemeClr val="tx2"/>
                </a:solidFill>
              </a:rPr>
              <a:t>Fabricated by Swiss </a:t>
            </a:r>
            <a:r>
              <a:rPr lang="en-US" i="1" dirty="0" err="1" smtClean="0">
                <a:solidFill>
                  <a:schemeClr val="tx2"/>
                </a:solidFill>
              </a:rPr>
              <a:t>Neutronics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12" name="Picture 10" descr="HRPD @ ISI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9655" y="4191873"/>
            <a:ext cx="2718188" cy="21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1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776288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44940" y="4780156"/>
            <a:ext cx="148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 Installation at 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2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Polarizers and Spin Manipulators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7387" y="3880618"/>
            <a:ext cx="2840355" cy="21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53311" y="351128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Spherical Neutron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33661" y="603289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POLI-</a:t>
            </a:r>
            <a:r>
              <a:rPr lang="en-US" dirty="0" err="1" smtClean="0"/>
              <a:t>HEiDi</a:t>
            </a:r>
            <a:r>
              <a:rPr lang="en-US" dirty="0" smtClean="0"/>
              <a:t> at FRMII</a:t>
            </a:r>
            <a:endParaRPr lang="en-US" dirty="0"/>
          </a:p>
        </p:txBody>
      </p:sp>
      <p:pic>
        <p:nvPicPr>
          <p:cNvPr id="7" name="Picture 4" descr="http://www.swissneutronics.ch/typo3temp/pics/8ad27b3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623" y="1348599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swissneutronics.ch/typo3temp/pics/0c3afacea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95"/>
          <a:stretch/>
        </p:blipFill>
        <p:spPr bwMode="auto">
          <a:xfrm>
            <a:off x="457510" y="4088773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2514600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60"/>
          <p:cNvGrpSpPr/>
          <p:nvPr/>
        </p:nvGrpSpPr>
        <p:grpSpPr>
          <a:xfrm>
            <a:off x="4308009" y="735286"/>
            <a:ext cx="3641570" cy="873443"/>
            <a:chOff x="549430" y="5257801"/>
            <a:chExt cx="3641570" cy="873443"/>
          </a:xfrm>
        </p:grpSpPr>
        <p:sp>
          <p:nvSpPr>
            <p:cNvPr id="11" name="Can 10"/>
            <p:cNvSpPr/>
            <p:nvPr/>
          </p:nvSpPr>
          <p:spPr>
            <a:xfrm rot="5400000">
              <a:off x="2084257" y="5132258"/>
              <a:ext cx="533400" cy="784485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09600" y="5257801"/>
              <a:ext cx="1295400" cy="53340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895600" y="5257801"/>
              <a:ext cx="1295400" cy="53340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>
              <a:off x="14866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1334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723106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1639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10294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2858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11818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877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572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34678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3163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951194" y="5361802"/>
              <a:ext cx="7008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baseline="30000" dirty="0" smtClean="0">
                  <a:latin typeface="Arial Narrow" pitchFamily="34" charset="0"/>
                </a:rPr>
                <a:t>3</a:t>
              </a:r>
              <a:r>
                <a:rPr lang="en-US" sz="1300" b="1" dirty="0" smtClean="0">
                  <a:latin typeface="Arial Narrow" pitchFamily="34" charset="0"/>
                </a:rPr>
                <a:t>He Cell</a:t>
              </a:r>
              <a:endParaRPr lang="en-US" sz="1300" b="1" dirty="0">
                <a:latin typeface="Arial Narrow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9430" y="5638801"/>
              <a:ext cx="1117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err="1" smtClean="0">
                  <a:latin typeface="Arial Narrow" pitchFamily="34" charset="0"/>
                </a:rPr>
                <a:t>Unpolarized</a:t>
              </a:r>
              <a:r>
                <a:rPr lang="en-US" sz="1300" b="1" dirty="0" smtClean="0">
                  <a:latin typeface="Arial Narrow" pitchFamily="34" charset="0"/>
                </a:rPr>
                <a:t> </a:t>
              </a:r>
            </a:p>
            <a:p>
              <a:pPr algn="ctr"/>
              <a:r>
                <a:rPr lang="en-US" sz="1300" b="1" dirty="0" smtClean="0">
                  <a:latin typeface="Arial Narrow" pitchFamily="34" charset="0"/>
                </a:rPr>
                <a:t>Neutron Beam</a:t>
              </a:r>
              <a:endParaRPr lang="en-US" sz="1300" b="1" dirty="0">
                <a:latin typeface="Arial Narrow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28756" y="5638801"/>
              <a:ext cx="1117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</a:rPr>
                <a:t>Polarized </a:t>
              </a:r>
            </a:p>
            <a:p>
              <a:pPr algn="ctr"/>
              <a:r>
                <a:rPr lang="en-US" sz="1300" b="1" dirty="0" smtClean="0">
                  <a:latin typeface="Arial Narrow" pitchFamily="34" charset="0"/>
                </a:rPr>
                <a:t>Neutron Beam</a:t>
              </a:r>
              <a:endParaRPr lang="en-US" sz="1300" b="1" dirty="0">
                <a:latin typeface="Arial Narrow" pitchFamily="34" charset="0"/>
              </a:endParaRPr>
            </a:p>
          </p:txBody>
        </p:sp>
      </p:grpSp>
      <p:pic>
        <p:nvPicPr>
          <p:cNvPr id="29" name="Picture 5" descr="C:\Documents and Settings\Lee\My Documents\My Pictures\IMG_07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4998" y="1608729"/>
            <a:ext cx="2032000" cy="15240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772285" y="162673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Spin </a:t>
            </a:r>
          </a:p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9358" y="980399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Heussler</a:t>
            </a:r>
            <a:r>
              <a:rPr lang="en-US" dirty="0" smtClean="0"/>
              <a:t> </a:t>
            </a:r>
            <a:r>
              <a:rPr lang="en-US" dirty="0" err="1" smtClean="0"/>
              <a:t>Monochromator</a:t>
            </a:r>
            <a:endParaRPr lang="en-US" dirty="0" smtClean="0"/>
          </a:p>
          <a:p>
            <a:r>
              <a:rPr lang="en-US" dirty="0" err="1" smtClean="0"/>
              <a:t>AlCuMn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66445" y="380627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Polarizing </a:t>
            </a:r>
            <a:r>
              <a:rPr lang="en-US" dirty="0" err="1" smtClean="0"/>
              <a:t>Supermirrors</a:t>
            </a:r>
            <a:endParaRPr lang="en-US" dirty="0"/>
          </a:p>
        </p:txBody>
      </p:sp>
      <p:pic>
        <p:nvPicPr>
          <p:cNvPr id="33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"/>
          <a:stretch/>
        </p:blipFill>
        <p:spPr bwMode="auto">
          <a:xfrm>
            <a:off x="3577298" y="2616051"/>
            <a:ext cx="1737338" cy="128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542486" y="196972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Larmor</a:t>
            </a:r>
            <a:r>
              <a:rPr lang="en-US" dirty="0" smtClean="0"/>
              <a:t> Precession</a:t>
            </a:r>
          </a:p>
          <a:p>
            <a:r>
              <a:rPr lang="en-US" dirty="0" smtClean="0"/>
              <a:t>Flipper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6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Optics: Focusing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391" y="4393580"/>
            <a:ext cx="4148441" cy="118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http://www.ill.eu/fileadmin/users_files/img/science_and_technology/neutron_technology_at_ILL/optics/image_cu_crystal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11" y="2173558"/>
            <a:ext cx="3383280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86425" y="1056586"/>
            <a:ext cx="2230240" cy="1562100"/>
            <a:chOff x="5686425" y="1487758"/>
            <a:chExt cx="2230240" cy="15621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1487758"/>
              <a:ext cx="222885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815" y="2173558"/>
              <a:ext cx="22288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2402158"/>
              <a:ext cx="222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815" y="2859358"/>
              <a:ext cx="222885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825195" y="1487758"/>
            <a:ext cx="324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Doubly focusing Cu </a:t>
            </a:r>
            <a:r>
              <a:rPr lang="en-US" dirty="0" err="1" smtClean="0"/>
              <a:t>monochromator</a:t>
            </a:r>
            <a:r>
              <a:rPr lang="en-US" dirty="0" smtClean="0"/>
              <a:t> at the ILL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48136" y="2709003"/>
            <a:ext cx="3796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Double focusing </a:t>
            </a:r>
            <a:r>
              <a:rPr lang="en-US" sz="1200" dirty="0" smtClean="0"/>
              <a:t>“</a:t>
            </a:r>
            <a:r>
              <a:rPr lang="en-US" sz="1200" dirty="0" err="1" smtClean="0"/>
              <a:t>Popovici</a:t>
            </a:r>
            <a:r>
              <a:rPr lang="en-US" sz="1200" dirty="0" smtClean="0"/>
              <a:t>” </a:t>
            </a:r>
            <a:r>
              <a:rPr lang="en-US" sz="1200" dirty="0" err="1" smtClean="0"/>
              <a:t>monochromator</a:t>
            </a:r>
            <a:r>
              <a:rPr lang="en-US" sz="1200" dirty="0"/>
              <a:t>. </a:t>
            </a:r>
            <a:r>
              <a:rPr lang="en-US" sz="1200" dirty="0" smtClean="0"/>
              <a:t>The vertical </a:t>
            </a:r>
            <a:r>
              <a:rPr lang="en-US" sz="1200" dirty="0"/>
              <a:t>curvature is fixed while </a:t>
            </a:r>
            <a:r>
              <a:rPr lang="en-US" sz="1200" dirty="0" smtClean="0"/>
              <a:t>the horizontal </a:t>
            </a:r>
            <a:r>
              <a:rPr lang="en-US" sz="1200" dirty="0"/>
              <a:t>curvature is variable by bending stacks of thin silicon </a:t>
            </a:r>
            <a:r>
              <a:rPr lang="en-US" sz="1200" dirty="0" smtClean="0"/>
              <a:t>wafers. </a:t>
            </a:r>
            <a:r>
              <a:rPr lang="en-US" sz="1200" dirty="0"/>
              <a:t>The gain is achieved both by spatial focusing and ‘wavelength focusing’.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7433" y="40391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Virtual Source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72025" y="5122128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64397" y="4998999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88002" y="5304264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27945" y="4919525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Small</a:t>
            </a:r>
          </a:p>
          <a:p>
            <a:r>
              <a:rPr lang="en-US" sz="1400" dirty="0" smtClean="0"/>
              <a:t>Aperture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203928" y="449765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Mono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252735" y="5486401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2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Optics: Focusing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775"/>
          <a:stretch/>
        </p:blipFill>
        <p:spPr bwMode="auto">
          <a:xfrm>
            <a:off x="5029200" y="1828800"/>
            <a:ext cx="2857500" cy="12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1126" y="3110567"/>
            <a:ext cx="5398927" cy="32624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Char char="•"/>
            </a:pPr>
            <a:r>
              <a:rPr lang="en-US" dirty="0" smtClean="0"/>
              <a:t>Focusing Mirrors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Develop a nested advanced KB mirror system to make a more compact assembly and to achieve the highest performance.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Identify applications where focusing optics can replace neutron guides and offer better performance.</a:t>
            </a:r>
          </a:p>
        </p:txBody>
      </p:sp>
      <p:pic>
        <p:nvPicPr>
          <p:cNvPr id="22" name="Picture 8" descr="mirr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84485"/>
            <a:ext cx="411003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795118"/>
            <a:ext cx="2857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029200" y="1709518"/>
            <a:ext cx="304800" cy="183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7"/>
          <p:cNvGrpSpPr>
            <a:grpSpLocks noChangeAspect="1"/>
          </p:cNvGrpSpPr>
          <p:nvPr/>
        </p:nvGrpSpPr>
        <p:grpSpPr bwMode="auto">
          <a:xfrm>
            <a:off x="5510053" y="3172522"/>
            <a:ext cx="3243072" cy="2895600"/>
            <a:chOff x="3519" y="2304"/>
            <a:chExt cx="2319" cy="1848"/>
          </a:xfrm>
        </p:grpSpPr>
        <p:pic>
          <p:nvPicPr>
            <p:cNvPr id="26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19" y="2304"/>
              <a:ext cx="1998" cy="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4399" y="3103"/>
              <a:ext cx="5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lIns="68580" tIns="34290" rIns="68580" bIns="34290">
              <a:spAutoFit/>
            </a:bodyPr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>
              <a:off x="3691" y="3115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68580" tIns="34290" rIns="68580" bIns="34290">
              <a:spAutoFit/>
            </a:bodyPr>
            <a:lstStyle/>
            <a:p>
              <a:endParaRPr lang="en-US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5035" y="2995"/>
              <a:ext cx="803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80" tIns="34290" rIns="68580" bIns="34290">
              <a:spAutoFit/>
            </a:bodyPr>
            <a:lstStyle/>
            <a:p>
              <a:pPr defTabSz="685800"/>
              <a:r>
                <a:rPr lang="en-US" sz="1800">
                  <a:latin typeface="Times" pitchFamily="18" charset="0"/>
                </a:rPr>
                <a:t>90 </a:t>
              </a:r>
              <a:r>
                <a:rPr lang="en-US" sz="1800">
                  <a:latin typeface="Symbol" pitchFamily="18" charset="2"/>
                  <a:sym typeface="Symbol" pitchFamily="18" charset="2"/>
                </a:rPr>
                <a:t></a:t>
              </a:r>
              <a:r>
                <a:rPr lang="en-US" sz="1800">
                  <a:latin typeface="Times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31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2954414" y="1052512"/>
            <a:ext cx="6991350" cy="5500688"/>
            <a:chOff x="592" y="608"/>
            <a:chExt cx="4404" cy="3465"/>
          </a:xfrm>
        </p:grpSpPr>
        <p:grpSp>
          <p:nvGrpSpPr>
            <p:cNvPr id="8" name="Group 49"/>
            <p:cNvGrpSpPr>
              <a:grpSpLocks/>
            </p:cNvGrpSpPr>
            <p:nvPr/>
          </p:nvGrpSpPr>
          <p:grpSpPr bwMode="auto">
            <a:xfrm>
              <a:off x="808" y="651"/>
              <a:ext cx="4188" cy="3301"/>
              <a:chOff x="808" y="651"/>
              <a:chExt cx="4188" cy="3301"/>
            </a:xfrm>
          </p:grpSpPr>
          <p:sp>
            <p:nvSpPr>
              <p:cNvPr id="10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856" y="1759"/>
                <a:ext cx="1140" cy="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1" name="AutoShape 6"/>
              <p:cNvSpPr>
                <a:spLocks noChangeAspect="1" noChangeArrowheads="1"/>
              </p:cNvSpPr>
              <p:nvPr/>
            </p:nvSpPr>
            <p:spPr bwMode="auto">
              <a:xfrm flipH="1">
                <a:off x="3988" y="1277"/>
                <a:ext cx="657" cy="674"/>
              </a:xfrm>
              <a:prstGeom prst="parallelogram">
                <a:avLst>
                  <a:gd name="adj" fmla="val 2500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2" name="Rectangle 7"/>
              <p:cNvSpPr>
                <a:spLocks noChangeAspect="1" noChangeArrowheads="1"/>
              </p:cNvSpPr>
              <p:nvPr/>
            </p:nvSpPr>
            <p:spPr bwMode="auto">
              <a:xfrm>
                <a:off x="3900" y="1759"/>
                <a:ext cx="482" cy="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000" b="1">
                  <a:latin typeface="Times New Roman" pitchFamily="18" charset="0"/>
                </a:endParaRPr>
              </a:p>
              <a:p>
                <a:pPr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3" name="AutoShape 8"/>
              <p:cNvSpPr>
                <a:spLocks noChangeAspect="1" noChangeArrowheads="1"/>
              </p:cNvSpPr>
              <p:nvPr/>
            </p:nvSpPr>
            <p:spPr bwMode="auto">
              <a:xfrm flipH="1">
                <a:off x="3506" y="1277"/>
                <a:ext cx="745" cy="674"/>
              </a:xfrm>
              <a:prstGeom prst="parallelogram">
                <a:avLst>
                  <a:gd name="adj" fmla="val 27634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14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382" y="2288"/>
                <a:ext cx="526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15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95" y="1951"/>
                <a:ext cx="701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grpSp>
            <p:nvGrpSpPr>
              <p:cNvPr id="16" name="Group 11"/>
              <p:cNvGrpSpPr>
                <a:grpSpLocks/>
              </p:cNvGrpSpPr>
              <p:nvPr/>
            </p:nvGrpSpPr>
            <p:grpSpPr bwMode="auto">
              <a:xfrm>
                <a:off x="808" y="651"/>
                <a:ext cx="3955" cy="3301"/>
                <a:chOff x="1152" y="912"/>
                <a:chExt cx="3357" cy="3039"/>
              </a:xfrm>
            </p:grpSpPr>
            <p:graphicFrame>
              <p:nvGraphicFramePr>
                <p:cNvPr id="41" name="Object 12" descr="75%"/>
                <p:cNvGraphicFramePr>
                  <a:graphicFrameLocks noChangeAspect="1"/>
                </p:cNvGraphicFramePr>
                <p:nvPr/>
              </p:nvGraphicFramePr>
              <p:xfrm>
                <a:off x="1152" y="912"/>
                <a:ext cx="3357" cy="30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42" name="SPW 4.0 Graph" r:id="rId3" imgW="6658560" imgH="6720840" progId="JandelGraphicObject.2">
                        <p:embed/>
                      </p:oleObj>
                    </mc:Choice>
                    <mc:Fallback>
                      <p:oleObj name="SPW 4.0 Graph" r:id="rId3" imgW="6658560" imgH="6720840" progId="JandelGraphicObject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5850" b="448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52" y="912"/>
                              <a:ext cx="3357" cy="3039"/>
                            </a:xfrm>
                            <a:prstGeom prst="rect">
                              <a:avLst/>
                            </a:prstGeom>
                            <a:pattFill prst="pct75">
                              <a:fgClr>
                                <a:srgbClr val="000000"/>
                              </a:fgClr>
                              <a:bgClr>
                                <a:srgbClr val="FFFFFF"/>
                              </a:bgClr>
                            </a:patt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2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1890" y="1440"/>
                  <a:ext cx="2157" cy="2107"/>
                  <a:chOff x="3744" y="3600"/>
                  <a:chExt cx="6739" cy="6581"/>
                </a:xfrm>
              </p:grpSpPr>
              <p:sp>
                <p:nvSpPr>
                  <p:cNvPr id="43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32" y="4896"/>
                    <a:ext cx="4032" cy="259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FFFF66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" name="Rectangl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5040"/>
                    <a:ext cx="3744" cy="187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>
                          <a:gamma/>
                          <a:shade val="46275"/>
                          <a:invGamma/>
                        </a:srgbClr>
                      </a:gs>
                      <a:gs pos="50000">
                        <a:srgbClr val="3399FF"/>
                      </a:gs>
                      <a:gs pos="100000">
                        <a:srgbClr val="3399FF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sz="10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5616" y="3600"/>
                    <a:ext cx="2160" cy="2016"/>
                  </a:xfrm>
                  <a:prstGeom prst="parallelogram">
                    <a:avLst>
                      <a:gd name="adj" fmla="val 26786"/>
                    </a:avLst>
                  </a:prstGeom>
                  <a:gradFill rotWithShape="0">
                    <a:gsLst>
                      <a:gs pos="0">
                        <a:srgbClr val="FF99CC"/>
                      </a:gs>
                      <a:gs pos="100000">
                        <a:srgbClr val="FF99CC">
                          <a:gamma/>
                          <a:shade val="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/>
                      <a:t>Small Proteins</a:t>
                    </a:r>
                  </a:p>
                </p:txBody>
              </p:sp>
              <p:sp>
                <p:nvSpPr>
                  <p:cNvPr id="46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8" y="5040"/>
                    <a:ext cx="1584" cy="24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r>
                      <a:rPr lang="en-US" sz="1000" b="1" dirty="0"/>
                      <a:t>Micelles Colloids Vesicles</a:t>
                    </a:r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</p:txBody>
              </p:sp>
              <p:sp>
                <p:nvSpPr>
                  <p:cNvPr id="47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4032" y="3600"/>
                    <a:ext cx="2448" cy="2016"/>
                  </a:xfrm>
                  <a:prstGeom prst="parallelogram">
                    <a:avLst>
                      <a:gd name="adj" fmla="val 30357"/>
                    </a:avLst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sz="12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44" y="4896"/>
                    <a:ext cx="1728" cy="72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CC66"/>
                      </a:gs>
                      <a:gs pos="100000">
                        <a:srgbClr val="FFCC66">
                          <a:gamma/>
                          <a:shade val="50196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>
                        <a:solidFill>
                          <a:srgbClr val="000000"/>
                        </a:solidFill>
                      </a:rPr>
                      <a:t>Critical Phenomena</a:t>
                    </a:r>
                  </a:p>
                </p:txBody>
              </p:sp>
              <p:sp>
                <p:nvSpPr>
                  <p:cNvPr id="49" name="Rectangle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12" y="6624"/>
                    <a:ext cx="1728" cy="8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66FF66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/>
                  </a:p>
                  <a:p>
                    <a:pPr algn="ctr" eaLnBrk="0" hangingPunct="0"/>
                    <a:r>
                      <a:rPr lang="en-US" sz="1000" b="1"/>
                      <a:t>Membranes</a:t>
                    </a:r>
                  </a:p>
                </p:txBody>
              </p:sp>
              <p:sp>
                <p:nvSpPr>
                  <p:cNvPr id="50" name="Rectangl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76" y="7488"/>
                    <a:ext cx="2707" cy="269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/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Liquids and Glasses</a:t>
                    </a:r>
                  </a:p>
                  <a:p>
                    <a:pPr algn="ctr" eaLnBrk="0" hangingPunct="0"/>
                    <a:r>
                      <a:rPr lang="en-US">
                        <a:latin typeface="Helvetica" pitchFamily="34" charset="0"/>
                      </a:rPr>
                      <a:t> </a:t>
                    </a:r>
                    <a:r>
                      <a:rPr lang="en-US" sz="1000" b="1">
                        <a:solidFill>
                          <a:schemeClr val="bg1"/>
                        </a:solidFill>
                      </a:rPr>
                      <a:t>Crystal,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Fiber,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and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Magnetic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Structures</a:t>
                    </a:r>
                  </a:p>
                </p:txBody>
              </p:sp>
              <p:sp>
                <p:nvSpPr>
                  <p:cNvPr id="51" name="Text Box 2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888" y="5616"/>
                    <a:ext cx="1440" cy="18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Polymers and </a:t>
                    </a:r>
                  </a:p>
                  <a:p>
                    <a:pPr algn="ctr" eaLnBrk="0" hangingPunct="0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Metals Alloys Zeolites</a:t>
                    </a:r>
                  </a:p>
                  <a:p>
                    <a:pPr eaLnBrk="0" hangingPunct="0"/>
                    <a:endParaRPr lang="en-US" sz="1000" b="1" dirty="0"/>
                  </a:p>
                </p:txBody>
              </p:sp>
              <p:sp>
                <p:nvSpPr>
                  <p:cNvPr id="52" name="Text Box 2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6624" y="5616"/>
                    <a:ext cx="2304" cy="12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r" eaLnBrk="0" hangingPunct="0"/>
                    <a:r>
                      <a:rPr lang="en-US" sz="1000" b="1"/>
                      <a:t>Magnetic Films </a:t>
                    </a:r>
                  </a:p>
                  <a:p>
                    <a:pPr algn="r" eaLnBrk="0" hangingPunct="0"/>
                    <a:r>
                      <a:rPr lang="en-US" sz="1000" b="1"/>
                      <a:t>and Domains</a:t>
                    </a:r>
                    <a:endParaRPr lang="en-US" sz="1000"/>
                  </a:p>
                </p:txBody>
              </p:sp>
              <p:sp>
                <p:nvSpPr>
                  <p:cNvPr id="53" name="Text Box 2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464" y="3600"/>
                    <a:ext cx="1440" cy="14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/>
                      <a:t>Biological Structure</a:t>
                    </a:r>
                  </a:p>
                  <a:p>
                    <a:pPr algn="ctr" eaLnBrk="0" hangingPunct="0"/>
                    <a:r>
                      <a:rPr lang="en-US" sz="1000" b="1"/>
                      <a:t>Viruses</a:t>
                    </a:r>
                  </a:p>
                </p:txBody>
              </p:sp>
            </p:grpSp>
          </p:grpSp>
          <p:sp>
            <p:nvSpPr>
              <p:cNvPr id="17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4226" y="1759"/>
                <a:ext cx="52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4270" y="1951"/>
                <a:ext cx="438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200">
                  <a:latin typeface="Times New Roman" pitchFamily="18" charset="0"/>
                </a:endParaRPr>
              </a:p>
            </p:txBody>
          </p: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2251" y="1682"/>
                <a:ext cx="1496" cy="649"/>
                <a:chOff x="3900" y="1710"/>
                <a:chExt cx="1183" cy="626"/>
              </a:xfrm>
            </p:grpSpPr>
            <p:sp>
              <p:nvSpPr>
                <p:cNvPr id="37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900" y="2336"/>
                  <a:ext cx="118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080" y="1710"/>
                  <a:ext cx="0" cy="6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900" y="1710"/>
                  <a:ext cx="118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00" y="1710"/>
                  <a:ext cx="0" cy="6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2"/>
              <p:cNvGrpSpPr>
                <a:grpSpLocks/>
              </p:cNvGrpSpPr>
              <p:nvPr/>
            </p:nvGrpSpPr>
            <p:grpSpPr bwMode="auto">
              <a:xfrm>
                <a:off x="2195" y="1632"/>
                <a:ext cx="1386" cy="1049"/>
                <a:chOff x="3856" y="1662"/>
                <a:chExt cx="1096" cy="1011"/>
              </a:xfrm>
            </p:grpSpPr>
            <p:sp>
              <p:nvSpPr>
                <p:cNvPr id="33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56" y="1662"/>
                  <a:ext cx="0" cy="101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3856" y="2673"/>
                  <a:ext cx="1096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51" y="1662"/>
                  <a:ext cx="0" cy="101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3856" y="1662"/>
                  <a:ext cx="1096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7"/>
              <p:cNvGrpSpPr>
                <a:grpSpLocks noChangeAspect="1"/>
              </p:cNvGrpSpPr>
              <p:nvPr/>
            </p:nvGrpSpPr>
            <p:grpSpPr bwMode="auto">
              <a:xfrm>
                <a:off x="3193" y="2576"/>
                <a:ext cx="795" cy="934"/>
                <a:chOff x="7488" y="7330"/>
                <a:chExt cx="2707" cy="2693"/>
              </a:xfrm>
            </p:grpSpPr>
            <p:sp>
              <p:nvSpPr>
                <p:cNvPr id="29" name="Line 3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488" y="7344"/>
                  <a:ext cx="2664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7488" y="7330"/>
                  <a:ext cx="0" cy="2693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7488" y="10008"/>
                  <a:ext cx="2707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10176" y="7330"/>
                  <a:ext cx="0" cy="2693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Text Box 42"/>
              <p:cNvSpPr txBox="1">
                <a:spLocks noChangeArrowheads="1"/>
              </p:cNvSpPr>
              <p:nvPr/>
            </p:nvSpPr>
            <p:spPr bwMode="auto">
              <a:xfrm>
                <a:off x="3731" y="1504"/>
                <a:ext cx="42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 dirty="0"/>
                  <a:t>SANS</a:t>
                </a: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 flipH="1">
                <a:off x="3733" y="1683"/>
                <a:ext cx="202" cy="8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44"/>
              <p:cNvSpPr>
                <a:spLocks noChangeShapeType="1"/>
              </p:cNvSpPr>
              <p:nvPr/>
            </p:nvSpPr>
            <p:spPr bwMode="auto">
              <a:xfrm flipH="1">
                <a:off x="3733" y="1661"/>
                <a:ext cx="194" cy="11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3052" y="1152"/>
                <a:ext cx="121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FF0000"/>
                    </a:solidFill>
                  </a:rPr>
                  <a:t>REFLECTOMETERS</a:t>
                </a:r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 flipH="1">
                <a:off x="3388" y="1330"/>
                <a:ext cx="89" cy="29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1671" y="2993"/>
                <a:ext cx="125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 b="1" dirty="0" smtClean="0">
                    <a:solidFill>
                      <a:srgbClr val="00CC00"/>
                    </a:solidFill>
                  </a:rPr>
                  <a:t>DIFFRACTOMETERS</a:t>
                </a:r>
                <a:endParaRPr lang="en-US" sz="1400" dirty="0"/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 flipV="1">
                <a:off x="2904" y="3026"/>
                <a:ext cx="288" cy="60"/>
              </a:xfrm>
              <a:prstGeom prst="line">
                <a:avLst/>
              </a:prstGeom>
              <a:noFill/>
              <a:ln w="2540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" name="Rectangle 50"/>
            <p:cNvSpPr>
              <a:spLocks noChangeArrowheads="1"/>
            </p:cNvSpPr>
            <p:nvPr/>
          </p:nvSpPr>
          <p:spPr bwMode="auto">
            <a:xfrm>
              <a:off x="592" y="608"/>
              <a:ext cx="430" cy="34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 smtClean="0"/>
              <a:t>Elastic Neutron </a:t>
            </a:r>
            <a:r>
              <a:rPr lang="en-US" dirty="0"/>
              <a:t>Scattering Instruments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127" y="1040029"/>
            <a:ext cx="4660200" cy="2220095"/>
          </a:xfrm>
        </p:spPr>
        <p:txBody>
          <a:bodyPr/>
          <a:lstStyle/>
          <a:p>
            <a:r>
              <a:rPr lang="en-US" b="1" dirty="0" smtClean="0"/>
              <a:t>Elastic instruments include:</a:t>
            </a:r>
          </a:p>
          <a:p>
            <a:pPr lvl="1"/>
            <a:r>
              <a:rPr lang="en-US" b="1" dirty="0" smtClean="0"/>
              <a:t>Powder diffraction</a:t>
            </a:r>
          </a:p>
          <a:p>
            <a:pPr lvl="1"/>
            <a:r>
              <a:rPr lang="en-US" b="1" dirty="0" smtClean="0"/>
              <a:t>Single Crystal diffraction</a:t>
            </a:r>
          </a:p>
          <a:p>
            <a:pPr lvl="1"/>
            <a:r>
              <a:rPr lang="en-US" b="1" dirty="0" smtClean="0"/>
              <a:t>SANS (typical)</a:t>
            </a:r>
          </a:p>
          <a:p>
            <a:pPr lvl="1">
              <a:spcAft>
                <a:spcPts val="1200"/>
              </a:spcAft>
            </a:pPr>
            <a:r>
              <a:rPr lang="en-US" b="1" dirty="0" smtClean="0"/>
              <a:t>Reflectometry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21" y="3553536"/>
            <a:ext cx="36352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b="1" dirty="0">
                <a:latin typeface="Arial Narrow" pitchFamily="34" charset="0"/>
              </a:rPr>
              <a:t>Used to determine the average structure of </a:t>
            </a:r>
            <a:r>
              <a:rPr lang="en-US" sz="2800" b="1" dirty="0" smtClean="0">
                <a:latin typeface="Arial Narrow" pitchFamily="34" charset="0"/>
              </a:rPr>
              <a:t>materials (i.e. how </a:t>
            </a:r>
            <a:r>
              <a:rPr lang="en-US" sz="2800" b="1" dirty="0">
                <a:latin typeface="Arial Narrow" pitchFamily="34" charset="0"/>
              </a:rPr>
              <a:t>the atoms are </a:t>
            </a:r>
            <a:r>
              <a:rPr lang="en-US" sz="2800" b="1" dirty="0" smtClean="0">
                <a:latin typeface="Arial Narrow" pitchFamily="34" charset="0"/>
              </a:rPr>
              <a:t>arranged)</a:t>
            </a:r>
            <a:endParaRPr lang="en-US" sz="2800" b="1" dirty="0">
              <a:latin typeface="Arial Narrow" pitchFamily="34" charset="0"/>
            </a:endParaRPr>
          </a:p>
          <a:p>
            <a:pPr marL="274320" indent="-274320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99559" y="5989528"/>
            <a:ext cx="2210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Based on diagram by Roger Pynn</a:t>
            </a:r>
            <a:endParaRPr lang="en-US" sz="105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6289769" y="883240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Longer Length Scales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5344868" y="1037128"/>
            <a:ext cx="906865" cy="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64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994775"/>
            <a:ext cx="4800600" cy="28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9398290" cy="877163"/>
          </a:xfrm>
        </p:spPr>
        <p:txBody>
          <a:bodyPr/>
          <a:lstStyle/>
          <a:p>
            <a:r>
              <a:rPr lang="en-US" dirty="0" smtClean="0"/>
              <a:t>TOF Powder </a:t>
            </a:r>
            <a:r>
              <a:rPr lang="en-US" dirty="0" err="1" smtClean="0"/>
              <a:t>Diffractometer</a:t>
            </a:r>
            <a:r>
              <a:rPr lang="en-US" dirty="0" smtClean="0"/>
              <a:t>: POWGEN (SNS)</a:t>
            </a:r>
            <a:endParaRPr lang="en-US" dirty="0"/>
          </a:p>
        </p:txBody>
      </p:sp>
      <p:pic>
        <p:nvPicPr>
          <p:cNvPr id="10244" name="Picture 4" descr="http://neutrons.ornl.gov/images/powgen/powgen1_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5446" y="640080"/>
            <a:ext cx="347472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neutrons.ornl.gov/images/powgen/powgen3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639890"/>
            <a:ext cx="204216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neutrons.ornl.gov/images/powgen/powgen-instrument-schematic-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26935"/>
            <a:ext cx="3383280" cy="306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 bwMode="auto">
          <a:xfrm>
            <a:off x="472812" y="4003357"/>
            <a:ext cx="1392214" cy="125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4162" y="3717072"/>
            <a:ext cx="5311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Sr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Fe</a:t>
            </a:r>
            <a:r>
              <a:rPr lang="en-US" sz="1400" b="1" baseline="-25000" dirty="0" smtClean="0"/>
              <a:t>1.5</a:t>
            </a:r>
            <a:r>
              <a:rPr lang="en-US" sz="1400" b="1" dirty="0" smtClean="0"/>
              <a:t>Mo</a:t>
            </a:r>
            <a:r>
              <a:rPr lang="en-US" sz="1400" b="1" baseline="-25000" dirty="0" smtClean="0"/>
              <a:t>0.5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6</a:t>
            </a:r>
            <a:r>
              <a:rPr lang="en-US" sz="1400" b="1" dirty="0" smtClean="0"/>
              <a:t>, Electrode </a:t>
            </a:r>
            <a:r>
              <a:rPr lang="en-US" sz="1400" b="1" dirty="0"/>
              <a:t>Material </a:t>
            </a:r>
            <a:r>
              <a:rPr lang="en-US" sz="1400" b="1" dirty="0" smtClean="0"/>
              <a:t>for Solid </a:t>
            </a:r>
            <a:r>
              <a:rPr lang="en-US" sz="1400" b="1" dirty="0"/>
              <a:t>Oxide Fuel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766" y="3940098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J. Am. Chem. Soc</a:t>
            </a:r>
            <a:r>
              <a:rPr lang="de-DE" sz="1000" dirty="0" smtClean="0"/>
              <a:t>., </a:t>
            </a:r>
            <a:r>
              <a:rPr lang="de-DE" sz="1000" b="1" dirty="0"/>
              <a:t>134</a:t>
            </a:r>
            <a:r>
              <a:rPr lang="de-DE" sz="1000" dirty="0"/>
              <a:t>, </a:t>
            </a:r>
            <a:r>
              <a:rPr lang="de-DE" sz="1000" dirty="0" smtClean="0"/>
              <a:t>p6826 (2012)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70508" y="3733800"/>
                <a:ext cx="1729961" cy="65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Q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3733800"/>
                <a:ext cx="1729961" cy="6595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70508" y="5137443"/>
                <a:ext cx="2643672" cy="619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(3956.0339∗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TOF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)/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5137443"/>
                <a:ext cx="2643672" cy="61997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70508" y="4562708"/>
                <a:ext cx="3521092" cy="40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Å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=(3956.0339∗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TOF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4562708"/>
                <a:ext cx="3521092" cy="405367"/>
              </a:xfrm>
              <a:prstGeom prst="rect">
                <a:avLst/>
              </a:prstGeom>
              <a:blipFill rotWithShape="1">
                <a:blip r:embed="rId9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556788" y="586740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POWGEN D = 64.5m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4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483890" cy="880369"/>
          </a:xfrm>
        </p:spPr>
        <p:txBody>
          <a:bodyPr/>
          <a:lstStyle/>
          <a:p>
            <a:r>
              <a:rPr lang="en-US" dirty="0" smtClean="0"/>
              <a:t>Small Angle Neutron Scattering (SANS)</a:t>
            </a:r>
            <a:endParaRPr lang="en-US" dirty="0"/>
          </a:p>
        </p:txBody>
      </p:sp>
      <p:pic>
        <p:nvPicPr>
          <p:cNvPr id="11266" name="Picture 2" descr="http://neutrons.ornl.gov/biosans/_media/instrument_cg3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268" y="685800"/>
            <a:ext cx="4076943" cy="28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231892"/>
            <a:ext cx="1911668" cy="192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http://www.ornl.gov/info/ornlreview/v43_1_10/images/a11_p1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0" y="1676400"/>
            <a:ext cx="2103120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IMG_067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34290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://neutrons.ornl.gov/gpsans/_media/instrument_cg2_lr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2" y="533400"/>
            <a:ext cx="4845788" cy="27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004310"/>
            <a:ext cx="2171700" cy="216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6858" y="3657600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TmNi</a:t>
            </a:r>
            <a:r>
              <a:rPr lang="en-US" baseline="-25000" dirty="0" smtClean="0"/>
              <a:t>2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C</a:t>
            </a:r>
            <a:r>
              <a:rPr lang="en-US" dirty="0"/>
              <a:t> V</a:t>
            </a:r>
            <a:r>
              <a:rPr lang="en-US" dirty="0" smtClean="0"/>
              <a:t>ortex Lattice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6130290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PHYS REV </a:t>
            </a:r>
            <a:r>
              <a:rPr lang="en-US" sz="1200" dirty="0"/>
              <a:t>B </a:t>
            </a:r>
            <a:r>
              <a:rPr lang="en-US" sz="1200" b="1" dirty="0"/>
              <a:t>86</a:t>
            </a:r>
            <a:r>
              <a:rPr lang="en-US" sz="1200" dirty="0"/>
              <a:t>, 144501 (2012)</a:t>
            </a:r>
          </a:p>
        </p:txBody>
      </p:sp>
    </p:spTree>
    <p:extLst>
      <p:ext uri="{BB962C8B-B14F-4D97-AF65-F5344CB8AC3E}">
        <p14:creationId xmlns:p14="http://schemas.microsoft.com/office/powerpoint/2010/main" val="150247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 smtClean="0"/>
              <a:t>Magnetism </a:t>
            </a:r>
            <a:r>
              <a:rPr lang="en-US" dirty="0" err="1" smtClean="0"/>
              <a:t>Reflectometer</a:t>
            </a:r>
            <a:r>
              <a:rPr lang="en-US" dirty="0" smtClean="0"/>
              <a:t> (SNS)</a:t>
            </a:r>
            <a:endParaRPr lang="en-US" dirty="0"/>
          </a:p>
        </p:txBody>
      </p:sp>
      <p:pic>
        <p:nvPicPr>
          <p:cNvPr id="12290" name="Picture 2" descr="http://neutrons.ornl.gov/images/mr/mr-panoramic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76274"/>
            <a:ext cx="6781800" cy="29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2" b="-2174"/>
          <a:stretch/>
        </p:blipFill>
        <p:spPr bwMode="auto">
          <a:xfrm>
            <a:off x="4724400" y="2514600"/>
            <a:ext cx="428625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6096000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PHY REV </a:t>
            </a:r>
            <a:r>
              <a:rPr lang="en-US" sz="1100" dirty="0"/>
              <a:t>B </a:t>
            </a:r>
            <a:r>
              <a:rPr lang="en-US" sz="1100" b="1" dirty="0"/>
              <a:t>84</a:t>
            </a:r>
            <a:r>
              <a:rPr lang="en-US" sz="1100" dirty="0"/>
              <a:t>, 245310 (2011)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/>
        </p:blipFill>
        <p:spPr bwMode="auto">
          <a:xfrm>
            <a:off x="7166610" y="328469"/>
            <a:ext cx="1844040" cy="1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304800" y="4012580"/>
            <a:ext cx="4206374" cy="188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5715000"/>
            <a:ext cx="2133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41910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4137102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48600" y="2590800"/>
            <a:ext cx="0" cy="13716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90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vie_nBattery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340" t="17426" r="10107" b="15114"/>
          <a:stretch/>
        </p:blipFill>
        <p:spPr>
          <a:xfrm>
            <a:off x="304800" y="4096434"/>
            <a:ext cx="4099560" cy="2709879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800600" cy="281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896038"/>
            <a:ext cx="4267200" cy="99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930523"/>
            <a:ext cx="4267200" cy="99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952" y="3925669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Carbon foam matrix in a Li battery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(H. Bilheux and S. Voisin)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6150" y="38978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74021" y="493052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Image</a:t>
            </a:r>
            <a:endParaRPr lang="en-US" dirty="0"/>
          </a:p>
        </p:txBody>
      </p:sp>
      <p:pic>
        <p:nvPicPr>
          <p:cNvPr id="8194" name="Picture 2" descr="http://www.psi.ch/niag/DynamicNREN/igp_1024x640%3E_10000r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231" y="228600"/>
            <a:ext cx="3848369" cy="28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4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880369"/>
          </a:xfrm>
        </p:spPr>
        <p:txBody>
          <a:bodyPr/>
          <a:lstStyle/>
          <a:p>
            <a:r>
              <a:rPr lang="en-US" dirty="0"/>
              <a:t>What is a Neutron Scattering Instrument?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9052"/>
            <a:ext cx="8947440" cy="5617948"/>
          </a:xfrm>
          <a:ln>
            <a:noFill/>
          </a:ln>
        </p:spPr>
        <p:txBody>
          <a:bodyPr/>
          <a:lstStyle/>
          <a:p>
            <a:r>
              <a:rPr lang="en-US" dirty="0"/>
              <a:t>Neutron scattering experiments measure the number of neutrons scattered by a sample as a function of the </a:t>
            </a:r>
            <a:r>
              <a:rPr lang="en-US" dirty="0" err="1"/>
              <a:t>wavevector</a:t>
            </a:r>
            <a:r>
              <a:rPr lang="en-US" dirty="0"/>
              <a:t> change (Q) and the energy change (E) of the neutron.</a:t>
            </a:r>
          </a:p>
          <a:p>
            <a:r>
              <a:rPr lang="en-US" dirty="0"/>
              <a:t>What do we need to accomplish this?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source of neutrons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method for selecting the </a:t>
            </a:r>
            <a:r>
              <a:rPr lang="en-US" dirty="0" err="1"/>
              <a:t>wavevector</a:t>
            </a:r>
            <a:r>
              <a:rPr lang="en-US" dirty="0"/>
              <a:t> of the incident neutrons (</a:t>
            </a:r>
            <a:r>
              <a:rPr lang="en-US" b="1" dirty="0" err="1"/>
              <a:t>k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very interesting sample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method for determining the </a:t>
            </a:r>
            <a:r>
              <a:rPr lang="en-US" dirty="0" err="1"/>
              <a:t>wavevector</a:t>
            </a:r>
            <a:r>
              <a:rPr lang="en-US" dirty="0"/>
              <a:t> of the scattered neutrons (</a:t>
            </a:r>
            <a:r>
              <a:rPr lang="en-US" b="1" dirty="0" err="1"/>
              <a:t>k</a:t>
            </a:r>
            <a:r>
              <a:rPr lang="en-US" baseline="-25000" dirty="0" err="1"/>
              <a:t>f</a:t>
            </a:r>
            <a:r>
              <a:rPr lang="en-US" dirty="0"/>
              <a:t>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neutron detector</a:t>
            </a:r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09846" y="4593348"/>
            <a:ext cx="5581554" cy="1619076"/>
            <a:chOff x="765714" y="4593348"/>
            <a:chExt cx="5581554" cy="1619076"/>
          </a:xfrm>
        </p:grpSpPr>
        <p:sp>
          <p:nvSpPr>
            <p:cNvPr id="16" name="TextBox 15"/>
            <p:cNvSpPr txBox="1"/>
            <p:nvPr/>
          </p:nvSpPr>
          <p:spPr>
            <a:xfrm>
              <a:off x="1541838" y="5557022"/>
              <a:ext cx="1674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Incident </a:t>
              </a:r>
              <a:r>
                <a:rPr lang="en-US" sz="1200" b="1" dirty="0" err="1" smtClean="0"/>
                <a:t>Wavevector</a:t>
              </a:r>
              <a:endParaRPr lang="en-US" sz="1200" b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546290" y="5768898"/>
              <a:ext cx="1665248" cy="0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748658" y="5070088"/>
              <a:ext cx="1535151" cy="676508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lowchart: Direct Access Storage 6"/>
            <p:cNvSpPr/>
            <p:nvPr/>
          </p:nvSpPr>
          <p:spPr>
            <a:xfrm rot="16200000">
              <a:off x="3246853" y="5555165"/>
              <a:ext cx="468351" cy="427464"/>
            </a:xfrm>
            <a:prstGeom prst="flowChartMagneticDrum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 rot="3720000">
              <a:off x="5404621" y="4787588"/>
              <a:ext cx="141249" cy="356839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5714" y="5404622"/>
              <a:ext cx="731520" cy="7315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803" y="5615009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Source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6603" y="5935425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Sample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 rot="20166512">
              <a:off x="5540637" y="459334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Detector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20157991">
              <a:off x="3571325" y="5201452"/>
              <a:ext cx="1781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Scattered </a:t>
              </a:r>
              <a:r>
                <a:rPr lang="en-US" sz="1200" b="1" dirty="0" err="1" smtClean="0"/>
                <a:t>Wavevector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03866" y="572430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k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0151209">
              <a:off x="4529213" y="5273188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k</a:t>
              </a:r>
              <a:r>
                <a:rPr lang="en-US" baseline="-25000" dirty="0" err="1" smtClean="0"/>
                <a:t>f</a:t>
              </a:r>
              <a:endParaRPr lang="en-US" baseline="-25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733800" y="5768898"/>
              <a:ext cx="16652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72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 smtClean="0"/>
              <a:t>Inelastic Neutron </a:t>
            </a:r>
            <a:r>
              <a:rPr lang="en-US" dirty="0"/>
              <a:t>Scattering Instruments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728234"/>
              </p:ext>
            </p:extLst>
          </p:nvPr>
        </p:nvGraphicFramePr>
        <p:xfrm>
          <a:off x="2720893" y="1117423"/>
          <a:ext cx="7221832" cy="55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0893" y="1117423"/>
                        <a:ext cx="7221832" cy="552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430" y="944809"/>
            <a:ext cx="4572307" cy="480131"/>
          </a:xfrm>
        </p:spPr>
        <p:txBody>
          <a:bodyPr/>
          <a:lstStyle/>
          <a:p>
            <a:r>
              <a:rPr lang="en-US" b="1" dirty="0" smtClean="0"/>
              <a:t>Inelastic </a:t>
            </a:r>
            <a:r>
              <a:rPr lang="en-US" b="1" dirty="0"/>
              <a:t>i</a:t>
            </a:r>
            <a:r>
              <a:rPr lang="en-US" b="1" dirty="0" smtClean="0"/>
              <a:t>nstruments include: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1873" y="1754458"/>
            <a:ext cx="49139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12819" y="1754458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27099" y="1758178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48761" y="1763007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70449" y="1760405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13886" y="15146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0.1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9126" y="147374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1469" y="148117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0677" y="147374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161082" y="1145297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d(Å)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-231071" y="4177605"/>
            <a:ext cx="3888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288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b="1" dirty="0" smtClean="0">
                <a:latin typeface="Arial Narrow" pitchFamily="34" charset="0"/>
              </a:rPr>
              <a:t>Used </a:t>
            </a:r>
            <a:r>
              <a:rPr lang="en-US" sz="2800" b="1" dirty="0">
                <a:latin typeface="Arial Narrow" pitchFamily="34" charset="0"/>
              </a:rPr>
              <a:t>to </a:t>
            </a:r>
            <a:r>
              <a:rPr lang="en-US" sz="2800" b="1" dirty="0" smtClean="0">
                <a:latin typeface="Arial Narrow" pitchFamily="34" charset="0"/>
              </a:rPr>
              <a:t>study dynamics such as phonons</a:t>
            </a:r>
            <a:r>
              <a:rPr lang="en-US" sz="2800" b="1" dirty="0">
                <a:latin typeface="Arial Narrow" pitchFamily="34" charset="0"/>
              </a:rPr>
              <a:t>, </a:t>
            </a:r>
            <a:r>
              <a:rPr lang="en-US" sz="2800" b="1" dirty="0" err="1">
                <a:latin typeface="Arial Narrow" pitchFamily="34" charset="0"/>
              </a:rPr>
              <a:t>magnons</a:t>
            </a:r>
            <a:r>
              <a:rPr lang="en-US" sz="2800" b="1" dirty="0">
                <a:latin typeface="Arial Narrow" pitchFamily="34" charset="0"/>
              </a:rPr>
              <a:t>, </a:t>
            </a:r>
            <a:r>
              <a:rPr lang="en-US" sz="2800" b="1" dirty="0" smtClean="0">
                <a:latin typeface="Arial Narrow" pitchFamily="34" charset="0"/>
              </a:rPr>
              <a:t> and diffusion  (i.e. what the atoms are doing)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9499" y="1826756"/>
            <a:ext cx="12522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Neutron Induced</a:t>
            </a:r>
          </a:p>
          <a:p>
            <a:r>
              <a:rPr lang="en-US" sz="1050" b="1" dirty="0" smtClean="0"/>
              <a:t>Excitations</a:t>
            </a:r>
            <a:endParaRPr lang="en-US" sz="10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1476" y="2329676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Hydrogen</a:t>
            </a:r>
          </a:p>
          <a:p>
            <a:r>
              <a:rPr lang="en-US" sz="1050" b="1" dirty="0" smtClean="0"/>
              <a:t>Modes</a:t>
            </a:r>
            <a:endParaRPr lang="en-US" sz="105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79499" y="2849810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Molecular</a:t>
            </a:r>
          </a:p>
          <a:p>
            <a:r>
              <a:rPr lang="en-US" sz="1050" b="1" dirty="0" smtClean="0"/>
              <a:t>Vibrations</a:t>
            </a:r>
            <a:endParaRPr lang="en-US" sz="105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811094" y="2516088"/>
            <a:ext cx="8290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Intenerate</a:t>
            </a:r>
          </a:p>
          <a:p>
            <a:r>
              <a:rPr lang="en-US" sz="1050" b="1" dirty="0" smtClean="0"/>
              <a:t>Magnets</a:t>
            </a:r>
            <a:endParaRPr lang="en-US" sz="105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32063" y="2870626"/>
            <a:ext cx="6431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Crystal</a:t>
            </a:r>
          </a:p>
          <a:p>
            <a:r>
              <a:rPr lang="en-US" sz="1050" b="1" dirty="0" smtClean="0"/>
              <a:t>Fields</a:t>
            </a:r>
            <a:endParaRPr lang="en-US" sz="105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86221" y="3026939"/>
            <a:ext cx="6126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Spin</a:t>
            </a:r>
          </a:p>
          <a:p>
            <a:r>
              <a:rPr lang="en-US" sz="1050" b="1" dirty="0" smtClean="0"/>
              <a:t>Waves</a:t>
            </a:r>
            <a:endParaRPr lang="en-US" sz="105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82859" y="3284080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Lattice</a:t>
            </a:r>
          </a:p>
          <a:p>
            <a:r>
              <a:rPr lang="en-US" sz="1050" b="1" dirty="0" smtClean="0"/>
              <a:t>Vibrations</a:t>
            </a:r>
            <a:endParaRPr lang="en-US" sz="105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80085" y="3265308"/>
            <a:ext cx="7761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Coherent</a:t>
            </a:r>
          </a:p>
          <a:p>
            <a:r>
              <a:rPr lang="en-US" sz="1050" b="1" dirty="0" smtClean="0"/>
              <a:t>Modes</a:t>
            </a:r>
            <a:endParaRPr lang="en-US" sz="105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33143" y="3646895"/>
            <a:ext cx="12666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Electron-Phonon</a:t>
            </a:r>
          </a:p>
          <a:p>
            <a:r>
              <a:rPr lang="en-US" sz="1050" b="1" dirty="0" smtClean="0"/>
              <a:t>Interactions</a:t>
            </a:r>
            <a:endParaRPr lang="en-US" sz="105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38919" y="3943729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Molecular</a:t>
            </a:r>
          </a:p>
          <a:p>
            <a:r>
              <a:rPr lang="en-US" sz="1050" b="1" dirty="0" smtClean="0"/>
              <a:t>Motions</a:t>
            </a:r>
            <a:endParaRPr lang="en-US" sz="105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38500" y="4997227"/>
            <a:ext cx="19521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Aggregate Motion</a:t>
            </a:r>
          </a:p>
          <a:p>
            <a:r>
              <a:rPr lang="en-US" sz="1050" b="1" dirty="0" smtClean="0"/>
              <a:t>Polymers and Biological Molecules </a:t>
            </a:r>
            <a:endParaRPr lang="en-US" sz="105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619188" y="4140829"/>
            <a:ext cx="1337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Critical Scattering</a:t>
            </a:r>
            <a:endParaRPr lang="en-US" sz="105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668723" y="4463276"/>
            <a:ext cx="7665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Diffusion</a:t>
            </a:r>
            <a:endParaRPr lang="en-US" sz="105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00107" y="4803699"/>
            <a:ext cx="10518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Molecular </a:t>
            </a:r>
          </a:p>
          <a:p>
            <a:r>
              <a:rPr lang="en-US" sz="1050" b="1" dirty="0" smtClean="0"/>
              <a:t>Reorientation</a:t>
            </a:r>
            <a:endParaRPr lang="en-US" sz="105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874347" y="6062990"/>
            <a:ext cx="3107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Based on diagram by Rex </a:t>
            </a:r>
            <a:r>
              <a:rPr lang="en-US" sz="1100" i="1" dirty="0" err="1" smtClean="0"/>
              <a:t>Hjelm</a:t>
            </a:r>
            <a:endParaRPr lang="en-US" sz="11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721931" y="3961559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Slower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Motions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140147" y="4484779"/>
            <a:ext cx="16358" cy="496189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9769" y="883240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Longer Length Scales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344868" y="1037128"/>
            <a:ext cx="906865" cy="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3650" y="1328678"/>
            <a:ext cx="3516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Direct Geometry TOF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Indirect Geometry TOF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 smtClean="0"/>
              <a:t>Triple-Axis Spectrometers</a:t>
            </a:r>
            <a:endParaRPr lang="en-US" b="1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 smtClean="0"/>
              <a:t>Backscattering Spectrometers</a:t>
            </a:r>
            <a:endParaRPr lang="en-US" b="1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Neutron Spin-Echo Spectrometers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5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SEQUOIA: A Direct Geometry TOF Spectrometer at the SNS</a:t>
            </a:r>
            <a:endParaRPr lang="en-US" dirty="0"/>
          </a:p>
        </p:txBody>
      </p:sp>
      <p:pic>
        <p:nvPicPr>
          <p:cNvPr id="13314" name="Picture 2" descr="http://neutrons.ornl.gov/sequoia/_media/hr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1066800"/>
            <a:ext cx="4114800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407" y="1066800"/>
            <a:ext cx="4201393" cy="290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lnu\SkyDrive\Documents\Work\Talks\Neutron School\sequoia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7200" y="4045662"/>
            <a:ext cx="32600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lnu\SkyDrive\Documents\Work\Talks\Neutron School\sequoia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930" y="3997971"/>
            <a:ext cx="3174286" cy="26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625" y="4810125"/>
            <a:ext cx="136969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4181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Quantum </a:t>
            </a:r>
            <a:r>
              <a:rPr lang="en-US" sz="1200" dirty="0"/>
              <a:t>oscillations of nitrogen atoms in uranium nitride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27286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Nature </a:t>
            </a:r>
            <a:r>
              <a:rPr lang="en-US" sz="1050" dirty="0"/>
              <a:t>Communications </a:t>
            </a:r>
            <a:r>
              <a:rPr lang="en-US" sz="1050" dirty="0" smtClean="0"/>
              <a:t> v</a:t>
            </a:r>
            <a:r>
              <a:rPr lang="en-US" sz="1050" b="1" dirty="0" smtClean="0"/>
              <a:t>3</a:t>
            </a:r>
            <a:r>
              <a:rPr lang="en-US" sz="1050" dirty="0"/>
              <a:t>, </a:t>
            </a:r>
            <a:r>
              <a:rPr lang="en-US" sz="1050" dirty="0" smtClean="0"/>
              <a:t>p1124 </a:t>
            </a:r>
            <a:r>
              <a:rPr lang="en-US" sz="1050" dirty="0"/>
              <a:t>(2012</a:t>
            </a:r>
            <a:r>
              <a:rPr lang="en-US" sz="1050" dirty="0" smtClean="0"/>
              <a:t>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3232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Triple-Axis Spectrometer</a:t>
            </a:r>
            <a:endParaRPr lang="en-US" dirty="0"/>
          </a:p>
        </p:txBody>
      </p:sp>
      <p:pic>
        <p:nvPicPr>
          <p:cNvPr id="14338" name="Picture 2" descr="http://neutrons.ornl.gov/images/hb-3/hb3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" y="741918"/>
            <a:ext cx="4511040" cy="27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36576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Lattice </a:t>
            </a:r>
            <a:r>
              <a:rPr lang="en-US" sz="1200" b="1" dirty="0" smtClean="0"/>
              <a:t>Dynamics of </a:t>
            </a:r>
            <a:r>
              <a:rPr lang="en-US" sz="1200" b="1" dirty="0" err="1"/>
              <a:t>PbTe</a:t>
            </a:r>
            <a:endParaRPr lang="en-US" sz="1200" dirty="0"/>
          </a:p>
        </p:txBody>
      </p:sp>
      <p:pic>
        <p:nvPicPr>
          <p:cNvPr id="14340" name="Picture 4" descr="HB-3 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596383"/>
            <a:ext cx="4191000" cy="54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289560" y="3886200"/>
            <a:ext cx="4724400" cy="249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6258602"/>
            <a:ext cx="21339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PHYS REV </a:t>
            </a:r>
            <a:r>
              <a:rPr lang="en-US" sz="1050" dirty="0"/>
              <a:t>B </a:t>
            </a:r>
            <a:r>
              <a:rPr lang="en-US" sz="1050" b="1" dirty="0"/>
              <a:t>86</a:t>
            </a:r>
            <a:r>
              <a:rPr lang="en-US" sz="1050" dirty="0"/>
              <a:t>, 085313 (2012)</a:t>
            </a:r>
          </a:p>
        </p:txBody>
      </p:sp>
    </p:spTree>
    <p:extLst>
      <p:ext uri="{BB962C8B-B14F-4D97-AF65-F5344CB8AC3E}">
        <p14:creationId xmlns:p14="http://schemas.microsoft.com/office/powerpoint/2010/main" val="335747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BASIS: An Inverted Geometry Backscattering Spectrometer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55" y="1066801"/>
            <a:ext cx="3635080" cy="21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g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79832"/>
            <a:ext cx="2153154" cy="30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ig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097" y="1066800"/>
            <a:ext cx="276066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ig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819400" cy="28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443" y="3581400"/>
            <a:ext cx="30194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1" y="36648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Study of water diffusion on single-supported bilayer lipid membranes by QENS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4539734"/>
            <a:ext cx="2674241" cy="170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2323" y="6070910"/>
            <a:ext cx="1997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Bai</a:t>
            </a:r>
            <a:r>
              <a:rPr lang="en-US" sz="1050" dirty="0"/>
              <a:t> M., </a:t>
            </a:r>
            <a:r>
              <a:rPr lang="en-US" sz="1050" dirty="0" smtClean="0"/>
              <a:t> </a:t>
            </a:r>
            <a:r>
              <a:rPr lang="en-US" sz="1050" i="1" dirty="0" smtClean="0"/>
              <a:t>EPL</a:t>
            </a:r>
            <a:r>
              <a:rPr lang="en-US" sz="1050" dirty="0" smtClean="0"/>
              <a:t> </a:t>
            </a:r>
            <a:r>
              <a:rPr lang="en-US" sz="1050" b="1" dirty="0"/>
              <a:t>98</a:t>
            </a:r>
            <a:r>
              <a:rPr lang="en-US" sz="1050" dirty="0"/>
              <a:t>, 48006 (2012</a:t>
            </a:r>
            <a:r>
              <a:rPr lang="en-US" sz="1050" dirty="0" smtClean="0"/>
              <a:t>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6014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04" y="0"/>
            <a:ext cx="89154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13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95" y="0"/>
            <a:ext cx="8916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5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Neutron Optics: IMAGINE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21320" y="724641"/>
            <a:ext cx="7661034" cy="2408367"/>
            <a:chOff x="621320" y="768601"/>
            <a:chExt cx="7661034" cy="2408367"/>
          </a:xfrm>
        </p:grpSpPr>
        <p:sp>
          <p:nvSpPr>
            <p:cNvPr id="4" name="Rectangle 3"/>
            <p:cNvSpPr/>
            <p:nvPr/>
          </p:nvSpPr>
          <p:spPr>
            <a:xfrm>
              <a:off x="4878986" y="1199488"/>
              <a:ext cx="3403368" cy="19774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1320" y="1729168"/>
              <a:ext cx="8382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492853" y="1542772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21056" y="1544311"/>
              <a:ext cx="733864" cy="437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721587" y="1626300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069120" y="1685865"/>
              <a:ext cx="457200" cy="1524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069120" y="1719862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69120" y="1763460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069120" y="1805368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754920" y="1719863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12105" y="1542772"/>
              <a:ext cx="633415" cy="43881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95446" y="1671576"/>
              <a:ext cx="45719" cy="1832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716950" y="1635494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745520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02705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59890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1868" y="1609777"/>
              <a:ext cx="1695452" cy="805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850424" y="1619635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360000">
              <a:off x="5074261" y="1757742"/>
              <a:ext cx="6096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720000">
              <a:off x="5885780" y="1932492"/>
              <a:ext cx="6096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720000">
              <a:off x="5774290" y="1692838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720000">
              <a:off x="6612602" y="1876941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720000">
              <a:off x="7050638" y="1983564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720000">
              <a:off x="6822037" y="1931100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720000">
              <a:off x="7146885" y="1876805"/>
              <a:ext cx="7620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223085" y="1914905"/>
              <a:ext cx="609600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383820" y="1760234"/>
              <a:ext cx="2144065" cy="45947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92920" y="1625787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5" idx="1"/>
            </p:cNvCxnSpPr>
            <p:nvPr/>
          </p:nvCxnSpPr>
          <p:spPr>
            <a:xfrm flipV="1">
              <a:off x="621320" y="1762506"/>
              <a:ext cx="4757741" cy="476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38461" y="1510417"/>
              <a:ext cx="9589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CG-4 Guide</a:t>
              </a:r>
              <a:endParaRPr lang="en-US" sz="11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66477" y="1982109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CTAX</a:t>
              </a:r>
            </a:p>
            <a:p>
              <a:r>
                <a:rPr lang="en-US" sz="1100" b="1" dirty="0"/>
                <a:t>M</a:t>
              </a:r>
              <a:r>
                <a:rPr lang="en-US" sz="1100" b="1" dirty="0" smtClean="0"/>
                <a:t>ono</a:t>
              </a:r>
              <a:endParaRPr lang="en-US" sz="11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3720" y="814768"/>
              <a:ext cx="1162498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ntrance </a:t>
              </a:r>
              <a:r>
                <a:rPr lang="en-US" sz="1100" b="1" dirty="0"/>
                <a:t>S</a:t>
              </a:r>
              <a:r>
                <a:rPr lang="en-US" sz="1100" b="1" dirty="0" smtClean="0"/>
                <a:t>lit 1</a:t>
              </a:r>
              <a:endParaRPr lang="en-US" sz="1100" b="1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686149" y="1076378"/>
              <a:ext cx="289630" cy="5494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950053" y="1329463"/>
              <a:ext cx="8787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</a:t>
              </a:r>
              <a:r>
                <a:rPr lang="en-US" sz="1100" b="1" dirty="0" smtClean="0"/>
                <a:t>lat </a:t>
              </a:r>
              <a:r>
                <a:rPr lang="en-US" sz="1100" b="1" dirty="0"/>
                <a:t>M</a:t>
              </a:r>
              <a:r>
                <a:rPr lang="en-US" sz="1100" b="1" dirty="0" smtClean="0"/>
                <a:t>irror</a:t>
              </a:r>
              <a:endParaRPr lang="en-US" sz="11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84511" y="2686758"/>
              <a:ext cx="112402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Beamstop</a:t>
              </a:r>
              <a:r>
                <a:rPr lang="en-US" sz="1100" b="1" dirty="0" smtClean="0"/>
                <a:t>/Slit</a:t>
              </a:r>
              <a:endParaRPr lang="en-US" sz="1100" b="1" dirty="0"/>
            </a:p>
          </p:txBody>
        </p:sp>
        <p:cxnSp>
          <p:nvCxnSpPr>
            <p:cNvPr id="39" name="Straight Arrow Connector 38"/>
            <p:cNvCxnSpPr>
              <a:stCxn id="38" idx="0"/>
            </p:cNvCxnSpPr>
            <p:nvPr/>
          </p:nvCxnSpPr>
          <p:spPr>
            <a:xfrm flipH="1" flipV="1">
              <a:off x="2721590" y="1786640"/>
              <a:ext cx="424934" cy="9001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78709" y="768601"/>
              <a:ext cx="944489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</a:t>
              </a:r>
              <a:r>
                <a:rPr lang="en-US" sz="1100" b="1" dirty="0" smtClean="0"/>
                <a:t>light </a:t>
              </a:r>
              <a:r>
                <a:rPr lang="en-US" sz="1100" b="1" dirty="0"/>
                <a:t>T</a:t>
              </a:r>
              <a:r>
                <a:rPr lang="en-US" sz="1100" b="1" dirty="0" smtClean="0"/>
                <a:t>ube</a:t>
              </a:r>
              <a:endParaRPr lang="en-US" sz="1100" b="1" dirty="0"/>
            </a:p>
          </p:txBody>
        </p:sp>
        <p:cxnSp>
          <p:nvCxnSpPr>
            <p:cNvPr id="41" name="Straight Arrow Connector 40"/>
            <p:cNvCxnSpPr>
              <a:endCxn id="13" idx="0"/>
            </p:cNvCxnSpPr>
            <p:nvPr/>
          </p:nvCxnSpPr>
          <p:spPr>
            <a:xfrm flipH="1">
              <a:off x="2933513" y="1030211"/>
              <a:ext cx="372395" cy="6896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8" idx="0"/>
              <a:endCxn id="14" idx="3"/>
            </p:cNvCxnSpPr>
            <p:nvPr/>
          </p:nvCxnSpPr>
          <p:spPr>
            <a:xfrm flipV="1">
              <a:off x="3146524" y="1762178"/>
              <a:ext cx="598996" cy="9245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471201" y="1672020"/>
              <a:ext cx="45719" cy="1832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05416" y="1320663"/>
              <a:ext cx="10038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Multimirrors</a:t>
              </a:r>
              <a:endParaRPr lang="en-US" sz="1100" b="1" dirty="0"/>
            </a:p>
          </p:txBody>
        </p:sp>
        <p:cxnSp>
          <p:nvCxnSpPr>
            <p:cNvPr id="45" name="Straight Arrow Connector 44"/>
            <p:cNvCxnSpPr>
              <a:endCxn id="18" idx="0"/>
            </p:cNvCxnSpPr>
            <p:nvPr/>
          </p:nvCxnSpPr>
          <p:spPr>
            <a:xfrm>
              <a:off x="3974120" y="1030211"/>
              <a:ext cx="307178" cy="6865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193184" y="768601"/>
              <a:ext cx="1200970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ntrance </a:t>
              </a:r>
              <a:r>
                <a:rPr lang="en-US" sz="1100" b="1" dirty="0"/>
                <a:t>S</a:t>
              </a:r>
              <a:r>
                <a:rPr lang="en-US" sz="1100" b="1" dirty="0" smtClean="0"/>
                <a:t>lit 2 </a:t>
              </a:r>
              <a:endParaRPr lang="en-US" sz="1100" b="1" dirty="0"/>
            </a:p>
          </p:txBody>
        </p:sp>
        <p:cxnSp>
          <p:nvCxnSpPr>
            <p:cNvPr id="47" name="Straight Arrow Connector 46"/>
            <p:cNvCxnSpPr>
              <a:stCxn id="46" idx="2"/>
            </p:cNvCxnSpPr>
            <p:nvPr/>
          </p:nvCxnSpPr>
          <p:spPr>
            <a:xfrm>
              <a:off x="4793669" y="1030211"/>
              <a:ext cx="56755" cy="65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160100" y="2889045"/>
              <a:ext cx="17123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INSTRUMENT ENCLOSURE</a:t>
              </a:r>
              <a:endParaRPr lang="en-US" sz="11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2120" y="2610558"/>
              <a:ext cx="1146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D</a:t>
              </a:r>
              <a:r>
                <a:rPr lang="en-US" sz="1100" b="1" dirty="0" err="1" smtClean="0"/>
                <a:t>iffractometer</a:t>
              </a:r>
              <a:endParaRPr lang="en-US" sz="11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46271" y="1283225"/>
              <a:ext cx="1391728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Drop-In Apertures</a:t>
              </a:r>
              <a:endParaRPr lang="en-US" sz="1100" b="1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6841773" y="1544835"/>
              <a:ext cx="638818" cy="382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7087957" y="1536043"/>
              <a:ext cx="410218" cy="4604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689661" y="1279560"/>
              <a:ext cx="112402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Beamstop</a:t>
              </a:r>
              <a:r>
                <a:rPr lang="en-US" sz="1100" b="1" dirty="0" smtClean="0"/>
                <a:t>/Slit</a:t>
              </a:r>
              <a:endParaRPr lang="en-US" sz="1100" b="1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>
              <a:off x="5774290" y="1542772"/>
              <a:ext cx="118150" cy="2468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193965" y="1544311"/>
              <a:ext cx="404349" cy="3918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 rot="720000">
              <a:off x="6912424" y="1979289"/>
              <a:ext cx="45719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32787" y="2479753"/>
              <a:ext cx="700833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M</a:t>
              </a:r>
              <a:r>
                <a:rPr lang="en-US" sz="1100" b="1" dirty="0" smtClean="0"/>
                <a:t>onitor</a:t>
              </a:r>
              <a:endParaRPr lang="en-US" sz="1100" b="1" dirty="0"/>
            </a:p>
          </p:txBody>
        </p:sp>
        <p:cxnSp>
          <p:nvCxnSpPr>
            <p:cNvPr id="58" name="Straight Arrow Connector 57"/>
            <p:cNvCxnSpPr>
              <a:endCxn id="56" idx="2"/>
            </p:cNvCxnSpPr>
            <p:nvPr/>
          </p:nvCxnSpPr>
          <p:spPr>
            <a:xfrm flipV="1">
              <a:off x="6822037" y="2205391"/>
              <a:ext cx="89483" cy="2743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964720" y="1729168"/>
              <a:ext cx="7617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lliptical</a:t>
              </a:r>
            </a:p>
            <a:p>
              <a:r>
                <a:rPr lang="en-US" sz="1100" b="1" dirty="0"/>
                <a:t>M</a:t>
              </a:r>
              <a:r>
                <a:rPr lang="en-US" sz="1100" b="1" dirty="0" smtClean="0"/>
                <a:t>irror 1</a:t>
              </a:r>
              <a:endParaRPr lang="en-US" sz="11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74778" y="1984081"/>
              <a:ext cx="7617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lliptical</a:t>
              </a:r>
            </a:p>
            <a:p>
              <a:r>
                <a:rPr lang="en-US" sz="1100" b="1" dirty="0"/>
                <a:t>M</a:t>
              </a:r>
              <a:r>
                <a:rPr lang="en-US" sz="1100" b="1" dirty="0" smtClean="0"/>
                <a:t>irror 2</a:t>
              </a:r>
              <a:endParaRPr lang="en-US" sz="1100" b="1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07385" y="1648206"/>
              <a:ext cx="45719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2" descr="\\nscd\Users\Crow_Lowell\HFIR Guide Hall and Beam Room Pictures\EOC 439\IMG_2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00980" y="2727617"/>
            <a:ext cx="2542760" cy="19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\\yuki-new\Users\Crow_Lowell\HFIR Guide Hall and Beam Room Pictures\Cycle 442\IMG_36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176" y="5023863"/>
            <a:ext cx="1352202" cy="16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\\nscd\Users\Crow_Lowell\HFIR Guide Hall and Beam Room Pictures\EOC 440A\March 2012\March 2-15, 2012\IMG_3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500" y="3005624"/>
            <a:ext cx="2291702" cy="171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4527687" y="313300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400" dirty="0"/>
              <a:t>Short wavelength filter @ 2.0, 2.78, and 3.33 Å</a:t>
            </a:r>
          </a:p>
          <a:p>
            <a:pPr lvl="1"/>
            <a:r>
              <a:rPr lang="en-US" sz="1400" dirty="0"/>
              <a:t>Long wavelength filter @ 3.0, 4.0, and 4.5 </a:t>
            </a:r>
            <a:r>
              <a:rPr lang="en-US" sz="1400" dirty="0" smtClean="0"/>
              <a:t>Å</a:t>
            </a:r>
          </a:p>
          <a:p>
            <a:pPr lvl="1"/>
            <a:r>
              <a:rPr lang="en-US" sz="1400" dirty="0" smtClean="0"/>
              <a:t>Elliptical mirrors for focusing the beam</a:t>
            </a:r>
            <a:endParaRPr lang="en-US" sz="14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01" y="4761570"/>
            <a:ext cx="2286000" cy="2011680"/>
          </a:xfrm>
          <a:prstGeom prst="rect">
            <a:avLst/>
          </a:prstGeom>
        </p:spPr>
      </p:pic>
      <p:cxnSp>
        <p:nvCxnSpPr>
          <p:cNvPr id="67" name="Straight Arrow Connector 66"/>
          <p:cNvCxnSpPr/>
          <p:nvPr/>
        </p:nvCxnSpPr>
        <p:spPr>
          <a:xfrm>
            <a:off x="3249405" y="5504425"/>
            <a:ext cx="506320" cy="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152424" y="5626597"/>
            <a:ext cx="0" cy="18288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52424" y="524748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4 mm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18896" y="555858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 mm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353897" y="6091998"/>
            <a:ext cx="228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eam focus at sample position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18" r="24184"/>
          <a:stretch/>
        </p:blipFill>
        <p:spPr bwMode="auto">
          <a:xfrm>
            <a:off x="4964720" y="3870305"/>
            <a:ext cx="3950680" cy="249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 descr="\\yuki-new\Users\Crow_Lowell\HFIR Guide Hall and Beam Room Pictures\Cycle 442\IMG_35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1797" y="4143509"/>
            <a:ext cx="1581011" cy="19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8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Instruments: SESANS/SERGIS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661198"/>
            <a:ext cx="7848600" cy="128240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000" b="1" dirty="0" smtClean="0"/>
              <a:t>Real space correlation lengths up to 20 microns (and beyond?)</a:t>
            </a:r>
          </a:p>
          <a:p>
            <a:pPr>
              <a:buClr>
                <a:schemeClr val="tx2"/>
              </a:buClr>
            </a:pPr>
            <a:r>
              <a:rPr lang="en-US" sz="2000" b="1" dirty="0" smtClean="0"/>
              <a:t>Does not require tight collimation for high resolution</a:t>
            </a:r>
          </a:p>
          <a:p>
            <a:pPr>
              <a:buClr>
                <a:schemeClr val="tx2"/>
              </a:buClr>
            </a:pPr>
            <a:r>
              <a:rPr lang="en-US" sz="2000" b="1" dirty="0" smtClean="0"/>
              <a:t>Can be used to probe the in-plane correlations of thin films and interfaces.</a:t>
            </a:r>
            <a:endParaRPr lang="en-US" sz="2000" b="1" dirty="0"/>
          </a:p>
        </p:txBody>
      </p:sp>
      <p:sp>
        <p:nvSpPr>
          <p:cNvPr id="4" name="Rectangle 78"/>
          <p:cNvSpPr>
            <a:spLocks noChangeArrowheads="1"/>
          </p:cNvSpPr>
          <p:nvPr/>
        </p:nvSpPr>
        <p:spPr bwMode="auto">
          <a:xfrm>
            <a:off x="152400" y="914400"/>
            <a:ext cx="8686800" cy="1371600"/>
          </a:xfrm>
          <a:prstGeom prst="rect">
            <a:avLst/>
          </a:prstGeom>
          <a:noFill/>
          <a:ln w="222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latin typeface="Arial Narrow" pitchFamily="34" charset="0"/>
              </a:rPr>
              <a:t>Spin-Echo </a:t>
            </a:r>
            <a:r>
              <a:rPr lang="en-US" sz="2000" b="1" dirty="0">
                <a:latin typeface="Arial Narrow" pitchFamily="34" charset="0"/>
              </a:rPr>
              <a:t>Scattering Angle </a:t>
            </a:r>
            <a:r>
              <a:rPr lang="en-US" sz="2000" b="1" dirty="0" smtClean="0">
                <a:latin typeface="Arial Narrow" pitchFamily="34" charset="0"/>
              </a:rPr>
              <a:t>Measurement:</a:t>
            </a:r>
            <a:endParaRPr lang="en-US" sz="2000" b="1" dirty="0">
              <a:latin typeface="Arial Narrow" pitchFamily="34" charset="0"/>
            </a:endParaRPr>
          </a:p>
          <a:p>
            <a:pPr marL="274320">
              <a:spcBef>
                <a:spcPts val="0"/>
              </a:spcBef>
            </a:pPr>
            <a:r>
              <a:rPr lang="en-US" b="1" dirty="0" smtClean="0">
                <a:latin typeface="Arial Narrow" pitchFamily="34" charset="0"/>
              </a:rPr>
              <a:t>The neutron </a:t>
            </a:r>
            <a:r>
              <a:rPr lang="en-US" b="1" dirty="0">
                <a:latin typeface="Arial Narrow" pitchFamily="34" charset="0"/>
              </a:rPr>
              <a:t>spin </a:t>
            </a:r>
            <a:r>
              <a:rPr lang="en-US" b="1" dirty="0" err="1">
                <a:latin typeface="Arial Narrow" pitchFamily="34" charset="0"/>
              </a:rPr>
              <a:t>precesses</a:t>
            </a:r>
            <a:r>
              <a:rPr lang="en-US" b="1" dirty="0">
                <a:latin typeface="Arial Narrow" pitchFamily="34" charset="0"/>
              </a:rPr>
              <a:t> through </a:t>
            </a:r>
            <a:r>
              <a:rPr lang="en-US" b="1" dirty="0" smtClean="0">
                <a:latin typeface="Arial Narrow" pitchFamily="34" charset="0"/>
              </a:rPr>
              <a:t>two parallelogram-shaped </a:t>
            </a:r>
            <a:r>
              <a:rPr lang="en-US" b="1" dirty="0">
                <a:latin typeface="Arial Narrow" pitchFamily="34" charset="0"/>
              </a:rPr>
              <a:t>magnetic fields in opposite directions. </a:t>
            </a:r>
            <a:r>
              <a:rPr lang="en-US" b="1" dirty="0" smtClean="0">
                <a:latin typeface="Arial Narrow" pitchFamily="34" charset="0"/>
              </a:rPr>
              <a:t> For </a:t>
            </a:r>
            <a:r>
              <a:rPr lang="en-US" b="1" dirty="0">
                <a:latin typeface="Arial Narrow" pitchFamily="34" charset="0"/>
              </a:rPr>
              <a:t>scattered </a:t>
            </a:r>
            <a:r>
              <a:rPr lang="en-US" b="1" dirty="0" smtClean="0">
                <a:latin typeface="Arial Narrow" pitchFamily="34" charset="0"/>
              </a:rPr>
              <a:t>neutrons </a:t>
            </a:r>
            <a:r>
              <a:rPr lang="en-US" b="1" dirty="0">
                <a:latin typeface="Arial Narrow" pitchFamily="34" charset="0"/>
              </a:rPr>
              <a:t>the </a:t>
            </a:r>
            <a:r>
              <a:rPr lang="en-US" b="1" dirty="0" smtClean="0">
                <a:latin typeface="Arial Narrow" pitchFamily="34" charset="0"/>
              </a:rPr>
              <a:t>path-length through </a:t>
            </a:r>
            <a:r>
              <a:rPr lang="en-US" b="1" dirty="0">
                <a:latin typeface="Arial Narrow" pitchFamily="34" charset="0"/>
              </a:rPr>
              <a:t>the two </a:t>
            </a:r>
            <a:r>
              <a:rPr lang="en-US" b="1" dirty="0" smtClean="0">
                <a:latin typeface="Arial Narrow" pitchFamily="34" charset="0"/>
              </a:rPr>
              <a:t>parallelograms is different </a:t>
            </a:r>
            <a:r>
              <a:rPr lang="en-US" b="1" dirty="0">
                <a:latin typeface="Arial Narrow" pitchFamily="34" charset="0"/>
              </a:rPr>
              <a:t>resulting in a net </a:t>
            </a:r>
            <a:r>
              <a:rPr lang="en-US" b="1" dirty="0" smtClean="0">
                <a:latin typeface="Arial Narrow" pitchFamily="34" charset="0"/>
              </a:rPr>
              <a:t>change in the spin angle. </a:t>
            </a:r>
            <a:endParaRPr lang="en-US" sz="1600" b="1" dirty="0">
              <a:latin typeface="Arial Narrow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6156" y="2667000"/>
            <a:ext cx="4381626" cy="1676400"/>
            <a:chOff x="4800600" y="914400"/>
            <a:chExt cx="4381626" cy="1676400"/>
          </a:xfrm>
        </p:grpSpPr>
        <p:grpSp>
          <p:nvGrpSpPr>
            <p:cNvPr id="6" name="Group 5"/>
            <p:cNvGrpSpPr/>
            <p:nvPr/>
          </p:nvGrpSpPr>
          <p:grpSpPr>
            <a:xfrm>
              <a:off x="4800600" y="914400"/>
              <a:ext cx="4381626" cy="1676400"/>
              <a:chOff x="4762375" y="381000"/>
              <a:chExt cx="4381626" cy="16764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62375" y="381000"/>
                <a:ext cx="4381626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638800" y="1447800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+B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317582" y="1498538"/>
                <a:ext cx="6928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sample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10400" y="14478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-B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56095" y="1498538"/>
                <a:ext cx="774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analyzer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5400000">
                <a:off x="8533610" y="1170463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detector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876800" y="2039433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 Narrow" pitchFamily="34" charset="0"/>
                </a:rPr>
                <a:t>polarizer</a:t>
              </a:r>
              <a:endParaRPr lang="en-US" sz="1400" b="1" dirty="0">
                <a:latin typeface="Arial Narrow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22983" y="2629343"/>
            <a:ext cx="5105400" cy="1714500"/>
            <a:chOff x="4648200" y="3581400"/>
            <a:chExt cx="5105400" cy="1714500"/>
          </a:xfrm>
        </p:grpSpPr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8256587" y="4343399"/>
              <a:ext cx="14970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 dirty="0" smtClean="0">
                  <a:solidFill>
                    <a:srgbClr val="0000FF"/>
                  </a:solidFill>
                  <a:latin typeface="Times New Roman" pitchFamily="18" charset="0"/>
                </a:rPr>
                <a:t>off-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Times New Roman" pitchFamily="18" charset="0"/>
                </a:rPr>
                <a:t>specular</a:t>
              </a:r>
              <a:endParaRPr lang="en-US" sz="1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16" name="Object 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190104"/>
                </p:ext>
              </p:extLst>
            </p:nvPr>
          </p:nvGraphicFramePr>
          <p:xfrm>
            <a:off x="7047709" y="3621881"/>
            <a:ext cx="1227932" cy="1674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" name="Bitmap Image" r:id="rId4" imgW="3057143" imgH="4466667" progId="PBrush">
                    <p:embed/>
                  </p:oleObj>
                </mc:Choice>
                <mc:Fallback>
                  <p:oleObj name="Bitmap Image" r:id="rId4" imgW="3057143" imgH="4466667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189"/>
                        <a:stretch>
                          <a:fillRect/>
                        </a:stretch>
                      </p:blipFill>
                      <p:spPr bwMode="auto">
                        <a:xfrm>
                          <a:off x="7047709" y="3621881"/>
                          <a:ext cx="1227932" cy="16740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6283328" y="4040981"/>
              <a:ext cx="1512094" cy="8016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5318921" y="4460081"/>
              <a:ext cx="925513" cy="3905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6241259" y="3812381"/>
              <a:ext cx="1477963" cy="10382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6259515" y="4498181"/>
              <a:ext cx="1535906" cy="3524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892678" y="4840287"/>
              <a:ext cx="3394075" cy="3175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6234909" y="4850606"/>
              <a:ext cx="1446213" cy="295275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8256587" y="3886199"/>
              <a:ext cx="9143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1" dirty="0" err="1">
                  <a:solidFill>
                    <a:srgbClr val="FF0000"/>
                  </a:solidFill>
                  <a:latin typeface="Times New Roman" pitchFamily="18" charset="0"/>
                </a:rPr>
                <a:t>s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Times New Roman" pitchFamily="18" charset="0"/>
                </a:rPr>
                <a:t>pecular</a:t>
              </a:r>
              <a:endParaRPr lang="en-US" sz="12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Arc 17"/>
            <p:cNvSpPr>
              <a:spLocks/>
            </p:cNvSpPr>
            <p:nvPr/>
          </p:nvSpPr>
          <p:spPr bwMode="auto">
            <a:xfrm flipH="1">
              <a:off x="5716590" y="4656931"/>
              <a:ext cx="75406" cy="1778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rc 18"/>
            <p:cNvSpPr>
              <a:spLocks/>
            </p:cNvSpPr>
            <p:nvPr/>
          </p:nvSpPr>
          <p:spPr bwMode="auto">
            <a:xfrm>
              <a:off x="6690521" y="4637087"/>
              <a:ext cx="75407" cy="20399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7109621" y="3924299"/>
              <a:ext cx="1905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8252620" y="4706997"/>
              <a:ext cx="6864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Helvetica" pitchFamily="34" charset="0"/>
                </a:rPr>
                <a:t>h</a:t>
              </a:r>
              <a:r>
                <a:rPr lang="en-US" sz="1200" dirty="0" smtClean="0">
                  <a:latin typeface="Helvetica" pitchFamily="34" charset="0"/>
                </a:rPr>
                <a:t>orizon</a:t>
              </a:r>
              <a:endParaRPr lang="en-US" sz="1200" dirty="0">
                <a:latin typeface="Helvetica" pitchFamily="34" charset="0"/>
              </a:endParaRP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 bwMode="auto">
            <a:xfrm>
              <a:off x="5810253" y="4805362"/>
              <a:ext cx="876300" cy="80963"/>
              <a:chOff x="3328" y="12486"/>
              <a:chExt cx="1601" cy="147"/>
            </a:xfrm>
          </p:grpSpPr>
          <p:sp>
            <p:nvSpPr>
              <p:cNvPr id="34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3328" y="12545"/>
                <a:ext cx="1601" cy="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3330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3576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822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068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4068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314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560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806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Text Box 120"/>
            <p:cNvSpPr txBox="1">
              <a:spLocks noChangeArrowheads="1"/>
            </p:cNvSpPr>
            <p:nvPr/>
          </p:nvSpPr>
          <p:spPr bwMode="auto">
            <a:xfrm>
              <a:off x="7262021" y="3809999"/>
              <a:ext cx="228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30" name="Line 121"/>
            <p:cNvSpPr>
              <a:spLocks noChangeShapeType="1"/>
            </p:cNvSpPr>
            <p:nvPr/>
          </p:nvSpPr>
          <p:spPr bwMode="auto">
            <a:xfrm flipV="1">
              <a:off x="7109621" y="3733799"/>
              <a:ext cx="0" cy="1905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22"/>
            <p:cNvSpPr txBox="1">
              <a:spLocks noChangeArrowheads="1"/>
            </p:cNvSpPr>
            <p:nvPr/>
          </p:nvSpPr>
          <p:spPr bwMode="auto">
            <a:xfrm>
              <a:off x="7033421" y="3581400"/>
              <a:ext cx="228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Symbol" pitchFamily="18" charset="2"/>
                </a:rPr>
                <a:t>q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90420" y="4828400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sample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48200" y="3658969"/>
              <a:ext cx="2414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Using SERGIS the </a:t>
              </a:r>
              <a:r>
                <a:rPr lang="en-US" sz="1600" b="1" dirty="0" err="1" smtClean="0">
                  <a:solidFill>
                    <a:srgbClr val="0070C0"/>
                  </a:solidFill>
                  <a:latin typeface="Arial Narrow" pitchFamily="34" charset="0"/>
                </a:rPr>
                <a:t>specular</a:t>
              </a:r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 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and off-</a:t>
              </a:r>
              <a:r>
                <a:rPr lang="en-US" sz="1600" b="1" dirty="0" err="1" smtClean="0">
                  <a:solidFill>
                    <a:srgbClr val="0070C0"/>
                  </a:solidFill>
                  <a:latin typeface="Arial Narrow" pitchFamily="34" charset="0"/>
                </a:rPr>
                <a:t>specular</a:t>
              </a:r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 scattering 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can be distinguished</a:t>
              </a:r>
              <a:endParaRPr lang="en-US" sz="1600" b="1" dirty="0">
                <a:solidFill>
                  <a:srgbClr val="0070C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06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642640" cy="508549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Instrument </a:t>
            </a:r>
            <a:r>
              <a:rPr lang="en-US" b="1" dirty="0"/>
              <a:t>design is driven by the needs of the scientific community coupled with the source capabilities along with advances in neutron optics and detectors. </a:t>
            </a:r>
            <a:endParaRPr lang="en-US" dirty="0"/>
          </a:p>
          <a:p>
            <a:r>
              <a:rPr lang="en-US" b="1" dirty="0" smtClean="0"/>
              <a:t>In </a:t>
            </a:r>
            <a:r>
              <a:rPr lang="en-US" b="1" dirty="0"/>
              <a:t>the near term instrument development will be primarily focused on: </a:t>
            </a:r>
            <a:endParaRPr lang="en-US" dirty="0"/>
          </a:p>
          <a:p>
            <a:pPr lvl="1"/>
            <a:r>
              <a:rPr lang="en-US" b="1" dirty="0" smtClean="0"/>
              <a:t>Focusing </a:t>
            </a:r>
            <a:r>
              <a:rPr lang="en-US" b="1" dirty="0"/>
              <a:t>optics </a:t>
            </a:r>
            <a:endParaRPr lang="en-US" dirty="0"/>
          </a:p>
          <a:p>
            <a:pPr lvl="1"/>
            <a:r>
              <a:rPr lang="en-US" b="1" dirty="0" smtClean="0"/>
              <a:t>Polarization </a:t>
            </a:r>
            <a:endParaRPr lang="en-US" dirty="0"/>
          </a:p>
          <a:p>
            <a:pPr lvl="1"/>
            <a:r>
              <a:rPr lang="en-US" b="1" dirty="0" smtClean="0"/>
              <a:t>Detectors </a:t>
            </a:r>
            <a:endParaRPr lang="en-US" dirty="0"/>
          </a:p>
          <a:p>
            <a:pPr lvl="1"/>
            <a:r>
              <a:rPr lang="fr-FR" b="1" dirty="0" smtClean="0"/>
              <a:t>Instrument </a:t>
            </a:r>
            <a:r>
              <a:rPr lang="fr-FR" b="1" dirty="0" err="1" smtClean="0"/>
              <a:t>development</a:t>
            </a:r>
            <a:r>
              <a:rPr lang="fr-FR" b="1" dirty="0" smtClean="0"/>
              <a:t> infrastructure </a:t>
            </a:r>
            <a:r>
              <a:rPr lang="fr-FR" b="1" dirty="0"/>
              <a:t>(computer simulations) </a:t>
            </a:r>
            <a:endParaRPr lang="fr-FR" dirty="0"/>
          </a:p>
          <a:p>
            <a:pPr lvl="1"/>
            <a:r>
              <a:rPr lang="en-US" b="1" dirty="0" smtClean="0"/>
              <a:t>New </a:t>
            </a:r>
            <a:r>
              <a:rPr lang="en-US" b="1" dirty="0"/>
              <a:t>techniques and applications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3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788690" cy="1272784"/>
          </a:xfrm>
        </p:spPr>
        <p:txBody>
          <a:bodyPr/>
          <a:lstStyle/>
          <a:p>
            <a:r>
              <a:rPr lang="en-US" dirty="0"/>
              <a:t>Why Not Just Build a Universal Neutron Scattering Instrument That Can Do Everything We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2537178"/>
            <a:ext cx="8718840" cy="3863622"/>
          </a:xfrm>
        </p:spPr>
        <p:txBody>
          <a:bodyPr/>
          <a:lstStyle/>
          <a:p>
            <a:r>
              <a:rPr lang="en-US" sz="1600" b="1" dirty="0" smtClean="0"/>
              <a:t>Two types of sources (continuous and pulsed)</a:t>
            </a:r>
          </a:p>
          <a:p>
            <a:r>
              <a:rPr lang="en-US" sz="1600" b="1" dirty="0" smtClean="0"/>
              <a:t>Two methods for determining the neutron </a:t>
            </a:r>
            <a:r>
              <a:rPr lang="en-US" sz="1600" b="1" dirty="0" err="1" smtClean="0"/>
              <a:t>wavevector</a:t>
            </a:r>
            <a:r>
              <a:rPr lang="en-US" sz="1600" b="1" dirty="0" smtClean="0"/>
              <a:t>, k (time-of-flight and diffraction)</a:t>
            </a:r>
          </a:p>
          <a:p>
            <a:r>
              <a:rPr lang="en-US" sz="1600" b="1" dirty="0" smtClean="0"/>
              <a:t>Two types of scattered neutrons (elastic and inelastic)</a:t>
            </a:r>
          </a:p>
          <a:p>
            <a:r>
              <a:rPr lang="en-US" sz="1600" b="1" dirty="0" smtClean="0"/>
              <a:t>Two types of interactions between the neutrons and the sample (nuclear and magnetic)</a:t>
            </a:r>
          </a:p>
          <a:p>
            <a:r>
              <a:rPr lang="en-US" sz="1600" b="1" dirty="0"/>
              <a:t>Wide range of length scales driven by the science</a:t>
            </a:r>
          </a:p>
          <a:p>
            <a:r>
              <a:rPr lang="en-US" sz="1600" b="1" dirty="0" smtClean="0"/>
              <a:t>The </a:t>
            </a:r>
            <a:r>
              <a:rPr lang="en-US" sz="1600" b="1" dirty="0"/>
              <a:t>energy of the neutron is coupled to its wavelength and velocity: </a:t>
            </a: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latin typeface="Symbol" pitchFamily="18" charset="2"/>
              </a:rPr>
              <a:t>         l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(Å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) </a:t>
            </a:r>
            <a:r>
              <a:rPr lang="en-US" sz="1600" b="1" dirty="0"/>
              <a:t>~ </a:t>
            </a:r>
            <a:r>
              <a:rPr lang="en-US" sz="1600" b="1" dirty="0" smtClean="0"/>
              <a:t>81.81/E(</a:t>
            </a:r>
            <a:r>
              <a:rPr lang="en-US" sz="1600" b="1" dirty="0" err="1" smtClean="0"/>
              <a:t>meV</a:t>
            </a:r>
            <a:r>
              <a:rPr lang="en-US" sz="1600" b="1" dirty="0" smtClean="0"/>
              <a:t>) </a:t>
            </a:r>
            <a:r>
              <a:rPr lang="en-US" sz="1600" b="1" dirty="0"/>
              <a:t>and </a:t>
            </a:r>
            <a:r>
              <a:rPr lang="en-US" sz="1600" b="1" dirty="0" smtClean="0"/>
              <a:t>v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(m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/s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) </a:t>
            </a:r>
            <a:r>
              <a:rPr lang="en-US" sz="1600" b="1" dirty="0"/>
              <a:t>~ </a:t>
            </a:r>
            <a:r>
              <a:rPr lang="en-US" sz="1600" b="1" dirty="0" smtClean="0"/>
              <a:t>191313×E(</a:t>
            </a:r>
            <a:r>
              <a:rPr lang="en-US" sz="1600" b="1" dirty="0" err="1" smtClean="0"/>
              <a:t>meV</a:t>
            </a:r>
            <a:r>
              <a:rPr lang="en-US" sz="1600" b="1" dirty="0" smtClean="0"/>
              <a:t>) </a:t>
            </a:r>
            <a:endParaRPr lang="en-US" sz="1600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S(Q,E)</a:t>
            </a:r>
            <a:r>
              <a:rPr lang="en-US" sz="1600" b="1" dirty="0"/>
              <a:t> </a:t>
            </a:r>
            <a:r>
              <a:rPr lang="en-US" sz="1600" b="1" dirty="0" smtClean="0"/>
              <a:t>the </a:t>
            </a:r>
            <a:r>
              <a:rPr lang="en-US" sz="1600" b="1" dirty="0"/>
              <a:t>scattering properties of the sample depend only on Q and E, not on the neutron wavelength(</a:t>
            </a:r>
            <a:r>
              <a:rPr lang="en-US" sz="1600" b="1" dirty="0">
                <a:latin typeface="Symbol" pitchFamily="18" charset="2"/>
              </a:rPr>
              <a:t>l</a:t>
            </a:r>
            <a:r>
              <a:rPr lang="en-US" sz="1600" b="1" dirty="0"/>
              <a:t>) </a:t>
            </a:r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Message:</a:t>
            </a:r>
            <a:r>
              <a:rPr lang="en-US" sz="1600" b="1" dirty="0"/>
              <a:t> Many different types of neutron scattering instruments are needed because the accessible Q and E ranges depend on the neutron energy and because the resolution and detector coverage have to be tailored to the science for such a signal-limited technique. </a:t>
            </a:r>
            <a:endParaRPr lang="en-US" sz="16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81124" y="1859198"/>
            <a:ext cx="167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Incident </a:t>
            </a:r>
            <a:r>
              <a:rPr lang="en-US" sz="1200" b="1" dirty="0" err="1" smtClean="0"/>
              <a:t>Wavevector</a:t>
            </a:r>
            <a:endParaRPr lang="en-US" sz="1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85576" y="2071074"/>
            <a:ext cx="1665248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887944" y="1372264"/>
            <a:ext cx="1535151" cy="676508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Direct Access Storage 7"/>
          <p:cNvSpPr/>
          <p:nvPr/>
        </p:nvSpPr>
        <p:spPr>
          <a:xfrm rot="16200000">
            <a:off x="4386139" y="1857341"/>
            <a:ext cx="468351" cy="427464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3720000">
            <a:off x="6543907" y="1089764"/>
            <a:ext cx="141249" cy="356839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5000" y="1706798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26089" y="191718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Source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889" y="22376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 rot="19929383">
            <a:off x="6353588" y="122904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Detector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20157991">
            <a:off x="4710611" y="1503628"/>
            <a:ext cx="1781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Scattered </a:t>
            </a:r>
            <a:r>
              <a:rPr lang="en-US" sz="1200" b="1" dirty="0" err="1" smtClean="0"/>
              <a:t>Wavevector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43152" y="202647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 smtClean="0"/>
              <a:t>i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 rot="20151209">
            <a:off x="5668499" y="157536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 smtClean="0"/>
              <a:t>f</a:t>
            </a:r>
            <a:endParaRPr lang="en-US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73086" y="2071074"/>
            <a:ext cx="1665248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4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284640"/>
              </p:ext>
            </p:extLst>
          </p:nvPr>
        </p:nvGraphicFramePr>
        <p:xfrm>
          <a:off x="152400" y="271764"/>
          <a:ext cx="9601200" cy="643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271764"/>
                        <a:ext cx="9601200" cy="6433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84748"/>
          </a:xfrm>
        </p:spPr>
        <p:txBody>
          <a:bodyPr/>
          <a:lstStyle/>
          <a:p>
            <a:r>
              <a:rPr lang="en-US" dirty="0" smtClean="0"/>
              <a:t>Pulsed vs Continuous    </a:t>
            </a:r>
            <a:r>
              <a:rPr lang="en-US" dirty="0" smtClean="0">
                <a:solidFill>
                  <a:srgbClr val="FF0000"/>
                </a:solidFill>
              </a:rPr>
              <a:t>Apples</a:t>
            </a:r>
            <a:r>
              <a:rPr lang="en-US" dirty="0" smtClean="0"/>
              <a:t> vs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Oranges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8590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Spallation Neutron Source (pulsed)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9550" y="4872335"/>
            <a:ext cx="594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High Flux Isotope Reactor (continuous)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28600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peak </a:t>
            </a:r>
            <a:r>
              <a:rPr lang="en-US" b="1" dirty="0" smtClean="0"/>
              <a:t>neutron production of the </a:t>
            </a:r>
            <a:r>
              <a:rPr lang="en-US" b="1" dirty="0" smtClean="0">
                <a:solidFill>
                  <a:srgbClr val="006600"/>
                </a:solidFill>
              </a:rPr>
              <a:t>SNS</a:t>
            </a:r>
            <a:r>
              <a:rPr lang="en-US" b="1" dirty="0" smtClean="0"/>
              <a:t> is about 10x that of the </a:t>
            </a:r>
            <a:r>
              <a:rPr lang="en-US" b="1" dirty="0" smtClean="0">
                <a:solidFill>
                  <a:srgbClr val="0000FF"/>
                </a:solidFill>
              </a:rPr>
              <a:t>HFIR</a:t>
            </a:r>
          </a:p>
          <a:p>
            <a:endParaRPr lang="en-US" dirty="0"/>
          </a:p>
          <a:p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HFIR</a:t>
            </a:r>
            <a:r>
              <a:rPr lang="en-US" b="1" dirty="0" smtClean="0"/>
              <a:t> neutron production is about 15x the </a:t>
            </a:r>
            <a:r>
              <a:rPr lang="en-US" b="1" dirty="0" smtClean="0">
                <a:solidFill>
                  <a:srgbClr val="FF0000"/>
                </a:solidFill>
              </a:rPr>
              <a:t>time averaged </a:t>
            </a:r>
            <a:r>
              <a:rPr lang="en-US" b="1" dirty="0" smtClean="0"/>
              <a:t>production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of the </a:t>
            </a:r>
            <a:r>
              <a:rPr lang="en-US" b="1" dirty="0" smtClean="0">
                <a:solidFill>
                  <a:srgbClr val="006600"/>
                </a:solidFill>
              </a:rPr>
              <a:t>SNS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427463" y="2951462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Neutrons Produced (n/s)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5867400"/>
            <a:ext cx="15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(</a:t>
            </a:r>
            <a:r>
              <a:rPr lang="en-US" sz="2400" b="1" dirty="0" err="1" smtClean="0">
                <a:latin typeface="Symbol" panose="05050102010706020507" pitchFamily="18" charset="2"/>
              </a:rPr>
              <a:t>m</a:t>
            </a:r>
            <a:r>
              <a:rPr lang="en-US" sz="2400" b="1" dirty="0" err="1" smtClean="0"/>
              <a:t>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654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1272784"/>
          </a:xfrm>
        </p:spPr>
        <p:txBody>
          <a:bodyPr/>
          <a:lstStyle/>
          <a:p>
            <a:r>
              <a:rPr lang="en-US" dirty="0"/>
              <a:t>Neutron Scattering Instruments at Continuous Sources Are Typically Based on Diffraction Techniques</a:t>
            </a:r>
          </a:p>
        </p:txBody>
      </p:sp>
      <p:sp>
        <p:nvSpPr>
          <p:cNvPr id="4" name="Arc 3"/>
          <p:cNvSpPr/>
          <p:nvPr/>
        </p:nvSpPr>
        <p:spPr>
          <a:xfrm rot="1136552">
            <a:off x="5491541" y="4040779"/>
            <a:ext cx="386485" cy="1136506"/>
          </a:xfrm>
          <a:prstGeom prst="arc">
            <a:avLst>
              <a:gd name="adj1" fmla="val 16437806"/>
              <a:gd name="adj2" fmla="val 516602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5020" y="2054872"/>
            <a:ext cx="676507" cy="631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736" y="222585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Source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103038" y="2164525"/>
            <a:ext cx="1687551" cy="41259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895152">
            <a:off x="2774016" y="2916315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214170" y="2175679"/>
            <a:ext cx="1687551" cy="41259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2629" y="2309227"/>
            <a:ext cx="45719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61836" y="3673920"/>
            <a:ext cx="899532" cy="856527"/>
            <a:chOff x="4832195" y="5276644"/>
            <a:chExt cx="899532" cy="856527"/>
          </a:xfrm>
        </p:grpSpPr>
        <p:sp>
          <p:nvSpPr>
            <p:cNvPr id="12" name="Oval 11"/>
            <p:cNvSpPr/>
            <p:nvPr/>
          </p:nvSpPr>
          <p:spPr>
            <a:xfrm>
              <a:off x="4832195" y="5276644"/>
              <a:ext cx="899532" cy="8565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09066" y="5551018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Sample</a:t>
              </a:r>
              <a:endParaRPr lang="en-US" sz="1400" b="1" dirty="0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002251" y="3903795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895152">
            <a:off x="4616996" y="4944056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775293" y="3660650"/>
            <a:ext cx="1236870" cy="921835"/>
            <a:chOff x="6775293" y="3850914"/>
            <a:chExt cx="1236870" cy="921835"/>
          </a:xfrm>
        </p:grpSpPr>
        <p:sp>
          <p:nvSpPr>
            <p:cNvPr id="17" name="Oval 16"/>
            <p:cNvSpPr/>
            <p:nvPr/>
          </p:nvSpPr>
          <p:spPr>
            <a:xfrm>
              <a:off x="6775293" y="3850914"/>
              <a:ext cx="936702" cy="92183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12463" y="4159833"/>
              <a:ext cx="119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Detector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0214" y="2015845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“White” Beam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rot="2923224">
            <a:off x="2385871" y="3183632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Monochromatic Beam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39195" y="2024016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Transmitted Beam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02251" y="3743566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Scattered Beam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30732" y="4477086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Scattering</a:t>
            </a:r>
          </a:p>
          <a:p>
            <a:r>
              <a:rPr lang="en-US" sz="1400" b="1" dirty="0" smtClean="0"/>
              <a:t>Angle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30270" y="1447800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Monochromator</a:t>
            </a:r>
            <a:endParaRPr lang="en-US" sz="1400" b="1" dirty="0" smtClean="0"/>
          </a:p>
          <a:p>
            <a:r>
              <a:rPr lang="en-US" sz="1400" b="1" dirty="0" smtClean="0"/>
              <a:t>Crystal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2916544">
            <a:off x="4334791" y="5009697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Transmitted Beam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4436" y="4099012"/>
                <a:ext cx="158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𝑑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36" y="4099012"/>
                <a:ext cx="158126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581553" y="3791235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Bragg’s Law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4658" y="477878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Momentum Transfer</a:t>
            </a:r>
            <a:endParaRPr lang="en-US" sz="14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512797" y="3123029"/>
            <a:ext cx="8655257" cy="3162801"/>
            <a:chOff x="512797" y="3313293"/>
            <a:chExt cx="8655257" cy="3162801"/>
          </a:xfrm>
        </p:grpSpPr>
        <p:sp>
          <p:nvSpPr>
            <p:cNvPr id="31" name="TextBox 30"/>
            <p:cNvSpPr txBox="1"/>
            <p:nvPr/>
          </p:nvSpPr>
          <p:spPr>
            <a:xfrm>
              <a:off x="7968943" y="3789808"/>
              <a:ext cx="1199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Transmitted</a:t>
              </a:r>
            </a:p>
            <a:p>
              <a:r>
                <a:rPr lang="en-US" sz="1400" b="1" dirty="0" smtClean="0"/>
                <a:t>Beam</a:t>
              </a:r>
              <a:endParaRPr lang="en-US" b="1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839041" y="4159833"/>
              <a:ext cx="1213058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193796" y="4289276"/>
              <a:ext cx="45719" cy="14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815228" y="5554259"/>
              <a:ext cx="1236870" cy="921835"/>
              <a:chOff x="6775293" y="3850914"/>
              <a:chExt cx="1236870" cy="921835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775293" y="3850914"/>
                <a:ext cx="936702" cy="92183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812463" y="4159833"/>
                <a:ext cx="1199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Detector</a:t>
                </a:r>
                <a:endParaRPr lang="en-US" sz="1400" b="1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20734537">
              <a:off x="6155858" y="3382186"/>
              <a:ext cx="1657814" cy="1278668"/>
              <a:chOff x="2756203" y="2839855"/>
              <a:chExt cx="1657814" cy="1278668"/>
            </a:xfrm>
          </p:grpSpPr>
          <p:sp>
            <p:nvSpPr>
              <p:cNvPr id="40" name="Rectangle 39"/>
              <p:cNvSpPr/>
              <p:nvPr/>
            </p:nvSpPr>
            <p:spPr>
              <a:xfrm rot="2478816">
                <a:off x="2756203" y="3225873"/>
                <a:ext cx="1657814" cy="50783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877014" y="3048001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2969942" y="2947645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3055436" y="2839855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ight Arrow 35"/>
            <p:cNvSpPr/>
            <p:nvPr/>
          </p:nvSpPr>
          <p:spPr>
            <a:xfrm rot="2895152">
              <a:off x="6526536" y="4784680"/>
              <a:ext cx="1687551" cy="412595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5002246" y="4094054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2537" y="3313293"/>
              <a:ext cx="9316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Analyzer</a:t>
              </a:r>
            </a:p>
            <a:p>
              <a:r>
                <a:rPr lang="en-US" sz="1400" b="1" dirty="0" smtClean="0"/>
                <a:t>Crystal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12797" y="5752864"/>
                  <a:ext cx="2670346" cy="648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797" y="5752864"/>
                  <a:ext cx="2670346" cy="6481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/>
          <p:cNvSpPr txBox="1"/>
          <p:nvPr/>
        </p:nvSpPr>
        <p:spPr>
          <a:xfrm>
            <a:off x="3698160" y="2750257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 smtClean="0"/>
              <a:t>i</a:t>
            </a:r>
            <a:endParaRPr lang="en-US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5422203" y="414492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/>
              <a:t>f</a:t>
            </a:r>
            <a:endParaRPr lang="en-US" baseline="-25000" dirty="0"/>
          </a:p>
        </p:txBody>
      </p:sp>
      <p:grpSp>
        <p:nvGrpSpPr>
          <p:cNvPr id="48" name="Group 47"/>
          <p:cNvGrpSpPr/>
          <p:nvPr/>
        </p:nvGrpSpPr>
        <p:grpSpPr>
          <a:xfrm rot="20734537">
            <a:off x="2327808" y="1481729"/>
            <a:ext cx="1657814" cy="1278668"/>
            <a:chOff x="2756203" y="2839855"/>
            <a:chExt cx="1657814" cy="1278668"/>
          </a:xfrm>
        </p:grpSpPr>
        <p:sp>
          <p:nvSpPr>
            <p:cNvPr id="49" name="Rectangle 48"/>
            <p:cNvSpPr/>
            <p:nvPr/>
          </p:nvSpPr>
          <p:spPr>
            <a:xfrm rot="2478816">
              <a:off x="2756203" y="3225873"/>
              <a:ext cx="1657814" cy="5078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2877014" y="3048001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2969942" y="2947645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3055436" y="2839855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3400" y="5101327"/>
                <a:ext cx="1452064" cy="439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𝑸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01327"/>
                <a:ext cx="1452064" cy="439095"/>
              </a:xfrm>
              <a:prstGeom prst="rect">
                <a:avLst/>
              </a:prstGeom>
              <a:blipFill rotWithShape="1"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97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6915487" cy="1272784"/>
          </a:xfrm>
        </p:spPr>
        <p:txBody>
          <a:bodyPr/>
          <a:lstStyle/>
          <a:p>
            <a:r>
              <a:rPr lang="en-US" dirty="0"/>
              <a:t>Neutron Scattering Instruments at Pulsed Sources Are Typically Based on Neutron Time-of-Flight Techniques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3642" y="3491033"/>
            <a:ext cx="62753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>
            <a:off x="688626" y="3734572"/>
            <a:ext cx="746925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0800000">
            <a:off x="2214282" y="3498507"/>
            <a:ext cx="640963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3630665" y="3499998"/>
            <a:ext cx="1855699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791189" y="3272142"/>
            <a:ext cx="914400" cy="914400"/>
            <a:chOff x="3039035" y="5244354"/>
            <a:chExt cx="914400" cy="914400"/>
          </a:xfrm>
        </p:grpSpPr>
        <p:sp>
          <p:nvSpPr>
            <p:cNvPr id="9" name="Oval 8"/>
            <p:cNvSpPr/>
            <p:nvPr/>
          </p:nvSpPr>
          <p:spPr>
            <a:xfrm>
              <a:off x="3039035" y="5244354"/>
              <a:ext cx="914400" cy="914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00132" y="5547665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Sample</a:t>
              </a:r>
              <a:endParaRPr lang="en-US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41105" y="1552332"/>
            <a:ext cx="2159593" cy="4330180"/>
            <a:chOff x="6341105" y="1552332"/>
            <a:chExt cx="2159593" cy="4330180"/>
          </a:xfrm>
        </p:grpSpPr>
        <p:sp>
          <p:nvSpPr>
            <p:cNvPr id="11" name="Right Arrow 10"/>
            <p:cNvSpPr/>
            <p:nvPr/>
          </p:nvSpPr>
          <p:spPr>
            <a:xfrm>
              <a:off x="6813147" y="3523043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986505">
              <a:off x="5703627" y="2189810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367383">
              <a:off x="6491791" y="4381170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4169577">
              <a:off x="5785803" y="4832439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048584">
              <a:off x="6454138" y="2647997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Block Arc 15"/>
          <p:cNvSpPr/>
          <p:nvPr/>
        </p:nvSpPr>
        <p:spPr>
          <a:xfrm rot="5400000">
            <a:off x="3532082" y="990600"/>
            <a:ext cx="5486400" cy="5486400"/>
          </a:xfrm>
          <a:prstGeom prst="blockArc">
            <a:avLst>
              <a:gd name="adj1" fmla="val 10800000"/>
              <a:gd name="adj2" fmla="val 21140079"/>
              <a:gd name="adj3" fmla="val 91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7529" y="327737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8626" y="358068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Source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8238549" y="3561991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Detectors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78335" y="2933565"/>
            <a:ext cx="1298460" cy="1077294"/>
            <a:chOff x="3578335" y="3286898"/>
            <a:chExt cx="1298460" cy="1077294"/>
          </a:xfrm>
        </p:grpSpPr>
        <p:sp>
          <p:nvSpPr>
            <p:cNvPr id="21" name="Flowchart: Direct Access Storage 20"/>
            <p:cNvSpPr/>
            <p:nvPr/>
          </p:nvSpPr>
          <p:spPr>
            <a:xfrm>
              <a:off x="3630664" y="3801153"/>
              <a:ext cx="815789" cy="563039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14042" y="3844366"/>
              <a:ext cx="62753" cy="4766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78335" y="3286898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Fermi</a:t>
              </a:r>
            </a:p>
            <a:p>
              <a:r>
                <a:rPr lang="en-US" sz="1400" b="1" dirty="0" smtClean="0"/>
                <a:t>Chopper</a:t>
              </a:r>
              <a:endParaRPr lang="en-US" sz="1400" b="1" dirty="0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1541929" y="4451749"/>
            <a:ext cx="424926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55245" y="4464994"/>
            <a:ext cx="1761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 and Distance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" y="4876800"/>
            <a:ext cx="551849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v(1.8Å) </a:t>
            </a:r>
            <a:r>
              <a:rPr lang="en-US" sz="1600" dirty="0" smtClean="0"/>
              <a:t>= 2187m/s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TOF(s) = D(m)/v(m/s) = [D(m)×</a:t>
            </a:r>
            <a:r>
              <a:rPr lang="el-GR" sz="1600" dirty="0" smtClean="0"/>
              <a:t>λ</a:t>
            </a:r>
            <a:r>
              <a:rPr lang="en-US" sz="1600" dirty="0" smtClean="0"/>
              <a:t>(Å)]/3956.0339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D=20m</a:t>
            </a:r>
            <a:r>
              <a:rPr lang="en-US" sz="1600" dirty="0"/>
              <a:t>, TOF(1Å)=</a:t>
            </a:r>
            <a:r>
              <a:rPr lang="en-US" sz="1600" dirty="0" smtClean="0"/>
              <a:t>0.005s</a:t>
            </a:r>
            <a:r>
              <a:rPr lang="en-US" sz="1600" dirty="0"/>
              <a:t>, TOF(2Å)=</a:t>
            </a:r>
            <a:r>
              <a:rPr lang="en-US" sz="1600" dirty="0" smtClean="0"/>
              <a:t>0.010s, </a:t>
            </a: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/>
              <a:t>TOF=0.005s</a:t>
            </a:r>
            <a:endParaRPr lang="en-US" sz="500" dirty="0" smtClean="0"/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Symbol" pitchFamily="18" charset="2"/>
              </a:rPr>
              <a:t>l</a:t>
            </a:r>
            <a:r>
              <a:rPr lang="en-US" sz="1600" dirty="0"/>
              <a:t>(Å</a:t>
            </a:r>
            <a:r>
              <a:rPr lang="en-US" sz="1600" dirty="0" smtClean="0"/>
              <a:t>) = </a:t>
            </a:r>
            <a:r>
              <a:rPr lang="en-US" sz="1600" dirty="0"/>
              <a:t>(3956.0339 * </a:t>
            </a:r>
            <a:r>
              <a:rPr lang="en-US" sz="1600" dirty="0" smtClean="0"/>
              <a:t>TOF(s)) </a:t>
            </a:r>
            <a:r>
              <a:rPr lang="en-US" sz="1600" dirty="0"/>
              <a:t>/ </a:t>
            </a:r>
            <a:r>
              <a:rPr lang="en-US" sz="1600" dirty="0" smtClean="0"/>
              <a:t>D(m)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075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Optics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8420" y="1108531"/>
            <a:ext cx="8757424" cy="51398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neutron optical components are typically used to construct a neutron scattering instrument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Monochromators</a:t>
            </a:r>
            <a:r>
              <a:rPr lang="en-US" b="1" dirty="0" smtClean="0">
                <a:solidFill>
                  <a:srgbClr val="FF0000"/>
                </a:solidFill>
              </a:rPr>
              <a:t> / Analyzers: </a:t>
            </a:r>
            <a:r>
              <a:rPr lang="en-US" dirty="0" err="1" smtClean="0"/>
              <a:t>Monochromate</a:t>
            </a:r>
            <a:r>
              <a:rPr lang="en-US" dirty="0" smtClean="0"/>
              <a:t> </a:t>
            </a:r>
            <a:r>
              <a:rPr lang="en-US" dirty="0"/>
              <a:t>or analyze the energy of a neutron beam using Bragg’s </a:t>
            </a:r>
            <a:r>
              <a:rPr lang="en-US" dirty="0" smtClean="0"/>
              <a:t>law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Choppers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dirty="0"/>
              <a:t> Define a short pulse </a:t>
            </a:r>
            <a:r>
              <a:rPr lang="en-US" dirty="0" smtClean="0"/>
              <a:t>of neutrons or select </a:t>
            </a:r>
            <a:r>
              <a:rPr lang="en-US" dirty="0"/>
              <a:t>a small band of neutron </a:t>
            </a:r>
            <a:r>
              <a:rPr lang="en-US" dirty="0" smtClean="0"/>
              <a:t>energies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Guides / Mirrors:</a:t>
            </a:r>
            <a:r>
              <a:rPr lang="en-US" dirty="0" smtClean="0"/>
              <a:t> </a:t>
            </a:r>
            <a:r>
              <a:rPr lang="en-US" dirty="0"/>
              <a:t>Allow neutrons to travel large distances without suffering intensity loss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Polarizers / Spin Manipulators</a:t>
            </a:r>
            <a:r>
              <a:rPr lang="en-US" dirty="0" smtClean="0"/>
              <a:t>: Filter and manipulate </a:t>
            </a:r>
            <a:r>
              <a:rPr lang="en-US" dirty="0"/>
              <a:t>the neutron </a:t>
            </a:r>
            <a:r>
              <a:rPr lang="en-US" dirty="0" smtClean="0"/>
              <a:t>spin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Collimators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dirty="0"/>
              <a:t> Define the direction of travel of the </a:t>
            </a:r>
            <a:r>
              <a:rPr lang="en-US" dirty="0" smtClean="0"/>
              <a:t>neutrons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Detectors:</a:t>
            </a:r>
            <a:r>
              <a:rPr lang="en-US" dirty="0" smtClean="0"/>
              <a:t> Neutron position (and arrival time for TOF) is recorded.  Neutrons are typically detected via secondary ionization effects.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9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Liouville's</a:t>
            </a:r>
            <a:r>
              <a:rPr lang="en-US" dirty="0"/>
              <a:t> Theorem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3" y="685800"/>
            <a:ext cx="8943587" cy="4176528"/>
          </a:xfrm>
        </p:spPr>
        <p:txBody>
          <a:bodyPr/>
          <a:lstStyle/>
          <a:p>
            <a:r>
              <a:rPr lang="en-US" dirty="0"/>
              <a:t>In the geometrical-optics </a:t>
            </a:r>
            <a:r>
              <a:rPr lang="en-US" dirty="0" smtClean="0"/>
              <a:t>the propagation of neutrons can be represented as </a:t>
            </a:r>
            <a:r>
              <a:rPr lang="en-US" dirty="0"/>
              <a:t>trajectories in a </a:t>
            </a:r>
            <a:r>
              <a:rPr lang="en-US" dirty="0" smtClean="0"/>
              <a:t>six-dimensional </a:t>
            </a:r>
            <a:r>
              <a:rPr lang="en-US" sz="3200" b="1" dirty="0" smtClean="0">
                <a:solidFill>
                  <a:srgbClr val="FF0000"/>
                </a:solidFill>
              </a:rPr>
              <a:t>phase </a:t>
            </a:r>
            <a:r>
              <a:rPr lang="en-US" sz="3200" b="1" dirty="0">
                <a:solidFill>
                  <a:srgbClr val="FF0000"/>
                </a:solidFill>
              </a:rPr>
              <a:t>space </a:t>
            </a:r>
            <a:r>
              <a:rPr lang="en-US" sz="3200" b="1" dirty="0" smtClean="0">
                <a:solidFill>
                  <a:srgbClr val="FF0000"/>
                </a:solidFill>
              </a:rPr>
              <a:t>     </a:t>
            </a:r>
            <a:r>
              <a:rPr lang="en-US" dirty="0" smtClean="0"/>
              <a:t>(</a:t>
            </a:r>
            <a:r>
              <a:rPr lang="en-US" dirty="0"/>
              <a:t>p, q), where the components of q are the </a:t>
            </a:r>
            <a:r>
              <a:rPr lang="en-US" dirty="0" smtClean="0"/>
              <a:t>generalized coordinates </a:t>
            </a:r>
            <a:r>
              <a:rPr lang="en-US" dirty="0"/>
              <a:t>and the components of p </a:t>
            </a:r>
            <a:r>
              <a:rPr lang="en-US" dirty="0" smtClean="0"/>
              <a:t>are the </a:t>
            </a:r>
            <a:r>
              <a:rPr lang="en-US" dirty="0"/>
              <a:t>conjugate momenta. </a:t>
            </a:r>
            <a:endParaRPr lang="en-US" dirty="0" smtClean="0"/>
          </a:p>
          <a:p>
            <a:r>
              <a:rPr lang="en-US" dirty="0" smtClean="0"/>
              <a:t>Simply stated, </a:t>
            </a:r>
            <a:r>
              <a:rPr lang="en-US" dirty="0" err="1" smtClean="0"/>
              <a:t>Liouville's</a:t>
            </a:r>
            <a:r>
              <a:rPr lang="en-US" dirty="0" smtClean="0"/>
              <a:t> Theorem says that phase space volume is conserved.</a:t>
            </a:r>
          </a:p>
          <a:p>
            <a:r>
              <a:rPr lang="en-US" dirty="0" smtClean="0"/>
              <a:t>Translation: It costs flux to increase resolution and it costs resolution to increase flux.</a:t>
            </a:r>
          </a:p>
          <a:p>
            <a:r>
              <a:rPr lang="en-US" dirty="0" smtClean="0"/>
              <a:t>There is no way to win!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17756" y="54444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70156" y="55968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9196" y="58644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10640" y="573396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5717" y="564252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22556" y="544551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878540">
            <a:off x="3073987" y="556890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878540">
            <a:off x="3495993" y="53164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6878540">
            <a:off x="3603590" y="5498147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878540">
            <a:off x="3554376" y="5078912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878540">
            <a:off x="3357852" y="559532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878540">
            <a:off x="3183707" y="538450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878540">
            <a:off x="3267247" y="511733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8" idx="6"/>
            <a:endCxn id="13" idx="0"/>
          </p:cNvCxnSpPr>
          <p:nvPr/>
        </p:nvCxnSpPr>
        <p:spPr>
          <a:xfrm flipV="1">
            <a:off x="1402080" y="5534901"/>
            <a:ext cx="2202398" cy="2447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5"/>
            <a:endCxn id="15" idx="7"/>
          </p:cNvCxnSpPr>
          <p:nvPr/>
        </p:nvCxnSpPr>
        <p:spPr>
          <a:xfrm flipV="1">
            <a:off x="1048205" y="5603002"/>
            <a:ext cx="2330005" cy="7184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6"/>
            <a:endCxn id="12" idx="1"/>
          </p:cNvCxnSpPr>
          <p:nvPr/>
        </p:nvCxnSpPr>
        <p:spPr>
          <a:xfrm flipV="1">
            <a:off x="1000636" y="5387535"/>
            <a:ext cx="2503036" cy="52261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6"/>
            <a:endCxn id="16" idx="0"/>
          </p:cNvCxnSpPr>
          <p:nvPr/>
        </p:nvCxnSpPr>
        <p:spPr>
          <a:xfrm flipV="1">
            <a:off x="1213996" y="5421258"/>
            <a:ext cx="1970599" cy="699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6"/>
            <a:endCxn id="11" idx="0"/>
          </p:cNvCxnSpPr>
          <p:nvPr/>
        </p:nvCxnSpPr>
        <p:spPr>
          <a:xfrm>
            <a:off x="909196" y="5490120"/>
            <a:ext cx="2165679" cy="1155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  <a:endCxn id="17" idx="1"/>
          </p:cNvCxnSpPr>
          <p:nvPr/>
        </p:nvCxnSpPr>
        <p:spPr>
          <a:xfrm flipV="1">
            <a:off x="843766" y="5188416"/>
            <a:ext cx="2431160" cy="46749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6" y="51092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68292" y="52616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72012" y="54140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5732" y="55664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72018" y="57188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68304" y="58712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984342" y="5127844"/>
            <a:ext cx="1576051" cy="2273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980628" y="5280244"/>
            <a:ext cx="1576039" cy="1499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84348" y="5432644"/>
            <a:ext cx="1572331" cy="585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988068" y="5543867"/>
            <a:ext cx="1568611" cy="4117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984354" y="5614626"/>
            <a:ext cx="1572313" cy="1228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980640" y="5668424"/>
            <a:ext cx="1576039" cy="2214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38219" y="59558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Parallel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915437" y="595587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Converging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9" idx="2"/>
            <a:endCxn id="14" idx="0"/>
          </p:cNvCxnSpPr>
          <p:nvPr/>
        </p:nvCxnSpPr>
        <p:spPr>
          <a:xfrm flipV="1">
            <a:off x="1314357" y="5115666"/>
            <a:ext cx="2240907" cy="32984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314357" y="539979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Resolution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5" y="1032595"/>
            <a:ext cx="4678826" cy="4785926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Uncertainty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neutron wavelength 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direction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limit the precision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E can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be determined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For scattering, the uncertainty comes from how well k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k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can be determined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For TOF, the uncertainty primarily comes from not knowing the exact start time for each neutron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The total signal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observed in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scattering experiment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proportional to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phase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space volume within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elliptical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resolution volume – the better the resolution, the lower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count rate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030" y="1289360"/>
            <a:ext cx="41433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4693" y="5273185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borrowed from Roger Pynn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7402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F66F0BBC41B4FA16034DE579662C1" ma:contentTypeVersion="0" ma:contentTypeDescription="Create a new document." ma:contentTypeScope="" ma:versionID="3bff40700c531db616ac86c30ca65e3e">
  <xsd:schema xmlns:xsd="http://www.w3.org/2001/XMLSchema" xmlns:p="http://schemas.microsoft.com/office/2006/metadata/properties" targetNamespace="http://schemas.microsoft.com/office/2006/metadata/properties" ma:root="true" ma:fieldsID="1ec6fd9044c2bddf90a5019f4c78f2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625D14-8715-4633-B23A-D63556B48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765736A-B13D-487A-A977-26312EE0BDD2}">
  <ds:schemaRefs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3FFB169-BB14-4B76-81D3-67C1AAE3C9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11005</TotalTime>
  <Words>1715</Words>
  <Application>Microsoft Macintosh PowerPoint</Application>
  <PresentationFormat>On-screen Show (4:3)</PresentationFormat>
  <Paragraphs>321</Paragraphs>
  <Slides>28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Default Theme</vt:lpstr>
      <vt:lpstr>Graph</vt:lpstr>
      <vt:lpstr>SPW 4.0 Graph</vt:lpstr>
      <vt:lpstr>Bitmap Image</vt:lpstr>
      <vt:lpstr>Neutron Generation and Detection  Neutron optics and Instrumentation</vt:lpstr>
      <vt:lpstr>What is a Neutron Scattering Instrument?</vt:lpstr>
      <vt:lpstr>Why Not Just Build a Universal Neutron Scattering Instrument That Can Do Everything We Need?</vt:lpstr>
      <vt:lpstr>Pulsed vs Continuous    Apples vs Oranges</vt:lpstr>
      <vt:lpstr>Neutron Scattering Instruments at Continuous Sources Are Typically Based on Diffraction Techniques</vt:lpstr>
      <vt:lpstr>Neutron Scattering Instruments at Pulsed Sources Are Typically Based on Neutron Time-of-Flight Techniques</vt:lpstr>
      <vt:lpstr>Neutron Optics</vt:lpstr>
      <vt:lpstr>Liouville's Theorem</vt:lpstr>
      <vt:lpstr>Instrument Resolution</vt:lpstr>
      <vt:lpstr>Choppers and Velocity Selectors</vt:lpstr>
      <vt:lpstr>Neutron Guides</vt:lpstr>
      <vt:lpstr>Polarizers and Spin Manipulators</vt:lpstr>
      <vt:lpstr>Neutron Optics: Focusing</vt:lpstr>
      <vt:lpstr>Neutron Optics: Focusing</vt:lpstr>
      <vt:lpstr>Elastic Neutron Scattering Instruments</vt:lpstr>
      <vt:lpstr>TOF Powder Diffractometer: POWGEN (SNS)</vt:lpstr>
      <vt:lpstr>Small Angle Neutron Scattering (SANS)</vt:lpstr>
      <vt:lpstr>Magnetism Reflectometer (SNS)</vt:lpstr>
      <vt:lpstr>Neutron Imaging</vt:lpstr>
      <vt:lpstr>Inelastic Neutron Scattering Instruments</vt:lpstr>
      <vt:lpstr>SEQUOIA: A Direct Geometry TOF Spectrometer at the SNS</vt:lpstr>
      <vt:lpstr>Triple-Axis Spectrometer</vt:lpstr>
      <vt:lpstr>BASIS: An Inverted Geometry Backscattering Spectrometer</vt:lpstr>
      <vt:lpstr>PowerPoint Presentation</vt:lpstr>
      <vt:lpstr>PowerPoint Presentation</vt:lpstr>
      <vt:lpstr>Advanced Neutron Optics: IMAGINE</vt:lpstr>
      <vt:lpstr>Future Instruments: SESANS/SERGIS</vt:lpstr>
      <vt:lpstr>Concluding Remarks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Chakoumakos, Bryan C.</cp:lastModifiedBy>
  <cp:revision>101</cp:revision>
  <dcterms:created xsi:type="dcterms:W3CDTF">2013-01-10T13:59:48Z</dcterms:created>
  <dcterms:modified xsi:type="dcterms:W3CDTF">2016-07-29T21:19:45Z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0x01010097AF66F0BBC41B4FA16034DE579662C1</vt:lpwstr>
  </property>
</Properties>
</file>