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handoutMasterIdLst>
    <p:handoutMasterId r:id="rId4"/>
  </p:handoutMasterIdLst>
  <p:sldIdLst>
    <p:sldId id="271" r:id="rId2"/>
  </p:sldIdLst>
  <p:sldSz cx="9144000" cy="6858000" type="screen4x3"/>
  <p:notesSz cx="69469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6636"/>
    <a:srgbClr val="008000"/>
    <a:srgbClr val="106600"/>
    <a:srgbClr val="F0F8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69" autoAdjust="0"/>
    <p:restoredTop sz="89492" autoAdjust="0"/>
  </p:normalViewPr>
  <p:slideViewPr>
    <p:cSldViewPr>
      <p:cViewPr>
        <p:scale>
          <a:sx n="100" d="100"/>
          <a:sy n="100" d="100"/>
        </p:scale>
        <p:origin x="-1960" y="1080"/>
      </p:cViewPr>
      <p:guideLst>
        <p:guide orient="horz" pos="2160"/>
        <p:guide pos="2880"/>
      </p:guideLst>
    </p:cSldViewPr>
  </p:slideViewPr>
  <p:notesTextViewPr>
    <p:cViewPr>
      <p:scale>
        <a:sx n="100" d="100"/>
        <a:sy n="100" d="100"/>
      </p:scale>
      <p:origin x="0" y="280"/>
    </p:cViewPr>
  </p:notesTextViewPr>
  <p:sorterViewPr>
    <p:cViewPr>
      <p:scale>
        <a:sx n="66" d="100"/>
        <a:sy n="66" d="100"/>
      </p:scale>
      <p:origin x="0" y="0"/>
    </p:cViewPr>
  </p:sorterViewPr>
  <p:notesViewPr>
    <p:cSldViewPr>
      <p:cViewPr varScale="1">
        <p:scale>
          <a:sx n="82" d="100"/>
          <a:sy n="82" d="100"/>
        </p:scale>
        <p:origin x="-3030" y="-102"/>
      </p:cViewPr>
      <p:guideLst>
        <p:guide orient="horz" pos="2904"/>
        <p:guide pos="2188"/>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10952" cy="46132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34377" y="0"/>
            <a:ext cx="3010952" cy="461326"/>
          </a:xfrm>
          <a:prstGeom prst="rect">
            <a:avLst/>
          </a:prstGeom>
        </p:spPr>
        <p:txBody>
          <a:bodyPr vert="horz" lIns="91440" tIns="45720" rIns="91440" bIns="45720" rtlCol="0"/>
          <a:lstStyle>
            <a:lvl1pPr algn="r">
              <a:defRPr sz="1200"/>
            </a:lvl1pPr>
          </a:lstStyle>
          <a:p>
            <a:fld id="{C5E23E8C-FA44-4993-A678-63B7AC20CC23}" type="datetimeFigureOut">
              <a:rPr lang="en-US" smtClean="0"/>
              <a:pPr/>
              <a:t>12/2/13</a:t>
            </a:fld>
            <a:endParaRPr lang="en-US" dirty="0"/>
          </a:p>
        </p:txBody>
      </p:sp>
      <p:sp>
        <p:nvSpPr>
          <p:cNvPr id="4" name="Footer Placeholder 3"/>
          <p:cNvSpPr>
            <a:spLocks noGrp="1"/>
          </p:cNvSpPr>
          <p:nvPr>
            <p:ph type="ftr" sz="quarter" idx="2"/>
          </p:nvPr>
        </p:nvSpPr>
        <p:spPr>
          <a:xfrm>
            <a:off x="3" y="8757300"/>
            <a:ext cx="3010952" cy="46132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4377" y="8757300"/>
            <a:ext cx="3010952" cy="461326"/>
          </a:xfrm>
          <a:prstGeom prst="rect">
            <a:avLst/>
          </a:prstGeom>
        </p:spPr>
        <p:txBody>
          <a:bodyPr vert="horz" lIns="91440" tIns="45720" rIns="91440" bIns="45720" rtlCol="0" anchor="b"/>
          <a:lstStyle>
            <a:lvl1pPr algn="r">
              <a:defRPr sz="1200"/>
            </a:lvl1pPr>
          </a:lstStyle>
          <a:p>
            <a:fld id="{9D2747C0-E24C-47AA-B529-C34075BA0400}" type="slidenum">
              <a:rPr lang="en-US" smtClean="0"/>
              <a:pPr/>
              <a:t>‹#›</a:t>
            </a:fld>
            <a:endParaRPr lang="en-US" dirty="0"/>
          </a:p>
        </p:txBody>
      </p:sp>
    </p:spTree>
    <p:extLst>
      <p:ext uri="{BB962C8B-B14F-4D97-AF65-F5344CB8AC3E}">
        <p14:creationId xmlns:p14="http://schemas.microsoft.com/office/powerpoint/2010/main" val="7162594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0323" cy="46101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34969" y="0"/>
            <a:ext cx="3010323" cy="461010"/>
          </a:xfrm>
          <a:prstGeom prst="rect">
            <a:avLst/>
          </a:prstGeom>
        </p:spPr>
        <p:txBody>
          <a:bodyPr vert="horz" lIns="93177" tIns="46589" rIns="93177" bIns="46589" rtlCol="0"/>
          <a:lstStyle>
            <a:lvl1pPr algn="r">
              <a:defRPr sz="1200"/>
            </a:lvl1pPr>
          </a:lstStyle>
          <a:p>
            <a:fld id="{2F98BB69-19D5-425C-B33D-FC77D5A6EC32}" type="datetimeFigureOut">
              <a:rPr lang="en-US" smtClean="0"/>
              <a:pPr/>
              <a:t>12/2/13</a:t>
            </a:fld>
            <a:endParaRPr lang="en-US" dirty="0"/>
          </a:p>
        </p:txBody>
      </p:sp>
      <p:sp>
        <p:nvSpPr>
          <p:cNvPr id="4" name="Slide Image Placeholder 3"/>
          <p:cNvSpPr>
            <a:spLocks noGrp="1" noRot="1" noChangeAspect="1"/>
          </p:cNvSpPr>
          <p:nvPr>
            <p:ph type="sldImg" idx="2"/>
          </p:nvPr>
        </p:nvSpPr>
        <p:spPr>
          <a:xfrm>
            <a:off x="1166813" y="690563"/>
            <a:ext cx="4613275" cy="3459162"/>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94690" y="4379595"/>
            <a:ext cx="5557520" cy="414909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1"/>
            <a:ext cx="3010323" cy="46101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4969" y="8757591"/>
            <a:ext cx="3010323" cy="461010"/>
          </a:xfrm>
          <a:prstGeom prst="rect">
            <a:avLst/>
          </a:prstGeom>
        </p:spPr>
        <p:txBody>
          <a:bodyPr vert="horz" lIns="93177" tIns="46589" rIns="93177" bIns="46589" rtlCol="0" anchor="b"/>
          <a:lstStyle>
            <a:lvl1pPr algn="r">
              <a:defRPr sz="1200"/>
            </a:lvl1pPr>
          </a:lstStyle>
          <a:p>
            <a:fld id="{16210A8A-16C0-4562-AD3A-B1BC2569C64A}" type="slidenum">
              <a:rPr lang="en-US" smtClean="0"/>
              <a:pPr/>
              <a:t>‹#›</a:t>
            </a:fld>
            <a:endParaRPr lang="en-US" dirty="0"/>
          </a:p>
        </p:txBody>
      </p:sp>
    </p:spTree>
    <p:extLst>
      <p:ext uri="{BB962C8B-B14F-4D97-AF65-F5344CB8AC3E}">
        <p14:creationId xmlns:p14="http://schemas.microsoft.com/office/powerpoint/2010/main" val="604495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smtClean="0">
                <a:solidFill>
                  <a:schemeClr val="tx1"/>
                </a:solidFill>
                <a:effectLst/>
                <a:latin typeface="+mn-lt"/>
                <a:ea typeface="+mn-ea"/>
                <a:cs typeface="+mn-cs"/>
              </a:rPr>
              <a:t>Identifying the parent compound of a high-temperature superconductor (HTSC) and understanding its magnetic and structural properties are important because the fluctuations</a:t>
            </a:r>
            <a:r>
              <a:rPr lang="en-US" sz="1200" kern="1200" baseline="0" dirty="0" smtClean="0">
                <a:solidFill>
                  <a:schemeClr val="tx1"/>
                </a:solidFill>
                <a:effectLst/>
                <a:latin typeface="+mn-lt"/>
                <a:ea typeface="+mn-ea"/>
                <a:cs typeface="+mn-cs"/>
              </a:rPr>
              <a:t> of </a:t>
            </a:r>
            <a:r>
              <a:rPr lang="en-US" sz="1200" kern="1200" dirty="0" smtClean="0">
                <a:solidFill>
                  <a:schemeClr val="tx1"/>
                </a:solidFill>
                <a:effectLst/>
                <a:latin typeface="+mn-lt"/>
                <a:ea typeface="+mn-ea"/>
                <a:cs typeface="+mn-cs"/>
              </a:rPr>
              <a:t>the magnetic order could trigger the Cooper pairing that gives rise to superconductivity.</a:t>
            </a:r>
          </a:p>
          <a:p>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Spectroscopy and microscopy have suggested that the nature of the parent compound of the recently discovered K-Fe-Se HTSC</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could be insulating, semiconducting, or even metallic. Neutron diffraction reveals a semiconducting antiferromagnetic (AF) phase with a rhombus iron vacancy order, with a magnetic order the same as the stripe AF order of the iron pnictide parent compounds. When the root (5 x 5) block AF phase coexists with superconductivity, it suppresses the stripe AFM order. This suggests that the new semiconducting magnetic ordered phase is the true parent phase of this superconductor. The researchers conjecture that the superconducting state is derived from the newly discovered magnetic phase upon electron doping. The semiconducting AF discovered in this research provides a new</a:t>
            </a:r>
            <a:r>
              <a:rPr lang="en-US" sz="1200" kern="1200" baseline="0" dirty="0" smtClean="0">
                <a:solidFill>
                  <a:schemeClr val="tx1"/>
                </a:solidFill>
                <a:effectLst/>
                <a:latin typeface="+mn-lt"/>
                <a:ea typeface="+mn-ea"/>
                <a:cs typeface="+mn-cs"/>
              </a:rPr>
              <a:t> direction </a:t>
            </a:r>
            <a:r>
              <a:rPr lang="en-US" sz="1200" kern="1200" dirty="0" smtClean="0">
                <a:solidFill>
                  <a:schemeClr val="tx1"/>
                </a:solidFill>
                <a:effectLst/>
                <a:latin typeface="+mn-lt"/>
                <a:ea typeface="+mn-ea"/>
                <a:cs typeface="+mn-cs"/>
              </a:rPr>
              <a:t>for finding magnetic HTSCs.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research was supported by the Scientific User Facilities Division, Office of Basic Energy Sciences, US Department of Energy, and by the Miller Institute for Basic Research in Science.</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6210A8A-16C0-4562-AD3A-B1BC2569C64A}" type="slidenum">
              <a:rPr lang="en-US" smtClean="0">
                <a:solidFill>
                  <a:prstClr val="black"/>
                </a:solidFill>
              </a:rPr>
              <a:pPr/>
              <a:t>1</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5" name="Slide Number Placeholder 5"/>
          <p:cNvSpPr>
            <a:spLocks noGrp="1"/>
          </p:cNvSpPr>
          <p:nvPr>
            <p:ph type="sldNum" sz="quarter" idx="11"/>
          </p:nvPr>
        </p:nvSpPr>
        <p:spPr>
          <a:xfrm>
            <a:off x="8413750" y="6351604"/>
            <a:ext cx="381000" cy="365125"/>
          </a:xfrm>
          <a:prstGeom prst="rect">
            <a:avLst/>
          </a:prstGeom>
        </p:spPr>
        <p:txBody>
          <a:bodyPr/>
          <a:lstStyle>
            <a:lvl1pPr>
              <a:defRPr/>
            </a:lvl1pPr>
          </a:lstStyle>
          <a:p>
            <a:pPr>
              <a:defRPr/>
            </a:pPr>
            <a:fld id="{21722FF3-B2FF-4B9D-A1FC-2641F0BD8CF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5" Type="http://schemas.openxmlformats.org/officeDocument/2006/relationships/image" Target="../media/image3.png"/><Relationship Id="rId6"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258" tIns="45630" rIns="91258" bIns="4563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52442" y="866775"/>
            <a:ext cx="8410575" cy="5259388"/>
          </a:xfrm>
          <a:prstGeom prst="rect">
            <a:avLst/>
          </a:prstGeom>
          <a:noFill/>
          <a:ln w="9525">
            <a:noFill/>
            <a:miter lim="800000"/>
            <a:headEnd/>
            <a:tailEnd/>
          </a:ln>
        </p:spPr>
        <p:txBody>
          <a:bodyPr vert="horz" wrap="square" lIns="91258" tIns="45630" rIns="91258" bIns="4563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0" name="Picture 9" descr="horizontal-logo-green-text.jpg"/>
          <p:cNvPicPr>
            <a:picLocks noChangeAspect="1"/>
          </p:cNvPicPr>
          <p:nvPr/>
        </p:nvPicPr>
        <p:blipFill>
          <a:blip r:embed="rId4" cstate="print"/>
          <a:srcRect/>
          <a:stretch>
            <a:fillRect/>
          </a:stretch>
        </p:blipFill>
        <p:spPr bwMode="auto">
          <a:xfrm>
            <a:off x="457200" y="6354780"/>
            <a:ext cx="2438400" cy="407987"/>
          </a:xfrm>
          <a:prstGeom prst="rect">
            <a:avLst/>
          </a:prstGeom>
          <a:noFill/>
          <a:ln w="9525">
            <a:noFill/>
            <a:miter lim="800000"/>
            <a:headEnd/>
            <a:tailEnd/>
          </a:ln>
        </p:spPr>
      </p:pic>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086600" y="6314099"/>
            <a:ext cx="1797729" cy="411480"/>
          </a:xfrm>
          <a:prstGeom prst="rect">
            <a:avLst/>
          </a:prstGeom>
        </p:spPr>
      </p:pic>
      <p:pic>
        <p:nvPicPr>
          <p:cNvPr id="3" name="Picture 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172200" y="6352602"/>
            <a:ext cx="800784" cy="411480"/>
          </a:xfrm>
          <a:prstGeom prst="rect">
            <a:avLst/>
          </a:prstGeom>
        </p:spPr>
      </p:pic>
    </p:spTree>
  </p:cSld>
  <p:clrMap bg1="lt1" tx1="dk1" bg2="lt2" tx2="dk2" accent1="accent1" accent2="accent2" accent3="accent3" accent4="accent4" accent5="accent5" accent6="accent6" hlink="hlink" folHlink="folHlink"/>
  <p:sldLayoutIdLst>
    <p:sldLayoutId id="2147483728" r:id="rId1"/>
  </p:sldLayoutIdLst>
  <p:hf hdr="0" dt="0"/>
  <p:txStyles>
    <p:titleStyle>
      <a:lvl1pPr algn="ctr" rtl="0" eaLnBrk="1" fontAlgn="base" hangingPunct="1">
        <a:spcBef>
          <a:spcPct val="0"/>
        </a:spcBef>
        <a:spcAft>
          <a:spcPct val="0"/>
        </a:spcAft>
        <a:defRPr sz="2400" kern="1200">
          <a:solidFill>
            <a:srgbClr val="106636"/>
          </a:solidFill>
          <a:latin typeface="Arial" pitchFamily="34" charset="0"/>
          <a:ea typeface="+mj-ea"/>
          <a:cs typeface="Arial" pitchFamily="34" charset="0"/>
        </a:defRPr>
      </a:lvl1pPr>
      <a:lvl2pPr algn="ctr" rtl="0" eaLnBrk="1" fontAlgn="base" hangingPunct="1">
        <a:spcBef>
          <a:spcPct val="0"/>
        </a:spcBef>
        <a:spcAft>
          <a:spcPct val="0"/>
        </a:spcAft>
        <a:defRPr sz="2400">
          <a:solidFill>
            <a:srgbClr val="106636"/>
          </a:solidFill>
          <a:latin typeface="Arial" charset="0"/>
          <a:cs typeface="Arial" charset="0"/>
        </a:defRPr>
      </a:lvl2pPr>
      <a:lvl3pPr algn="ctr" rtl="0" eaLnBrk="1" fontAlgn="base" hangingPunct="1">
        <a:spcBef>
          <a:spcPct val="0"/>
        </a:spcBef>
        <a:spcAft>
          <a:spcPct val="0"/>
        </a:spcAft>
        <a:defRPr sz="2400">
          <a:solidFill>
            <a:srgbClr val="106636"/>
          </a:solidFill>
          <a:latin typeface="Arial" charset="0"/>
          <a:cs typeface="Arial" charset="0"/>
        </a:defRPr>
      </a:lvl3pPr>
      <a:lvl4pPr algn="ctr" rtl="0" eaLnBrk="1" fontAlgn="base" hangingPunct="1">
        <a:spcBef>
          <a:spcPct val="0"/>
        </a:spcBef>
        <a:spcAft>
          <a:spcPct val="0"/>
        </a:spcAft>
        <a:defRPr sz="2400">
          <a:solidFill>
            <a:srgbClr val="106636"/>
          </a:solidFill>
          <a:latin typeface="Arial" charset="0"/>
          <a:cs typeface="Arial" charset="0"/>
        </a:defRPr>
      </a:lvl4pPr>
      <a:lvl5pPr algn="ctr" rtl="0" eaLnBrk="1" fontAlgn="base" hangingPunct="1">
        <a:spcBef>
          <a:spcPct val="0"/>
        </a:spcBef>
        <a:spcAft>
          <a:spcPct val="0"/>
        </a:spcAft>
        <a:defRPr sz="2400">
          <a:solidFill>
            <a:srgbClr val="106636"/>
          </a:solidFill>
          <a:latin typeface="Arial" charset="0"/>
          <a:cs typeface="Arial" charset="0"/>
        </a:defRPr>
      </a:lvl5pPr>
      <a:lvl6pPr marL="456294" algn="ctr" rtl="0" eaLnBrk="1" fontAlgn="base" hangingPunct="1">
        <a:spcBef>
          <a:spcPct val="0"/>
        </a:spcBef>
        <a:spcAft>
          <a:spcPct val="0"/>
        </a:spcAft>
        <a:defRPr sz="2400">
          <a:solidFill>
            <a:srgbClr val="106636"/>
          </a:solidFill>
          <a:latin typeface="Arial" charset="0"/>
          <a:cs typeface="Arial" charset="0"/>
        </a:defRPr>
      </a:lvl6pPr>
      <a:lvl7pPr marL="912583" algn="ctr" rtl="0" eaLnBrk="1" fontAlgn="base" hangingPunct="1">
        <a:spcBef>
          <a:spcPct val="0"/>
        </a:spcBef>
        <a:spcAft>
          <a:spcPct val="0"/>
        </a:spcAft>
        <a:defRPr sz="2400">
          <a:solidFill>
            <a:srgbClr val="106636"/>
          </a:solidFill>
          <a:latin typeface="Arial" charset="0"/>
          <a:cs typeface="Arial" charset="0"/>
        </a:defRPr>
      </a:lvl7pPr>
      <a:lvl8pPr marL="1368877" algn="ctr" rtl="0" eaLnBrk="1" fontAlgn="base" hangingPunct="1">
        <a:spcBef>
          <a:spcPct val="0"/>
        </a:spcBef>
        <a:spcAft>
          <a:spcPct val="0"/>
        </a:spcAft>
        <a:defRPr sz="2400">
          <a:solidFill>
            <a:srgbClr val="106636"/>
          </a:solidFill>
          <a:latin typeface="Arial" charset="0"/>
          <a:cs typeface="Arial" charset="0"/>
        </a:defRPr>
      </a:lvl8pPr>
      <a:lvl9pPr marL="1825168" algn="ctr" rtl="0" eaLnBrk="1" fontAlgn="base" hangingPunct="1">
        <a:spcBef>
          <a:spcPct val="0"/>
        </a:spcBef>
        <a:spcAft>
          <a:spcPct val="0"/>
        </a:spcAft>
        <a:defRPr sz="2400">
          <a:solidFill>
            <a:srgbClr val="106636"/>
          </a:solidFill>
          <a:latin typeface="Arial" charset="0"/>
          <a:cs typeface="Arial" charset="0"/>
        </a:defRPr>
      </a:lvl9pPr>
    </p:titleStyle>
    <p:bodyStyle>
      <a:lvl1pPr marL="342219" indent="-342219" algn="l" rtl="0" eaLnBrk="1" fontAlgn="base" hangingPunct="1">
        <a:spcBef>
          <a:spcPct val="20000"/>
        </a:spcBef>
        <a:spcAft>
          <a:spcPct val="0"/>
        </a:spcAft>
        <a:buFont typeface="Arial" pitchFamily="34" charset="0"/>
        <a:buChar char="•"/>
        <a:defRPr sz="2400" b="1" kern="1200">
          <a:solidFill>
            <a:srgbClr val="146737"/>
          </a:solidFill>
          <a:latin typeface="Arial" pitchFamily="34" charset="0"/>
          <a:ea typeface="+mn-ea"/>
          <a:cs typeface="Arial" pitchFamily="34" charset="0"/>
        </a:defRPr>
      </a:lvl1pPr>
      <a:lvl2pPr marL="741473" indent="-285180" algn="l" rtl="0" eaLnBrk="1" fontAlgn="base" hangingPunct="1">
        <a:spcBef>
          <a:spcPct val="20000"/>
        </a:spcBef>
        <a:spcAft>
          <a:spcPct val="0"/>
        </a:spcAft>
        <a:buFont typeface="Arial" pitchFamily="34" charset="0"/>
        <a:buChar char="–"/>
        <a:defRPr sz="2200" kern="1200">
          <a:solidFill>
            <a:srgbClr val="404040"/>
          </a:solidFill>
          <a:latin typeface="Arial" pitchFamily="34" charset="0"/>
          <a:ea typeface="+mn-ea"/>
          <a:cs typeface="Arial" pitchFamily="34" charset="0"/>
        </a:defRPr>
      </a:lvl2pPr>
      <a:lvl3pPr marL="1140731"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3pPr>
      <a:lvl4pPr marL="1597023"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3313"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09607"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5900"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2191"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8480"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2583" rtl="0" eaLnBrk="1" latinLnBrk="0" hangingPunct="1">
        <a:defRPr sz="1800" kern="1200">
          <a:solidFill>
            <a:schemeClr val="tx1"/>
          </a:solidFill>
          <a:latin typeface="+mn-lt"/>
          <a:ea typeface="+mn-ea"/>
          <a:cs typeface="+mn-cs"/>
        </a:defRPr>
      </a:lvl1pPr>
      <a:lvl2pPr marL="456294" algn="l" defTabSz="912583" rtl="0" eaLnBrk="1" latinLnBrk="0" hangingPunct="1">
        <a:defRPr sz="1800" kern="1200">
          <a:solidFill>
            <a:schemeClr val="tx1"/>
          </a:solidFill>
          <a:latin typeface="+mn-lt"/>
          <a:ea typeface="+mn-ea"/>
          <a:cs typeface="+mn-cs"/>
        </a:defRPr>
      </a:lvl2pPr>
      <a:lvl3pPr marL="912583" algn="l" defTabSz="912583" rtl="0" eaLnBrk="1" latinLnBrk="0" hangingPunct="1">
        <a:defRPr sz="1800" kern="1200">
          <a:solidFill>
            <a:schemeClr val="tx1"/>
          </a:solidFill>
          <a:latin typeface="+mn-lt"/>
          <a:ea typeface="+mn-ea"/>
          <a:cs typeface="+mn-cs"/>
        </a:defRPr>
      </a:lvl3pPr>
      <a:lvl4pPr marL="1368877" algn="l" defTabSz="912583" rtl="0" eaLnBrk="1" latinLnBrk="0" hangingPunct="1">
        <a:defRPr sz="1800" kern="1200">
          <a:solidFill>
            <a:schemeClr val="tx1"/>
          </a:solidFill>
          <a:latin typeface="+mn-lt"/>
          <a:ea typeface="+mn-ea"/>
          <a:cs typeface="+mn-cs"/>
        </a:defRPr>
      </a:lvl4pPr>
      <a:lvl5pPr marL="1825168" algn="l" defTabSz="912583" rtl="0" eaLnBrk="1" latinLnBrk="0" hangingPunct="1">
        <a:defRPr sz="1800" kern="1200">
          <a:solidFill>
            <a:schemeClr val="tx1"/>
          </a:solidFill>
          <a:latin typeface="+mn-lt"/>
          <a:ea typeface="+mn-ea"/>
          <a:cs typeface="+mn-cs"/>
        </a:defRPr>
      </a:lvl5pPr>
      <a:lvl6pPr marL="2281461" algn="l" defTabSz="912583" rtl="0" eaLnBrk="1" latinLnBrk="0" hangingPunct="1">
        <a:defRPr sz="1800" kern="1200">
          <a:solidFill>
            <a:schemeClr val="tx1"/>
          </a:solidFill>
          <a:latin typeface="+mn-lt"/>
          <a:ea typeface="+mn-ea"/>
          <a:cs typeface="+mn-cs"/>
        </a:defRPr>
      </a:lvl6pPr>
      <a:lvl7pPr marL="2737751" algn="l" defTabSz="912583" rtl="0" eaLnBrk="1" latinLnBrk="0" hangingPunct="1">
        <a:defRPr sz="1800" kern="1200">
          <a:solidFill>
            <a:schemeClr val="tx1"/>
          </a:solidFill>
          <a:latin typeface="+mn-lt"/>
          <a:ea typeface="+mn-ea"/>
          <a:cs typeface="+mn-cs"/>
        </a:defRPr>
      </a:lvl7pPr>
      <a:lvl8pPr marL="3194045" algn="l" defTabSz="912583" rtl="0" eaLnBrk="1" latinLnBrk="0" hangingPunct="1">
        <a:defRPr sz="1800" kern="1200">
          <a:solidFill>
            <a:schemeClr val="tx1"/>
          </a:solidFill>
          <a:latin typeface="+mn-lt"/>
          <a:ea typeface="+mn-ea"/>
          <a:cs typeface="+mn-cs"/>
        </a:defRPr>
      </a:lvl8pPr>
      <a:lvl9pPr marL="3650335" algn="l" defTabSz="91258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2800" y="833735"/>
            <a:ext cx="5715000" cy="5414665"/>
          </a:xfrm>
        </p:spPr>
        <p:txBody>
          <a:bodyPr/>
          <a:lstStyle/>
          <a:p>
            <a:pPr marL="0">
              <a:spcBef>
                <a:spcPts val="0"/>
              </a:spcBef>
              <a:buNone/>
            </a:pPr>
            <a:r>
              <a:rPr lang="en-US" sz="2000" dirty="0" smtClean="0">
                <a:solidFill>
                  <a:schemeClr val="accent3"/>
                </a:solidFill>
              </a:rPr>
              <a:t>Scientific Achievement</a:t>
            </a:r>
          </a:p>
          <a:p>
            <a:pPr marL="237744" indent="0">
              <a:spcBef>
                <a:spcPts val="0"/>
              </a:spcBef>
              <a:buNone/>
            </a:pPr>
            <a:r>
              <a:rPr lang="en-US" sz="1800" dirty="0" smtClean="0">
                <a:solidFill>
                  <a:schemeClr val="tx1"/>
                </a:solidFill>
                <a:latin typeface="+mn-lt"/>
                <a:cs typeface="Arial"/>
              </a:rPr>
              <a:t>Single-crystal neutron diffraction is a powerful means of determining  magnetic structures, and here it is used </a:t>
            </a:r>
            <a:r>
              <a:rPr lang="en-US" sz="1800" smtClean="0">
                <a:solidFill>
                  <a:schemeClr val="tx1"/>
                </a:solidFill>
                <a:latin typeface="+mn-lt"/>
                <a:cs typeface="Arial"/>
              </a:rPr>
              <a:t>to show the </a:t>
            </a:r>
            <a:r>
              <a:rPr lang="en-US" sz="1800" dirty="0" smtClean="0">
                <a:solidFill>
                  <a:schemeClr val="tx1"/>
                </a:solidFill>
                <a:latin typeface="+mn-lt"/>
                <a:cs typeface="Arial"/>
              </a:rPr>
              <a:t>parent phase of superconductors in the K</a:t>
            </a:r>
            <a:r>
              <a:rPr lang="en-US" sz="1800" baseline="-25000" dirty="0" smtClean="0">
                <a:solidFill>
                  <a:schemeClr val="tx1"/>
                </a:solidFill>
                <a:latin typeface="+mn-lt"/>
                <a:cs typeface="Arial"/>
              </a:rPr>
              <a:t>x</a:t>
            </a:r>
            <a:r>
              <a:rPr lang="en-US" sz="1800" dirty="0" smtClean="0">
                <a:solidFill>
                  <a:schemeClr val="tx1"/>
                </a:solidFill>
                <a:latin typeface="+mn-lt"/>
                <a:cs typeface="Arial"/>
              </a:rPr>
              <a:t>Fe</a:t>
            </a:r>
            <a:r>
              <a:rPr lang="en-US" sz="1800" baseline="-25000" dirty="0" smtClean="0">
                <a:solidFill>
                  <a:schemeClr val="tx1"/>
                </a:solidFill>
                <a:latin typeface="+mn-lt"/>
                <a:cs typeface="Arial"/>
              </a:rPr>
              <a:t>2-y</a:t>
            </a:r>
            <a:r>
              <a:rPr lang="en-US" sz="1800" dirty="0" smtClean="0">
                <a:solidFill>
                  <a:schemeClr val="tx1"/>
                </a:solidFill>
                <a:latin typeface="+mn-lt"/>
                <a:cs typeface="Arial"/>
              </a:rPr>
              <a:t>Se</a:t>
            </a:r>
            <a:r>
              <a:rPr lang="en-US" sz="1800" baseline="-25000" dirty="0" smtClean="0">
                <a:solidFill>
                  <a:schemeClr val="tx1"/>
                </a:solidFill>
                <a:latin typeface="+mn-lt"/>
                <a:cs typeface="Arial"/>
              </a:rPr>
              <a:t>2 </a:t>
            </a:r>
            <a:r>
              <a:rPr lang="en-US" sz="1800" dirty="0" smtClean="0">
                <a:solidFill>
                  <a:schemeClr val="tx1"/>
                </a:solidFill>
                <a:latin typeface="+mn-lt"/>
                <a:cs typeface="Arial"/>
              </a:rPr>
              <a:t>family has a novel magnetically ordered semiconducting ground state.  </a:t>
            </a:r>
            <a:br>
              <a:rPr lang="en-US" sz="1800" dirty="0" smtClean="0">
                <a:solidFill>
                  <a:schemeClr val="tx1"/>
                </a:solidFill>
                <a:latin typeface="+mn-lt"/>
                <a:cs typeface="Arial"/>
              </a:rPr>
            </a:br>
            <a:endParaRPr lang="en-US" sz="800" b="1" i="1" dirty="0" smtClean="0">
              <a:solidFill>
                <a:srgbClr val="106636"/>
              </a:solidFill>
            </a:endParaRPr>
          </a:p>
          <a:p>
            <a:pPr marL="0" lvl="0" indent="0">
              <a:spcBef>
                <a:spcPts val="0"/>
              </a:spcBef>
              <a:buNone/>
            </a:pPr>
            <a:r>
              <a:rPr lang="en-US" sz="2000" dirty="0" smtClean="0">
                <a:solidFill>
                  <a:schemeClr val="accent3"/>
                </a:solidFill>
              </a:rPr>
              <a:t>Significance and Impact</a:t>
            </a:r>
          </a:p>
          <a:p>
            <a:pPr marL="237744" indent="0">
              <a:spcBef>
                <a:spcPts val="0"/>
              </a:spcBef>
              <a:buNone/>
            </a:pPr>
            <a:r>
              <a:rPr lang="en-US" sz="1800" dirty="0" smtClean="0">
                <a:solidFill>
                  <a:schemeClr val="tx1"/>
                </a:solidFill>
                <a:latin typeface="Calibri" pitchFamily="34" charset="0"/>
                <a:cs typeface="Arial"/>
              </a:rPr>
              <a:t>This research opens new avenues for comprehending the magnetism of iron-based superconductors and sets a new direction in the search for magnetic high-temperature superconductors.</a:t>
            </a:r>
            <a:br>
              <a:rPr lang="en-US" sz="1800" dirty="0" smtClean="0">
                <a:solidFill>
                  <a:schemeClr val="tx1"/>
                </a:solidFill>
                <a:latin typeface="Calibri" pitchFamily="34" charset="0"/>
                <a:cs typeface="Arial"/>
              </a:rPr>
            </a:br>
            <a:endParaRPr lang="en-US" sz="600" dirty="0" smtClean="0"/>
          </a:p>
          <a:p>
            <a:pPr marL="0" indent="0">
              <a:spcBef>
                <a:spcPts val="0"/>
              </a:spcBef>
              <a:buNone/>
            </a:pPr>
            <a:r>
              <a:rPr lang="en-US" sz="2000" dirty="0" smtClean="0">
                <a:solidFill>
                  <a:schemeClr val="accent3"/>
                </a:solidFill>
              </a:rPr>
              <a:t>Research Details</a:t>
            </a:r>
          </a:p>
          <a:p>
            <a:pPr marL="406400" lvl="1" indent="-180975">
              <a:spcBef>
                <a:spcPts val="0"/>
              </a:spcBef>
            </a:pPr>
            <a:r>
              <a:rPr lang="en-US" sz="1600" dirty="0" smtClean="0">
                <a:solidFill>
                  <a:schemeClr val="tx1"/>
                </a:solidFill>
                <a:latin typeface="+mn-lt"/>
                <a:cs typeface="Arial"/>
              </a:rPr>
              <a:t>Superconductivity was introduced by electron doping, which suppresses the stripe AF order, leading to a magnetic phase diagram similar to those of cuprates and iron pnictides.</a:t>
            </a:r>
          </a:p>
          <a:p>
            <a:pPr marL="406400" lvl="1" indent="-180975">
              <a:spcBef>
                <a:spcPts val="0"/>
              </a:spcBef>
            </a:pPr>
            <a:r>
              <a:rPr lang="en-US" sz="1600" dirty="0" smtClean="0">
                <a:solidFill>
                  <a:schemeClr val="tx1"/>
                </a:solidFill>
                <a:latin typeface="+mn-lt"/>
              </a:rPr>
              <a:t>Neutron diffraction was used to study the </a:t>
            </a:r>
            <a:r>
              <a:rPr lang="en-US" sz="1600" dirty="0">
                <a:solidFill>
                  <a:schemeClr val="tx1"/>
                </a:solidFill>
                <a:latin typeface="+mn-lt"/>
              </a:rPr>
              <a:t>structure, magnetic order, and stoichiometry </a:t>
            </a:r>
            <a:r>
              <a:rPr lang="en-US" sz="1600" dirty="0" smtClean="0">
                <a:solidFill>
                  <a:schemeClr val="tx1"/>
                </a:solidFill>
                <a:latin typeface="+mn-lt"/>
              </a:rPr>
              <a:t>of single </a:t>
            </a:r>
            <a:r>
              <a:rPr lang="en-US" sz="1600" dirty="0">
                <a:solidFill>
                  <a:schemeClr val="tx1"/>
                </a:solidFill>
                <a:latin typeface="+mn-lt"/>
              </a:rPr>
              <a:t>crystals of </a:t>
            </a:r>
            <a:r>
              <a:rPr lang="en-US" sz="1600" dirty="0" smtClean="0">
                <a:solidFill>
                  <a:schemeClr val="tx1"/>
                </a:solidFill>
                <a:latin typeface="+mn-lt"/>
              </a:rPr>
              <a:t>K</a:t>
            </a:r>
            <a:r>
              <a:rPr lang="en-US" sz="1600" baseline="-25000" dirty="0" smtClean="0">
                <a:solidFill>
                  <a:schemeClr val="tx1"/>
                </a:solidFill>
                <a:latin typeface="+mn-lt"/>
              </a:rPr>
              <a:t>x</a:t>
            </a:r>
            <a:r>
              <a:rPr lang="en-US" sz="1600" dirty="0" smtClean="0">
                <a:solidFill>
                  <a:schemeClr val="tx1"/>
                </a:solidFill>
                <a:latin typeface="+mn-lt"/>
              </a:rPr>
              <a:t>Fe</a:t>
            </a:r>
            <a:r>
              <a:rPr lang="en-US" sz="1600" baseline="-25000" dirty="0" smtClean="0">
                <a:solidFill>
                  <a:schemeClr val="tx1"/>
                </a:solidFill>
                <a:latin typeface="+mn-lt"/>
              </a:rPr>
              <a:t>2-y</a:t>
            </a:r>
            <a:r>
              <a:rPr lang="en-US" sz="1600" dirty="0" smtClean="0">
                <a:solidFill>
                  <a:schemeClr val="tx1"/>
                </a:solidFill>
                <a:latin typeface="+mn-lt"/>
              </a:rPr>
              <a:t>Se</a:t>
            </a:r>
            <a:r>
              <a:rPr lang="en-US" sz="1600" baseline="-25000" dirty="0" smtClean="0">
                <a:solidFill>
                  <a:schemeClr val="tx1"/>
                </a:solidFill>
                <a:latin typeface="+mn-lt"/>
              </a:rPr>
              <a:t>2</a:t>
            </a:r>
            <a:r>
              <a:rPr lang="en-US" sz="1600" dirty="0" smtClean="0">
                <a:solidFill>
                  <a:schemeClr val="tx1"/>
                </a:solidFill>
                <a:latin typeface="+mn-lt"/>
              </a:rPr>
              <a:t> compounds. </a:t>
            </a:r>
            <a:r>
              <a:rPr lang="en-US" sz="1600" dirty="0" smtClean="0">
                <a:latin typeface="+mn-lt"/>
              </a:rPr>
              <a:t/>
            </a:r>
            <a:br>
              <a:rPr lang="en-US" sz="1600" dirty="0" smtClean="0">
                <a:latin typeface="+mn-lt"/>
              </a:rPr>
            </a:br>
            <a:endParaRPr lang="en-US" sz="1200" dirty="0">
              <a:solidFill>
                <a:srgbClr val="106636"/>
              </a:solidFill>
              <a:latin typeface="+mn-lt"/>
            </a:endParaRPr>
          </a:p>
          <a:p>
            <a:pPr marL="406400" lvl="1" indent="-180975">
              <a:spcBef>
                <a:spcPts val="0"/>
              </a:spcBef>
            </a:pPr>
            <a:endParaRPr lang="en-US" sz="1200" dirty="0" smtClean="0">
              <a:solidFill>
                <a:srgbClr val="106636"/>
              </a:solidFill>
              <a:latin typeface="+mn-lt"/>
            </a:endParaRPr>
          </a:p>
          <a:p>
            <a:pPr marL="406400" lvl="1" indent="-180975">
              <a:spcBef>
                <a:spcPts val="0"/>
              </a:spcBef>
            </a:pPr>
            <a:endParaRPr lang="en-US" sz="1200" dirty="0">
              <a:solidFill>
                <a:srgbClr val="106636"/>
              </a:solidFill>
              <a:latin typeface="+mn-lt"/>
            </a:endParaRPr>
          </a:p>
          <a:p>
            <a:pPr marL="406400" lvl="1" indent="-180975">
              <a:spcBef>
                <a:spcPts val="0"/>
              </a:spcBef>
            </a:pPr>
            <a:endParaRPr lang="en-US" sz="1800" dirty="0"/>
          </a:p>
          <a:p>
            <a:pPr marL="225425" lvl="1" indent="0" algn="r">
              <a:spcBef>
                <a:spcPts val="400"/>
              </a:spcBef>
              <a:buNone/>
            </a:pPr>
            <a:endParaRPr lang="en-US" sz="1800" dirty="0" smtClean="0">
              <a:solidFill>
                <a:schemeClr val="tx1"/>
              </a:solidFill>
              <a:latin typeface="+mn-lt"/>
            </a:endParaRPr>
          </a:p>
        </p:txBody>
      </p:sp>
      <p:sp>
        <p:nvSpPr>
          <p:cNvPr id="3" name="Title 2"/>
          <p:cNvSpPr>
            <a:spLocks noGrp="1"/>
          </p:cNvSpPr>
          <p:nvPr>
            <p:ph type="title"/>
          </p:nvPr>
        </p:nvSpPr>
        <p:spPr>
          <a:xfrm>
            <a:off x="0" y="0"/>
            <a:ext cx="9144000" cy="728133"/>
          </a:xfrm>
        </p:spPr>
        <p:txBody>
          <a:bodyPr/>
          <a:lstStyle/>
          <a:p>
            <a:r>
              <a:rPr lang="en-US" b="1" dirty="0" smtClean="0"/>
              <a:t>A New Direction for Iron-</a:t>
            </a:r>
            <a:r>
              <a:rPr lang="en-US" sz="2400" b="1" dirty="0" smtClean="0"/>
              <a:t>Based Superconductors </a:t>
            </a:r>
            <a:endParaRPr lang="en-US" sz="2400" b="1" dirty="0">
              <a:solidFill>
                <a:schemeClr val="accent3"/>
              </a:solidFill>
            </a:endParaRPr>
          </a:p>
        </p:txBody>
      </p:sp>
      <p:sp>
        <p:nvSpPr>
          <p:cNvPr id="7" name="TextBox 133"/>
          <p:cNvSpPr txBox="1"/>
          <p:nvPr/>
        </p:nvSpPr>
        <p:spPr>
          <a:xfrm>
            <a:off x="304801" y="5715000"/>
            <a:ext cx="2819399" cy="461665"/>
          </a:xfrm>
          <a:prstGeom prst="rect">
            <a:avLst/>
          </a:prstGeom>
          <a:noFill/>
        </p:spPr>
        <p:txBody>
          <a:bodyPr wrap="square" rtlCol="0">
            <a:spAutoFit/>
          </a:bodyPr>
          <a:lstStyle/>
          <a:p>
            <a:pPr marL="0" lvl="1"/>
            <a:r>
              <a:rPr lang="en-US" sz="1200" dirty="0">
                <a:solidFill>
                  <a:srgbClr val="106636"/>
                </a:solidFill>
              </a:rPr>
              <a:t>Work was </a:t>
            </a:r>
            <a:r>
              <a:rPr lang="en-US" sz="1200" dirty="0" smtClean="0">
                <a:solidFill>
                  <a:srgbClr val="106636"/>
                </a:solidFill>
              </a:rPr>
              <a:t>performed at the ORNL HFIR Four-Circle Diffractometer.</a:t>
            </a:r>
            <a:endParaRPr lang="en-US" sz="1200" dirty="0">
              <a:solidFill>
                <a:srgbClr val="106636"/>
              </a:solidFill>
            </a:endParaRPr>
          </a:p>
        </p:txBody>
      </p:sp>
      <p:sp>
        <p:nvSpPr>
          <p:cNvPr id="13" name="TextBox 12"/>
          <p:cNvSpPr txBox="1"/>
          <p:nvPr/>
        </p:nvSpPr>
        <p:spPr>
          <a:xfrm>
            <a:off x="304800" y="3733800"/>
            <a:ext cx="2895600" cy="830997"/>
          </a:xfrm>
          <a:prstGeom prst="rect">
            <a:avLst/>
          </a:prstGeom>
          <a:noFill/>
        </p:spPr>
        <p:txBody>
          <a:bodyPr wrap="square" rtlCol="0">
            <a:spAutoFit/>
          </a:bodyPr>
          <a:lstStyle/>
          <a:p>
            <a:r>
              <a:rPr lang="en-US" sz="1200" dirty="0" smtClean="0"/>
              <a:t>Stripe-type magnetic order and rhombus iron vacancy order of semiconducting K</a:t>
            </a:r>
            <a:r>
              <a:rPr lang="en-US" sz="1200" baseline="-25000" dirty="0" smtClean="0"/>
              <a:t>0:85</a:t>
            </a:r>
            <a:r>
              <a:rPr lang="en-US" sz="1200" dirty="0" smtClean="0"/>
              <a:t>Fe</a:t>
            </a:r>
            <a:r>
              <a:rPr lang="en-US" sz="1200" baseline="-25000" dirty="0" smtClean="0"/>
              <a:t>1:54</a:t>
            </a:r>
            <a:r>
              <a:rPr lang="en-US" sz="1200" dirty="0" smtClean="0"/>
              <a:t>Se</a:t>
            </a:r>
            <a:r>
              <a:rPr lang="en-US" sz="1200" baseline="-25000" dirty="0" smtClean="0"/>
              <a:t>2</a:t>
            </a:r>
            <a:r>
              <a:rPr lang="en-US" sz="1200" dirty="0" smtClean="0"/>
              <a:t>. The red dashed line marks the 2 </a:t>
            </a:r>
            <a:r>
              <a:rPr lang="en-US" sz="1200" dirty="0" smtClean="0">
                <a:sym typeface="Symbol"/>
              </a:rPr>
              <a:t></a:t>
            </a:r>
            <a:r>
              <a:rPr lang="en-US" sz="1200" dirty="0" smtClean="0"/>
              <a:t> 4 rhombus iron vacancy order.</a:t>
            </a:r>
            <a:endParaRPr lang="en-US" sz="1200" dirty="0"/>
          </a:p>
        </p:txBody>
      </p:sp>
      <p:sp>
        <p:nvSpPr>
          <p:cNvPr id="4" name="Rectangle 3"/>
          <p:cNvSpPr/>
          <p:nvPr/>
        </p:nvSpPr>
        <p:spPr>
          <a:xfrm>
            <a:off x="304800" y="4992469"/>
            <a:ext cx="3048000" cy="646331"/>
          </a:xfrm>
          <a:prstGeom prst="rect">
            <a:avLst/>
          </a:prstGeom>
        </p:spPr>
        <p:txBody>
          <a:bodyPr wrap="square">
            <a:spAutoFit/>
          </a:bodyPr>
          <a:lstStyle/>
          <a:p>
            <a:pPr marL="0" lvl="1"/>
            <a:r>
              <a:rPr lang="en-US" sz="1200" dirty="0" smtClean="0">
                <a:solidFill>
                  <a:srgbClr val="106636"/>
                </a:solidFill>
                <a:cs typeface="Arial"/>
              </a:rPr>
              <a:t>J. Zhao, H. Cao, E. Bourret-Courchesne,</a:t>
            </a:r>
            <a:br>
              <a:rPr lang="en-US" sz="1200" dirty="0" smtClean="0">
                <a:solidFill>
                  <a:srgbClr val="106636"/>
                </a:solidFill>
                <a:cs typeface="Arial"/>
              </a:rPr>
            </a:br>
            <a:r>
              <a:rPr lang="en-US" sz="1200" dirty="0" smtClean="0">
                <a:solidFill>
                  <a:srgbClr val="106636"/>
                </a:solidFill>
                <a:cs typeface="Arial"/>
              </a:rPr>
              <a:t>D.-H. Lee, R. J. Birgeneau, </a:t>
            </a:r>
            <a:r>
              <a:rPr lang="en-US" sz="1200" dirty="0" smtClean="0">
                <a:solidFill>
                  <a:srgbClr val="106636"/>
                </a:solidFill>
                <a:cs typeface="Arial"/>
              </a:rPr>
              <a:t>Physical Review Letters </a:t>
            </a:r>
            <a:r>
              <a:rPr lang="en-US" sz="1200" i="1" dirty="0" smtClean="0">
                <a:solidFill>
                  <a:srgbClr val="106636"/>
                </a:solidFill>
              </a:rPr>
              <a:t>109</a:t>
            </a:r>
            <a:r>
              <a:rPr lang="en-US" sz="1200" dirty="0" smtClean="0">
                <a:solidFill>
                  <a:srgbClr val="106636"/>
                </a:solidFill>
              </a:rPr>
              <a:t>, </a:t>
            </a:r>
            <a:r>
              <a:rPr lang="en-US" sz="1200" dirty="0" smtClean="0">
                <a:solidFill>
                  <a:srgbClr val="106636"/>
                </a:solidFill>
              </a:rPr>
              <a:t>267003 (2012). </a:t>
            </a:r>
            <a:endParaRPr lang="en-US" sz="1200" dirty="0">
              <a:solidFill>
                <a:srgbClr val="106636"/>
              </a:solidFill>
            </a:endParaRPr>
          </a:p>
        </p:txBody>
      </p:sp>
      <p:pic>
        <p:nvPicPr>
          <p:cNvPr id="9" name="Picture 8"/>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4203" t="2039" r="206" b="-2039"/>
          <a:stretch/>
        </p:blipFill>
        <p:spPr bwMode="auto">
          <a:xfrm>
            <a:off x="457200" y="847724"/>
            <a:ext cx="2362200" cy="2977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1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Theme3</Template>
  <TotalTime>3779</TotalTime>
  <Words>150</Words>
  <Application>Microsoft Macintosh PowerPoint</Application>
  <PresentationFormat>On-screen Show (4:3)</PresentationFormat>
  <Paragraphs>20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14_Office Theme</vt:lpstr>
      <vt:lpstr>A New Direction for Iron-Based Superconductors </vt:lpstr>
    </vt:vector>
  </TitlesOfParts>
  <Company>US Department of Energy (SC)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helpdesk</dc:creator>
  <cp:lastModifiedBy>Chakoumakos, Bryan C.</cp:lastModifiedBy>
  <cp:revision>382</cp:revision>
  <cp:lastPrinted>2013-03-20T14:46:47Z</cp:lastPrinted>
  <dcterms:created xsi:type="dcterms:W3CDTF">2010-12-15T20:48:04Z</dcterms:created>
  <dcterms:modified xsi:type="dcterms:W3CDTF">2013-12-02T16:29:04Z</dcterms:modified>
</cp:coreProperties>
</file>