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5" r:id="rId4"/>
  </p:sldMasterIdLst>
  <p:notesMasterIdLst>
    <p:notesMasterId r:id="rId17"/>
  </p:notesMasterIdLst>
  <p:handoutMasterIdLst>
    <p:handoutMasterId r:id="rId18"/>
  </p:handoutMasterIdLst>
  <p:sldIdLst>
    <p:sldId id="261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</p:sldIdLst>
  <p:sldSz cx="12188825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05">
          <p15:clr>
            <a:srgbClr val="A4A3A4"/>
          </p15:clr>
        </p15:guide>
        <p15:guide id="2" pos="3820">
          <p15:clr>
            <a:srgbClr val="A4A3A4"/>
          </p15:clr>
        </p15:guide>
        <p15:guide id="3" pos="74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uefeind, Joerg C." initials="NJC" lastIdx="0" clrIdx="0">
    <p:extLst>
      <p:ext uri="{19B8F6BF-5375-455C-9EA6-DF929625EA0E}">
        <p15:presenceInfo xmlns:p15="http://schemas.microsoft.com/office/powerpoint/2012/main" userId="S-1-5-21-1060284298-842925246-1417001333-311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D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4599F94E-CEE6-441E-89CC-EB005ECD8F06}">
      <a14:m xmlns:a14="http://schemas.microsoft.com/office/drawing/2010/main">
        <m:mathPr xmlns:m="http://schemas.openxmlformats.org/officeDocument/2006/math">
          <m:brkBin m:val="before"/>
          <m:brkBinSub m:val="--"/>
        </m:mathPr>
      </a14:m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13" autoAdjust="0"/>
    <p:restoredTop sz="50055" autoAdjust="0"/>
  </p:normalViewPr>
  <p:slideViewPr>
    <p:cSldViewPr snapToGrid="0" showGuides="1">
      <p:cViewPr varScale="1">
        <p:scale>
          <a:sx n="81" d="100"/>
          <a:sy n="81" d="100"/>
        </p:scale>
        <p:origin x="60" y="894"/>
      </p:cViewPr>
      <p:guideLst>
        <p:guide orient="horz" pos="1205"/>
        <p:guide pos="3820"/>
        <p:guide pos="74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howGuides="1">
      <p:cViewPr varScale="1">
        <p:scale>
          <a:sx n="55" d="100"/>
          <a:sy n="55" d="100"/>
        </p:scale>
        <p:origin x="-1472" y="-6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42F42-2CE9-4E35-95C1-410DC08A50B1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2E89A-4FDF-4617-8DDF-BE2769EE8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261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82904-F315-4730-8D91-37D99E141A6F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672D7-8E2D-4611-973D-F4591A707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357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5.jpg"/><Relationship Id="rId9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g"/><Relationship Id="rId5" Type="http://schemas.openxmlformats.org/officeDocument/2006/relationships/image" Target="../media/image6.jpeg"/><Relationship Id="rId4" Type="http://schemas.openxmlformats.org/officeDocument/2006/relationships/image" Target="../media/image13.jpg"/><Relationship Id="rId9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jpeg"/><Relationship Id="rId5" Type="http://schemas.openxmlformats.org/officeDocument/2006/relationships/image" Target="../media/image6.jpeg"/><Relationship Id="rId4" Type="http://schemas.openxmlformats.org/officeDocument/2006/relationships/image" Target="../media/image16.jpeg"/><Relationship Id="rId9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jpeg"/><Relationship Id="rId5" Type="http://schemas.openxmlformats.org/officeDocument/2006/relationships/image" Target="../media/image6.jpeg"/><Relationship Id="rId4" Type="http://schemas.openxmlformats.org/officeDocument/2006/relationships/image" Target="../media/image18.jpg"/><Relationship Id="rId9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33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5073" y="6270708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2"/>
                </a:solidFill>
              </a:rPr>
              <a:t>ORNL is managed by UT-Battelle </a:t>
            </a:r>
            <a:br>
              <a:rPr lang="en-US" sz="1000" b="0" dirty="0">
                <a:solidFill>
                  <a:schemeClr val="tx2"/>
                </a:solidFill>
              </a:rPr>
            </a:br>
            <a:r>
              <a:rPr lang="en-US" sz="1000" b="0" dirty="0">
                <a:solidFill>
                  <a:schemeClr val="tx2"/>
                </a:solidFill>
              </a:rPr>
              <a:t>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>
            <a:lvl1pPr algn="l">
              <a:defRPr sz="32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7472" y="2001549"/>
            <a:ext cx="5485292" cy="7571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87" r="6047" b="8563"/>
          <a:stretch/>
        </p:blipFill>
        <p:spPr>
          <a:xfrm>
            <a:off x="8351520" y="65"/>
            <a:ext cx="3837305" cy="6270643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" t="9443" r="18020" b="764"/>
          <a:stretch/>
        </p:blipFill>
        <p:spPr bwMode="auto">
          <a:xfrm>
            <a:off x="7022592" y="1261872"/>
            <a:ext cx="2148840" cy="214884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850"/>
            </a:stretch>
          </a:blipFill>
          <a:ln w="76200">
            <a:solidFill>
              <a:schemeClr val="accent2">
                <a:alpha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705088" y="1856232"/>
            <a:ext cx="1865376" cy="186537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19713" r="1913" b="6031"/>
          <a:stretch/>
        </p:blipFill>
        <p:spPr>
          <a:xfrm>
            <a:off x="7955280" y="3172968"/>
            <a:ext cx="1666702" cy="1666702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3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19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33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5073" y="6270708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2"/>
                </a:solidFill>
              </a:rPr>
              <a:t>ORNL is managed by UT-Battelle </a:t>
            </a:r>
            <a:br>
              <a:rPr lang="en-US" sz="1000" b="0" dirty="0">
                <a:solidFill>
                  <a:schemeClr val="tx2"/>
                </a:solidFill>
              </a:rPr>
            </a:br>
            <a:r>
              <a:rPr lang="en-US" sz="1000" b="0" dirty="0">
                <a:solidFill>
                  <a:schemeClr val="tx2"/>
                </a:solidFill>
              </a:rPr>
              <a:t>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>
            <a:lvl1pPr algn="l">
              <a:defRPr sz="32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7472" y="2001549"/>
            <a:ext cx="5485292" cy="7571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87" r="6047" b="8563"/>
          <a:stretch/>
        </p:blipFill>
        <p:spPr>
          <a:xfrm>
            <a:off x="8351520" y="65"/>
            <a:ext cx="3837305" cy="6270643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" t="9443" r="18020" b="764"/>
          <a:stretch/>
        </p:blipFill>
        <p:spPr bwMode="auto">
          <a:xfrm>
            <a:off x="7022592" y="1261872"/>
            <a:ext cx="2148840" cy="214884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850"/>
            </a:stretch>
          </a:blipFill>
          <a:ln w="76200">
            <a:solidFill>
              <a:schemeClr val="accent2">
                <a:alpha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74000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81" t="8520" r="22629" b="20108"/>
          <a:stretch/>
        </p:blipFill>
        <p:spPr>
          <a:xfrm>
            <a:off x="8705088" y="1856232"/>
            <a:ext cx="1865376" cy="186537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/>
        </p:blipFill>
        <p:spPr>
          <a:xfrm>
            <a:off x="7955280" y="3172968"/>
            <a:ext cx="1664208" cy="1664208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3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4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33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5073" y="6270708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2"/>
                </a:solidFill>
              </a:rPr>
              <a:t>ORNL is managed by UT-Battelle </a:t>
            </a:r>
            <a:br>
              <a:rPr lang="en-US" sz="1000" b="0" dirty="0">
                <a:solidFill>
                  <a:schemeClr val="tx2"/>
                </a:solidFill>
              </a:rPr>
            </a:br>
            <a:r>
              <a:rPr lang="en-US" sz="1000" b="0" dirty="0">
                <a:solidFill>
                  <a:schemeClr val="tx2"/>
                </a:solidFill>
              </a:rPr>
              <a:t>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>
            <a:lvl1pPr algn="l">
              <a:defRPr sz="32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7472" y="2001549"/>
            <a:ext cx="5485292" cy="7571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87" r="6047" b="8563"/>
          <a:stretch/>
        </p:blipFill>
        <p:spPr>
          <a:xfrm>
            <a:off x="8351520" y="65"/>
            <a:ext cx="3837305" cy="6270643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7" t="3312" r="16687" b="3312"/>
          <a:stretch/>
        </p:blipFill>
        <p:spPr bwMode="auto">
          <a:xfrm>
            <a:off x="7022592" y="1261872"/>
            <a:ext cx="2148840" cy="214884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850"/>
            </a:stretch>
          </a:blipFill>
          <a:ln w="76200">
            <a:solidFill>
              <a:schemeClr val="accent2">
                <a:alpha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" t="28795" r="-484" b="4538"/>
          <a:stretch/>
        </p:blipFill>
        <p:spPr>
          <a:xfrm>
            <a:off x="8705088" y="1856232"/>
            <a:ext cx="1865376" cy="186537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0" b="11140"/>
          <a:stretch/>
        </p:blipFill>
        <p:spPr>
          <a:xfrm>
            <a:off x="7955280" y="3172968"/>
            <a:ext cx="1664208" cy="1664208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3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2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33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5073" y="6270708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2"/>
                </a:solidFill>
              </a:rPr>
              <a:t>ORNL is managed by UT-Battelle </a:t>
            </a:r>
            <a:br>
              <a:rPr lang="en-US" sz="1000" b="0" dirty="0">
                <a:solidFill>
                  <a:schemeClr val="tx2"/>
                </a:solidFill>
              </a:rPr>
            </a:br>
            <a:r>
              <a:rPr lang="en-US" sz="1000" b="0" dirty="0">
                <a:solidFill>
                  <a:schemeClr val="tx2"/>
                </a:solidFill>
              </a:rPr>
              <a:t>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>
            <a:lvl1pPr algn="l">
              <a:defRPr sz="32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7472" y="2001549"/>
            <a:ext cx="5485292" cy="7571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87" r="6047" b="8563"/>
          <a:stretch/>
        </p:blipFill>
        <p:spPr>
          <a:xfrm>
            <a:off x="8351520" y="65"/>
            <a:ext cx="3837305" cy="6270643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" t="16662" r="-170" b="6610"/>
          <a:stretch/>
        </p:blipFill>
        <p:spPr bwMode="auto">
          <a:xfrm>
            <a:off x="7022592" y="1261872"/>
            <a:ext cx="2148840" cy="214884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850"/>
            </a:stretch>
          </a:blipFill>
          <a:ln w="76200">
            <a:solidFill>
              <a:schemeClr val="accent2">
                <a:alpha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8" t="30283" r="3117" b="1520"/>
          <a:stretch/>
        </p:blipFill>
        <p:spPr>
          <a:xfrm>
            <a:off x="8705088" y="1856232"/>
            <a:ext cx="1865376" cy="186537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0" b="11140"/>
          <a:stretch/>
        </p:blipFill>
        <p:spPr>
          <a:xfrm>
            <a:off x="7955280" y="3172968"/>
            <a:ext cx="1664208" cy="1664208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3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9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33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5073" y="6270708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2"/>
                </a:solidFill>
              </a:rPr>
              <a:t>ORNL is managed by UT-Battelle </a:t>
            </a:r>
            <a:br>
              <a:rPr lang="en-US" sz="1000" b="0" dirty="0">
                <a:solidFill>
                  <a:schemeClr val="tx2"/>
                </a:solidFill>
              </a:rPr>
            </a:br>
            <a:r>
              <a:rPr lang="en-US" sz="1000" b="0" dirty="0">
                <a:solidFill>
                  <a:schemeClr val="tx2"/>
                </a:solidFill>
              </a:rPr>
              <a:t>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>
            <a:lvl1pPr algn="l">
              <a:defRPr sz="32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7472" y="2001549"/>
            <a:ext cx="5485292" cy="7571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87" r="6047" b="8563"/>
          <a:stretch/>
        </p:blipFill>
        <p:spPr>
          <a:xfrm>
            <a:off x="8351520" y="65"/>
            <a:ext cx="3837305" cy="6270643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10171" r="29718" b="33192"/>
          <a:stretch/>
        </p:blipFill>
        <p:spPr bwMode="auto">
          <a:xfrm>
            <a:off x="7022592" y="1261872"/>
            <a:ext cx="2148840" cy="214884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850"/>
            </a:stretch>
          </a:blipFill>
          <a:ln w="76200">
            <a:solidFill>
              <a:schemeClr val="accent2">
                <a:alpha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8" t="19328" r="21816" b="2285"/>
          <a:stretch/>
        </p:blipFill>
        <p:spPr>
          <a:xfrm>
            <a:off x="8705088" y="1856232"/>
            <a:ext cx="1865376" cy="1865376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955280" y="3172968"/>
            <a:ext cx="1664208" cy="1664208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chemeClr val="accent2">
                <a:alpha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3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41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4847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508760"/>
            <a:ext cx="11369809" cy="404777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82725" indent="-222250">
              <a:buFont typeface="Arial" panose="020B0604020202020204" pitchFamily="34" charset="0"/>
              <a:buChar char="•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922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254" y="320040"/>
            <a:ext cx="11501908" cy="48474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444752"/>
            <a:ext cx="5588582" cy="82119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472" y="2270334"/>
            <a:ext cx="5588582" cy="33732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482725" indent="-222250">
              <a:buFont typeface="Arial" panose="020B0604020202020204" pitchFamily="34" charset="0"/>
              <a:buChar char="•"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5" y="1444752"/>
            <a:ext cx="5531934" cy="82119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5" y="2270334"/>
            <a:ext cx="5531934" cy="33732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482725" indent="-222250"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86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06" y="320040"/>
            <a:ext cx="3803952" cy="8771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Freeform 12"/>
          <p:cNvSpPr>
            <a:spLocks/>
          </p:cNvSpPr>
          <p:nvPr userDrawn="1"/>
        </p:nvSpPr>
        <p:spPr bwMode="auto">
          <a:xfrm>
            <a:off x="7845425" y="0"/>
            <a:ext cx="4343400" cy="6858000"/>
          </a:xfrm>
          <a:custGeom>
            <a:avLst/>
            <a:gdLst>
              <a:gd name="T0" fmla="*/ 150 w 1412"/>
              <a:gd name="T1" fmla="*/ 2166 h 2166"/>
              <a:gd name="T2" fmla="*/ 1412 w 1412"/>
              <a:gd name="T3" fmla="*/ 2166 h 2166"/>
              <a:gd name="T4" fmla="*/ 1412 w 1412"/>
              <a:gd name="T5" fmla="*/ 0 h 2166"/>
              <a:gd name="T6" fmla="*/ 0 w 1412"/>
              <a:gd name="T7" fmla="*/ 0 h 2166"/>
              <a:gd name="T8" fmla="*/ 150 w 141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2" h="2166">
                <a:moveTo>
                  <a:pt x="150" y="2166"/>
                </a:moveTo>
                <a:cubicBezTo>
                  <a:pt x="1412" y="2166"/>
                  <a:pt x="1412" y="2166"/>
                  <a:pt x="1412" y="2166"/>
                </a:cubicBezTo>
                <a:cubicBezTo>
                  <a:pt x="1412" y="0"/>
                  <a:pt x="1412" y="0"/>
                  <a:pt x="1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04" y="816"/>
                  <a:pt x="150" y="2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3"/>
          <p:cNvSpPr>
            <a:spLocks/>
          </p:cNvSpPr>
          <p:nvPr userDrawn="1"/>
        </p:nvSpPr>
        <p:spPr bwMode="auto">
          <a:xfrm>
            <a:off x="7551511" y="0"/>
            <a:ext cx="1236663" cy="6858000"/>
          </a:xfrm>
          <a:custGeom>
            <a:avLst/>
            <a:gdLst>
              <a:gd name="T0" fmla="*/ 221 w 402"/>
              <a:gd name="T1" fmla="*/ 2166 h 2166"/>
              <a:gd name="T2" fmla="*/ 240 w 402"/>
              <a:gd name="T3" fmla="*/ 2166 h 2166"/>
              <a:gd name="T4" fmla="*/ 90 w 402"/>
              <a:gd name="T5" fmla="*/ 0 h 2166"/>
              <a:gd name="T6" fmla="*/ 0 w 402"/>
              <a:gd name="T7" fmla="*/ 0 h 2166"/>
              <a:gd name="T8" fmla="*/ 221 w 402"/>
              <a:gd name="T9" fmla="*/ 2166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2166">
                <a:moveTo>
                  <a:pt x="221" y="2166"/>
                </a:moveTo>
                <a:cubicBezTo>
                  <a:pt x="240" y="2166"/>
                  <a:pt x="240" y="2166"/>
                  <a:pt x="240" y="2166"/>
                </a:cubicBezTo>
                <a:cubicBezTo>
                  <a:pt x="240" y="2166"/>
                  <a:pt x="402" y="989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46" y="767"/>
                  <a:pt x="221" y="21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25400" algn="l" rotWithShape="0">
              <a:schemeClr val="tx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20" r="6047" b="8563"/>
          <a:stretch/>
        </p:blipFill>
        <p:spPr>
          <a:xfrm>
            <a:off x="8336280" y="65"/>
            <a:ext cx="3852545" cy="62706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92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0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04" y="320040"/>
            <a:ext cx="11501908" cy="4847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8867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0903" y="-807261"/>
            <a:ext cx="10220258" cy="76651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63496" y="27007"/>
            <a:ext cx="4322618" cy="4226359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4121" y="320040"/>
            <a:ext cx="11375136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7472" y="1508760"/>
            <a:ext cx="11520519" cy="404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 flipH="1">
            <a:off x="76587" y="6513051"/>
            <a:ext cx="28032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100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pPr algn="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10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56"/>
          <p:cNvSpPr txBox="1">
            <a:spLocks noChangeArrowheads="1"/>
          </p:cNvSpPr>
          <p:nvPr/>
        </p:nvSpPr>
        <p:spPr>
          <a:xfrm>
            <a:off x="366563" y="6477000"/>
            <a:ext cx="3859795" cy="182562"/>
          </a:xfrm>
          <a:prstGeom prst="rect">
            <a:avLst/>
          </a:prstGeom>
          <a:ln/>
        </p:spPr>
        <p:txBody>
          <a:bodyPr anchor="ctr"/>
          <a:lstStyle/>
          <a:p>
            <a:pPr algn="l"/>
            <a:r>
              <a:rPr lang="en-US" sz="1000" dirty="0">
                <a:solidFill>
                  <a:srgbClr val="BFBFBF"/>
                </a:solidFill>
                <a:latin typeface="Arial" pitchFamily="34" charset="0"/>
                <a:cs typeface="Arial" pitchFamily="34" charset="0"/>
              </a:rPr>
              <a:t>Presentation</a:t>
            </a:r>
            <a:r>
              <a:rPr lang="en-US" sz="1000" baseline="0" dirty="0">
                <a:solidFill>
                  <a:srgbClr val="BFBFBF"/>
                </a:solidFill>
                <a:latin typeface="Arial" pitchFamily="34" charset="0"/>
                <a:cs typeface="Arial" pitchFamily="34" charset="0"/>
              </a:rPr>
              <a:t> name</a:t>
            </a:r>
            <a:endParaRPr lang="en-US" sz="1000" dirty="0">
              <a:solidFill>
                <a:srgbClr val="BFBFB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922" y="6309360"/>
            <a:ext cx="1920239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48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37" r:id="rId6"/>
    <p:sldLayoutId id="2147483939" r:id="rId7"/>
    <p:sldLayoutId id="2147483940" r:id="rId8"/>
    <p:sldLayoutId id="2147483941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9pPr>
    </p:titleStyle>
    <p:bodyStyle>
      <a:lvl1pPr marL="230188" indent="-230188" algn="l" rtl="0" eaLnBrk="1" fontAlgn="base" hangingPunct="1">
        <a:lnSpc>
          <a:spcPct val="90000"/>
        </a:lnSpc>
        <a:spcBef>
          <a:spcPts val="1400"/>
        </a:spcBef>
        <a:spcAft>
          <a:spcPct val="0"/>
        </a:spcAft>
        <a:buClr>
          <a:schemeClr val="tx2"/>
        </a:buClr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25475" indent="-27940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2"/>
        </a:buClr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3018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4588" indent="-1730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2"/>
        </a:buClr>
        <a:buFont typeface="Arial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82725" indent="-22225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39005" y="320040"/>
            <a:ext cx="5545451" cy="929485"/>
          </a:xfrm>
        </p:spPr>
        <p:txBody>
          <a:bodyPr/>
          <a:lstStyle/>
          <a:p>
            <a:r>
              <a:rPr lang="en-US" dirty="0"/>
              <a:t>Liquids and amorphous substances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How and how not to do a Fourier transform</a:t>
            </a:r>
          </a:p>
        </p:txBody>
      </p:sp>
    </p:spTree>
    <p:extLst>
      <p:ext uri="{BB962C8B-B14F-4D97-AF65-F5344CB8AC3E}">
        <p14:creationId xmlns:p14="http://schemas.microsoft.com/office/powerpoint/2010/main" val="1716436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634F6-0865-4912-9C47-68B4E1CBE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Where are the truncation effects?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67B02D-83FF-4D0D-8D61-48851F28F2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8" y="1357369"/>
            <a:ext cx="6938910" cy="4960237"/>
          </a:xfr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13487C4-555B-4878-AE44-F2BE1608968A}"/>
              </a:ext>
            </a:extLst>
          </p:cNvPr>
          <p:cNvGrpSpPr/>
          <p:nvPr/>
        </p:nvGrpSpPr>
        <p:grpSpPr>
          <a:xfrm>
            <a:off x="344288" y="1236092"/>
            <a:ext cx="7798059" cy="5301868"/>
            <a:chOff x="344288" y="1236092"/>
            <a:chExt cx="7798059" cy="530186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9953CAD-A35E-48DA-98DE-7DC25840E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88" y="1577724"/>
              <a:ext cx="6938909" cy="4960236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9BB6427-9C58-479D-9D34-4BB1C6E273E5}"/>
                </a:ext>
              </a:extLst>
            </p:cNvPr>
            <p:cNvCxnSpPr/>
            <p:nvPr/>
          </p:nvCxnSpPr>
          <p:spPr>
            <a:xfrm flipV="1">
              <a:off x="831273" y="5533901"/>
              <a:ext cx="961901" cy="570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BD1AD7-AE3C-4967-BBCB-AEB5880A8778}"/>
                </a:ext>
              </a:extLst>
            </p:cNvPr>
            <p:cNvSpPr txBox="1"/>
            <p:nvPr/>
          </p:nvSpPr>
          <p:spPr>
            <a:xfrm>
              <a:off x="350968" y="6142775"/>
              <a:ext cx="2326279" cy="34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/>
                <a:t>Not the right </a:t>
              </a:r>
              <a:r>
                <a:rPr lang="en-US" dirty="0" err="1"/>
                <a:t>r-values</a:t>
              </a:r>
              <a:endParaRPr lang="en-US" dirty="0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1EDBB75-871D-405F-9DF0-FA3515CD59C8}"/>
                </a:ext>
              </a:extLst>
            </p:cNvPr>
            <p:cNvCxnSpPr/>
            <p:nvPr/>
          </p:nvCxnSpPr>
          <p:spPr>
            <a:xfrm flipH="1">
              <a:off x="4049486" y="1357369"/>
              <a:ext cx="2576945" cy="16708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27E6F1D-1DDA-4DAC-9B3B-DFF42A696E4F}"/>
                </a:ext>
              </a:extLst>
            </p:cNvPr>
            <p:cNvSpPr txBox="1"/>
            <p:nvPr/>
          </p:nvSpPr>
          <p:spPr>
            <a:xfrm>
              <a:off x="6713686" y="1236092"/>
              <a:ext cx="1428661" cy="34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/>
                <a:t>Too much Q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F1F4B08-D54A-4624-8E35-BA380684024E}"/>
              </a:ext>
            </a:extLst>
          </p:cNvPr>
          <p:cNvSpPr txBox="1"/>
          <p:nvPr/>
        </p:nvSpPr>
        <p:spPr>
          <a:xfrm>
            <a:off x="5863154" y="3028207"/>
            <a:ext cx="632567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Truncation effects are an urban legend.</a:t>
            </a:r>
          </a:p>
          <a:p>
            <a:pPr marL="285750" indent="-2857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However:</a:t>
            </a:r>
          </a:p>
          <a:p>
            <a:pPr marL="285750" indent="-2857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dirty="0"/>
              <a:t>Wiggles comes from using TOO MUCH Q-range not too little.</a:t>
            </a:r>
          </a:p>
          <a:p>
            <a:pPr marL="285750" indent="-2857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4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0E1E6-2F44-49ED-9D80-8976A85A7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Does this work for crystals too?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9C35E-68D0-400A-81EE-6BB853249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40C5EE-92E9-4C09-B5D3-9318F8EB84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14" t="19212" r="10963" b="14310"/>
          <a:stretch/>
        </p:blipFill>
        <p:spPr>
          <a:xfrm>
            <a:off x="5905799" y="1803934"/>
            <a:ext cx="6283026" cy="4144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F52726-061B-4280-AD5A-D181EA104C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83" t="20260" r="14703" b="15844"/>
          <a:stretch/>
        </p:blipFill>
        <p:spPr>
          <a:xfrm>
            <a:off x="178129" y="1803934"/>
            <a:ext cx="6011333" cy="404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90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3998B-C14C-4FD9-91C6-1A81581C1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One last piece of advice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978B3-2E0A-49B6-985F-6A0566DA1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compare a model developed in real space to a data set measured in Q </a:t>
            </a:r>
            <a:r>
              <a:rPr lang="en-US" dirty="0">
                <a:solidFill>
                  <a:srgbClr val="FF0000"/>
                </a:solidFill>
              </a:rPr>
              <a:t>ALWAYS</a:t>
            </a:r>
            <a:r>
              <a:rPr lang="en-US" dirty="0"/>
              <a:t> use consistent parameters for the Fourier transform.</a:t>
            </a:r>
          </a:p>
          <a:p>
            <a:r>
              <a:rPr lang="en-US" dirty="0"/>
              <a:t>Always!</a:t>
            </a:r>
          </a:p>
          <a:p>
            <a:r>
              <a:rPr lang="en-US" dirty="0"/>
              <a:t>Also don’t confuse the various quantities that are called a pair distribution function.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What is a Pair distribution function?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4BD628-A4B0-4FA4-A19D-210ADEEB80A7}"/>
              </a:ext>
            </a:extLst>
          </p:cNvPr>
          <p:cNvSpPr txBox="1"/>
          <p:nvPr/>
        </p:nvSpPr>
        <p:spPr>
          <a:xfrm>
            <a:off x="1587448" y="5391922"/>
            <a:ext cx="701087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The PDF is not a pair distribution function at all!</a:t>
            </a:r>
          </a:p>
        </p:txBody>
      </p:sp>
      <p:pic>
        <p:nvPicPr>
          <p:cNvPr id="5" name="Picture 3" descr="einfach1">
            <a:extLst>
              <a:ext uri="{FF2B5EF4-FFF2-40B4-BE49-F238E27FC236}">
                <a16:creationId xmlns:a16="http://schemas.microsoft.com/office/drawing/2014/main" id="{5988BBB2-2B83-43AF-BBBA-3C79F1A19F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11" y="1366172"/>
            <a:ext cx="406717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a">
            <a:extLst>
              <a:ext uri="{FF2B5EF4-FFF2-40B4-BE49-F238E27FC236}">
                <a16:creationId xmlns:a16="http://schemas.microsoft.com/office/drawing/2014/main" id="{6ABE77A5-317C-4065-9E48-D8F2FB2B605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374" y="1804322"/>
            <a:ext cx="52784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for">
            <a:extLst>
              <a:ext uri="{FF2B5EF4-FFF2-40B4-BE49-F238E27FC236}">
                <a16:creationId xmlns:a16="http://schemas.microsoft.com/office/drawing/2014/main" id="{67DDDAAB-BBF1-437F-90CD-61AFBC3E0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029" y="830949"/>
            <a:ext cx="3143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80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160-BDEE-4F64-9635-AF8E186E6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The pair distribution function of a prototypical glass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42E4A0F-3C76-4E42-849E-F83E40AB47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12" y="830949"/>
            <a:ext cx="7777755" cy="555988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FF806C-DEF5-433B-B470-99AD8EC98F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7" y="830949"/>
            <a:ext cx="7777756" cy="55598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B7CDD4-BA76-43AB-86CC-F40904302E07}"/>
                  </a:ext>
                </a:extLst>
              </p:cNvPr>
              <p:cNvSpPr txBox="1"/>
              <p:nvPr/>
            </p:nvSpPr>
            <p:spPr>
              <a:xfrm>
                <a:off x="7082101" y="2682770"/>
                <a:ext cx="2517164" cy="7462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  <m:r>
                        <a:rPr lang="en-US" i="1" dirty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b="0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𝜋𝜌</m:t>
                          </m:r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dirty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b="0" i="1" dirty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b="0" i="1" dirty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𝑑𝑟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B7CDD4-BA76-43AB-86CC-F40904302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2101" y="2682770"/>
                <a:ext cx="2517164" cy="7462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F4AB22E-A426-4977-83A8-F52FDDF92CB5}"/>
                  </a:ext>
                </a:extLst>
              </p:cNvPr>
              <p:cNvSpPr txBox="1"/>
              <p:nvPr/>
            </p:nvSpPr>
            <p:spPr>
              <a:xfrm>
                <a:off x="7082101" y="4037610"/>
                <a:ext cx="2994281" cy="7462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  <m:r>
                        <a:rPr lang="en-US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𝑆𝑖𝑂</m:t>
                              </m:r>
                            </m:sub>
                          </m:sSub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𝜋𝜌</m:t>
                          </m:r>
                          <m:sSup>
                            <m:sSupPr>
                              <m:ctrlP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𝑑𝑟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F4AB22E-A426-4977-83A8-F52FDDF92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2101" y="4037610"/>
                <a:ext cx="2994281" cy="7462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AAC15EE0-F415-4E41-85DB-BD63B0C9D54C}"/>
              </a:ext>
            </a:extLst>
          </p:cNvPr>
          <p:cNvSpPr txBox="1"/>
          <p:nvPr/>
        </p:nvSpPr>
        <p:spPr>
          <a:xfrm>
            <a:off x="6953247" y="3440863"/>
            <a:ext cx="470513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This is not a pair distribution function either!</a:t>
            </a:r>
          </a:p>
        </p:txBody>
      </p:sp>
    </p:spTree>
    <p:extLst>
      <p:ext uri="{BB962C8B-B14F-4D97-AF65-F5344CB8AC3E}">
        <p14:creationId xmlns:p14="http://schemas.microsoft.com/office/powerpoint/2010/main" val="57958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76713-ADD5-4E25-8365-6FE63652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The Fourier transform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5EA9A7-279E-4A3E-87B3-5177A4C680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8" y="830949"/>
            <a:ext cx="8180000" cy="584742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F14035-B6C7-45D2-885E-FB9277AE8FD0}"/>
              </a:ext>
            </a:extLst>
          </p:cNvPr>
          <p:cNvSpPr txBox="1"/>
          <p:nvPr/>
        </p:nvSpPr>
        <p:spPr>
          <a:xfrm>
            <a:off x="7269888" y="1947554"/>
            <a:ext cx="457464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The black line corresponds to the pair distribution function, the green line is the data. 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How do we get from one to the other?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EECD3D-A49F-4328-9CA1-320F1ACF14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827" y="3157161"/>
            <a:ext cx="4014710" cy="28698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E06440-7260-4E03-AA17-12345943B1E2}"/>
              </a:ext>
            </a:extLst>
          </p:cNvPr>
          <p:cNvSpPr txBox="1"/>
          <p:nvPr/>
        </p:nvSpPr>
        <p:spPr>
          <a:xfrm>
            <a:off x="7017349" y="4153688"/>
            <a:ext cx="11885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dirty="0">
                <a:sym typeface="Wingdings" panose="05000000000000000000" pitchFamily="2" charset="2"/>
              </a:rPr>
              <a:t></a:t>
            </a:r>
            <a:endParaRPr lang="en-US" sz="4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F38E383-B200-48C0-B777-6C9C7E892BAA}"/>
                  </a:ext>
                </a:extLst>
              </p:cNvPr>
              <p:cNvSpPr txBox="1"/>
              <p:nvPr/>
            </p:nvSpPr>
            <p:spPr>
              <a:xfrm>
                <a:off x="2805811" y="1040012"/>
                <a:ext cx="5024016" cy="6036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𝑄𝑟</m:t>
                              </m:r>
                            </m:e>
                          </m:func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F38E383-B200-48C0-B777-6C9C7E892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811" y="1040012"/>
                <a:ext cx="5024016" cy="60369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6576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670D8-8B38-40A4-BB22-61DDCAB63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The Fourier transform is strictly additive (very easy)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AA91205-3B16-4CB8-8444-C964BE57307D}"/>
                  </a:ext>
                </a:extLst>
              </p:cNvPr>
              <p:cNvSpPr txBox="1">
                <a:spLocks noGrp="1"/>
              </p:cNvSpPr>
              <p:nvPr>
                <p:ph idx="1"/>
              </p:nvPr>
            </p:nvSpPr>
            <p:spPr>
              <a:xfrm>
                <a:off x="347663" y="1508125"/>
                <a:ext cx="11369675" cy="37918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𝑄𝑟</m:t>
                            </m:r>
                          </m:e>
                        </m:fun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nary>
                  </m:oMath>
                </a14:m>
                <a:endParaRPr lang="en-US" dirty="0"/>
              </a:p>
              <a:p>
                <a:pPr algn="ctr"/>
                <a:r>
                  <a:rPr lang="en-US" dirty="0"/>
                  <a:t>=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𝑄𝑟</m:t>
                            </m:r>
                          </m:e>
                        </m:func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nary>
                  </m:oMath>
                </a14:m>
                <a:endParaRPr lang="en-US" dirty="0"/>
              </a:p>
              <a:p>
                <a:pPr algn="ctr"/>
                <a:r>
                  <a:rPr lang="en-US" dirty="0"/>
                  <a:t>+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</m:d>
                          </m:e>
                        </m:d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𝑄𝑟</m:t>
                            </m:r>
                          </m:e>
                        </m:func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nary>
                  </m:oMath>
                </a14:m>
                <a:endParaRPr lang="en-US" dirty="0"/>
              </a:p>
              <a:p>
                <a:pPr algn="ctr"/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  <a:p>
                <a:pPr algn="ctr"/>
                <a:endParaRPr lang="en-US" dirty="0"/>
              </a:p>
              <a:p>
                <a:pPr algn="ctr">
                  <a:lnSpc>
                    <a:spcPct val="90000"/>
                  </a:lnSpc>
                </a:pPr>
                <a:endParaRPr lang="en-US" dirty="0"/>
              </a:p>
            </p:txBody>
          </p:sp>
        </mc:Choice>
        <mc:Fallback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AA91205-3B16-4CB8-8444-C964BE57307D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7663" y="1508125"/>
                <a:ext cx="11369675" cy="37918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CBDF6F4E-24F8-4A98-9123-A56C13086627}"/>
              </a:ext>
            </a:extLst>
          </p:cNvPr>
          <p:cNvSpPr txBox="1"/>
          <p:nvPr/>
        </p:nvSpPr>
        <p:spPr>
          <a:xfrm>
            <a:off x="-2003984" y="4777417"/>
            <a:ext cx="1702266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Think of S</a:t>
            </a:r>
            <a:r>
              <a:rPr lang="en-US" baseline="-25000" dirty="0"/>
              <a:t>1</a:t>
            </a:r>
            <a:r>
              <a:rPr lang="en-US" dirty="0"/>
              <a:t> as the ‘true’ structure function and S</a:t>
            </a:r>
            <a:r>
              <a:rPr lang="en-US" baseline="-25000" dirty="0"/>
              <a:t>2</a:t>
            </a:r>
            <a:r>
              <a:rPr lang="en-US" dirty="0"/>
              <a:t> as statistical noise. The result is the true 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pair distribution function + the Fourier transform of statistical noise.</a:t>
            </a:r>
          </a:p>
        </p:txBody>
      </p:sp>
    </p:spTree>
    <p:extLst>
      <p:ext uri="{BB962C8B-B14F-4D97-AF65-F5344CB8AC3E}">
        <p14:creationId xmlns:p14="http://schemas.microsoft.com/office/powerpoint/2010/main" val="3732536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E8418-8664-4D23-97C4-B2B915CA5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Closer look at the pair distribution function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075537-6435-4C63-8AD5-79E043414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25" y="1523365"/>
            <a:ext cx="5662950" cy="4048125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DBA22C7-E0F7-44D9-8D3C-E18A2B9BAB98}"/>
              </a:ext>
            </a:extLst>
          </p:cNvPr>
          <p:cNvCxnSpPr/>
          <p:nvPr/>
        </p:nvCxnSpPr>
        <p:spPr>
          <a:xfrm flipH="1">
            <a:off x="2755075" y="1757548"/>
            <a:ext cx="1733798" cy="134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04E111-533F-4F70-8D6F-3AE9D2E68C31}"/>
              </a:ext>
            </a:extLst>
          </p:cNvPr>
          <p:cNvSpPr txBox="1"/>
          <p:nvPr/>
        </p:nvSpPr>
        <p:spPr>
          <a:xfrm>
            <a:off x="4488873" y="1586732"/>
            <a:ext cx="2890536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002060"/>
                </a:solidFill>
              </a:rPr>
              <a:t>Systematic error (</a:t>
            </a:r>
            <a:r>
              <a:rPr lang="en-US" dirty="0" err="1">
                <a:solidFill>
                  <a:srgbClr val="002060"/>
                </a:solidFill>
              </a:rPr>
              <a:t>Plazcek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291633E-BEC4-4BE9-9976-F781B7D737EF}"/>
              </a:ext>
            </a:extLst>
          </p:cNvPr>
          <p:cNvCxnSpPr/>
          <p:nvPr/>
        </p:nvCxnSpPr>
        <p:spPr>
          <a:xfrm flipH="1" flipV="1">
            <a:off x="3621974" y="4845132"/>
            <a:ext cx="1710047" cy="1418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B8AE75D-251C-4F16-B046-B5DB2D435A26}"/>
              </a:ext>
            </a:extLst>
          </p:cNvPr>
          <p:cNvSpPr txBox="1"/>
          <p:nvPr/>
        </p:nvSpPr>
        <p:spPr>
          <a:xfrm>
            <a:off x="5367647" y="6093090"/>
            <a:ext cx="178767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002060"/>
                </a:solidFill>
              </a:rPr>
              <a:t>Statistical noise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4B21E70-2DD7-4E1F-AD83-18623D1C0CBB}"/>
              </a:ext>
            </a:extLst>
          </p:cNvPr>
          <p:cNvCxnSpPr/>
          <p:nvPr/>
        </p:nvCxnSpPr>
        <p:spPr>
          <a:xfrm flipH="1">
            <a:off x="4275117" y="2778826"/>
            <a:ext cx="3467595" cy="65017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D289394-B019-4FF6-9599-5CF7902BC848}"/>
              </a:ext>
            </a:extLst>
          </p:cNvPr>
          <p:cNvSpPr txBox="1"/>
          <p:nvPr/>
        </p:nvSpPr>
        <p:spPr>
          <a:xfrm>
            <a:off x="7654590" y="2608010"/>
            <a:ext cx="185185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00B050"/>
                </a:solidFill>
              </a:rPr>
              <a:t>Very sharp peak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546709D-1B47-4CC2-832E-69DC02251465}"/>
              </a:ext>
            </a:extLst>
          </p:cNvPr>
          <p:cNvCxnSpPr/>
          <p:nvPr/>
        </p:nvCxnSpPr>
        <p:spPr>
          <a:xfrm flipH="1">
            <a:off x="5617029" y="4227616"/>
            <a:ext cx="267194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4EF707C-F8DA-4707-BBAA-E46CA0B81771}"/>
              </a:ext>
            </a:extLst>
          </p:cNvPr>
          <p:cNvSpPr txBox="1"/>
          <p:nvPr/>
        </p:nvSpPr>
        <p:spPr>
          <a:xfrm>
            <a:off x="8401119" y="4056800"/>
            <a:ext cx="2056973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C00000"/>
                </a:solidFill>
              </a:rPr>
              <a:t>Not so sharp peak</a:t>
            </a:r>
          </a:p>
        </p:txBody>
      </p:sp>
    </p:spTree>
    <p:extLst>
      <p:ext uri="{BB962C8B-B14F-4D97-AF65-F5344CB8AC3E}">
        <p14:creationId xmlns:p14="http://schemas.microsoft.com/office/powerpoint/2010/main" val="1199659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21111B-4A60-4842-9157-A689BF538E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494"/>
            <a:ext cx="8019098" cy="573240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099F07-6C83-4341-A94A-F6FEF0AA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Back to momentum transfer space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7AC84E-3341-4E5C-A9FC-209D1EB259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564" y="980895"/>
            <a:ext cx="4936985" cy="3529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042F5C-5256-43DC-A656-0D603DFE79D9}"/>
              </a:ext>
            </a:extLst>
          </p:cNvPr>
          <p:cNvSpPr txBox="1"/>
          <p:nvPr/>
        </p:nvSpPr>
        <p:spPr>
          <a:xfrm>
            <a:off x="5973289" y="4392814"/>
            <a:ext cx="695894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Because the red peak is not so sharp it only 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contributes to about Q=40Å</a:t>
            </a:r>
            <a:r>
              <a:rPr lang="en-US" baseline="30000" dirty="0"/>
              <a:t>-1</a:t>
            </a:r>
            <a:r>
              <a:rPr lang="en-US" dirty="0"/>
              <a:t>. The difference between 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the red symbols and the black line (in r) 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is the Fourier transform of the high Q noise.</a:t>
            </a:r>
          </a:p>
        </p:txBody>
      </p:sp>
    </p:spTree>
    <p:extLst>
      <p:ext uri="{BB962C8B-B14F-4D97-AF65-F5344CB8AC3E}">
        <p14:creationId xmlns:p14="http://schemas.microsoft.com/office/powerpoint/2010/main" val="3755561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F3444-544A-41EF-836C-2461E93A2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Close up of the red peak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5B70E4-8235-4997-BFF2-36458A1F5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81" y="1218991"/>
            <a:ext cx="6022023" cy="430480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6EB461-F654-49C2-9AB8-F9AA3FE5B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9" y="1218991"/>
            <a:ext cx="6933231" cy="495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9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25639-94D1-4954-A44C-DDE6C272A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88" y="320040"/>
            <a:ext cx="11422261" cy="510909"/>
          </a:xfrm>
        </p:spPr>
        <p:txBody>
          <a:bodyPr/>
          <a:lstStyle/>
          <a:p>
            <a:r>
              <a:rPr lang="en-US" dirty="0"/>
              <a:t>Continue the process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5CD2A4-2180-4592-AF4C-30461B9B3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830949"/>
            <a:ext cx="7866448" cy="562328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493C34-571B-45BB-A593-05D208BB6158}"/>
              </a:ext>
            </a:extLst>
          </p:cNvPr>
          <p:cNvSpPr txBox="1"/>
          <p:nvPr/>
        </p:nvSpPr>
        <p:spPr>
          <a:xfrm>
            <a:off x="7741831" y="2481943"/>
            <a:ext cx="441147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All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AA6159-C38D-40B7-85BF-029FCF528256}"/>
              </a:ext>
            </a:extLst>
          </p:cNvPr>
          <p:cNvSpPr txBox="1"/>
          <p:nvPr/>
        </p:nvSpPr>
        <p:spPr>
          <a:xfrm>
            <a:off x="7295555" y="2909454"/>
            <a:ext cx="1774846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rgbClr val="002060"/>
                </a:solidFill>
              </a:rPr>
              <a:t>Low r (</a:t>
            </a:r>
            <a:r>
              <a:rPr lang="en-US" dirty="0" err="1">
                <a:solidFill>
                  <a:srgbClr val="002060"/>
                </a:solidFill>
              </a:rPr>
              <a:t>Plazcek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C3BE51-0957-48EE-8148-BA6FA88F18BF}"/>
              </a:ext>
            </a:extLst>
          </p:cNvPr>
          <p:cNvSpPr txBox="1"/>
          <p:nvPr/>
        </p:nvSpPr>
        <p:spPr>
          <a:xfrm>
            <a:off x="7282731" y="3332002"/>
            <a:ext cx="180049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First peak (</a:t>
            </a:r>
            <a:r>
              <a:rPr lang="en-US" dirty="0" err="1"/>
              <a:t>SiO</a:t>
            </a:r>
            <a:r>
              <a:rPr lang="en-US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ACB068-329B-484E-9DA9-CDF35BF8D740}"/>
              </a:ext>
            </a:extLst>
          </p:cNvPr>
          <p:cNvSpPr txBox="1"/>
          <p:nvPr/>
        </p:nvSpPr>
        <p:spPr>
          <a:xfrm>
            <a:off x="7106336" y="3778124"/>
            <a:ext cx="2153283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2-3.4 A (OO + </a:t>
            </a:r>
            <a:r>
              <a:rPr lang="en-US" dirty="0" err="1"/>
              <a:t>SiSi</a:t>
            </a:r>
            <a:r>
              <a:rPr lang="en-US" dirty="0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4AADB4-77D1-44E4-8F15-271B12638827}"/>
              </a:ext>
            </a:extLst>
          </p:cNvPr>
          <p:cNvSpPr txBox="1"/>
          <p:nvPr/>
        </p:nvSpPr>
        <p:spPr>
          <a:xfrm>
            <a:off x="7741831" y="4184543"/>
            <a:ext cx="864339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3.4-8A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663E8-CB70-4358-B65C-97FE8AAABC7D}"/>
              </a:ext>
            </a:extLst>
          </p:cNvPr>
          <p:cNvSpPr txBox="1"/>
          <p:nvPr/>
        </p:nvSpPr>
        <p:spPr>
          <a:xfrm>
            <a:off x="7782867" y="4558019"/>
            <a:ext cx="800219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8-30A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C46C25-8D41-47F7-AE65-08CE26FA1764}"/>
              </a:ext>
            </a:extLst>
          </p:cNvPr>
          <p:cNvSpPr txBox="1"/>
          <p:nvPr/>
        </p:nvSpPr>
        <p:spPr>
          <a:xfrm>
            <a:off x="7312558" y="5037084"/>
            <a:ext cx="2351927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High frequency noise</a:t>
            </a: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CB050447-3F53-4877-A0B0-57857DA28A6A}"/>
              </a:ext>
            </a:extLst>
          </p:cNvPr>
          <p:cNvSpPr/>
          <p:nvPr/>
        </p:nvSpPr>
        <p:spPr>
          <a:xfrm>
            <a:off x="9664485" y="3332002"/>
            <a:ext cx="134747" cy="156764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F4EA17-3070-40D4-835F-A8B53DCE2428}"/>
              </a:ext>
            </a:extLst>
          </p:cNvPr>
          <p:cNvSpPr txBox="1"/>
          <p:nvPr/>
        </p:nvSpPr>
        <p:spPr>
          <a:xfrm>
            <a:off x="9822316" y="3965244"/>
            <a:ext cx="150554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Useful signal</a:t>
            </a:r>
          </a:p>
        </p:txBody>
      </p:sp>
    </p:spTree>
    <p:extLst>
      <p:ext uri="{BB962C8B-B14F-4D97-AF65-F5344CB8AC3E}">
        <p14:creationId xmlns:p14="http://schemas.microsoft.com/office/powerpoint/2010/main" val="278662322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s (Wide Screen)">
  <a:themeElements>
    <a:clrScheme name="ORNL corporate palette May 28 saturation adjust">
      <a:dk1>
        <a:sysClr val="windowText" lastClr="000000"/>
      </a:dk1>
      <a:lt1>
        <a:sysClr val="window" lastClr="FFFFFF"/>
      </a:lt1>
      <a:dk2>
        <a:srgbClr val="1E7640"/>
      </a:dk2>
      <a:lt2>
        <a:srgbClr val="FFFFFF"/>
      </a:lt2>
      <a:accent1>
        <a:srgbClr val="306DBE"/>
      </a:accent1>
      <a:accent2>
        <a:srgbClr val="84B641"/>
      </a:accent2>
      <a:accent3>
        <a:srgbClr val="DE762D"/>
      </a:accent3>
      <a:accent4>
        <a:srgbClr val="2ABDDA"/>
      </a:accent4>
      <a:accent5>
        <a:srgbClr val="A03123"/>
      </a:accent5>
      <a:accent6>
        <a:srgbClr val="FFCD00"/>
      </a:accent6>
      <a:hlink>
        <a:srgbClr val="0070B9"/>
      </a:hlink>
      <a:folHlink>
        <a:srgbClr val="1E764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solidFill>
            <a:schemeClr val="accent1"/>
          </a:solidFill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smtClean="0">
            <a:solidFill>
              <a:schemeClr val="tx1"/>
            </a:solidFill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ctr">
          <a:lnSpc>
            <a:spcPct val="90000"/>
          </a:lnSpc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75B17BC858B94FAA5409F11FF9B884" ma:contentTypeVersion="0" ma:contentTypeDescription="Create a new document." ma:contentTypeScope="" ma:versionID="ba30602e445ba7bd833ef2f532e4a59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0EC660-24D0-43A0-AE5E-E274115E726B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CBB6CFE-4507-4B02-9220-33DC2E0B46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9E20559-B232-4371-8690-E3D8007EDB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Presentations (Wide Screen)</Template>
  <TotalTime>4702</TotalTime>
  <Words>338</Words>
  <Application>Microsoft Office PowerPoint</Application>
  <PresentationFormat>Custom</PresentationFormat>
  <Paragraphs>52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Cambria Math</vt:lpstr>
      <vt:lpstr>Wingdings</vt:lpstr>
      <vt:lpstr>Presentations (Wide Screen)</vt:lpstr>
      <vt:lpstr>Liquids and amorphous substances</vt:lpstr>
      <vt:lpstr>What is a Pair distribution function?</vt:lpstr>
      <vt:lpstr>The pair distribution function of a prototypical glass</vt:lpstr>
      <vt:lpstr>The Fourier transform</vt:lpstr>
      <vt:lpstr>The Fourier transform is strictly additive (very easy)</vt:lpstr>
      <vt:lpstr>Closer look at the pair distribution function</vt:lpstr>
      <vt:lpstr>Back to momentum transfer space</vt:lpstr>
      <vt:lpstr>Close up of the red peak</vt:lpstr>
      <vt:lpstr>Continue the process</vt:lpstr>
      <vt:lpstr>Where are the truncation effects?</vt:lpstr>
      <vt:lpstr>Does this work for crystals too?</vt:lpstr>
      <vt:lpstr>One last piece of advice</vt:lpstr>
    </vt:vector>
  </TitlesOfParts>
  <Manager/>
  <Company>ORNL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Neuefeind, Joerg C.</cp:lastModifiedBy>
  <cp:revision>172</cp:revision>
  <cp:lastPrinted>2015-09-14T20:56:03Z</cp:lastPrinted>
  <dcterms:created xsi:type="dcterms:W3CDTF">2015-03-03T13:47:39Z</dcterms:created>
  <dcterms:modified xsi:type="dcterms:W3CDTF">2018-08-08T21:27:53Z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0x0101003975B17BC858B94FAA5409F11FF9B884</vt:lpwstr>
  </property>
</Properties>
</file>