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600"/>
    <a:srgbClr val="106636"/>
    <a:srgbClr val="008000"/>
    <a:srgbClr val="F0F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2410" autoAdjust="0"/>
  </p:normalViewPr>
  <p:slideViewPr>
    <p:cSldViewPr>
      <p:cViewPr>
        <p:scale>
          <a:sx n="100" d="100"/>
          <a:sy n="100" d="100"/>
        </p:scale>
        <p:origin x="-824" y="-7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030" y="-102"/>
      </p:cViewPr>
      <p:guideLst>
        <p:guide orient="horz" pos="290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23E8C-FA44-4993-A678-63B7AC20CC23}" type="datetimeFigureOut">
              <a:rPr lang="en-US" smtClean="0"/>
              <a:pPr/>
              <a:t>10/30/15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8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772378"/>
            <a:ext cx="2972421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747C0-E24C-47AA-B529-C34075BA04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59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98BB69-19D5-425C-B33D-FC77D5A6EC32}" type="datetimeFigureOut">
              <a:rPr lang="en-US" smtClean="0"/>
              <a:pPr/>
              <a:t>10/30/15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210A8A-16C0-4562-AD3A-B1BC2569C6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95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10A8A-16C0-4562-AD3A-B1BC2569C64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-21907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52442" y="866775"/>
            <a:ext cx="8410575" cy="525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58" tIns="45630" rIns="91258" bIns="45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354780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25" y="6332854"/>
            <a:ext cx="1877575" cy="4518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6294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2583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68877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5168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219" indent="-34221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1473" indent="-28518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0731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702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3313" indent="-2281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09607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90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191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480" indent="-228150" algn="l" defTabSz="91258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94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83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77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168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6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751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04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335" algn="l" defTabSz="9125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2400" y="762000"/>
            <a:ext cx="5029200" cy="54102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106636"/>
                </a:solidFill>
              </a:rPr>
              <a:t>Scientific Achievement</a:t>
            </a:r>
          </a:p>
          <a:p>
            <a:pPr>
              <a:buNone/>
            </a:pP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	PbCrO</a:t>
            </a:r>
            <a:r>
              <a:rPr lang="en-US" sz="1600" baseline="-2500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 shown to have Pb</a:t>
            </a:r>
            <a:r>
              <a:rPr lang="en-US" sz="1600" baseline="30000" dirty="0" smtClean="0">
                <a:solidFill>
                  <a:schemeClr val="tx1"/>
                </a:solidFill>
                <a:latin typeface="+mj-lt"/>
              </a:rPr>
              <a:t>4+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 and Pb</a:t>
            </a:r>
            <a:r>
              <a:rPr lang="en-US" sz="1600" baseline="30000" dirty="0" smtClean="0">
                <a:solidFill>
                  <a:schemeClr val="tx1"/>
                </a:solidFill>
                <a:latin typeface="+mj-lt"/>
              </a:rPr>
              <a:t>2+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+mj-lt"/>
              </a:rPr>
              <a:t>ions that form an unexpected charge glassy state, explaining a large volume collapse and metal-insulator transition.  </a:t>
            </a:r>
            <a:br>
              <a:rPr lang="en-US" sz="1600" dirty="0" smtClean="0">
                <a:solidFill>
                  <a:schemeClr val="tx1"/>
                </a:solidFill>
                <a:latin typeface="+mj-lt"/>
              </a:rPr>
            </a:br>
            <a:endParaRPr lang="en-US" sz="700" b="1" i="1" dirty="0" smtClean="0">
              <a:solidFill>
                <a:srgbClr val="106636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106636"/>
                </a:solidFill>
              </a:rPr>
              <a:t>Significance and Impact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metal to insulator transition in integer or half integer charge systems can be regarded as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a crystallization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of charges. The insulating state tends to have a glassy nature when randomness or geometrical frustration exists.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However, this charge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glass state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was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realized in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a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perovskite compound PbCrO</a:t>
            </a:r>
            <a:r>
              <a:rPr lang="en-US" sz="1400" baseline="-25000" dirty="0">
                <a:solidFill>
                  <a:schemeClr val="tx1"/>
                </a:solidFill>
                <a:latin typeface="+mj-lt"/>
              </a:rPr>
              <a:t>3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, which has been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of interest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for almost 50 years, without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inhomogeneity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or triangular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arrangements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in the charge system.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From this state a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pressure induced melting of charge glass and simultaneous 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Pb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–Cr charge transfer causes an insulator to metal transition and ∼10% volume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collapse.</a:t>
            </a:r>
            <a:r>
              <a:rPr lang="en-US" sz="600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en-US" sz="600" dirty="0" smtClean="0">
                <a:solidFill>
                  <a:schemeClr val="tx1"/>
                </a:solidFill>
                <a:latin typeface="+mj-lt"/>
              </a:rPr>
            </a:br>
            <a:endParaRPr lang="en-US" sz="6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106636"/>
                </a:solidFill>
              </a:rPr>
              <a:t>Research Details</a:t>
            </a:r>
          </a:p>
          <a:p>
            <a:pPr marL="406400" lvl="1" indent="-180975">
              <a:spcBef>
                <a:spcPts val="0"/>
              </a:spcBef>
            </a:pPr>
            <a:r>
              <a:rPr lang="en-US" sz="1400" dirty="0">
                <a:latin typeface="+mn-lt"/>
              </a:rPr>
              <a:t>N</a:t>
            </a:r>
            <a:r>
              <a:rPr lang="en-US" sz="1400" dirty="0" smtClean="0">
                <a:latin typeface="+mn-lt"/>
              </a:rPr>
              <a:t>eutron, x-ray and scanning microscope measurements provided structural and valence details.</a:t>
            </a:r>
          </a:p>
          <a:p>
            <a:pPr marL="406400" lvl="1" indent="-180975">
              <a:spcBef>
                <a:spcPts val="0"/>
              </a:spcBef>
            </a:pPr>
            <a:r>
              <a:rPr lang="en-US" sz="1400" dirty="0" smtClean="0">
                <a:latin typeface="+mn-lt"/>
              </a:rPr>
              <a:t>Density functional theory calculations supported the results.</a:t>
            </a:r>
          </a:p>
          <a:p>
            <a:pPr marL="406400" lvl="1" indent="-180975">
              <a:spcBef>
                <a:spcPts val="0"/>
              </a:spcBef>
            </a:pPr>
            <a:endParaRPr lang="en-US" sz="1200" dirty="0" smtClean="0">
              <a:solidFill>
                <a:srgbClr val="106636"/>
              </a:solidFill>
              <a:latin typeface="+mn-lt"/>
            </a:endParaRPr>
          </a:p>
          <a:p>
            <a:pPr marL="406400" lvl="1" indent="-180975">
              <a:spcBef>
                <a:spcPts val="0"/>
              </a:spcBef>
            </a:pPr>
            <a:endParaRPr lang="en-US" sz="1200" dirty="0">
              <a:solidFill>
                <a:srgbClr val="106636"/>
              </a:solidFill>
              <a:latin typeface="+mn-lt"/>
            </a:endParaRPr>
          </a:p>
          <a:p>
            <a:pPr marL="406400" lvl="1" indent="-180975">
              <a:spcBef>
                <a:spcPts val="0"/>
              </a:spcBef>
            </a:pPr>
            <a:endParaRPr lang="en-US" sz="1800" dirty="0"/>
          </a:p>
          <a:p>
            <a:pPr marL="225425" lvl="1" indent="0" algn="r">
              <a:spcBef>
                <a:spcPts val="400"/>
              </a:spcBef>
              <a:buNone/>
            </a:pPr>
            <a:endParaRPr lang="en-US" sz="1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8133"/>
          </a:xfrm>
        </p:spPr>
        <p:txBody>
          <a:bodyPr/>
          <a:lstStyle/>
          <a:p>
            <a:r>
              <a:rPr lang="en-US" b="1" dirty="0" smtClean="0"/>
              <a:t>Melting of unexpected charge glassy state leads to a pressure induced metal-insulator transition 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7" name="TextBox 133"/>
          <p:cNvSpPr txBox="1"/>
          <p:nvPr/>
        </p:nvSpPr>
        <p:spPr>
          <a:xfrm>
            <a:off x="152400" y="5386626"/>
            <a:ext cx="38039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/>
            <a:r>
              <a:rPr lang="en-US" sz="1000" b="1" dirty="0" smtClean="0">
                <a:solidFill>
                  <a:srgbClr val="106636"/>
                </a:solidFill>
              </a:rPr>
              <a:t>The research conducted </a:t>
            </a:r>
            <a:r>
              <a:rPr lang="en-US" sz="1000" b="1" dirty="0">
                <a:solidFill>
                  <a:srgbClr val="106636"/>
                </a:solidFill>
              </a:rPr>
              <a:t>at ORNL's Spallation Neutron Source was sponsored by the Scientific User Facilities Division, Office of Basic Energy Sciences, US Department of </a:t>
            </a:r>
            <a:r>
              <a:rPr lang="en-US" sz="1000" b="1" dirty="0" smtClean="0">
                <a:solidFill>
                  <a:srgbClr val="106636"/>
                </a:solidFill>
              </a:rPr>
              <a:t>Energy. </a:t>
            </a:r>
            <a:r>
              <a:rPr lang="en-US" sz="1000" b="1" dirty="0">
                <a:solidFill>
                  <a:srgbClr val="106636"/>
                </a:solidFill>
              </a:rPr>
              <a:t>Experiments were performed at the </a:t>
            </a:r>
            <a:r>
              <a:rPr lang="en-US" sz="1000" b="1" dirty="0" smtClean="0">
                <a:solidFill>
                  <a:srgbClr val="106636"/>
                </a:solidFill>
              </a:rPr>
              <a:t>ORNL High Flux Isotope Reactor’s HB-2A and HB-1 </a:t>
            </a:r>
            <a:r>
              <a:rPr lang="en-US" sz="1000" b="1" dirty="0">
                <a:solidFill>
                  <a:srgbClr val="106636"/>
                </a:solidFill>
              </a:rPr>
              <a:t>instruments</a:t>
            </a:r>
            <a:r>
              <a:rPr lang="en-US" sz="1000" b="1" dirty="0" smtClean="0">
                <a:solidFill>
                  <a:srgbClr val="106636"/>
                </a:solidFill>
              </a:rPr>
              <a:t>. </a:t>
            </a:r>
            <a:endParaRPr lang="en-US" sz="1000" b="1" dirty="0">
              <a:solidFill>
                <a:srgbClr val="10663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2" y="3581400"/>
            <a:ext cx="380085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/>
              <a:t>Applying pressure causes a dramatic volume collapse accompanied by a insulator to metal transition. This is revealed as being due to a melting of a charge glassy state that results in an intermetallic charge transfer. This change was found to alter the valence in the material from Pb</a:t>
            </a:r>
            <a:r>
              <a:rPr lang="en-US" sz="1200" baseline="30000" dirty="0" smtClean="0"/>
              <a:t>2+</a:t>
            </a:r>
            <a:r>
              <a:rPr lang="en-US" sz="1200" baseline="-25000" dirty="0" smtClean="0"/>
              <a:t>0.5</a:t>
            </a:r>
            <a:r>
              <a:rPr lang="en-US" sz="1200" dirty="0" smtClean="0"/>
              <a:t>Pb</a:t>
            </a:r>
            <a:r>
              <a:rPr lang="en-US" sz="1200" baseline="30000" dirty="0" smtClean="0"/>
              <a:t>4+</a:t>
            </a:r>
            <a:r>
              <a:rPr lang="en-US" sz="1200" dirty="0" smtClean="0"/>
              <a:t>Cr</a:t>
            </a:r>
            <a:r>
              <a:rPr lang="en-US" sz="1200" baseline="30000" dirty="0" smtClean="0"/>
              <a:t>3+</a:t>
            </a:r>
            <a:r>
              <a:rPr lang="en-US" sz="1200" dirty="0" smtClean="0"/>
              <a:t>O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 to Pb</a:t>
            </a:r>
            <a:r>
              <a:rPr lang="en-US" sz="1200" baseline="30000" dirty="0" smtClean="0"/>
              <a:t>2+</a:t>
            </a:r>
            <a:r>
              <a:rPr lang="en-US" sz="1200" dirty="0" smtClean="0"/>
              <a:t>Cr</a:t>
            </a:r>
            <a:r>
              <a:rPr lang="en-US" sz="1200" baseline="30000" dirty="0" smtClean="0"/>
              <a:t>4+</a:t>
            </a:r>
            <a:r>
              <a:rPr lang="en-US" sz="1200" dirty="0" smtClean="0"/>
              <a:t>O</a:t>
            </a:r>
            <a:r>
              <a:rPr lang="en-US" sz="1200" baseline="-25000" dirty="0" smtClean="0"/>
              <a:t>3</a:t>
            </a:r>
            <a:r>
              <a:rPr lang="en-US" sz="1200" dirty="0" smtClean="0"/>
              <a:t>. This valence change occurs since </a:t>
            </a:r>
            <a:r>
              <a:rPr lang="en-US" sz="1200" dirty="0" err="1" smtClean="0"/>
              <a:t>Pb</a:t>
            </a:r>
            <a:r>
              <a:rPr lang="en-US" sz="1200" dirty="0" smtClean="0"/>
              <a:t> is a so-called valence skipper, i.e. it goes directly from 2+ to 4+ and cannot form a 3+ state. This characteristic is utilized in lead batteries.</a:t>
            </a:r>
            <a:endParaRPr lang="en-US" sz="1200" baseline="-25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962400" y="5417403"/>
            <a:ext cx="5181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106600"/>
                </a:solidFill>
              </a:rPr>
              <a:t>R. Yu, </a:t>
            </a:r>
            <a:r>
              <a:rPr lang="en-US" sz="1200" dirty="0" smtClean="0">
                <a:solidFill>
                  <a:srgbClr val="106600"/>
                </a:solidFill>
              </a:rPr>
              <a:t>H. </a:t>
            </a:r>
            <a:r>
              <a:rPr lang="en-US" sz="1200" dirty="0" err="1" smtClean="0">
                <a:solidFill>
                  <a:srgbClr val="106600"/>
                </a:solidFill>
              </a:rPr>
              <a:t>Hojo</a:t>
            </a:r>
            <a:r>
              <a:rPr lang="en-US" sz="1200" dirty="0" smtClean="0">
                <a:solidFill>
                  <a:srgbClr val="106600"/>
                </a:solidFill>
              </a:rPr>
              <a:t>, T. </a:t>
            </a:r>
            <a:r>
              <a:rPr lang="en-US" sz="1200" dirty="0" err="1" smtClean="0">
                <a:solidFill>
                  <a:srgbClr val="106600"/>
                </a:solidFill>
              </a:rPr>
              <a:t>Watanuki</a:t>
            </a:r>
            <a:r>
              <a:rPr lang="en-US" sz="1200" dirty="0" smtClean="0">
                <a:solidFill>
                  <a:srgbClr val="106600"/>
                </a:solidFill>
              </a:rPr>
              <a:t>, </a:t>
            </a:r>
            <a:r>
              <a:rPr lang="en-US" sz="1200" dirty="0">
                <a:solidFill>
                  <a:srgbClr val="106600"/>
                </a:solidFill>
              </a:rPr>
              <a:t>M. </a:t>
            </a:r>
            <a:r>
              <a:rPr lang="en-US" sz="1200" dirty="0" err="1">
                <a:solidFill>
                  <a:srgbClr val="106600"/>
                </a:solidFill>
              </a:rPr>
              <a:t>Mizumaki</a:t>
            </a:r>
            <a:r>
              <a:rPr lang="en-US" sz="1200" dirty="0">
                <a:solidFill>
                  <a:srgbClr val="106600"/>
                </a:solidFill>
              </a:rPr>
              <a:t>, T. </a:t>
            </a:r>
            <a:r>
              <a:rPr lang="en-US" sz="1200" dirty="0" err="1">
                <a:solidFill>
                  <a:srgbClr val="106600"/>
                </a:solidFill>
              </a:rPr>
              <a:t>Mizokawa</a:t>
            </a:r>
            <a:r>
              <a:rPr lang="en-US" sz="1200" dirty="0">
                <a:solidFill>
                  <a:srgbClr val="106600"/>
                </a:solidFill>
              </a:rPr>
              <a:t>, K. Oka, H. Kim, A. Machida, K. </a:t>
            </a:r>
            <a:r>
              <a:rPr lang="en-US" sz="1200" dirty="0" err="1">
                <a:solidFill>
                  <a:srgbClr val="106600"/>
                </a:solidFill>
              </a:rPr>
              <a:t>Sakaki</a:t>
            </a:r>
            <a:r>
              <a:rPr lang="en-US" sz="1200" dirty="0">
                <a:solidFill>
                  <a:srgbClr val="106600"/>
                </a:solidFill>
              </a:rPr>
              <a:t>, Y. Nakamura, A. </a:t>
            </a:r>
            <a:r>
              <a:rPr lang="en-US" sz="1200" dirty="0" err="1">
                <a:solidFill>
                  <a:srgbClr val="106600"/>
                </a:solidFill>
              </a:rPr>
              <a:t>Agui</a:t>
            </a:r>
            <a:r>
              <a:rPr lang="en-US" sz="1200" dirty="0">
                <a:solidFill>
                  <a:srgbClr val="106600"/>
                </a:solidFill>
              </a:rPr>
              <a:t>, D. Mori, Y. </a:t>
            </a:r>
            <a:r>
              <a:rPr lang="en-US" sz="1200" dirty="0" err="1">
                <a:solidFill>
                  <a:srgbClr val="106600"/>
                </a:solidFill>
              </a:rPr>
              <a:t>Inaguma</a:t>
            </a:r>
            <a:r>
              <a:rPr lang="en-US" sz="1200" dirty="0">
                <a:solidFill>
                  <a:srgbClr val="106600"/>
                </a:solidFill>
              </a:rPr>
              <a:t>, M. </a:t>
            </a:r>
            <a:r>
              <a:rPr lang="en-US" sz="1200" dirty="0" err="1">
                <a:solidFill>
                  <a:srgbClr val="106600"/>
                </a:solidFill>
              </a:rPr>
              <a:t>Schlipf</a:t>
            </a:r>
            <a:r>
              <a:rPr lang="en-US" sz="1200" dirty="0">
                <a:solidFill>
                  <a:srgbClr val="106600"/>
                </a:solidFill>
              </a:rPr>
              <a:t>, K. Z. </a:t>
            </a:r>
            <a:r>
              <a:rPr lang="en-US" sz="1200" dirty="0" err="1">
                <a:solidFill>
                  <a:srgbClr val="106600"/>
                </a:solidFill>
              </a:rPr>
              <a:t>Rushchanskii</a:t>
            </a:r>
            <a:r>
              <a:rPr lang="en-US" sz="1200" dirty="0">
                <a:solidFill>
                  <a:srgbClr val="106600"/>
                </a:solidFill>
              </a:rPr>
              <a:t>, M. </a:t>
            </a:r>
            <a:r>
              <a:rPr lang="en-US" sz="1200" dirty="0" err="1">
                <a:solidFill>
                  <a:srgbClr val="106600"/>
                </a:solidFill>
              </a:rPr>
              <a:t>Ležaić</a:t>
            </a:r>
            <a:r>
              <a:rPr lang="en-US" sz="1200" dirty="0">
                <a:solidFill>
                  <a:srgbClr val="106600"/>
                </a:solidFill>
              </a:rPr>
              <a:t>, M. Matsuda, J. Ma, S. Calder, M. </a:t>
            </a:r>
            <a:r>
              <a:rPr lang="en-US" sz="1200" dirty="0" err="1">
                <a:solidFill>
                  <a:srgbClr val="106600"/>
                </a:solidFill>
              </a:rPr>
              <a:t>Isobe</a:t>
            </a:r>
            <a:r>
              <a:rPr lang="en-US" sz="1200" dirty="0">
                <a:solidFill>
                  <a:srgbClr val="106600"/>
                </a:solidFill>
              </a:rPr>
              <a:t>, Y. </a:t>
            </a:r>
            <a:r>
              <a:rPr lang="en-US" sz="1200" dirty="0" err="1">
                <a:solidFill>
                  <a:srgbClr val="106600"/>
                </a:solidFill>
              </a:rPr>
              <a:t>Ikuhara</a:t>
            </a:r>
            <a:r>
              <a:rPr lang="en-US" sz="1200" dirty="0">
                <a:solidFill>
                  <a:srgbClr val="106600"/>
                </a:solidFill>
              </a:rPr>
              <a:t>, and M. </a:t>
            </a:r>
            <a:r>
              <a:rPr lang="en-US" sz="1200" dirty="0" smtClean="0">
                <a:solidFill>
                  <a:srgbClr val="106600"/>
                </a:solidFill>
              </a:rPr>
              <a:t>Azuma, Journal of the American Chemical </a:t>
            </a:r>
            <a:r>
              <a:rPr lang="en-US" sz="1200" dirty="0" smtClean="0">
                <a:solidFill>
                  <a:srgbClr val="106600"/>
                </a:solidFill>
              </a:rPr>
              <a:t>Society </a:t>
            </a:r>
            <a:r>
              <a:rPr lang="en-US" sz="1200" b="1" dirty="0" smtClean="0">
                <a:solidFill>
                  <a:srgbClr val="106600"/>
                </a:solidFill>
              </a:rPr>
              <a:t>137</a:t>
            </a:r>
            <a:r>
              <a:rPr lang="en-US" sz="1200" dirty="0" smtClean="0">
                <a:solidFill>
                  <a:srgbClr val="106600"/>
                </a:solidFill>
              </a:rPr>
              <a:t> 12719 (</a:t>
            </a:r>
            <a:r>
              <a:rPr lang="en-US" sz="1200" smtClean="0">
                <a:solidFill>
                  <a:srgbClr val="106600"/>
                </a:solidFill>
              </a:rPr>
              <a:t>2015</a:t>
            </a:r>
            <a:r>
              <a:rPr lang="en-US" sz="1200" smtClean="0">
                <a:solidFill>
                  <a:srgbClr val="106600"/>
                </a:solidFill>
              </a:rPr>
              <a:t>). </a:t>
            </a:r>
            <a:endParaRPr lang="en-US" sz="1200" dirty="0" smtClean="0">
              <a:solidFill>
                <a:srgbClr val="106600"/>
              </a:solidFill>
            </a:endParaRPr>
          </a:p>
        </p:txBody>
      </p:sp>
      <p:pic>
        <p:nvPicPr>
          <p:cNvPr id="5" name="Picture 4" descr="ja-2015-08216c_000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60" y="914400"/>
            <a:ext cx="384294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75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6240</TotalTime>
  <Words>272</Words>
  <Application>Microsoft Macintosh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14_Office Theme</vt:lpstr>
      <vt:lpstr>Melting of unexpected charge glassy state leads to a pressure induced metal-insulator transition </vt:lpstr>
    </vt:vector>
  </TitlesOfParts>
  <Company>US Department of Energy (SC)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helpdesk</dc:creator>
  <cp:lastModifiedBy>Stuart Calder</cp:lastModifiedBy>
  <cp:revision>478</cp:revision>
  <cp:lastPrinted>2012-09-18T14:47:01Z</cp:lastPrinted>
  <dcterms:created xsi:type="dcterms:W3CDTF">2010-12-15T20:48:04Z</dcterms:created>
  <dcterms:modified xsi:type="dcterms:W3CDTF">2015-10-30T21:54:57Z</dcterms:modified>
</cp:coreProperties>
</file>