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9144000" cy="6858000" type="screen4x3"/>
  <p:notesSz cx="68580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09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472C"/>
    <a:srgbClr val="006666"/>
    <a:srgbClr val="009999"/>
    <a:srgbClr val="02CAB7"/>
    <a:srgbClr val="336699"/>
    <a:srgbClr val="008080"/>
    <a:srgbClr val="003366"/>
    <a:srgbClr val="339966"/>
    <a:srgbClr val="006699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2438" autoAdjust="0"/>
  </p:normalViewPr>
  <p:slideViewPr>
    <p:cSldViewPr>
      <p:cViewPr varScale="1">
        <p:scale>
          <a:sx n="97" d="100"/>
          <a:sy n="97" d="100"/>
        </p:scale>
        <p:origin x="-12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030" y="-102"/>
      </p:cViewPr>
      <p:guideLst>
        <p:guide orient="horz" pos="2909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2421" cy="4621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8" y="0"/>
            <a:ext cx="2972421" cy="4621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23E8C-FA44-4993-A678-63B7AC20CC23}" type="datetimeFigureOut">
              <a:rPr lang="en-US" smtClean="0"/>
              <a:pPr/>
              <a:t>1/21/16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78"/>
            <a:ext cx="2972421" cy="4621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8" y="8772378"/>
            <a:ext cx="2972421" cy="4621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747C0-E24C-47AA-B529-C34075BA04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2594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F98BB69-19D5-425C-B33D-FC77D5A6EC32}" type="datetimeFigureOut">
              <a:rPr lang="en-US" smtClean="0"/>
              <a:pPr/>
              <a:t>1/21/16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91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87136"/>
            <a:ext cx="5486400" cy="4156234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297180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72669"/>
            <a:ext cx="297180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6210A8A-16C0-4562-AD3A-B1BC2569C6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495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10A8A-16C0-4562-AD3A-B1BC2569C64A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36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-219075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58" tIns="45630" rIns="91258" bIns="4563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52442" y="866775"/>
            <a:ext cx="8410575" cy="525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58" tIns="45630" rIns="91258" bIns="456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0" name="Picture 9" descr="horizontal-logo-green-text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354780"/>
            <a:ext cx="24384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225" y="6332854"/>
            <a:ext cx="1877575" cy="4518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kern="1200">
          <a:solidFill>
            <a:srgbClr val="106636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5pPr>
      <a:lvl6pPr marL="456294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6pPr>
      <a:lvl7pPr marL="912583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7pPr>
      <a:lvl8pPr marL="1368877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8pPr>
      <a:lvl9pPr marL="1825168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9pPr>
    </p:titleStyle>
    <p:bodyStyle>
      <a:lvl1pPr marL="342219" indent="-342219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b="1" kern="1200">
          <a:solidFill>
            <a:srgbClr val="146737"/>
          </a:solidFill>
          <a:latin typeface="Arial" pitchFamily="34" charset="0"/>
          <a:ea typeface="+mn-ea"/>
          <a:cs typeface="Arial" pitchFamily="34" charset="0"/>
        </a:defRPr>
      </a:lvl1pPr>
      <a:lvl2pPr marL="741473" indent="-28518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2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2pPr>
      <a:lvl3pPr marL="1140731" indent="-2281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597023" indent="-2281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3313" indent="-2281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09607" indent="-228150" algn="l" defTabSz="9125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5900" indent="-228150" algn="l" defTabSz="9125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2191" indent="-228150" algn="l" defTabSz="9125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8480" indent="-228150" algn="l" defTabSz="9125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294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2583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877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5168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1461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7751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4045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0335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28133"/>
          </a:xfrm>
        </p:spPr>
        <p:txBody>
          <a:bodyPr/>
          <a:lstStyle/>
          <a:p>
            <a:r>
              <a:rPr lang="en-US" b="1" dirty="0" smtClean="0"/>
              <a:t>The ordered low-dimensional frustrated magnets challenge the nonlinear spin-wave theories</a:t>
            </a:r>
            <a:endParaRPr lang="en-US" sz="2400" b="1" dirty="0">
              <a:solidFill>
                <a:schemeClr val="accent3"/>
              </a:solidFill>
            </a:endParaRPr>
          </a:p>
        </p:txBody>
      </p:sp>
      <p:sp>
        <p:nvSpPr>
          <p:cNvPr id="7" name="TextBox 133"/>
          <p:cNvSpPr txBox="1"/>
          <p:nvPr/>
        </p:nvSpPr>
        <p:spPr>
          <a:xfrm>
            <a:off x="0" y="5386626"/>
            <a:ext cx="4343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/>
            <a:r>
              <a:rPr lang="en-US" sz="1000" b="1" dirty="0" smtClean="0">
                <a:solidFill>
                  <a:srgbClr val="106636"/>
                </a:solidFill>
              </a:rPr>
              <a:t>The research conducted </a:t>
            </a:r>
            <a:r>
              <a:rPr lang="en-US" sz="1000" b="1" dirty="0">
                <a:solidFill>
                  <a:srgbClr val="106636"/>
                </a:solidFill>
              </a:rPr>
              <a:t>at ORNL's </a:t>
            </a:r>
            <a:r>
              <a:rPr lang="en-US" sz="1000" b="1" dirty="0" smtClean="0">
                <a:solidFill>
                  <a:srgbClr val="106636"/>
                </a:solidFill>
              </a:rPr>
              <a:t>Spallation Neutron Source and High Flux Isotope Reactor was </a:t>
            </a:r>
            <a:r>
              <a:rPr lang="en-US" sz="1000" b="1" dirty="0">
                <a:solidFill>
                  <a:srgbClr val="106636"/>
                </a:solidFill>
              </a:rPr>
              <a:t>sponsored by the Scientific User Facilities Division, Office of Basic Energy Sciences, US Department of </a:t>
            </a:r>
            <a:r>
              <a:rPr lang="en-US" sz="1000" b="1" dirty="0" smtClean="0">
                <a:solidFill>
                  <a:srgbClr val="106636"/>
                </a:solidFill>
              </a:rPr>
              <a:t>Energy. </a:t>
            </a:r>
            <a:r>
              <a:rPr lang="en-US" sz="1000" b="1" dirty="0">
                <a:solidFill>
                  <a:srgbClr val="106636"/>
                </a:solidFill>
              </a:rPr>
              <a:t>Experiments were performed at the ORNL </a:t>
            </a:r>
            <a:r>
              <a:rPr lang="en-US" sz="1000" b="1" dirty="0" smtClean="0">
                <a:solidFill>
                  <a:srgbClr val="106636"/>
                </a:solidFill>
              </a:rPr>
              <a:t>High Flux Isotope Reactor’s HB1A, HB1, HB3A, and CG4C, and </a:t>
            </a:r>
            <a:r>
              <a:rPr lang="en-US" sz="1000" b="1" dirty="0" err="1" smtClean="0">
                <a:solidFill>
                  <a:srgbClr val="106636"/>
                </a:solidFill>
              </a:rPr>
              <a:t>Spallation</a:t>
            </a:r>
            <a:r>
              <a:rPr lang="en-US" sz="1000" b="1" dirty="0" smtClean="0">
                <a:solidFill>
                  <a:srgbClr val="106636"/>
                </a:solidFill>
              </a:rPr>
              <a:t> Neutron Source’s CNCS instruments. </a:t>
            </a:r>
            <a:endParaRPr lang="en-US" sz="1000" b="1" dirty="0">
              <a:solidFill>
                <a:srgbClr val="106636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3962400"/>
            <a:ext cx="4572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a-b </a:t>
            </a:r>
            <a:r>
              <a:rPr lang="en-US" sz="1200" dirty="0" smtClean="0"/>
              <a:t>The inelastic neutron scattering measurements and nonlinear spin-wave simulation of the spectra of Ba</a:t>
            </a:r>
            <a:r>
              <a:rPr lang="en-US" sz="1200" baseline="-25000" dirty="0" smtClean="0"/>
              <a:t>3</a:t>
            </a:r>
            <a:r>
              <a:rPr lang="en-US" sz="1200" dirty="0" smtClean="0"/>
              <a:t>CoSb</a:t>
            </a:r>
            <a:r>
              <a:rPr lang="en-US" sz="1200" baseline="-25000" dirty="0" smtClean="0"/>
              <a:t>2</a:t>
            </a:r>
            <a:r>
              <a:rPr lang="en-US" sz="1200" dirty="0" smtClean="0"/>
              <a:t>O</a:t>
            </a:r>
            <a:r>
              <a:rPr lang="en-US" sz="1200" baseline="-25000" dirty="0" smtClean="0"/>
              <a:t>9</a:t>
            </a:r>
            <a:r>
              <a:rPr lang="en-US" sz="1200" dirty="0" smtClean="0"/>
              <a:t> as a function of the momentum and energy transfer at T = 1.5K. </a:t>
            </a:r>
            <a:r>
              <a:rPr lang="en-US" sz="1200" b="1" dirty="0" smtClean="0"/>
              <a:t>c </a:t>
            </a:r>
            <a:r>
              <a:rPr lang="en-US" sz="1200" dirty="0" smtClean="0"/>
              <a:t>The constant-q scans near M</a:t>
            </a:r>
            <a:r>
              <a:rPr lang="en-US" sz="1200" baseline="-25000" dirty="0" smtClean="0"/>
              <a:t>1</a:t>
            </a:r>
            <a:r>
              <a:rPr lang="en-US" sz="1200" dirty="0" smtClean="0"/>
              <a:t> point showing </a:t>
            </a:r>
            <a:r>
              <a:rPr lang="en-US" sz="1200" dirty="0"/>
              <a:t>t</a:t>
            </a:r>
            <a:r>
              <a:rPr lang="en-US" sz="1200" dirty="0" smtClean="0"/>
              <a:t>he broadened </a:t>
            </a:r>
            <a:r>
              <a:rPr lang="en-US" sz="1200" dirty="0" err="1" smtClean="0"/>
              <a:t>magnon</a:t>
            </a:r>
            <a:r>
              <a:rPr lang="en-US" sz="1200" dirty="0" smtClean="0"/>
              <a:t> line-widths and their decay. In addition, the two-</a:t>
            </a:r>
            <a:r>
              <a:rPr lang="en-US" sz="1200" dirty="0" err="1" smtClean="0"/>
              <a:t>magnon</a:t>
            </a:r>
            <a:r>
              <a:rPr lang="en-US" sz="1200" dirty="0" smtClean="0"/>
              <a:t> continuum was observed</a:t>
            </a:r>
            <a:r>
              <a:rPr lang="en-US" sz="1200" smtClean="0"/>
              <a:t>. </a:t>
            </a:r>
          </a:p>
          <a:p>
            <a:r>
              <a:rPr lang="en-US" sz="1200" b="1" smtClean="0"/>
              <a:t>d</a:t>
            </a:r>
            <a:r>
              <a:rPr lang="en-US" sz="1200" smtClean="0"/>
              <a:t> </a:t>
            </a:r>
            <a:r>
              <a:rPr lang="en-US" sz="1200" dirty="0" smtClean="0"/>
              <a:t>Constant-energy cut at 1.3 meV, showing the </a:t>
            </a:r>
            <a:r>
              <a:rPr lang="en-US" sz="1200" smtClean="0"/>
              <a:t>triangular lattice shape </a:t>
            </a:r>
            <a:r>
              <a:rPr lang="en-US" sz="1200" dirty="0" smtClean="0"/>
              <a:t>associated with the zone boundary excitation.</a:t>
            </a:r>
            <a:endParaRPr lang="en-US" sz="1200" dirty="0"/>
          </a:p>
        </p:txBody>
      </p:sp>
      <p:sp>
        <p:nvSpPr>
          <p:cNvPr id="4" name="Rectangle 3"/>
          <p:cNvSpPr/>
          <p:nvPr/>
        </p:nvSpPr>
        <p:spPr>
          <a:xfrm>
            <a:off x="4493372" y="5501536"/>
            <a:ext cx="457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100" dirty="0" smtClean="0"/>
              <a:t>J. Ma, Y. </a:t>
            </a:r>
            <a:r>
              <a:rPr lang="en-US" sz="1100" dirty="0" err="1" smtClean="0"/>
              <a:t>Kamiya</a:t>
            </a:r>
            <a:r>
              <a:rPr lang="en-US" sz="1100" dirty="0" smtClean="0"/>
              <a:t>, Tao Hong, H. B. Cao, G. Ehlers, W. </a:t>
            </a:r>
            <a:r>
              <a:rPr lang="en-US" sz="1100" dirty="0" err="1" smtClean="0"/>
              <a:t>Tian</a:t>
            </a:r>
            <a:r>
              <a:rPr lang="en-US" sz="1100" dirty="0" smtClean="0"/>
              <a:t>, C. D. Batista, Z. L. Dun, H. D. Zhou, and M. Matsuda, Static and Dynamical Properties of the Spin-1/2 Equilateral Triangular-Lattice </a:t>
            </a:r>
            <a:r>
              <a:rPr lang="en-US" sz="1100" dirty="0" err="1" smtClean="0"/>
              <a:t>Antiferromagnet</a:t>
            </a:r>
            <a:r>
              <a:rPr lang="en-US" sz="1100" dirty="0" smtClean="0"/>
              <a:t> Ba</a:t>
            </a:r>
            <a:r>
              <a:rPr lang="en-US" sz="1100" baseline="-25000" dirty="0" smtClean="0"/>
              <a:t>3</a:t>
            </a:r>
            <a:r>
              <a:rPr lang="en-US" sz="1100" dirty="0" smtClean="0"/>
              <a:t>CoSb</a:t>
            </a:r>
            <a:r>
              <a:rPr lang="en-US" sz="1100" baseline="-25000" dirty="0" smtClean="0"/>
              <a:t>2</a:t>
            </a:r>
            <a:r>
              <a:rPr lang="en-US" sz="1100" dirty="0" smtClean="0"/>
              <a:t>O</a:t>
            </a:r>
            <a:r>
              <a:rPr lang="en-US" sz="1100" baseline="-25000" dirty="0" smtClean="0"/>
              <a:t>9</a:t>
            </a:r>
            <a:r>
              <a:rPr lang="en-US" sz="1100" dirty="0" smtClean="0"/>
              <a:t>. </a:t>
            </a:r>
            <a:r>
              <a:rPr lang="en-US" sz="1100" i="1" dirty="0" smtClean="0"/>
              <a:t>Physical Review Letters </a:t>
            </a:r>
            <a:r>
              <a:rPr lang="en-US" sz="1100" dirty="0" smtClean="0"/>
              <a:t>(in press).</a:t>
            </a:r>
            <a:endParaRPr lang="en-US" sz="11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1720"/>
            <a:ext cx="3058316" cy="2763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0" y="929640"/>
            <a:ext cx="1445372" cy="1813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1772" y="2815979"/>
            <a:ext cx="1295400" cy="1146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2971800" y="2743200"/>
            <a:ext cx="457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(d)</a:t>
            </a:r>
            <a:endParaRPr lang="en-US" sz="900" dirty="0"/>
          </a:p>
        </p:txBody>
      </p:sp>
      <p:sp>
        <p:nvSpPr>
          <p:cNvPr id="17" name="矩形 16"/>
          <p:cNvSpPr/>
          <p:nvPr/>
        </p:nvSpPr>
        <p:spPr>
          <a:xfrm>
            <a:off x="3048000" y="914400"/>
            <a:ext cx="15240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895600" y="866001"/>
            <a:ext cx="381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(c)</a:t>
            </a:r>
            <a:endParaRPr lang="en-US" sz="900" dirty="0"/>
          </a:p>
        </p:txBody>
      </p:sp>
      <p:sp>
        <p:nvSpPr>
          <p:cNvPr id="24" name="矩形 23"/>
          <p:cNvSpPr/>
          <p:nvPr/>
        </p:nvSpPr>
        <p:spPr>
          <a:xfrm>
            <a:off x="2819400" y="2514600"/>
            <a:ext cx="1524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28600" y="2362200"/>
            <a:ext cx="457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(b)</a:t>
            </a:r>
            <a:endParaRPr lang="en-US" sz="900" dirty="0"/>
          </a:p>
        </p:txBody>
      </p:sp>
      <p:sp>
        <p:nvSpPr>
          <p:cNvPr id="21" name="Content Placeholder 1"/>
          <p:cNvSpPr txBox="1">
            <a:spLocks/>
          </p:cNvSpPr>
          <p:nvPr/>
        </p:nvSpPr>
        <p:spPr bwMode="auto">
          <a:xfrm>
            <a:off x="4493372" y="762000"/>
            <a:ext cx="4650628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58" tIns="45630" rIns="91258" bIns="45630" numCol="1" anchor="t" anchorCtr="0" compatLnSpc="1">
            <a:prstTxWarp prst="textNoShape">
              <a:avLst/>
            </a:prstTxWarp>
          </a:bodyPr>
          <a:lstStyle/>
          <a:p>
            <a:pPr marL="0" marR="0" lvl="0" indent="-342219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0663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Scientific Achievement</a:t>
            </a:r>
          </a:p>
          <a:p>
            <a:pPr marL="342219" lvl="0" indent="-342219" fontAlgn="base">
              <a:spcBef>
                <a:spcPct val="20000"/>
              </a:spcBef>
              <a:spcAft>
                <a:spcPct val="0"/>
              </a:spcAft>
            </a:pPr>
            <a:r>
              <a:rPr lang="en-US" sz="1400" b="1" dirty="0" smtClean="0">
                <a:latin typeface="+mj-lt"/>
                <a:cs typeface="Arial" pitchFamily="34" charset="0"/>
              </a:rPr>
              <a:t>       R</a:t>
            </a:r>
            <a:r>
              <a:rPr lang="en-US" sz="1400" b="1" dirty="0" smtClean="0"/>
              <a:t>esults on an ordered low dimensional frustrated magnet suggest a new theoretical framework is needed for adequate description.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/>
            </a:r>
            <a:b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</a:br>
            <a:endParaRPr kumimoji="0" lang="en-US" sz="700" b="1" i="1" u="none" strike="noStrike" kern="1200" cap="none" spc="0" normalizeH="0" baseline="0" noProof="0" dirty="0" smtClean="0">
              <a:ln>
                <a:noFill/>
              </a:ln>
              <a:solidFill>
                <a:srgbClr val="10663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0663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Significance and Impact</a:t>
            </a:r>
          </a:p>
          <a:p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itchFamily="34" charset="0"/>
              </a:rPr>
              <a:t>The </a:t>
            </a:r>
            <a:r>
              <a:rPr kumimoji="0" lang="en-US" sz="1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itchFamily="34" charset="0"/>
              </a:rPr>
              <a:t>S=1/2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itchFamily="34" charset="0"/>
              </a:rPr>
              <a:t> triangular-lattice Heisenberg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itchFamily="34" charset="0"/>
              </a:rPr>
              <a:t>antiferromagnet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itchFamily="34" charset="0"/>
              </a:rPr>
              <a:t>, </a:t>
            </a:r>
            <a:r>
              <a:rPr lang="en-US" sz="1400" b="1" dirty="0" smtClean="0">
                <a:cs typeface="Arial" pitchFamily="34" charset="0"/>
              </a:rPr>
              <a:t>Ba</a:t>
            </a:r>
            <a:r>
              <a:rPr lang="en-US" sz="1400" b="1" baseline="-25000" dirty="0" smtClean="0">
                <a:cs typeface="Arial" pitchFamily="34" charset="0"/>
              </a:rPr>
              <a:t>3</a:t>
            </a:r>
            <a:r>
              <a:rPr lang="en-US" sz="1400" b="1" dirty="0" smtClean="0">
                <a:cs typeface="Arial" pitchFamily="34" charset="0"/>
              </a:rPr>
              <a:t>CoSb</a:t>
            </a:r>
            <a:r>
              <a:rPr lang="en-US" sz="1400" b="1" baseline="-25000" dirty="0" smtClean="0">
                <a:cs typeface="Arial" pitchFamily="34" charset="0"/>
              </a:rPr>
              <a:t>2</a:t>
            </a:r>
            <a:r>
              <a:rPr lang="en-US" sz="1400" b="1" dirty="0" smtClean="0">
                <a:cs typeface="Arial" pitchFamily="34" charset="0"/>
              </a:rPr>
              <a:t>O</a:t>
            </a:r>
            <a:r>
              <a:rPr lang="en-US" sz="1400" b="1" baseline="-25000" dirty="0" smtClean="0">
                <a:cs typeface="Arial" pitchFamily="34" charset="0"/>
              </a:rPr>
              <a:t>9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itchFamily="34" charset="0"/>
              </a:rPr>
              <a:t>, is a typical system to study the combination of the frustration, quantum fluctuations</a:t>
            </a:r>
            <a:r>
              <a:rPr kumimoji="0" lang="en-US" sz="1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itchFamily="34" charset="0"/>
              </a:rPr>
              <a:t> and low dimensionality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itchFamily="34" charset="0"/>
              </a:rPr>
              <a:t>. </a:t>
            </a:r>
            <a:r>
              <a:rPr lang="en-US" sz="1400" b="1" dirty="0">
                <a:cs typeface="Arial" pitchFamily="34" charset="0"/>
              </a:rPr>
              <a:t>In this context, the authors confirm the </a:t>
            </a:r>
            <a:r>
              <a:rPr lang="en-US" sz="1400" b="1" dirty="0" smtClean="0">
                <a:cs typeface="Arial" pitchFamily="34" charset="0"/>
              </a:rPr>
              <a:t>120°order in </a:t>
            </a:r>
            <a:r>
              <a:rPr lang="en-US" sz="1400" b="1" dirty="0">
                <a:cs typeface="Arial" pitchFamily="34" charset="0"/>
              </a:rPr>
              <a:t>the ab-plane at zero-field and determine the exchange constants of the quasi-2D XXZ Hamiltonian. More importantly, they </a:t>
            </a:r>
            <a:r>
              <a:rPr lang="en-US" sz="1400" b="1" dirty="0" smtClean="0">
                <a:cs typeface="Arial" pitchFamily="34" charset="0"/>
              </a:rPr>
              <a:t>reveal </a:t>
            </a:r>
            <a:r>
              <a:rPr lang="en-US" sz="1400" b="1" dirty="0">
                <a:cs typeface="Arial" pitchFamily="34" charset="0"/>
              </a:rPr>
              <a:t>that the </a:t>
            </a:r>
            <a:r>
              <a:rPr lang="en-US" sz="1400" b="1" dirty="0" err="1">
                <a:cs typeface="Arial" pitchFamily="34" charset="0"/>
              </a:rPr>
              <a:t>semiclassical</a:t>
            </a:r>
            <a:r>
              <a:rPr lang="en-US" sz="1400" b="1" dirty="0">
                <a:cs typeface="Arial" pitchFamily="34" charset="0"/>
              </a:rPr>
              <a:t> treatment is inadequate to explain the observed </a:t>
            </a:r>
            <a:r>
              <a:rPr lang="en-US" sz="1400" b="1" dirty="0" err="1">
                <a:cs typeface="Arial" pitchFamily="34" charset="0"/>
              </a:rPr>
              <a:t>magnon</a:t>
            </a:r>
            <a:r>
              <a:rPr lang="en-US" sz="1400" b="1" dirty="0">
                <a:cs typeface="Arial" pitchFamily="34" charset="0"/>
              </a:rPr>
              <a:t> decay and the associated line broadening, thereby pointing to a need for developing an alternative theoretical framework</a:t>
            </a:r>
            <a:r>
              <a:rPr lang="en-US" sz="1400" b="1" dirty="0" smtClean="0">
                <a:cs typeface="Arial" pitchFamily="34" charset="0"/>
              </a:rPr>
              <a:t>.</a:t>
            </a:r>
            <a:br>
              <a:rPr lang="en-US" sz="1400" b="1" dirty="0" smtClean="0">
                <a:cs typeface="Arial" pitchFamily="34" charset="0"/>
              </a:rPr>
            </a:b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itchFamily="34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0663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Research Details</a:t>
            </a:r>
          </a:p>
          <a:p>
            <a:pPr marL="406400" marR="0" lvl="1" indent="-18097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1472C"/>
                </a:solidFill>
                <a:effectLst/>
                <a:uLnTx/>
                <a:uFillTx/>
                <a:ea typeface="+mn-ea"/>
                <a:cs typeface="Arial" pitchFamily="34" charset="0"/>
              </a:rPr>
              <a:t>The magnetic structure was confirmed by neutron diffraction.</a:t>
            </a:r>
          </a:p>
          <a:p>
            <a:pPr marL="406400" lvl="1" indent="-180975" fontAlgn="base">
              <a:spcAft>
                <a:spcPct val="0"/>
              </a:spcAft>
              <a:buFont typeface="Arial" pitchFamily="34" charset="0"/>
              <a:buChar char="–"/>
            </a:pPr>
            <a:r>
              <a:rPr lang="en-US" sz="1200" dirty="0" smtClean="0">
                <a:solidFill>
                  <a:srgbClr val="01472C"/>
                </a:solidFill>
                <a:cs typeface="Arial" pitchFamily="34" charset="0"/>
              </a:rPr>
              <a:t>The exchange and anisotropy parameters were determined by inelastic neutron scattering with a </a:t>
            </a:r>
            <a:r>
              <a:rPr lang="en-US" sz="1200" dirty="0" smtClean="0">
                <a:solidFill>
                  <a:srgbClr val="01472C"/>
                </a:solidFill>
              </a:rPr>
              <a:t>quasi-2D spin Hamiltonian</a:t>
            </a:r>
            <a:r>
              <a:rPr lang="en-US" sz="1200" dirty="0" smtClean="0">
                <a:solidFill>
                  <a:srgbClr val="01472C"/>
                </a:solidFill>
                <a:cs typeface="Arial" pitchFamily="34" charset="0"/>
              </a:rPr>
              <a:t>.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rgbClr val="01472C"/>
              </a:solidFill>
              <a:effectLst/>
              <a:uLnTx/>
              <a:uFillTx/>
              <a:ea typeface="+mn-ea"/>
              <a:cs typeface="Arial" pitchFamily="34" charset="0"/>
            </a:endParaRPr>
          </a:p>
          <a:p>
            <a:pPr marL="406400" lvl="1" indent="-180975" fontAlgn="base">
              <a:spcAft>
                <a:spcPct val="0"/>
              </a:spcAft>
              <a:buFont typeface="Arial" pitchFamily="34" charset="0"/>
              <a:buChar char="–"/>
            </a:pPr>
            <a:r>
              <a:rPr lang="en-US" sz="1200" dirty="0" smtClean="0">
                <a:solidFill>
                  <a:srgbClr val="01472C"/>
                </a:solidFill>
              </a:rPr>
              <a:t>The observed magnon decay and the broadening dispersions reveal that a new theoretical framework is needed</a:t>
            </a: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1472C"/>
                </a:solidFill>
                <a:effectLst/>
                <a:uLnTx/>
                <a:uFillTx/>
                <a:ea typeface="+mn-ea"/>
                <a:cs typeface="Arial" pitchFamily="34" charset="0"/>
              </a:rPr>
              <a:t>.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rgbClr val="01472C"/>
              </a:solidFill>
              <a:effectLst/>
              <a:uLnTx/>
              <a:uFillTx/>
              <a:ea typeface="+mn-ea"/>
              <a:cs typeface="Arial" pitchFamily="34" charset="0"/>
            </a:endParaRPr>
          </a:p>
          <a:p>
            <a:pPr marL="225425" marR="0" lvl="1" indent="0" algn="r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rgbClr val="009999"/>
              </a:solidFill>
              <a:effectLst/>
              <a:uLnTx/>
              <a:uFillTx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475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6294</TotalTime>
  <Words>264</Words>
  <Application>Microsoft Macintosh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14_Office Theme</vt:lpstr>
      <vt:lpstr>The ordered low-dimensional frustrated magnets challenge the nonlinear spin-wave theories</vt:lpstr>
    </vt:vector>
  </TitlesOfParts>
  <Company>US Department of Energy (SC)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helpdesk</dc:creator>
  <cp:lastModifiedBy>Chakoumakos, Bryan C.</cp:lastModifiedBy>
  <cp:revision>458</cp:revision>
  <cp:lastPrinted>2015-09-23T17:55:15Z</cp:lastPrinted>
  <dcterms:created xsi:type="dcterms:W3CDTF">2010-12-15T20:48:04Z</dcterms:created>
  <dcterms:modified xsi:type="dcterms:W3CDTF">2016-01-21T17:16:28Z</dcterms:modified>
</cp:coreProperties>
</file>