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handoutMasterIdLst>
    <p:handoutMasterId r:id="rId4"/>
  </p:handoutMasterIdLst>
  <p:sldIdLst>
    <p:sldId id="273" r:id="rId2"/>
  </p:sldIdLst>
  <p:sldSz cx="9144000" cy="6858000" type="screen4x3"/>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600"/>
    <a:srgbClr val="106636"/>
    <a:srgbClr val="008000"/>
    <a:srgbClr val="F0F8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9" autoAdjust="0"/>
    <p:restoredTop sz="96224" autoAdjust="0"/>
  </p:normalViewPr>
  <p:slideViewPr>
    <p:cSldViewPr>
      <p:cViewPr varScale="1">
        <p:scale>
          <a:sx n="91" d="100"/>
          <a:sy n="91" d="100"/>
        </p:scale>
        <p:origin x="96" y="4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3030" y="-102"/>
      </p:cViewPr>
      <p:guideLst>
        <p:guide orient="horz" pos="290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621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8" y="0"/>
            <a:ext cx="2972421" cy="462120"/>
          </a:xfrm>
          <a:prstGeom prst="rect">
            <a:avLst/>
          </a:prstGeom>
        </p:spPr>
        <p:txBody>
          <a:bodyPr vert="horz" lIns="91440" tIns="45720" rIns="91440" bIns="45720" rtlCol="0"/>
          <a:lstStyle>
            <a:lvl1pPr algn="r">
              <a:defRPr sz="1200"/>
            </a:lvl1pPr>
          </a:lstStyle>
          <a:p>
            <a:fld id="{C5E23E8C-FA44-4993-A678-63B7AC20CC23}" type="datetimeFigureOut">
              <a:rPr lang="en-US" smtClean="0"/>
              <a:pPr/>
              <a:t>11/1/2016</a:t>
            </a:fld>
            <a:endParaRPr lang="en-US"/>
          </a:p>
        </p:txBody>
      </p:sp>
      <p:sp>
        <p:nvSpPr>
          <p:cNvPr id="4" name="Footer Placeholder 3"/>
          <p:cNvSpPr>
            <a:spLocks noGrp="1"/>
          </p:cNvSpPr>
          <p:nvPr>
            <p:ph type="ftr" sz="quarter" idx="2"/>
          </p:nvPr>
        </p:nvSpPr>
        <p:spPr>
          <a:xfrm>
            <a:off x="2" y="8772378"/>
            <a:ext cx="2972421" cy="4621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8" y="8772378"/>
            <a:ext cx="2972421" cy="462120"/>
          </a:xfrm>
          <a:prstGeom prst="rect">
            <a:avLst/>
          </a:prstGeom>
        </p:spPr>
        <p:txBody>
          <a:bodyPr vert="horz" lIns="91440" tIns="45720" rIns="91440" bIns="45720" rtlCol="0" anchor="b"/>
          <a:lstStyle>
            <a:lvl1pPr algn="r">
              <a:defRPr sz="1200"/>
            </a:lvl1pPr>
          </a:lstStyle>
          <a:p>
            <a:fld id="{9D2747C0-E24C-47AA-B529-C34075BA0400}" type="slidenum">
              <a:rPr lang="en-US" smtClean="0"/>
              <a:pPr/>
              <a:t>‹#›</a:t>
            </a:fld>
            <a:endParaRPr lang="en-US"/>
          </a:p>
        </p:txBody>
      </p:sp>
    </p:spTree>
    <p:extLst>
      <p:ext uri="{BB962C8B-B14F-4D97-AF65-F5344CB8AC3E}">
        <p14:creationId xmlns:p14="http://schemas.microsoft.com/office/powerpoint/2010/main" val="7162594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1804"/>
          </a:xfrm>
          <a:prstGeom prst="rect">
            <a:avLst/>
          </a:prstGeom>
        </p:spPr>
        <p:txBody>
          <a:bodyPr vert="horz" lIns="93177" tIns="46589" rIns="93177" bIns="46589" rtlCol="0"/>
          <a:lstStyle>
            <a:lvl1pPr algn="r">
              <a:defRPr sz="1200"/>
            </a:lvl1pPr>
          </a:lstStyle>
          <a:p>
            <a:fld id="{2F98BB69-19D5-425C-B33D-FC77D5A6EC32}" type="datetimeFigureOut">
              <a:rPr lang="en-US" smtClean="0"/>
              <a:pPr/>
              <a:t>11/1/2016</a:t>
            </a:fld>
            <a:endParaRPr lang="en-US"/>
          </a:p>
        </p:txBody>
      </p:sp>
      <p:sp>
        <p:nvSpPr>
          <p:cNvPr id="4" name="Slide Image Placeholder 3"/>
          <p:cNvSpPr>
            <a:spLocks noGrp="1" noRot="1" noChangeAspect="1"/>
          </p:cNvSpPr>
          <p:nvPr>
            <p:ph type="sldImg" idx="2"/>
          </p:nvPr>
        </p:nvSpPr>
        <p:spPr>
          <a:xfrm>
            <a:off x="1119188" y="692150"/>
            <a:ext cx="4619625" cy="346392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2971800" cy="461804"/>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2669"/>
            <a:ext cx="2971800" cy="461804"/>
          </a:xfrm>
          <a:prstGeom prst="rect">
            <a:avLst/>
          </a:prstGeom>
        </p:spPr>
        <p:txBody>
          <a:bodyPr vert="horz" lIns="93177" tIns="46589" rIns="93177" bIns="46589" rtlCol="0" anchor="b"/>
          <a:lstStyle>
            <a:lvl1pPr algn="r">
              <a:defRPr sz="1200"/>
            </a:lvl1pPr>
          </a:lstStyle>
          <a:p>
            <a:fld id="{16210A8A-16C0-4562-AD3A-B1BC2569C64A}" type="slidenum">
              <a:rPr lang="en-US" smtClean="0"/>
              <a:pPr/>
              <a:t>‹#›</a:t>
            </a:fld>
            <a:endParaRPr lang="en-US"/>
          </a:p>
        </p:txBody>
      </p:sp>
    </p:spTree>
    <p:extLst>
      <p:ext uri="{BB962C8B-B14F-4D97-AF65-F5344CB8AC3E}">
        <p14:creationId xmlns:p14="http://schemas.microsoft.com/office/powerpoint/2010/main" val="604495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210A8A-16C0-4562-AD3A-B1BC2569C64A}" type="slidenum">
              <a:rPr lang="en-US" smtClean="0">
                <a:solidFill>
                  <a:prstClr val="black"/>
                </a:solidFill>
              </a:rPr>
              <a:pPr/>
              <a:t>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258" tIns="45630" rIns="91258" bIns="4563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352442" y="866775"/>
            <a:ext cx="8410575" cy="5259388"/>
          </a:xfrm>
          <a:prstGeom prst="rect">
            <a:avLst/>
          </a:prstGeom>
          <a:noFill/>
          <a:ln w="9525">
            <a:noFill/>
            <a:miter lim="800000"/>
            <a:headEnd/>
            <a:tailEnd/>
          </a:ln>
        </p:spPr>
        <p:txBody>
          <a:bodyPr vert="horz" wrap="square" lIns="91258" tIns="45630" rIns="91258" bIns="4563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9" descr="horizontal-logo-green-text.jpg"/>
          <p:cNvPicPr>
            <a:picLocks noChangeAspect="1"/>
          </p:cNvPicPr>
          <p:nvPr/>
        </p:nvPicPr>
        <p:blipFill>
          <a:blip r:embed="rId4" cstate="print"/>
          <a:srcRect/>
          <a:stretch>
            <a:fillRect/>
          </a:stretch>
        </p:blipFill>
        <p:spPr bwMode="auto">
          <a:xfrm>
            <a:off x="457200" y="6354780"/>
            <a:ext cx="2438400" cy="407987"/>
          </a:xfrm>
          <a:prstGeom prst="rect">
            <a:avLst/>
          </a:prstGeom>
          <a:noFill/>
          <a:ln w="9525">
            <a:noFill/>
            <a:miter lim="800000"/>
            <a:headEnd/>
            <a:tailEnd/>
          </a:ln>
        </p:spPr>
      </p:pic>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809225" y="6332854"/>
            <a:ext cx="1877575" cy="451838"/>
          </a:xfrm>
          <a:prstGeom prst="rect">
            <a:avLst/>
          </a:prstGeom>
        </p:spPr>
      </p:pic>
    </p:spTree>
  </p:cSld>
  <p:clrMap bg1="lt1" tx1="dk1" bg2="lt2" tx2="dk2" accent1="accent1" accent2="accent2" accent3="accent3" accent4="accent4" accent5="accent5" accent6="accent6" hlink="hlink" folHlink="folHlink"/>
  <p:sldLayoutIdLst>
    <p:sldLayoutId id="2147483728" r:id="rId1"/>
  </p:sldLayoutIdLst>
  <p:hf hdr="0" dt="0"/>
  <p:txStyles>
    <p:titleStyle>
      <a:lvl1pPr algn="ctr" rtl="0" eaLnBrk="1" fontAlgn="base" hangingPunct="1">
        <a:spcBef>
          <a:spcPct val="0"/>
        </a:spcBef>
        <a:spcAft>
          <a:spcPct val="0"/>
        </a:spcAft>
        <a:defRPr sz="2400" kern="1200">
          <a:solidFill>
            <a:srgbClr val="106636"/>
          </a:solidFill>
          <a:latin typeface="Arial" pitchFamily="34" charset="0"/>
          <a:ea typeface="+mj-ea"/>
          <a:cs typeface="Arial" pitchFamily="34" charset="0"/>
        </a:defRPr>
      </a:lvl1pPr>
      <a:lvl2pPr algn="ctr" rtl="0" eaLnBrk="1" fontAlgn="base" hangingPunct="1">
        <a:spcBef>
          <a:spcPct val="0"/>
        </a:spcBef>
        <a:spcAft>
          <a:spcPct val="0"/>
        </a:spcAft>
        <a:defRPr sz="2400">
          <a:solidFill>
            <a:srgbClr val="106636"/>
          </a:solidFill>
          <a:latin typeface="Arial" charset="0"/>
          <a:cs typeface="Arial" charset="0"/>
        </a:defRPr>
      </a:lvl2pPr>
      <a:lvl3pPr algn="ctr" rtl="0" eaLnBrk="1" fontAlgn="base" hangingPunct="1">
        <a:spcBef>
          <a:spcPct val="0"/>
        </a:spcBef>
        <a:spcAft>
          <a:spcPct val="0"/>
        </a:spcAft>
        <a:defRPr sz="2400">
          <a:solidFill>
            <a:srgbClr val="106636"/>
          </a:solidFill>
          <a:latin typeface="Arial" charset="0"/>
          <a:cs typeface="Arial" charset="0"/>
        </a:defRPr>
      </a:lvl3pPr>
      <a:lvl4pPr algn="ctr" rtl="0" eaLnBrk="1" fontAlgn="base" hangingPunct="1">
        <a:spcBef>
          <a:spcPct val="0"/>
        </a:spcBef>
        <a:spcAft>
          <a:spcPct val="0"/>
        </a:spcAft>
        <a:defRPr sz="2400">
          <a:solidFill>
            <a:srgbClr val="106636"/>
          </a:solidFill>
          <a:latin typeface="Arial" charset="0"/>
          <a:cs typeface="Arial" charset="0"/>
        </a:defRPr>
      </a:lvl4pPr>
      <a:lvl5pPr algn="ctr" rtl="0" eaLnBrk="1" fontAlgn="base" hangingPunct="1">
        <a:spcBef>
          <a:spcPct val="0"/>
        </a:spcBef>
        <a:spcAft>
          <a:spcPct val="0"/>
        </a:spcAft>
        <a:defRPr sz="2400">
          <a:solidFill>
            <a:srgbClr val="106636"/>
          </a:solidFill>
          <a:latin typeface="Arial" charset="0"/>
          <a:cs typeface="Arial" charset="0"/>
        </a:defRPr>
      </a:lvl5pPr>
      <a:lvl6pPr marL="456294" algn="ctr" rtl="0" eaLnBrk="1" fontAlgn="base" hangingPunct="1">
        <a:spcBef>
          <a:spcPct val="0"/>
        </a:spcBef>
        <a:spcAft>
          <a:spcPct val="0"/>
        </a:spcAft>
        <a:defRPr sz="2400">
          <a:solidFill>
            <a:srgbClr val="106636"/>
          </a:solidFill>
          <a:latin typeface="Arial" charset="0"/>
          <a:cs typeface="Arial" charset="0"/>
        </a:defRPr>
      </a:lvl6pPr>
      <a:lvl7pPr marL="912583" algn="ctr" rtl="0" eaLnBrk="1" fontAlgn="base" hangingPunct="1">
        <a:spcBef>
          <a:spcPct val="0"/>
        </a:spcBef>
        <a:spcAft>
          <a:spcPct val="0"/>
        </a:spcAft>
        <a:defRPr sz="2400">
          <a:solidFill>
            <a:srgbClr val="106636"/>
          </a:solidFill>
          <a:latin typeface="Arial" charset="0"/>
          <a:cs typeface="Arial" charset="0"/>
        </a:defRPr>
      </a:lvl7pPr>
      <a:lvl8pPr marL="1368877" algn="ctr" rtl="0" eaLnBrk="1" fontAlgn="base" hangingPunct="1">
        <a:spcBef>
          <a:spcPct val="0"/>
        </a:spcBef>
        <a:spcAft>
          <a:spcPct val="0"/>
        </a:spcAft>
        <a:defRPr sz="2400">
          <a:solidFill>
            <a:srgbClr val="106636"/>
          </a:solidFill>
          <a:latin typeface="Arial" charset="0"/>
          <a:cs typeface="Arial" charset="0"/>
        </a:defRPr>
      </a:lvl8pPr>
      <a:lvl9pPr marL="1825168" algn="ctr" rtl="0" eaLnBrk="1" fontAlgn="base" hangingPunct="1">
        <a:spcBef>
          <a:spcPct val="0"/>
        </a:spcBef>
        <a:spcAft>
          <a:spcPct val="0"/>
        </a:spcAft>
        <a:defRPr sz="2400">
          <a:solidFill>
            <a:srgbClr val="106636"/>
          </a:solidFill>
          <a:latin typeface="Arial" charset="0"/>
          <a:cs typeface="Arial" charset="0"/>
        </a:defRPr>
      </a:lvl9pPr>
    </p:titleStyle>
    <p:bodyStyle>
      <a:lvl1pPr marL="342219" indent="-342219" algn="l" rtl="0" eaLnBrk="1" fontAlgn="base" hangingPunct="1">
        <a:spcBef>
          <a:spcPct val="20000"/>
        </a:spcBef>
        <a:spcAft>
          <a:spcPct val="0"/>
        </a:spcAft>
        <a:buFont typeface="Arial" pitchFamily="34" charset="0"/>
        <a:buChar char="•"/>
        <a:defRPr sz="2400" b="1" kern="1200">
          <a:solidFill>
            <a:srgbClr val="146737"/>
          </a:solidFill>
          <a:latin typeface="Arial" pitchFamily="34" charset="0"/>
          <a:ea typeface="+mn-ea"/>
          <a:cs typeface="Arial" pitchFamily="34" charset="0"/>
        </a:defRPr>
      </a:lvl1pPr>
      <a:lvl2pPr marL="741473" indent="-285180" algn="l" rtl="0" eaLnBrk="1" fontAlgn="base" hangingPunct="1">
        <a:spcBef>
          <a:spcPct val="20000"/>
        </a:spcBef>
        <a:spcAft>
          <a:spcPct val="0"/>
        </a:spcAft>
        <a:buFont typeface="Arial" pitchFamily="34" charset="0"/>
        <a:buChar char="–"/>
        <a:defRPr sz="2200" kern="1200">
          <a:solidFill>
            <a:srgbClr val="404040"/>
          </a:solidFill>
          <a:latin typeface="Arial" pitchFamily="34" charset="0"/>
          <a:ea typeface="+mn-ea"/>
          <a:cs typeface="Arial" pitchFamily="34" charset="0"/>
        </a:defRPr>
      </a:lvl2pPr>
      <a:lvl3pPr marL="1140731"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3pPr>
      <a:lvl4pPr marL="159702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3313" indent="-22815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09607"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590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2191"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78480" indent="-228150" algn="l" defTabSz="91258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2583" rtl="0" eaLnBrk="1" latinLnBrk="0" hangingPunct="1">
        <a:defRPr sz="1800" kern="1200">
          <a:solidFill>
            <a:schemeClr val="tx1"/>
          </a:solidFill>
          <a:latin typeface="+mn-lt"/>
          <a:ea typeface="+mn-ea"/>
          <a:cs typeface="+mn-cs"/>
        </a:defRPr>
      </a:lvl1pPr>
      <a:lvl2pPr marL="456294" algn="l" defTabSz="912583" rtl="0" eaLnBrk="1" latinLnBrk="0" hangingPunct="1">
        <a:defRPr sz="1800" kern="1200">
          <a:solidFill>
            <a:schemeClr val="tx1"/>
          </a:solidFill>
          <a:latin typeface="+mn-lt"/>
          <a:ea typeface="+mn-ea"/>
          <a:cs typeface="+mn-cs"/>
        </a:defRPr>
      </a:lvl2pPr>
      <a:lvl3pPr marL="912583" algn="l" defTabSz="912583" rtl="0" eaLnBrk="1" latinLnBrk="0" hangingPunct="1">
        <a:defRPr sz="1800" kern="1200">
          <a:solidFill>
            <a:schemeClr val="tx1"/>
          </a:solidFill>
          <a:latin typeface="+mn-lt"/>
          <a:ea typeface="+mn-ea"/>
          <a:cs typeface="+mn-cs"/>
        </a:defRPr>
      </a:lvl3pPr>
      <a:lvl4pPr marL="1368877" algn="l" defTabSz="912583" rtl="0" eaLnBrk="1" latinLnBrk="0" hangingPunct="1">
        <a:defRPr sz="1800" kern="1200">
          <a:solidFill>
            <a:schemeClr val="tx1"/>
          </a:solidFill>
          <a:latin typeface="+mn-lt"/>
          <a:ea typeface="+mn-ea"/>
          <a:cs typeface="+mn-cs"/>
        </a:defRPr>
      </a:lvl4pPr>
      <a:lvl5pPr marL="1825168" algn="l" defTabSz="912583" rtl="0" eaLnBrk="1" latinLnBrk="0" hangingPunct="1">
        <a:defRPr sz="1800" kern="1200">
          <a:solidFill>
            <a:schemeClr val="tx1"/>
          </a:solidFill>
          <a:latin typeface="+mn-lt"/>
          <a:ea typeface="+mn-ea"/>
          <a:cs typeface="+mn-cs"/>
        </a:defRPr>
      </a:lvl5pPr>
      <a:lvl6pPr marL="2281461" algn="l" defTabSz="912583" rtl="0" eaLnBrk="1" latinLnBrk="0" hangingPunct="1">
        <a:defRPr sz="1800" kern="1200">
          <a:solidFill>
            <a:schemeClr val="tx1"/>
          </a:solidFill>
          <a:latin typeface="+mn-lt"/>
          <a:ea typeface="+mn-ea"/>
          <a:cs typeface="+mn-cs"/>
        </a:defRPr>
      </a:lvl6pPr>
      <a:lvl7pPr marL="2737751" algn="l" defTabSz="912583" rtl="0" eaLnBrk="1" latinLnBrk="0" hangingPunct="1">
        <a:defRPr sz="1800" kern="1200">
          <a:solidFill>
            <a:schemeClr val="tx1"/>
          </a:solidFill>
          <a:latin typeface="+mn-lt"/>
          <a:ea typeface="+mn-ea"/>
          <a:cs typeface="+mn-cs"/>
        </a:defRPr>
      </a:lvl7pPr>
      <a:lvl8pPr marL="3194045" algn="l" defTabSz="912583" rtl="0" eaLnBrk="1" latinLnBrk="0" hangingPunct="1">
        <a:defRPr sz="1800" kern="1200">
          <a:solidFill>
            <a:schemeClr val="tx1"/>
          </a:solidFill>
          <a:latin typeface="+mn-lt"/>
          <a:ea typeface="+mn-ea"/>
          <a:cs typeface="+mn-cs"/>
        </a:defRPr>
      </a:lvl8pPr>
      <a:lvl9pPr marL="3650335" algn="l" defTabSz="91258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 y="765055"/>
            <a:ext cx="5404103" cy="5178545"/>
          </a:xfrm>
        </p:spPr>
        <p:txBody>
          <a:bodyPr/>
          <a:lstStyle/>
          <a:p>
            <a:pPr marL="0">
              <a:spcBef>
                <a:spcPts val="0"/>
              </a:spcBef>
              <a:buNone/>
            </a:pPr>
            <a:r>
              <a:rPr lang="en-US" sz="1600" dirty="0">
                <a:solidFill>
                  <a:srgbClr val="106636"/>
                </a:solidFill>
              </a:rPr>
              <a:t>Scientific Achievement</a:t>
            </a:r>
          </a:p>
          <a:p>
            <a:pPr marL="0">
              <a:spcBef>
                <a:spcPts val="0"/>
              </a:spcBef>
              <a:buNone/>
            </a:pPr>
            <a:r>
              <a:rPr lang="en-US" sz="1500" dirty="0">
                <a:solidFill>
                  <a:schemeClr val="tx1"/>
                </a:solidFill>
                <a:latin typeface="+mj-lt"/>
              </a:rPr>
              <a:t>The magnetism, structural behavior and resistivity change in </a:t>
            </a:r>
            <a:r>
              <a:rPr lang="en-US" sz="1500" dirty="0">
                <a:solidFill>
                  <a:prstClr val="black"/>
                </a:solidFill>
                <a:latin typeface="Calibri"/>
              </a:rPr>
              <a:t>SrIr</a:t>
            </a:r>
            <a:r>
              <a:rPr lang="en-US" sz="1500" baseline="-25000" dirty="0">
                <a:solidFill>
                  <a:prstClr val="black"/>
                </a:solidFill>
                <a:latin typeface="Calibri"/>
              </a:rPr>
              <a:t>1−x</a:t>
            </a:r>
            <a:r>
              <a:rPr lang="en-US" sz="1500" dirty="0">
                <a:solidFill>
                  <a:prstClr val="black"/>
                </a:solidFill>
                <a:latin typeface="Calibri"/>
              </a:rPr>
              <a:t>Sn</a:t>
            </a:r>
            <a:r>
              <a:rPr lang="en-US" sz="1500" baseline="-25000" dirty="0">
                <a:solidFill>
                  <a:prstClr val="black"/>
                </a:solidFill>
                <a:latin typeface="Calibri"/>
              </a:rPr>
              <a:t>x</a:t>
            </a:r>
            <a:r>
              <a:rPr lang="en-US" sz="1500" dirty="0">
                <a:solidFill>
                  <a:prstClr val="black"/>
                </a:solidFill>
                <a:latin typeface="Calibri"/>
              </a:rPr>
              <a:t>O</a:t>
            </a:r>
            <a:r>
              <a:rPr lang="en-US" sz="1500" baseline="-25000" dirty="0">
                <a:solidFill>
                  <a:prstClr val="black"/>
                </a:solidFill>
                <a:latin typeface="Calibri"/>
              </a:rPr>
              <a:t>3</a:t>
            </a:r>
            <a:r>
              <a:rPr lang="en-US" sz="1500" dirty="0">
                <a:solidFill>
                  <a:prstClr val="black"/>
                </a:solidFill>
                <a:latin typeface="Calibri"/>
              </a:rPr>
              <a:t> indicated this material was a Slater insulator.  This is a rare insulator where the magnetism controls the conduction of electrons. The behavior can be controlled by altering the Sn content.</a:t>
            </a:r>
            <a:r>
              <a:rPr lang="en-US" sz="1600" dirty="0">
                <a:solidFill>
                  <a:schemeClr val="tx1"/>
                </a:solidFill>
                <a:latin typeface="+mj-lt"/>
              </a:rPr>
              <a:t>	</a:t>
            </a:r>
          </a:p>
          <a:p>
            <a:pPr marL="0" lvl="0" indent="0">
              <a:spcBef>
                <a:spcPts val="0"/>
              </a:spcBef>
              <a:buNone/>
            </a:pPr>
            <a:endParaRPr lang="en-US" sz="1600" dirty="0">
              <a:solidFill>
                <a:srgbClr val="106636"/>
              </a:solidFill>
            </a:endParaRPr>
          </a:p>
          <a:p>
            <a:pPr marL="0" lvl="0" indent="0">
              <a:spcBef>
                <a:spcPts val="0"/>
              </a:spcBef>
              <a:buNone/>
            </a:pPr>
            <a:r>
              <a:rPr lang="en-US" sz="1600" dirty="0">
                <a:solidFill>
                  <a:srgbClr val="106636"/>
                </a:solidFill>
              </a:rPr>
              <a:t>Significance and Impact</a:t>
            </a:r>
          </a:p>
          <a:p>
            <a:pPr marL="0" indent="0" algn="just">
              <a:spcBef>
                <a:spcPts val="0"/>
              </a:spcBef>
              <a:buNone/>
            </a:pPr>
            <a:r>
              <a:rPr lang="en-US" sz="1500" dirty="0">
                <a:solidFill>
                  <a:schemeClr val="tx1"/>
                </a:solidFill>
                <a:latin typeface="+mj-lt"/>
              </a:rPr>
              <a:t>There are varies mechanisms that a material can be changed from metallic to insulating, however they are generally independent of magnetism. The Slater mechanism, however, involves the coupling of magnetic order with the insulating behavior. This offers both insights into the fundamental interaction of correlated electrons in compounds and more broadly </a:t>
            </a:r>
            <a:r>
              <a:rPr lang="en-US" sz="1500">
                <a:solidFill>
                  <a:schemeClr val="tx1"/>
                </a:solidFill>
                <a:latin typeface="+mj-lt"/>
              </a:rPr>
              <a:t>could provide new </a:t>
            </a:r>
            <a:r>
              <a:rPr lang="en-US" sz="1500" dirty="0">
                <a:solidFill>
                  <a:schemeClr val="tx1"/>
                </a:solidFill>
                <a:latin typeface="+mj-lt"/>
              </a:rPr>
              <a:t>routes to devices in the emergent field of </a:t>
            </a:r>
            <a:r>
              <a:rPr lang="en-US" sz="1500" dirty="0" err="1">
                <a:solidFill>
                  <a:schemeClr val="tx1"/>
                </a:solidFill>
                <a:latin typeface="+mj-lt"/>
              </a:rPr>
              <a:t>spintronics</a:t>
            </a:r>
            <a:r>
              <a:rPr lang="en-US" sz="1500" dirty="0">
                <a:solidFill>
                  <a:schemeClr val="tx1"/>
                </a:solidFill>
                <a:latin typeface="+mj-lt"/>
              </a:rPr>
              <a:t>. </a:t>
            </a:r>
          </a:p>
          <a:p>
            <a:pPr marL="0" indent="0" algn="just">
              <a:spcBef>
                <a:spcPts val="0"/>
              </a:spcBef>
              <a:buNone/>
            </a:pPr>
            <a:endParaRPr lang="en-US" sz="1400" dirty="0">
              <a:solidFill>
                <a:schemeClr val="tx1"/>
              </a:solidFill>
              <a:latin typeface="+mj-lt"/>
            </a:endParaRPr>
          </a:p>
          <a:p>
            <a:pPr marL="0" indent="0" algn="just">
              <a:spcBef>
                <a:spcPts val="0"/>
              </a:spcBef>
              <a:buNone/>
            </a:pPr>
            <a:r>
              <a:rPr lang="en-US" sz="1600" dirty="0">
                <a:solidFill>
                  <a:srgbClr val="106636"/>
                </a:solidFill>
              </a:rPr>
              <a:t>Research Details</a:t>
            </a:r>
          </a:p>
          <a:p>
            <a:pPr marL="406400" lvl="1" indent="-180975">
              <a:spcBef>
                <a:spcPts val="0"/>
              </a:spcBef>
            </a:pPr>
            <a:r>
              <a:rPr lang="en-US" sz="1200" dirty="0">
                <a:latin typeface="+mn-lt"/>
              </a:rPr>
              <a:t>Neutron powder diffraction at the HB-2A and HB-3 instruments at the High Flux Isotope reactor confirmed the magnetic ordering and structure.</a:t>
            </a:r>
          </a:p>
          <a:p>
            <a:pPr marL="406400" lvl="1" indent="-180975">
              <a:spcBef>
                <a:spcPts val="0"/>
              </a:spcBef>
            </a:pPr>
            <a:r>
              <a:rPr lang="en-US" sz="1200" dirty="0">
                <a:latin typeface="+mn-lt"/>
              </a:rPr>
              <a:t>Detailed bulk measurements and x-ray measurements were performed to characterize the behavior.</a:t>
            </a:r>
          </a:p>
        </p:txBody>
      </p:sp>
      <p:sp>
        <p:nvSpPr>
          <p:cNvPr id="3" name="Title 2"/>
          <p:cNvSpPr>
            <a:spLocks noGrp="1"/>
          </p:cNvSpPr>
          <p:nvPr>
            <p:ph type="title"/>
          </p:nvPr>
        </p:nvSpPr>
        <p:spPr>
          <a:xfrm>
            <a:off x="0" y="0"/>
            <a:ext cx="9144000" cy="728133"/>
          </a:xfrm>
        </p:spPr>
        <p:txBody>
          <a:bodyPr/>
          <a:lstStyle/>
          <a:p>
            <a:r>
              <a:rPr lang="en-US" dirty="0"/>
              <a:t>Slater Insulator discovered in a new </a:t>
            </a:r>
            <a:r>
              <a:rPr lang="en-US" dirty="0" err="1"/>
              <a:t>Iridate</a:t>
            </a:r>
            <a:r>
              <a:rPr lang="en-US" dirty="0"/>
              <a:t> Perovskite</a:t>
            </a:r>
            <a:endParaRPr lang="en-US" sz="2400" b="1" dirty="0">
              <a:solidFill>
                <a:schemeClr val="accent3"/>
              </a:solidFill>
            </a:endParaRPr>
          </a:p>
        </p:txBody>
      </p:sp>
      <p:sp>
        <p:nvSpPr>
          <p:cNvPr id="7" name="TextBox 133"/>
          <p:cNvSpPr txBox="1"/>
          <p:nvPr/>
        </p:nvSpPr>
        <p:spPr>
          <a:xfrm>
            <a:off x="5313821" y="5698104"/>
            <a:ext cx="3803903" cy="553998"/>
          </a:xfrm>
          <a:prstGeom prst="rect">
            <a:avLst/>
          </a:prstGeom>
          <a:noFill/>
        </p:spPr>
        <p:txBody>
          <a:bodyPr wrap="square" rtlCol="0">
            <a:spAutoFit/>
          </a:bodyPr>
          <a:lstStyle/>
          <a:p>
            <a:pPr marL="0" lvl="1" algn="just"/>
            <a:r>
              <a:rPr lang="en-US" sz="1000" b="1" dirty="0">
                <a:solidFill>
                  <a:srgbClr val="106636"/>
                </a:solidFill>
              </a:rPr>
              <a:t>Work at ORNL’s High Flux Isotope reactor was supported by the scientific User Facilities Division, Office of Basic Energy Sciences, U.S. Department of Energy (DOE</a:t>
            </a:r>
          </a:p>
        </p:txBody>
      </p:sp>
      <p:sp>
        <p:nvSpPr>
          <p:cNvPr id="13" name="TextBox 12"/>
          <p:cNvSpPr txBox="1"/>
          <p:nvPr/>
        </p:nvSpPr>
        <p:spPr>
          <a:xfrm>
            <a:off x="5452530" y="4266503"/>
            <a:ext cx="3604944" cy="1200329"/>
          </a:xfrm>
          <a:prstGeom prst="rect">
            <a:avLst/>
          </a:prstGeom>
          <a:noFill/>
        </p:spPr>
        <p:txBody>
          <a:bodyPr wrap="square" rtlCol="0">
            <a:spAutoFit/>
          </a:bodyPr>
          <a:lstStyle/>
          <a:p>
            <a:pPr algn="just"/>
            <a:r>
              <a:rPr lang="en-US" sz="1200" b="1" dirty="0"/>
              <a:t>a </a:t>
            </a:r>
            <a:r>
              <a:rPr lang="en-US" sz="1200" dirty="0"/>
              <a:t>Neutron diffraction measured magnetic reflections showing long range magnetic order. </a:t>
            </a:r>
            <a:r>
              <a:rPr lang="en-US" sz="1200" b="1" dirty="0"/>
              <a:t>b</a:t>
            </a:r>
            <a:r>
              <a:rPr lang="en-US" sz="1200" dirty="0"/>
              <a:t> Neutron powder diffraction followed the change in crystal structure with Sn substitution. </a:t>
            </a:r>
            <a:r>
              <a:rPr lang="en-US" sz="1200" b="1" dirty="0"/>
              <a:t>c</a:t>
            </a:r>
            <a:r>
              <a:rPr lang="en-US" sz="1200" dirty="0"/>
              <a:t> The proposed magnetic order. The magnetism and control of structure with Sn doping controls the metal-insulator </a:t>
            </a:r>
            <a:r>
              <a:rPr lang="en-US" sz="1200" dirty="0" err="1"/>
              <a:t>transion</a:t>
            </a:r>
            <a:r>
              <a:rPr lang="en-US" sz="1200" dirty="0"/>
              <a:t>.</a:t>
            </a:r>
          </a:p>
        </p:txBody>
      </p:sp>
      <p:sp>
        <p:nvSpPr>
          <p:cNvPr id="4" name="Rectangle 3"/>
          <p:cNvSpPr/>
          <p:nvPr/>
        </p:nvSpPr>
        <p:spPr>
          <a:xfrm>
            <a:off x="38359" y="5498427"/>
            <a:ext cx="5229893" cy="769441"/>
          </a:xfrm>
          <a:prstGeom prst="rect">
            <a:avLst/>
          </a:prstGeom>
        </p:spPr>
        <p:txBody>
          <a:bodyPr wrap="square">
            <a:spAutoFit/>
          </a:bodyPr>
          <a:lstStyle/>
          <a:p>
            <a:pPr algn="just"/>
            <a:r>
              <a:rPr lang="en-US" sz="1100" dirty="0">
                <a:solidFill>
                  <a:srgbClr val="106600"/>
                </a:solidFill>
                <a:latin typeface="+mj-lt"/>
                <a:ea typeface="Calibri" panose="020F0502020204030204" pitchFamily="34" charset="0"/>
              </a:rPr>
              <a:t>Q. Cui, J.-G. Cheng, W. Fan, A. E. Taylor, S. Calder, M. A. McGuire, J.-Q. Yan, D. Meyers, X. Li, Y. Q. </a:t>
            </a:r>
            <a:r>
              <a:rPr lang="en-US" sz="1100" dirty="0" err="1">
                <a:solidFill>
                  <a:srgbClr val="106600"/>
                </a:solidFill>
                <a:latin typeface="+mj-lt"/>
                <a:ea typeface="Calibri" panose="020F0502020204030204" pitchFamily="34" charset="0"/>
              </a:rPr>
              <a:t>Cai</a:t>
            </a:r>
            <a:r>
              <a:rPr lang="en-US" sz="1100" dirty="0">
                <a:solidFill>
                  <a:srgbClr val="106600"/>
                </a:solidFill>
                <a:latin typeface="+mj-lt"/>
                <a:ea typeface="Calibri" panose="020F0502020204030204" pitchFamily="34" charset="0"/>
              </a:rPr>
              <a:t>, Y. Y. Jiao, Y. Choi, D. Haskel, H. </a:t>
            </a:r>
            <a:r>
              <a:rPr lang="en-US" sz="1100" dirty="0" err="1">
                <a:solidFill>
                  <a:srgbClr val="106600"/>
                </a:solidFill>
                <a:latin typeface="+mj-lt"/>
                <a:ea typeface="Calibri" panose="020F0502020204030204" pitchFamily="34" charset="0"/>
              </a:rPr>
              <a:t>Gotou</a:t>
            </a:r>
            <a:r>
              <a:rPr lang="en-US" sz="1100" dirty="0">
                <a:solidFill>
                  <a:srgbClr val="106600"/>
                </a:solidFill>
                <a:latin typeface="+mj-lt"/>
                <a:ea typeface="Calibri" panose="020F0502020204030204" pitchFamily="34" charset="0"/>
              </a:rPr>
              <a:t>, Y. </a:t>
            </a:r>
            <a:r>
              <a:rPr lang="en-US" sz="1100" dirty="0" err="1">
                <a:solidFill>
                  <a:srgbClr val="106600"/>
                </a:solidFill>
                <a:latin typeface="+mj-lt"/>
                <a:ea typeface="Calibri" panose="020F0502020204030204" pitchFamily="34" charset="0"/>
              </a:rPr>
              <a:t>Uwatoko</a:t>
            </a:r>
            <a:r>
              <a:rPr lang="en-US" sz="1100" dirty="0">
                <a:solidFill>
                  <a:srgbClr val="106600"/>
                </a:solidFill>
                <a:latin typeface="+mj-lt"/>
                <a:ea typeface="Calibri" panose="020F0502020204030204" pitchFamily="34" charset="0"/>
              </a:rPr>
              <a:t>, J. </a:t>
            </a:r>
            <a:r>
              <a:rPr lang="en-US" sz="1100" dirty="0" err="1">
                <a:solidFill>
                  <a:srgbClr val="106600"/>
                </a:solidFill>
                <a:latin typeface="+mj-lt"/>
                <a:ea typeface="Calibri" panose="020F0502020204030204" pitchFamily="34" charset="0"/>
              </a:rPr>
              <a:t>Chakhalian</a:t>
            </a:r>
            <a:r>
              <a:rPr lang="en-US" sz="1100" dirty="0">
                <a:solidFill>
                  <a:srgbClr val="106600"/>
                </a:solidFill>
                <a:latin typeface="+mj-lt"/>
                <a:ea typeface="Calibri" panose="020F0502020204030204" pitchFamily="34" charset="0"/>
              </a:rPr>
              <a:t>, A. D. Christianson, S. </a:t>
            </a:r>
            <a:r>
              <a:rPr lang="en-US" sz="1100" dirty="0" err="1">
                <a:solidFill>
                  <a:srgbClr val="106600"/>
                </a:solidFill>
                <a:latin typeface="+mj-lt"/>
                <a:ea typeface="Calibri" panose="020F0502020204030204" pitchFamily="34" charset="0"/>
              </a:rPr>
              <a:t>Yunoki</a:t>
            </a:r>
            <a:r>
              <a:rPr lang="en-US" sz="1100" dirty="0">
                <a:solidFill>
                  <a:srgbClr val="106600"/>
                </a:solidFill>
                <a:latin typeface="+mj-lt"/>
                <a:ea typeface="Calibri" panose="020F0502020204030204" pitchFamily="34" charset="0"/>
              </a:rPr>
              <a:t>, J. B. Goodenough, and J.-S. Zhou</a:t>
            </a:r>
            <a:r>
              <a:rPr lang="en-US" sz="1100" dirty="0">
                <a:solidFill>
                  <a:srgbClr val="106600"/>
                </a:solidFill>
              </a:rPr>
              <a:t>, “</a:t>
            </a:r>
            <a:r>
              <a:rPr lang="en-US" sz="1100" i="1" dirty="0">
                <a:solidFill>
                  <a:srgbClr val="106600"/>
                </a:solidFill>
              </a:rPr>
              <a:t>Slater Insulator in </a:t>
            </a:r>
            <a:r>
              <a:rPr lang="en-US" sz="1100" i="1" dirty="0" err="1">
                <a:solidFill>
                  <a:srgbClr val="106600"/>
                </a:solidFill>
              </a:rPr>
              <a:t>Iridate</a:t>
            </a:r>
            <a:r>
              <a:rPr lang="en-US" sz="1100" i="1" dirty="0">
                <a:solidFill>
                  <a:srgbClr val="106600"/>
                </a:solidFill>
              </a:rPr>
              <a:t> Perovskites with Strong Spin-Orbit Coupling</a:t>
            </a:r>
            <a:r>
              <a:rPr lang="en-US" sz="1100" dirty="0">
                <a:solidFill>
                  <a:srgbClr val="106600"/>
                </a:solidFill>
              </a:rPr>
              <a:t>” Physical Review Letters 117, 176603 (2016)</a:t>
            </a:r>
          </a:p>
        </p:txBody>
      </p:sp>
      <p:pic>
        <p:nvPicPr>
          <p:cNvPr id="5" name="Picture 4"/>
          <p:cNvPicPr>
            <a:picLocks noChangeAspect="1"/>
          </p:cNvPicPr>
          <p:nvPr/>
        </p:nvPicPr>
        <p:blipFill>
          <a:blip r:embed="rId3"/>
          <a:stretch>
            <a:fillRect/>
          </a:stretch>
        </p:blipFill>
        <p:spPr>
          <a:xfrm>
            <a:off x="7373072" y="1506067"/>
            <a:ext cx="1738973" cy="2246723"/>
          </a:xfrm>
          <a:prstGeom prst="rect">
            <a:avLst/>
          </a:prstGeom>
        </p:spPr>
      </p:pic>
      <p:pic>
        <p:nvPicPr>
          <p:cNvPr id="6" name="Picture 5"/>
          <p:cNvPicPr>
            <a:picLocks noChangeAspect="1"/>
          </p:cNvPicPr>
          <p:nvPr/>
        </p:nvPicPr>
        <p:blipFill>
          <a:blip r:embed="rId4"/>
          <a:stretch>
            <a:fillRect/>
          </a:stretch>
        </p:blipFill>
        <p:spPr>
          <a:xfrm>
            <a:off x="5489409" y="1157787"/>
            <a:ext cx="1845861" cy="1393515"/>
          </a:xfrm>
          <a:prstGeom prst="rect">
            <a:avLst/>
          </a:prstGeom>
        </p:spPr>
      </p:pic>
      <p:pic>
        <p:nvPicPr>
          <p:cNvPr id="8" name="Picture 7"/>
          <p:cNvPicPr>
            <a:picLocks noChangeAspect="1"/>
          </p:cNvPicPr>
          <p:nvPr/>
        </p:nvPicPr>
        <p:blipFill>
          <a:blip r:embed="rId5"/>
          <a:stretch>
            <a:fillRect/>
          </a:stretch>
        </p:blipFill>
        <p:spPr>
          <a:xfrm>
            <a:off x="5562601" y="2759344"/>
            <a:ext cx="1699478" cy="1299117"/>
          </a:xfrm>
          <a:prstGeom prst="rect">
            <a:avLst/>
          </a:prstGeom>
        </p:spPr>
      </p:pic>
      <p:sp>
        <p:nvSpPr>
          <p:cNvPr id="19" name="TextBox 18"/>
          <p:cNvSpPr txBox="1"/>
          <p:nvPr/>
        </p:nvSpPr>
        <p:spPr>
          <a:xfrm>
            <a:off x="6888611" y="1219522"/>
            <a:ext cx="271228" cy="307777"/>
          </a:xfrm>
          <a:prstGeom prst="rect">
            <a:avLst/>
          </a:prstGeom>
          <a:solidFill>
            <a:schemeClr val="bg1"/>
          </a:solidFill>
        </p:spPr>
        <p:txBody>
          <a:bodyPr wrap="none" rtlCol="0">
            <a:spAutoFit/>
          </a:bodyPr>
          <a:lstStyle/>
          <a:p>
            <a:r>
              <a:rPr lang="en-US" sz="1400" dirty="0"/>
              <a:t>a</a:t>
            </a:r>
          </a:p>
        </p:txBody>
      </p:sp>
      <p:sp>
        <p:nvSpPr>
          <p:cNvPr id="12" name="TextBox 11"/>
          <p:cNvSpPr txBox="1"/>
          <p:nvPr/>
        </p:nvSpPr>
        <p:spPr>
          <a:xfrm>
            <a:off x="7543800" y="1187020"/>
            <a:ext cx="260008" cy="307777"/>
          </a:xfrm>
          <a:prstGeom prst="rect">
            <a:avLst/>
          </a:prstGeom>
          <a:noFill/>
        </p:spPr>
        <p:txBody>
          <a:bodyPr wrap="none" rtlCol="0">
            <a:spAutoFit/>
          </a:bodyPr>
          <a:lstStyle/>
          <a:p>
            <a:r>
              <a:rPr lang="en-US" sz="1400" dirty="0"/>
              <a:t>c</a:t>
            </a:r>
          </a:p>
        </p:txBody>
      </p:sp>
      <p:sp>
        <p:nvSpPr>
          <p:cNvPr id="18" name="TextBox 17"/>
          <p:cNvSpPr txBox="1"/>
          <p:nvPr/>
        </p:nvSpPr>
        <p:spPr>
          <a:xfrm>
            <a:off x="6592161" y="2678351"/>
            <a:ext cx="279244" cy="307777"/>
          </a:xfrm>
          <a:prstGeom prst="rect">
            <a:avLst/>
          </a:prstGeom>
          <a:solidFill>
            <a:schemeClr val="bg1"/>
          </a:solidFill>
        </p:spPr>
        <p:txBody>
          <a:bodyPr wrap="none" rtlCol="0">
            <a:spAutoFit/>
          </a:bodyPr>
          <a:lstStyle/>
          <a:p>
            <a:r>
              <a:rPr lang="en-US" sz="1400" dirty="0"/>
              <a:t>b</a:t>
            </a:r>
          </a:p>
        </p:txBody>
      </p:sp>
    </p:spTree>
    <p:extLst>
      <p:ext uri="{BB962C8B-B14F-4D97-AF65-F5344CB8AC3E}">
        <p14:creationId xmlns:p14="http://schemas.microsoft.com/office/powerpoint/2010/main" val="2029475037"/>
      </p:ext>
    </p:extLst>
  </p:cSld>
  <p:clrMapOvr>
    <a:masterClrMapping/>
  </p:clrMapOvr>
</p:sld>
</file>

<file path=ppt/theme/theme1.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Theme3</Template>
  <TotalTime>6296</TotalTime>
  <Words>150</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14_Office Theme</vt:lpstr>
      <vt:lpstr>Slater Insulator discovered in a new Iridate Perovskite</vt:lpstr>
    </vt:vector>
  </TitlesOfParts>
  <Company>US Department of Energy (SC)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helpdesk</dc:creator>
  <cp:lastModifiedBy>Calder, Stuart A.</cp:lastModifiedBy>
  <cp:revision>488</cp:revision>
  <cp:lastPrinted>2012-09-18T14:47:01Z</cp:lastPrinted>
  <dcterms:created xsi:type="dcterms:W3CDTF">2010-12-15T20:48:04Z</dcterms:created>
  <dcterms:modified xsi:type="dcterms:W3CDTF">2016-11-01T18:15:59Z</dcterms:modified>
</cp:coreProperties>
</file>