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
  </p:notesMasterIdLst>
  <p:handoutMasterIdLst>
    <p:handoutMasterId r:id="rId4"/>
  </p:handoutMasterIdLst>
  <p:sldIdLst>
    <p:sldId id="275" r:id="rId2"/>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106636"/>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10" autoAdjust="0"/>
    <p:restoredTop sz="92410" autoAdjust="0"/>
  </p:normalViewPr>
  <p:slideViewPr>
    <p:cSldViewPr>
      <p:cViewPr>
        <p:scale>
          <a:sx n="100" d="100"/>
          <a:sy n="100" d="100"/>
        </p:scale>
        <p:origin x="-72"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030" y="-102"/>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8" y="0"/>
            <a:ext cx="2972421" cy="462120"/>
          </a:xfrm>
          <a:prstGeom prst="rect">
            <a:avLst/>
          </a:prstGeom>
        </p:spPr>
        <p:txBody>
          <a:bodyPr vert="horz" lIns="91440" tIns="45720" rIns="91440" bIns="45720" rtlCol="0"/>
          <a:lstStyle>
            <a:lvl1pPr algn="r">
              <a:defRPr sz="1200"/>
            </a:lvl1pPr>
          </a:lstStyle>
          <a:p>
            <a:fld id="{C5E23E8C-FA44-4993-A678-63B7AC20CC23}" type="datetimeFigureOut">
              <a:rPr lang="en-US" smtClean="0"/>
              <a:pPr/>
              <a:t>12/7/15</a:t>
            </a:fld>
            <a:endParaRPr lang="en-US"/>
          </a:p>
        </p:txBody>
      </p:sp>
      <p:sp>
        <p:nvSpPr>
          <p:cNvPr id="4" name="Footer Placeholder 3"/>
          <p:cNvSpPr>
            <a:spLocks noGrp="1"/>
          </p:cNvSpPr>
          <p:nvPr>
            <p:ph type="ftr" sz="quarter" idx="2"/>
          </p:nvPr>
        </p:nvSpPr>
        <p:spPr>
          <a:xfrm>
            <a:off x="2" y="8772378"/>
            <a:ext cx="2972421"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772378"/>
            <a:ext cx="2972421" cy="462120"/>
          </a:xfrm>
          <a:prstGeom prst="rect">
            <a:avLst/>
          </a:prstGeom>
        </p:spPr>
        <p:txBody>
          <a:bodyPr vert="horz" lIns="91440" tIns="45720" rIns="91440" bIns="45720" rtlCol="0" anchor="b"/>
          <a:lstStyle>
            <a:lvl1pPr algn="r">
              <a:defRPr sz="1200"/>
            </a:lvl1pPr>
          </a:lstStyle>
          <a:p>
            <a:fld id="{9D2747C0-E24C-47AA-B529-C34075BA0400}" type="slidenum">
              <a:rPr lang="en-US" smtClean="0"/>
              <a:pPr/>
              <a:t>‹#›</a:t>
            </a:fld>
            <a:endParaRPr lang="en-US"/>
          </a:p>
        </p:txBody>
      </p:sp>
    </p:spTree>
    <p:extLst>
      <p:ext uri="{BB962C8B-B14F-4D97-AF65-F5344CB8AC3E}">
        <p14:creationId xmlns:p14="http://schemas.microsoft.com/office/powerpoint/2010/main" val="71625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3177" tIns="46589" rIns="93177" bIns="46589" rtlCol="0"/>
          <a:lstStyle>
            <a:lvl1pPr algn="r">
              <a:defRPr sz="1200"/>
            </a:lvl1pPr>
          </a:lstStyle>
          <a:p>
            <a:fld id="{2F98BB69-19D5-425C-B33D-FC77D5A6EC32}" type="datetimeFigureOut">
              <a:rPr lang="en-US" smtClean="0"/>
              <a:pPr/>
              <a:t>12/7/15</a:t>
            </a:fld>
            <a:endParaRPr lang="en-US"/>
          </a:p>
        </p:txBody>
      </p:sp>
      <p:sp>
        <p:nvSpPr>
          <p:cNvPr id="4" name="Slide Image Placeholder 3"/>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297180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3177" tIns="46589" rIns="93177" bIns="46589" rtlCol="0" anchor="b"/>
          <a:lstStyle>
            <a:lvl1pPr algn="r">
              <a:defRPr sz="1200"/>
            </a:lvl1pPr>
          </a:lstStyle>
          <a:p>
            <a:fld id="{16210A8A-16C0-4562-AD3A-B1BC2569C64A}" type="slidenum">
              <a:rPr lang="en-US" smtClean="0"/>
              <a:pPr/>
              <a:t>‹#›</a:t>
            </a:fld>
            <a:endParaRPr lang="en-US"/>
          </a:p>
        </p:txBody>
      </p:sp>
    </p:spTree>
    <p:extLst>
      <p:ext uri="{BB962C8B-B14F-4D97-AF65-F5344CB8AC3E}">
        <p14:creationId xmlns:p14="http://schemas.microsoft.com/office/powerpoint/2010/main" val="60449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9" descr="horizontal-logo-green-text.jpg"/>
          <p:cNvPicPr>
            <a:picLocks noChangeAspect="1"/>
          </p:cNvPicPr>
          <p:nvPr/>
        </p:nvPicPr>
        <p:blipFill>
          <a:blip r:embed="rId4" cstate="print"/>
          <a:srcRect/>
          <a:stretch>
            <a:fillRect/>
          </a:stretch>
        </p:blipFill>
        <p:spPr bwMode="auto">
          <a:xfrm>
            <a:off x="457200" y="6354780"/>
            <a:ext cx="2438400" cy="407987"/>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09225" y="6332854"/>
            <a:ext cx="1877575" cy="451838"/>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762000"/>
            <a:ext cx="5181600" cy="4800600"/>
          </a:xfrm>
        </p:spPr>
        <p:txBody>
          <a:bodyPr/>
          <a:lstStyle/>
          <a:p>
            <a:pPr marL="0">
              <a:spcBef>
                <a:spcPts val="0"/>
              </a:spcBef>
              <a:buNone/>
            </a:pPr>
            <a:r>
              <a:rPr lang="en-US" sz="1800" dirty="0" smtClean="0">
                <a:solidFill>
                  <a:srgbClr val="106636"/>
                </a:solidFill>
              </a:rPr>
              <a:t>Scientific Achievement</a:t>
            </a:r>
          </a:p>
          <a:p>
            <a:pPr>
              <a:buNone/>
            </a:pPr>
            <a:r>
              <a:rPr lang="en-US" sz="1600" dirty="0" smtClean="0">
                <a:solidFill>
                  <a:schemeClr val="tx1"/>
                </a:solidFill>
                <a:latin typeface="+mj-lt"/>
              </a:rPr>
              <a:t>	</a:t>
            </a:r>
            <a:r>
              <a:rPr lang="en-US" sz="1600" dirty="0" smtClean="0">
                <a:solidFill>
                  <a:schemeClr val="tx1"/>
                </a:solidFill>
                <a:latin typeface="+mj-lt"/>
              </a:rPr>
              <a:t>A rare case of magnetic insulating behavior driven by spin-orbit coupling is revealed in the 4d oxide Sr</a:t>
            </a:r>
            <a:r>
              <a:rPr lang="en-US" sz="1600" baseline="-25000" dirty="0" smtClean="0">
                <a:solidFill>
                  <a:schemeClr val="tx1"/>
                </a:solidFill>
                <a:latin typeface="+mj-lt"/>
              </a:rPr>
              <a:t>4</a:t>
            </a:r>
            <a:r>
              <a:rPr lang="en-US" sz="1600" dirty="0" smtClean="0">
                <a:solidFill>
                  <a:schemeClr val="tx1"/>
                </a:solidFill>
                <a:latin typeface="+mj-lt"/>
              </a:rPr>
              <a:t>RhO</a:t>
            </a:r>
            <a:r>
              <a:rPr lang="en-US" sz="1600" baseline="-25000" dirty="0" smtClean="0">
                <a:solidFill>
                  <a:schemeClr val="tx1"/>
                </a:solidFill>
                <a:latin typeface="+mj-lt"/>
              </a:rPr>
              <a:t>6</a:t>
            </a:r>
            <a:r>
              <a:rPr lang="en-US" sz="1600" dirty="0" smtClean="0">
                <a:solidFill>
                  <a:schemeClr val="tx1"/>
                </a:solidFill>
                <a:latin typeface="+mj-lt"/>
              </a:rPr>
              <a:t>.</a:t>
            </a:r>
            <a:br>
              <a:rPr lang="en-US" sz="1600" dirty="0" smtClean="0">
                <a:solidFill>
                  <a:schemeClr val="tx1"/>
                </a:solidFill>
                <a:latin typeface="+mj-lt"/>
              </a:rPr>
            </a:br>
            <a:endParaRPr lang="en-US" sz="700" b="1" i="1" dirty="0" smtClean="0">
              <a:solidFill>
                <a:srgbClr val="106636"/>
              </a:solidFill>
            </a:endParaRPr>
          </a:p>
          <a:p>
            <a:pPr marL="0" lvl="0" indent="0">
              <a:spcBef>
                <a:spcPts val="0"/>
              </a:spcBef>
              <a:buNone/>
            </a:pPr>
            <a:r>
              <a:rPr lang="en-US" sz="1800" dirty="0" smtClean="0">
                <a:solidFill>
                  <a:srgbClr val="106636"/>
                </a:solidFill>
              </a:rPr>
              <a:t>Significance and Impact</a:t>
            </a:r>
          </a:p>
          <a:p>
            <a:pPr marL="0" indent="0" algn="just">
              <a:spcBef>
                <a:spcPts val="0"/>
              </a:spcBef>
              <a:buNone/>
            </a:pPr>
            <a:r>
              <a:rPr lang="en-US" sz="1400" dirty="0" smtClean="0">
                <a:solidFill>
                  <a:schemeClr val="tx1"/>
                </a:solidFill>
                <a:latin typeface="+mj-lt"/>
              </a:rPr>
              <a:t>5d oxides can host exotic magnetic and electronic properties driven by an atomic interaction often ignored, but enhanced in 5d systems: spin-orbit coupling (SOC). The influence of appreciable but reduced SOC in 4d oxides is less clear, with one hurdle being the existence of magnetic insulating 4d oxides. Sr</a:t>
            </a:r>
            <a:r>
              <a:rPr lang="en-US" sz="1400" baseline="-25000" dirty="0" smtClean="0">
                <a:solidFill>
                  <a:schemeClr val="tx1"/>
                </a:solidFill>
                <a:latin typeface="+mj-lt"/>
              </a:rPr>
              <a:t>4</a:t>
            </a:r>
            <a:r>
              <a:rPr lang="en-US" sz="1400" dirty="0" smtClean="0">
                <a:solidFill>
                  <a:schemeClr val="tx1"/>
                </a:solidFill>
                <a:latin typeface="+mj-lt"/>
              </a:rPr>
              <a:t>RhO</a:t>
            </a:r>
            <a:r>
              <a:rPr lang="en-US" sz="1400" baseline="-25000" dirty="0" smtClean="0">
                <a:solidFill>
                  <a:schemeClr val="tx1"/>
                </a:solidFill>
                <a:latin typeface="+mj-lt"/>
              </a:rPr>
              <a:t>6</a:t>
            </a:r>
            <a:r>
              <a:rPr lang="en-US" sz="1400" dirty="0" smtClean="0">
                <a:solidFill>
                  <a:schemeClr val="tx1"/>
                </a:solidFill>
                <a:latin typeface="+mj-lt"/>
              </a:rPr>
              <a:t> was suggested to be the first magnetically ordered 4d </a:t>
            </a:r>
            <a:r>
              <a:rPr lang="en-US" sz="1400" dirty="0" err="1" smtClean="0">
                <a:solidFill>
                  <a:schemeClr val="tx1"/>
                </a:solidFill>
                <a:latin typeface="+mj-lt"/>
              </a:rPr>
              <a:t>rhodate</a:t>
            </a:r>
            <a:r>
              <a:rPr lang="en-US" sz="1400" dirty="0" smtClean="0">
                <a:solidFill>
                  <a:schemeClr val="tx1"/>
                </a:solidFill>
                <a:latin typeface="+mj-lt"/>
              </a:rPr>
              <a:t> in 1975. Here, we showed magnetic ordering does occur and uncovered the magnetic structure. Combining both experimental and theoretical results we showed Sr</a:t>
            </a:r>
            <a:r>
              <a:rPr lang="en-US" sz="1400" baseline="-25000" dirty="0" smtClean="0">
                <a:solidFill>
                  <a:schemeClr val="tx1"/>
                </a:solidFill>
                <a:latin typeface="+mj-lt"/>
              </a:rPr>
              <a:t>4</a:t>
            </a:r>
            <a:r>
              <a:rPr lang="en-US" sz="1400" dirty="0" smtClean="0">
                <a:solidFill>
                  <a:schemeClr val="tx1"/>
                </a:solidFill>
                <a:latin typeface="+mj-lt"/>
              </a:rPr>
              <a:t>RhO</a:t>
            </a:r>
            <a:r>
              <a:rPr lang="en-US" sz="1400" baseline="-25000" dirty="0" smtClean="0">
                <a:solidFill>
                  <a:schemeClr val="tx1"/>
                </a:solidFill>
                <a:latin typeface="+mj-lt"/>
              </a:rPr>
              <a:t>6</a:t>
            </a:r>
            <a:r>
              <a:rPr lang="en-US" sz="1400" dirty="0" smtClean="0">
                <a:solidFill>
                  <a:schemeClr val="tx1"/>
                </a:solidFill>
                <a:latin typeface="+mj-lt"/>
              </a:rPr>
              <a:t> to be the first 4d-based oxide that has a </a:t>
            </a:r>
            <a:r>
              <a:rPr lang="en-US" sz="1400" dirty="0" err="1" smtClean="0">
                <a:solidFill>
                  <a:schemeClr val="tx1"/>
                </a:solidFill>
                <a:latin typeface="+mj-lt"/>
              </a:rPr>
              <a:t>magnetical</a:t>
            </a:r>
            <a:r>
              <a:rPr lang="en-US" sz="1400" dirty="0" smtClean="0">
                <a:solidFill>
                  <a:schemeClr val="tx1"/>
                </a:solidFill>
                <a:latin typeface="+mj-lt"/>
              </a:rPr>
              <a:t> insulating ground state driven by SOC. </a:t>
            </a:r>
          </a:p>
          <a:p>
            <a:pPr marL="0" indent="0" algn="just">
              <a:spcBef>
                <a:spcPts val="0"/>
              </a:spcBef>
              <a:buNone/>
            </a:pPr>
            <a:endParaRPr lang="en-US" sz="1400" dirty="0">
              <a:solidFill>
                <a:schemeClr val="tx1"/>
              </a:solidFill>
              <a:latin typeface="+mj-lt"/>
            </a:endParaRPr>
          </a:p>
          <a:p>
            <a:pPr marL="0" indent="0">
              <a:spcBef>
                <a:spcPts val="0"/>
              </a:spcBef>
              <a:buNone/>
            </a:pPr>
            <a:r>
              <a:rPr lang="en-US" sz="1800" dirty="0" smtClean="0">
                <a:solidFill>
                  <a:srgbClr val="106636"/>
                </a:solidFill>
              </a:rPr>
              <a:t>Research </a:t>
            </a:r>
            <a:r>
              <a:rPr lang="en-US" sz="1800" dirty="0" smtClean="0">
                <a:solidFill>
                  <a:srgbClr val="106636"/>
                </a:solidFill>
              </a:rPr>
              <a:t>Details</a:t>
            </a:r>
          </a:p>
          <a:p>
            <a:pPr marL="406400" lvl="1" indent="-180975">
              <a:spcBef>
                <a:spcPts val="0"/>
              </a:spcBef>
            </a:pPr>
            <a:r>
              <a:rPr lang="en-US" sz="1400" dirty="0" smtClean="0">
                <a:latin typeface="+mn-lt"/>
              </a:rPr>
              <a:t>Magnetic structure measured with neutron powder diffraction.</a:t>
            </a:r>
            <a:endParaRPr lang="en-US" sz="1400" dirty="0" smtClean="0">
              <a:latin typeface="+mn-lt"/>
            </a:endParaRPr>
          </a:p>
          <a:p>
            <a:pPr marL="406400" lvl="1" indent="-180975">
              <a:spcBef>
                <a:spcPts val="0"/>
              </a:spcBef>
            </a:pPr>
            <a:r>
              <a:rPr lang="en-US" sz="1400" dirty="0" smtClean="0">
                <a:latin typeface="+mn-lt"/>
              </a:rPr>
              <a:t>Bulk </a:t>
            </a:r>
            <a:r>
              <a:rPr lang="en-US" sz="1400" dirty="0">
                <a:latin typeface="+mn-lt"/>
              </a:rPr>
              <a:t>characterizations </a:t>
            </a:r>
            <a:r>
              <a:rPr lang="en-US" sz="1400" dirty="0" smtClean="0">
                <a:latin typeface="+mn-lt"/>
              </a:rPr>
              <a:t>showed Sr</a:t>
            </a:r>
            <a:r>
              <a:rPr lang="en-US" sz="1400" baseline="-25000" dirty="0" smtClean="0">
                <a:latin typeface="+mn-lt"/>
              </a:rPr>
              <a:t>4</a:t>
            </a:r>
            <a:r>
              <a:rPr lang="en-US" sz="1400" dirty="0" smtClean="0">
                <a:latin typeface="+mn-lt"/>
              </a:rPr>
              <a:t>RhO</a:t>
            </a:r>
            <a:r>
              <a:rPr lang="en-US" sz="1400" baseline="-25000" dirty="0" smtClean="0">
                <a:latin typeface="+mn-lt"/>
              </a:rPr>
              <a:t>6</a:t>
            </a:r>
            <a:r>
              <a:rPr lang="en-US" sz="1400" dirty="0" smtClean="0">
                <a:latin typeface="+mn-lt"/>
              </a:rPr>
              <a:t>  is an insulator. </a:t>
            </a:r>
          </a:p>
          <a:p>
            <a:pPr marL="406400" lvl="1" indent="-180975">
              <a:spcBef>
                <a:spcPts val="0"/>
              </a:spcBef>
            </a:pPr>
            <a:r>
              <a:rPr lang="en-US" sz="1400" dirty="0" smtClean="0">
                <a:latin typeface="+mn-lt"/>
              </a:rPr>
              <a:t>X</a:t>
            </a:r>
            <a:r>
              <a:rPr lang="en-US" sz="1400" dirty="0" smtClean="0">
                <a:latin typeface="+mn-lt"/>
              </a:rPr>
              <a:t>-ray spectroscopy revealed enhanced SOC behavior.</a:t>
            </a:r>
          </a:p>
          <a:p>
            <a:pPr marL="406400" lvl="1" indent="-180975">
              <a:spcBef>
                <a:spcPts val="0"/>
              </a:spcBef>
            </a:pPr>
            <a:r>
              <a:rPr lang="en-US" sz="1400" dirty="0" smtClean="0">
                <a:latin typeface="+mn-lt"/>
              </a:rPr>
              <a:t>Theoretical </a:t>
            </a:r>
            <a:r>
              <a:rPr lang="en-US" sz="1400" dirty="0" smtClean="0">
                <a:latin typeface="+mn-lt"/>
              </a:rPr>
              <a:t>calculations at ORNL </a:t>
            </a:r>
            <a:r>
              <a:rPr lang="en-US" sz="1400" dirty="0" smtClean="0">
                <a:latin typeface="+mn-lt"/>
              </a:rPr>
              <a:t>supported the findings.</a:t>
            </a:r>
            <a:endParaRPr lang="en-US" sz="1100" dirty="0" smtClean="0">
              <a:solidFill>
                <a:srgbClr val="106636"/>
              </a:solidFill>
              <a:latin typeface="+mn-lt"/>
            </a:endParaRPr>
          </a:p>
          <a:p>
            <a:pPr marL="406400" lvl="1" indent="-180975">
              <a:spcBef>
                <a:spcPts val="0"/>
              </a:spcBef>
            </a:pPr>
            <a:endParaRPr lang="en-US" sz="1200" dirty="0" smtClean="0">
              <a:solidFill>
                <a:srgbClr val="106636"/>
              </a:solidFill>
              <a:latin typeface="+mn-lt"/>
            </a:endParaRPr>
          </a:p>
          <a:p>
            <a:pPr marL="406400" lvl="1" indent="-180975">
              <a:spcBef>
                <a:spcPts val="0"/>
              </a:spcBef>
            </a:pPr>
            <a:endParaRPr lang="en-US" sz="1200" dirty="0">
              <a:solidFill>
                <a:srgbClr val="106636"/>
              </a:solidFill>
              <a:latin typeface="+mn-lt"/>
            </a:endParaRPr>
          </a:p>
          <a:p>
            <a:pPr marL="406400" lvl="1" indent="-180975">
              <a:spcBef>
                <a:spcPts val="0"/>
              </a:spcBef>
            </a:pPr>
            <a:endParaRPr lang="en-US" sz="1800" dirty="0"/>
          </a:p>
          <a:p>
            <a:pPr marL="225425" lvl="1" indent="0" algn="r">
              <a:spcBef>
                <a:spcPts val="400"/>
              </a:spcBef>
              <a:buNone/>
            </a:pPr>
            <a:endParaRPr lang="en-US" sz="1800" dirty="0" smtClean="0">
              <a:solidFill>
                <a:schemeClr val="tx1"/>
              </a:solidFill>
              <a:latin typeface="+mn-lt"/>
            </a:endParaRPr>
          </a:p>
        </p:txBody>
      </p:sp>
      <p:sp>
        <p:nvSpPr>
          <p:cNvPr id="3" name="Title 2"/>
          <p:cNvSpPr>
            <a:spLocks noGrp="1"/>
          </p:cNvSpPr>
          <p:nvPr>
            <p:ph type="title"/>
          </p:nvPr>
        </p:nvSpPr>
        <p:spPr>
          <a:xfrm>
            <a:off x="0" y="0"/>
            <a:ext cx="9144000" cy="728133"/>
          </a:xfrm>
        </p:spPr>
        <p:txBody>
          <a:bodyPr/>
          <a:lstStyle/>
          <a:p>
            <a:r>
              <a:rPr lang="en-US" b="1" dirty="0" smtClean="0"/>
              <a:t>Rare m</a:t>
            </a:r>
            <a:r>
              <a:rPr lang="en-US" b="1" dirty="0" smtClean="0"/>
              <a:t>agnetic order and insulating behavior in a 4d oxide</a:t>
            </a:r>
            <a:endParaRPr lang="en-US" sz="2400" b="1" dirty="0">
              <a:solidFill>
                <a:schemeClr val="accent3"/>
              </a:solidFill>
            </a:endParaRPr>
          </a:p>
        </p:txBody>
      </p:sp>
      <p:sp>
        <p:nvSpPr>
          <p:cNvPr id="7" name="TextBox 133"/>
          <p:cNvSpPr txBox="1"/>
          <p:nvPr/>
        </p:nvSpPr>
        <p:spPr>
          <a:xfrm>
            <a:off x="152400" y="4572000"/>
            <a:ext cx="3886200" cy="1631216"/>
          </a:xfrm>
          <a:prstGeom prst="rect">
            <a:avLst/>
          </a:prstGeom>
          <a:noFill/>
        </p:spPr>
        <p:txBody>
          <a:bodyPr wrap="square" rtlCol="0">
            <a:spAutoFit/>
          </a:bodyPr>
          <a:lstStyle/>
          <a:p>
            <a:pPr marL="0" lvl="1" algn="just"/>
            <a:r>
              <a:rPr lang="en-US" sz="1000" b="1" dirty="0" smtClean="0">
                <a:solidFill>
                  <a:srgbClr val="106636"/>
                </a:solidFill>
              </a:rPr>
              <a:t>The research conducted </a:t>
            </a:r>
            <a:r>
              <a:rPr lang="en-US" sz="1000" b="1" dirty="0">
                <a:solidFill>
                  <a:srgbClr val="106636"/>
                </a:solidFill>
              </a:rPr>
              <a:t>at </a:t>
            </a:r>
            <a:r>
              <a:rPr lang="en-US" sz="1000" b="1" dirty="0" smtClean="0">
                <a:solidFill>
                  <a:srgbClr val="106636"/>
                </a:solidFill>
              </a:rPr>
              <a:t>ORNL's High Flux Isotope Reactor </a:t>
            </a:r>
            <a:r>
              <a:rPr lang="en-US" sz="1000" b="1" dirty="0">
                <a:solidFill>
                  <a:srgbClr val="106636"/>
                </a:solidFill>
              </a:rPr>
              <a:t>was sponsored by the Scientific User Facilities Division, Office of Basic Energy Sciences, US Department of Energy. </a:t>
            </a:r>
            <a:r>
              <a:rPr lang="en-US" sz="1000" b="1" dirty="0" smtClean="0">
                <a:solidFill>
                  <a:srgbClr val="106636"/>
                </a:solidFill>
              </a:rPr>
              <a:t>Part of the research was </a:t>
            </a:r>
            <a:r>
              <a:rPr lang="en-US" sz="1000" b="1" dirty="0">
                <a:solidFill>
                  <a:srgbClr val="106636"/>
                </a:solidFill>
              </a:rPr>
              <a:t>supported by the U.S. Department of Energy, Office of Science, Basic Energy Sciences, Materials Sciences and Engineering Division. </a:t>
            </a:r>
            <a:r>
              <a:rPr lang="en-US" sz="1000" b="1" dirty="0" smtClean="0">
                <a:solidFill>
                  <a:srgbClr val="106636"/>
                </a:solidFill>
              </a:rPr>
              <a:t>Use </a:t>
            </a:r>
            <a:r>
              <a:rPr lang="en-US" sz="1000" b="1" dirty="0">
                <a:solidFill>
                  <a:srgbClr val="106636"/>
                </a:solidFill>
              </a:rPr>
              <a:t>of the Advanced Photon Source, an Office of Science User Facility operated for the U.S. DOE Office of Science by Argonne National Laboratory, was supported by the U.S. DOE under Contract No. DE-AC02-06CH11357. </a:t>
            </a:r>
            <a:r>
              <a:rPr lang="en-US" sz="1000" b="1" dirty="0" smtClean="0">
                <a:solidFill>
                  <a:srgbClr val="106636"/>
                </a:solidFill>
              </a:rPr>
              <a:t>Experiments </a:t>
            </a:r>
            <a:r>
              <a:rPr lang="en-US" sz="1000" b="1" dirty="0">
                <a:solidFill>
                  <a:srgbClr val="106636"/>
                </a:solidFill>
              </a:rPr>
              <a:t>were performed at the ORNL </a:t>
            </a:r>
            <a:r>
              <a:rPr lang="en-US" sz="1000" b="1" dirty="0" smtClean="0">
                <a:solidFill>
                  <a:srgbClr val="106636"/>
                </a:solidFill>
              </a:rPr>
              <a:t>High Flux isotopes Reactor</a:t>
            </a:r>
            <a:r>
              <a:rPr lang="en-US" sz="1000" b="1" dirty="0" smtClean="0">
                <a:solidFill>
                  <a:srgbClr val="106636"/>
                </a:solidFill>
              </a:rPr>
              <a:t>’s HB-2A and HB-1A instruments</a:t>
            </a:r>
            <a:r>
              <a:rPr lang="en-US" sz="1000" b="1" dirty="0" smtClean="0">
                <a:solidFill>
                  <a:srgbClr val="106636"/>
                </a:solidFill>
              </a:rPr>
              <a:t>. </a:t>
            </a:r>
            <a:endParaRPr lang="en-US" sz="1000" b="1" dirty="0">
              <a:solidFill>
                <a:srgbClr val="106636"/>
              </a:solidFill>
            </a:endParaRPr>
          </a:p>
        </p:txBody>
      </p:sp>
      <p:sp>
        <p:nvSpPr>
          <p:cNvPr id="13" name="TextBox 12"/>
          <p:cNvSpPr txBox="1"/>
          <p:nvPr/>
        </p:nvSpPr>
        <p:spPr>
          <a:xfrm>
            <a:off x="228600" y="2895600"/>
            <a:ext cx="3800852" cy="1569660"/>
          </a:xfrm>
          <a:prstGeom prst="rect">
            <a:avLst/>
          </a:prstGeom>
          <a:noFill/>
        </p:spPr>
        <p:txBody>
          <a:bodyPr wrap="square" rtlCol="0">
            <a:spAutoFit/>
          </a:bodyPr>
          <a:lstStyle/>
          <a:p>
            <a:pPr algn="just"/>
            <a:r>
              <a:rPr lang="en-US" sz="1200" dirty="0" smtClean="0"/>
              <a:t>Neutron powder diffraction measurements (left) revealed  several magnetic Bragg peaks and allowed the magnetic structure to be uncovered (right). Moreover the neutron measurements showed this material to have a crystal structure well-suited to hosting SOC enhanced behavior. Therefore despite a reduced magnitude, relative to 5d oxides, </a:t>
            </a:r>
            <a:r>
              <a:rPr lang="en-US" sz="1200" dirty="0" smtClean="0"/>
              <a:t>Sr</a:t>
            </a:r>
            <a:r>
              <a:rPr lang="en-US" sz="1200" baseline="-25000" dirty="0" smtClean="0"/>
              <a:t>4</a:t>
            </a:r>
            <a:r>
              <a:rPr lang="en-US" sz="1200" dirty="0" smtClean="0"/>
              <a:t>RhO</a:t>
            </a:r>
            <a:r>
              <a:rPr lang="en-US" sz="1200" baseline="-25000" dirty="0" smtClean="0"/>
              <a:t>6</a:t>
            </a:r>
            <a:r>
              <a:rPr lang="en-US" sz="1200" dirty="0" smtClean="0"/>
              <a:t> host a magnetic insulating ground state driven by spin-orbit coupling.</a:t>
            </a:r>
            <a:endParaRPr lang="en-US" sz="1200" dirty="0" smtClean="0"/>
          </a:p>
        </p:txBody>
      </p:sp>
      <p:sp>
        <p:nvSpPr>
          <p:cNvPr id="4" name="Rectangle 3"/>
          <p:cNvSpPr/>
          <p:nvPr/>
        </p:nvSpPr>
        <p:spPr>
          <a:xfrm>
            <a:off x="4114800" y="5525869"/>
            <a:ext cx="4876800" cy="646331"/>
          </a:xfrm>
          <a:prstGeom prst="rect">
            <a:avLst/>
          </a:prstGeom>
        </p:spPr>
        <p:txBody>
          <a:bodyPr wrap="square">
            <a:spAutoFit/>
          </a:bodyPr>
          <a:lstStyle/>
          <a:p>
            <a:pPr algn="just"/>
            <a:r>
              <a:rPr lang="en-US" sz="1200" dirty="0">
                <a:solidFill>
                  <a:srgbClr val="106600"/>
                </a:solidFill>
              </a:rPr>
              <a:t>S. Calder</a:t>
            </a:r>
            <a:r>
              <a:rPr lang="en-US" sz="1200" dirty="0" smtClean="0">
                <a:solidFill>
                  <a:srgbClr val="106600"/>
                </a:solidFill>
              </a:rPr>
              <a:t>, </a:t>
            </a:r>
            <a:r>
              <a:rPr lang="en-US" sz="1200" dirty="0" smtClean="0">
                <a:solidFill>
                  <a:srgbClr val="106600"/>
                </a:solidFill>
              </a:rPr>
              <a:t>L. Li, S. Okamoto, Y. Choi, R. Mukherjee, D. </a:t>
            </a:r>
            <a:r>
              <a:rPr lang="en-US" sz="1200" dirty="0" err="1" smtClean="0">
                <a:solidFill>
                  <a:srgbClr val="106600"/>
                </a:solidFill>
              </a:rPr>
              <a:t>Haskel</a:t>
            </a:r>
            <a:r>
              <a:rPr lang="en-US" sz="1200" dirty="0">
                <a:solidFill>
                  <a:srgbClr val="106600"/>
                </a:solidFill>
              </a:rPr>
              <a:t> </a:t>
            </a:r>
            <a:r>
              <a:rPr lang="en-US" sz="1200" dirty="0" smtClean="0">
                <a:solidFill>
                  <a:srgbClr val="106600"/>
                </a:solidFill>
              </a:rPr>
              <a:t>and D. </a:t>
            </a:r>
            <a:r>
              <a:rPr lang="en-US" sz="1200" dirty="0" err="1">
                <a:solidFill>
                  <a:srgbClr val="106600"/>
                </a:solidFill>
              </a:rPr>
              <a:t>M</a:t>
            </a:r>
            <a:r>
              <a:rPr lang="en-US" sz="1200" dirty="0" err="1" smtClean="0">
                <a:solidFill>
                  <a:srgbClr val="106600"/>
                </a:solidFill>
              </a:rPr>
              <a:t>andrus</a:t>
            </a:r>
            <a:r>
              <a:rPr lang="en-US" sz="1200" dirty="0" smtClean="0">
                <a:solidFill>
                  <a:srgbClr val="106600"/>
                </a:solidFill>
              </a:rPr>
              <a:t>, Physical Review </a:t>
            </a:r>
            <a:r>
              <a:rPr lang="en-US" sz="1200" dirty="0" err="1" smtClean="0">
                <a:solidFill>
                  <a:srgbClr val="106600"/>
                </a:solidFill>
              </a:rPr>
              <a:t>B:Rapid</a:t>
            </a:r>
            <a:r>
              <a:rPr lang="en-US" sz="1200" dirty="0" smtClean="0">
                <a:solidFill>
                  <a:srgbClr val="106600"/>
                </a:solidFill>
              </a:rPr>
              <a:t> Communication </a:t>
            </a:r>
            <a:r>
              <a:rPr lang="en-US" sz="1200" b="1" dirty="0" smtClean="0">
                <a:solidFill>
                  <a:srgbClr val="106600"/>
                </a:solidFill>
              </a:rPr>
              <a:t>92</a:t>
            </a:r>
            <a:r>
              <a:rPr lang="en-US" sz="1200" dirty="0" smtClean="0">
                <a:solidFill>
                  <a:srgbClr val="106600"/>
                </a:solidFill>
              </a:rPr>
              <a:t> 180413(R) (2015). Editors’ Suggestion.</a:t>
            </a:r>
            <a:endParaRPr lang="en-US" sz="1200" dirty="0" smtClean="0">
              <a:solidFill>
                <a:srgbClr val="106600"/>
              </a:solidFill>
            </a:endParaRPr>
          </a:p>
        </p:txBody>
      </p:sp>
      <p:pic>
        <p:nvPicPr>
          <p:cNvPr id="8" name="Picture 7"/>
          <p:cNvPicPr>
            <a:picLocks noChangeAspect="1"/>
          </p:cNvPicPr>
          <p:nvPr/>
        </p:nvPicPr>
        <p:blipFill>
          <a:blip r:embed="rId3"/>
          <a:stretch>
            <a:fillRect/>
          </a:stretch>
        </p:blipFill>
        <p:spPr>
          <a:xfrm>
            <a:off x="1676400" y="1066800"/>
            <a:ext cx="2283954" cy="1676400"/>
          </a:xfrm>
          <a:prstGeom prst="rect">
            <a:avLst/>
          </a:prstGeom>
        </p:spPr>
      </p:pic>
      <p:pic>
        <p:nvPicPr>
          <p:cNvPr id="18" name="Picture 17"/>
          <p:cNvPicPr>
            <a:picLocks noChangeAspect="1"/>
          </p:cNvPicPr>
          <p:nvPr/>
        </p:nvPicPr>
        <p:blipFill>
          <a:blip r:embed="rId4"/>
          <a:stretch>
            <a:fillRect/>
          </a:stretch>
        </p:blipFill>
        <p:spPr>
          <a:xfrm>
            <a:off x="301239" y="990600"/>
            <a:ext cx="1298961" cy="1828800"/>
          </a:xfrm>
          <a:prstGeom prst="rect">
            <a:avLst/>
          </a:prstGeom>
        </p:spPr>
      </p:pic>
    </p:spTree>
    <p:extLst>
      <p:ext uri="{BB962C8B-B14F-4D97-AF65-F5344CB8AC3E}">
        <p14:creationId xmlns:p14="http://schemas.microsoft.com/office/powerpoint/2010/main" val="10543008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6370</TotalTime>
  <Words>248</Words>
  <Application>Microsoft Macintosh PowerPoint</Application>
  <PresentationFormat>On-screen Show (4:3)</PresentationFormat>
  <Paragraphs>17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14_Office Theme</vt:lpstr>
      <vt:lpstr>Rare magnetic order and insulating behavior in a 4d oxide</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Stuart Calder</cp:lastModifiedBy>
  <cp:revision>509</cp:revision>
  <cp:lastPrinted>2012-09-18T14:47:01Z</cp:lastPrinted>
  <dcterms:created xsi:type="dcterms:W3CDTF">2010-12-15T20:48:04Z</dcterms:created>
  <dcterms:modified xsi:type="dcterms:W3CDTF">2015-12-07T21:16:44Z</dcterms:modified>
</cp:coreProperties>
</file>