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5" r:id="rId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6" autoAdjust="0"/>
    <p:restoredTop sz="95161" autoAdjust="0"/>
  </p:normalViewPr>
  <p:slideViewPr>
    <p:cSldViewPr snapToGrid="0" showGuides="1">
      <p:cViewPr varScale="1">
        <p:scale>
          <a:sx n="105" d="100"/>
          <a:sy n="105" d="100"/>
        </p:scale>
        <p:origin x="114" y="540"/>
      </p:cViewPr>
      <p:guideLst>
        <p:guide orient="horz" pos="132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2/5/2021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4" y="320040"/>
            <a:ext cx="11504904" cy="5109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22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5A8BBA-9B72-487E-892D-2665BFB5B33F}"/>
              </a:ext>
            </a:extLst>
          </p:cNvPr>
          <p:cNvSpPr txBox="1">
            <a:spLocks/>
          </p:cNvSpPr>
          <p:nvPr userDrawn="1"/>
        </p:nvSpPr>
        <p:spPr>
          <a:xfrm>
            <a:off x="9234363" y="6539307"/>
            <a:ext cx="2743200" cy="267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r"/>
            <a:fld id="{967BB7C0-5F74-43CF-AA89-9844B0617CFB}" type="datetimeFigureOut">
              <a:rPr lang="en-US" sz="1000" smtClean="0"/>
              <a:pPr lvl="0" algn="r"/>
              <a:t>2/5/2021</a:t>
            </a:fld>
            <a:endParaRPr lang="en-US" sz="10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209214-7161-4C5D-93BC-1BEB7104619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BFE0C-7357-4DB3-B2D7-391A7D699AA4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E54EF2-B02F-4006-9A42-C659C6457A2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A9BEC-199A-46CD-B5B9-24DA8B0CC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  <p:sldLayoutId id="2147483770" r:id="rId18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5A29270-6C17-406C-AF46-217941E30F28}"/>
              </a:ext>
            </a:extLst>
          </p:cNvPr>
          <p:cNvSpPr/>
          <p:nvPr/>
        </p:nvSpPr>
        <p:spPr>
          <a:xfrm flipH="1">
            <a:off x="6095999" y="1126720"/>
            <a:ext cx="0" cy="1005840"/>
          </a:xfrm>
          <a:custGeom>
            <a:avLst/>
            <a:gdLst>
              <a:gd name="connsiteX0" fmla="*/ 0 w 0"/>
              <a:gd name="connsiteY0" fmla="*/ 0 h 1760220"/>
              <a:gd name="connsiteX1" fmla="*/ 0 w 0"/>
              <a:gd name="connsiteY1" fmla="*/ 176022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60220">
                <a:moveTo>
                  <a:pt x="0" y="0"/>
                </a:moveTo>
                <a:lnTo>
                  <a:pt x="0" y="176022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66">
            <a:extLst>
              <a:ext uri="{FF2B5EF4-FFF2-40B4-BE49-F238E27FC236}">
                <a16:creationId xmlns:a16="http://schemas.microsoft.com/office/drawing/2014/main" id="{A29A2FF9-51F5-44DF-9A9F-30F2EEF05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77" y="495300"/>
            <a:ext cx="3889245" cy="11696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91440" rIns="0" bIns="91440" anchor="ctr"/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Second Target Station (STS)</a:t>
            </a: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John Haines, Project Director</a:t>
            </a:r>
          </a:p>
          <a:p>
            <a:pPr algn="ctr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Arial" panose="020B0604020202020204" pitchFamily="34" charset="0"/>
              </a:rPr>
              <a:t>Graeme Murdoch, </a:t>
            </a:r>
            <a:r>
              <a:rPr lang="en-US" sz="1200" b="0" dirty="0">
                <a:latin typeface="+mn-lt"/>
                <a:cs typeface="Arial" panose="020B0604020202020204" pitchFamily="34" charset="0"/>
              </a:rPr>
              <a:t>Project Manager</a:t>
            </a:r>
          </a:p>
          <a:p>
            <a:pPr algn="ctr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cs typeface="Arial" panose="020B0604020202020204" pitchFamily="34" charset="0"/>
              </a:rPr>
              <a:t>Lisa Eady, Executive Assistant</a:t>
            </a:r>
            <a:endParaRPr lang="en-US" sz="90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6303033-FB8F-46EF-A771-F68E25A898A6}"/>
              </a:ext>
            </a:extLst>
          </p:cNvPr>
          <p:cNvSpPr/>
          <p:nvPr/>
        </p:nvSpPr>
        <p:spPr>
          <a:xfrm>
            <a:off x="5073672" y="1962914"/>
            <a:ext cx="0" cy="1371600"/>
          </a:xfrm>
          <a:custGeom>
            <a:avLst/>
            <a:gdLst>
              <a:gd name="connsiteX0" fmla="*/ 0 w 0"/>
              <a:gd name="connsiteY0" fmla="*/ 0 h 1760220"/>
              <a:gd name="connsiteX1" fmla="*/ 0 w 0"/>
              <a:gd name="connsiteY1" fmla="*/ 176022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60220">
                <a:moveTo>
                  <a:pt x="0" y="0"/>
                </a:moveTo>
                <a:lnTo>
                  <a:pt x="0" y="176022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66">
            <a:extLst>
              <a:ext uri="{FF2B5EF4-FFF2-40B4-BE49-F238E27FC236}">
                <a16:creationId xmlns:a16="http://schemas.microsoft.com/office/drawing/2014/main" id="{72EE66E3-43AA-4F12-955B-DB13FD503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208" y="3316172"/>
            <a:ext cx="2848929" cy="1672517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91440" rIns="0" anchor="ctr"/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1100" b="1" dirty="0">
                <a:latin typeface="+mn-lt"/>
                <a:cs typeface="Arial" panose="020B0604020202020204" pitchFamily="34" charset="0"/>
              </a:rPr>
              <a:t>Project Support</a:t>
            </a: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cs typeface="Arial" panose="020B0604020202020204" pitchFamily="34" charset="0"/>
              </a:rPr>
              <a:t>Business Manager: </a:t>
            </a:r>
            <a:r>
              <a:rPr lang="en-US" sz="1050" dirty="0">
                <a:latin typeface="+mn-lt"/>
                <a:cs typeface="Arial" panose="020B0604020202020204" pitchFamily="34" charset="0"/>
              </a:rPr>
              <a:t>Justin Ferrell</a:t>
            </a: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cs typeface="Arial" panose="020B0604020202020204" pitchFamily="34" charset="0"/>
              </a:rPr>
              <a:t>Communications: </a:t>
            </a:r>
            <a:r>
              <a:rPr lang="en-US" sz="1050" dirty="0">
                <a:latin typeface="+mn-lt"/>
                <a:cs typeface="Arial" panose="020B0604020202020204" pitchFamily="34" charset="0"/>
              </a:rPr>
              <a:t>Amy Keller </a:t>
            </a: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cs typeface="Arial" panose="020B0604020202020204" pitchFamily="34" charset="0"/>
              </a:rPr>
              <a:t>ESH&amp;Q: </a:t>
            </a:r>
            <a:r>
              <a:rPr lang="en-US" sz="1050" dirty="0">
                <a:latin typeface="+mn-lt"/>
                <a:cs typeface="Arial" panose="020B0604020202020204" pitchFamily="34" charset="0"/>
              </a:rPr>
              <a:t>Steve Trotter </a:t>
            </a: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cs typeface="Arial" panose="020B0604020202020204" pitchFamily="34" charset="0"/>
              </a:rPr>
              <a:t>Human Resources: </a:t>
            </a:r>
            <a:r>
              <a:rPr lang="en-US" sz="1050" dirty="0">
                <a:latin typeface="+mn-lt"/>
                <a:cs typeface="Arial" panose="020B0604020202020204" pitchFamily="34" charset="0"/>
              </a:rPr>
              <a:t>Melissa Preast</a:t>
            </a: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cs typeface="Arial" panose="020B0604020202020204" pitchFamily="34" charset="0"/>
              </a:rPr>
              <a:t>Procurement: </a:t>
            </a:r>
            <a:r>
              <a:rPr lang="en-US" sz="1050" dirty="0">
                <a:latin typeface="+mn-lt"/>
                <a:cs typeface="Arial" panose="020B0604020202020204" pitchFamily="34" charset="0"/>
              </a:rPr>
              <a:t>Nick Perry</a:t>
            </a: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cs typeface="Arial" panose="020B0604020202020204" pitchFamily="34" charset="0"/>
              </a:rPr>
              <a:t>Project Controls: </a:t>
            </a:r>
            <a:r>
              <a:rPr lang="en-US" sz="1050" dirty="0">
                <a:latin typeface="+mn-lt"/>
                <a:cs typeface="Arial" panose="020B0604020202020204" pitchFamily="34" charset="0"/>
              </a:rPr>
              <a:t>Monty Middlebrook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CA6748-F796-45BF-8835-5096AEF186FA}"/>
              </a:ext>
            </a:extLst>
          </p:cNvPr>
          <p:cNvGrpSpPr/>
          <p:nvPr/>
        </p:nvGrpSpPr>
        <p:grpSpPr>
          <a:xfrm>
            <a:off x="1968935" y="1942381"/>
            <a:ext cx="8258879" cy="209230"/>
            <a:chOff x="2246728" y="1962915"/>
            <a:chExt cx="7703205" cy="16964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8EE1A4-483D-4DDD-A3DC-2529FEB2E52E}"/>
                </a:ext>
              </a:extLst>
            </p:cNvPr>
            <p:cNvSpPr/>
            <p:nvPr/>
          </p:nvSpPr>
          <p:spPr>
            <a:xfrm>
              <a:off x="2246728" y="1962915"/>
              <a:ext cx="7703205" cy="169645"/>
            </a:xfrm>
            <a:custGeom>
              <a:avLst/>
              <a:gdLst>
                <a:gd name="connsiteX0" fmla="*/ 0 w 8252460"/>
                <a:gd name="connsiteY0" fmla="*/ 167640 h 175260"/>
                <a:gd name="connsiteX1" fmla="*/ 0 w 8252460"/>
                <a:gd name="connsiteY1" fmla="*/ 0 h 175260"/>
                <a:gd name="connsiteX2" fmla="*/ 8252460 w 8252460"/>
                <a:gd name="connsiteY2" fmla="*/ 0 h 175260"/>
                <a:gd name="connsiteX3" fmla="*/ 8252460 w 8252460"/>
                <a:gd name="connsiteY3" fmla="*/ 175260 h 1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52460" h="175260">
                  <a:moveTo>
                    <a:pt x="0" y="167640"/>
                  </a:moveTo>
                  <a:lnTo>
                    <a:pt x="0" y="0"/>
                  </a:lnTo>
                  <a:lnTo>
                    <a:pt x="8252460" y="0"/>
                  </a:lnTo>
                  <a:lnTo>
                    <a:pt x="8252460" y="17526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0E0764C-2912-4EA6-A083-D839F3156751}"/>
                </a:ext>
              </a:extLst>
            </p:cNvPr>
            <p:cNvSpPr/>
            <p:nvPr/>
          </p:nvSpPr>
          <p:spPr>
            <a:xfrm>
              <a:off x="4171604" y="1962915"/>
              <a:ext cx="0" cy="131557"/>
            </a:xfrm>
            <a:custGeom>
              <a:avLst/>
              <a:gdLst>
                <a:gd name="connsiteX0" fmla="*/ 0 w 0"/>
                <a:gd name="connsiteY0" fmla="*/ 175260 h 175260"/>
                <a:gd name="connsiteX1" fmla="*/ 0 w 0"/>
                <a:gd name="connsiteY1" fmla="*/ 0 h 1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5260">
                  <a:moveTo>
                    <a:pt x="0" y="17526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2B99868-EEFE-4BE7-B7DB-C3D212213276}"/>
                </a:ext>
              </a:extLst>
            </p:cNvPr>
            <p:cNvSpPr/>
            <p:nvPr/>
          </p:nvSpPr>
          <p:spPr>
            <a:xfrm>
              <a:off x="8023825" y="1962915"/>
              <a:ext cx="0" cy="131557"/>
            </a:xfrm>
            <a:custGeom>
              <a:avLst/>
              <a:gdLst>
                <a:gd name="connsiteX0" fmla="*/ 0 w 0"/>
                <a:gd name="connsiteY0" fmla="*/ 175260 h 175260"/>
                <a:gd name="connsiteX1" fmla="*/ 0 w 0"/>
                <a:gd name="connsiteY1" fmla="*/ 0 h 1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5260">
                  <a:moveTo>
                    <a:pt x="0" y="17526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66">
            <a:extLst>
              <a:ext uri="{FF2B5EF4-FFF2-40B4-BE49-F238E27FC236}">
                <a16:creationId xmlns:a16="http://schemas.microsoft.com/office/drawing/2014/main" id="{A6E94C0B-AD4D-4C60-BB09-DA4E723A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23" y="2095492"/>
            <a:ext cx="1780732" cy="9219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137160" rIns="0" anchor="t"/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Arial" panose="020B0604020202020204" pitchFamily="34" charset="0"/>
              </a:rPr>
              <a:t>Conventional </a:t>
            </a:r>
            <a:br>
              <a:rPr lang="en-US" sz="1200" b="1" dirty="0">
                <a:latin typeface="+mn-lt"/>
                <a:cs typeface="Arial" panose="020B0604020202020204" pitchFamily="34" charset="0"/>
              </a:rPr>
            </a:br>
            <a:r>
              <a:rPr lang="en-US" sz="1200" b="1" dirty="0">
                <a:latin typeface="+mn-lt"/>
                <a:cs typeface="Arial" panose="020B0604020202020204" pitchFamily="34" charset="0"/>
              </a:rPr>
              <a:t>Facilities</a:t>
            </a:r>
            <a:endParaRPr lang="en-US" sz="1000" b="0" dirty="0">
              <a:latin typeface="+mn-lt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b="0" dirty="0">
                <a:latin typeface="+mn-lt"/>
                <a:cs typeface="Arial" panose="020B0604020202020204" pitchFamily="34" charset="0"/>
              </a:rPr>
              <a:t>Gary Bloom</a:t>
            </a:r>
            <a:endParaRPr lang="en-US" sz="105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Rectangle 66">
            <a:extLst>
              <a:ext uri="{FF2B5EF4-FFF2-40B4-BE49-F238E27FC236}">
                <a16:creationId xmlns:a16="http://schemas.microsoft.com/office/drawing/2014/main" id="{2F8FB160-0F49-4C6A-AD54-96F7BAE9C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246" y="2096298"/>
            <a:ext cx="1780732" cy="9219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137160" rIns="0" anchor="t"/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Arial" panose="020B0604020202020204" pitchFamily="34" charset="0"/>
              </a:rPr>
              <a:t>Accelerator </a:t>
            </a:r>
            <a:br>
              <a:rPr lang="en-US" sz="1200" b="1" dirty="0">
                <a:latin typeface="+mn-lt"/>
                <a:cs typeface="Arial" panose="020B0604020202020204" pitchFamily="34" charset="0"/>
              </a:rPr>
            </a:br>
            <a:r>
              <a:rPr lang="en-US" sz="1200" b="1" dirty="0">
                <a:latin typeface="+mn-lt"/>
                <a:cs typeface="Arial" panose="020B0604020202020204" pitchFamily="34" charset="0"/>
              </a:rPr>
              <a:t>Systems</a:t>
            </a:r>
            <a:endParaRPr lang="en-US" sz="1000" b="0" dirty="0">
              <a:latin typeface="+mn-lt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Arial" panose="020B0604020202020204" pitchFamily="34" charset="0"/>
              </a:rPr>
              <a:t>Michael Allitt</a:t>
            </a:r>
            <a:endParaRPr lang="en-US" sz="105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Rectangle 66">
            <a:extLst>
              <a:ext uri="{FF2B5EF4-FFF2-40B4-BE49-F238E27FC236}">
                <a16:creationId xmlns:a16="http://schemas.microsoft.com/office/drawing/2014/main" id="{E3E554D5-4502-42EE-8287-5BD8AD5F6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350" y="2096298"/>
            <a:ext cx="1780732" cy="9219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137160" rIns="0" anchor="t"/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Arial" panose="020B0604020202020204" pitchFamily="34" charset="0"/>
              </a:rPr>
              <a:t>Instrument </a:t>
            </a:r>
            <a:br>
              <a:rPr lang="en-US" sz="1200" b="1" dirty="0">
                <a:latin typeface="+mn-lt"/>
                <a:cs typeface="Arial" panose="020B0604020202020204" pitchFamily="34" charset="0"/>
              </a:rPr>
            </a:br>
            <a:r>
              <a:rPr lang="en-US" sz="1200" b="1" dirty="0">
                <a:latin typeface="+mn-lt"/>
                <a:cs typeface="Arial" panose="020B0604020202020204" pitchFamily="34" charset="0"/>
              </a:rPr>
              <a:t>Systems</a:t>
            </a:r>
            <a:endParaRPr lang="en-US" sz="1000" b="0" dirty="0">
              <a:latin typeface="+mn-lt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Arial" panose="020B0604020202020204" pitchFamily="34" charset="0"/>
              </a:rPr>
              <a:t>Ken Herwig</a:t>
            </a:r>
            <a:endParaRPr lang="en-US" sz="105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ctangle 66">
            <a:extLst>
              <a:ext uri="{FF2B5EF4-FFF2-40B4-BE49-F238E27FC236}">
                <a16:creationId xmlns:a16="http://schemas.microsoft.com/office/drawing/2014/main" id="{EFC85370-CBC8-41A5-9792-8FBF32D9B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023" y="2096747"/>
            <a:ext cx="1780732" cy="9219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137160" rIns="0" anchor="t"/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Arial" panose="020B0604020202020204" pitchFamily="34" charset="0"/>
              </a:rPr>
              <a:t>Integrated Control Systems</a:t>
            </a:r>
            <a:endParaRPr lang="en-US" sz="1000" b="0" dirty="0">
              <a:latin typeface="+mn-lt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Arial" panose="020B0604020202020204" pitchFamily="34" charset="0"/>
              </a:rPr>
              <a:t>Steve Hartman</a:t>
            </a:r>
            <a:endParaRPr lang="en-US" sz="105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ctangle 66">
            <a:extLst>
              <a:ext uri="{FF2B5EF4-FFF2-40B4-BE49-F238E27FC236}">
                <a16:creationId xmlns:a16="http://schemas.microsoft.com/office/drawing/2014/main" id="{CAD60511-BD1F-4D6A-9FDF-774BFDA3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194" y="2095491"/>
            <a:ext cx="1780732" cy="9219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0" tIns="137160" rIns="0" anchor="t"/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Arial" panose="020B0604020202020204" pitchFamily="34" charset="0"/>
              </a:rPr>
              <a:t>Target </a:t>
            </a:r>
            <a:br>
              <a:rPr lang="en-US" sz="1200" b="1" dirty="0">
                <a:latin typeface="+mn-lt"/>
                <a:cs typeface="Arial" panose="020B0604020202020204" pitchFamily="34" charset="0"/>
              </a:rPr>
            </a:br>
            <a:r>
              <a:rPr lang="en-US" sz="1200" b="1" dirty="0">
                <a:latin typeface="+mn-lt"/>
                <a:cs typeface="Arial" panose="020B0604020202020204" pitchFamily="34" charset="0"/>
              </a:rPr>
              <a:t>Systems</a:t>
            </a:r>
            <a:endParaRPr lang="en-US" sz="1000" b="0" dirty="0">
              <a:latin typeface="+mn-lt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Arial" panose="020B0604020202020204" pitchFamily="34" charset="0"/>
              </a:rPr>
              <a:t>Peter Rosenblad</a:t>
            </a:r>
            <a:endParaRPr lang="en-US" sz="1050" b="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2489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org 180807" id="{17EBA839-230D-4D0D-90F7-A42BE6C1A5DF}" vid="{48941DF2-F616-4ACF-AB2E-5453830FA816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xSourceListID xmlns="cc12b512-875f-4d3f-8b1c-22f1bbe70b4e" xsi:nil="true"/>
    <AxSourceItemID xmlns="cc12b512-875f-4d3f-8b1c-22f1bbe70b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6B8E50B95FC849B183ED77D2D75942" ma:contentTypeVersion="10" ma:contentTypeDescription="Create a new document." ma:contentTypeScope="" ma:versionID="e16c36bc51e5aba238fcda53e04ad498">
  <xsd:schema xmlns:xsd="http://www.w3.org/2001/XMLSchema" xmlns:xs="http://www.w3.org/2001/XMLSchema" xmlns:p="http://schemas.microsoft.com/office/2006/metadata/properties" xmlns:ns2="cc12b512-875f-4d3f-8b1c-22f1bbe70b4e" xmlns:ns3="b0065ef4-01b6-4f21-92f4-5be2cdf4be04" targetNamespace="http://schemas.microsoft.com/office/2006/metadata/properties" ma:root="true" ma:fieldsID="21866dd432792d6446a50e8a4ee5beef" ns2:_="" ns3:_="">
    <xsd:import namespace="cc12b512-875f-4d3f-8b1c-22f1bbe70b4e"/>
    <xsd:import namespace="b0065ef4-01b6-4f21-92f4-5be2cdf4be04"/>
    <xsd:element name="properties">
      <xsd:complexType>
        <xsd:sequence>
          <xsd:element name="documentManagement">
            <xsd:complexType>
              <xsd:all>
                <xsd:element ref="ns2:AxSourceItemID" minOccurs="0"/>
                <xsd:element ref="ns2:AxSourceL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2b512-875f-4d3f-8b1c-22f1bbe70b4e" elementFormDefault="qualified">
    <xsd:import namespace="http://schemas.microsoft.com/office/2006/documentManagement/types"/>
    <xsd:import namespace="http://schemas.microsoft.com/office/infopath/2007/PartnerControls"/>
    <xsd:element name="AxSourceItemID" ma:index="8" nillable="true" ma:displayName="AxSourceItemID" ma:hidden="true" ma:internalName="AxSourceItemID">
      <xsd:simpleType>
        <xsd:restriction base="dms:Unknown"/>
      </xsd:simpleType>
    </xsd:element>
    <xsd:element name="AxSourceListID" ma:index="9" nillable="true" ma:displayName="AxSourceListID" ma:hidden="true" ma:internalName="AxSourceList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65ef4-01b6-4f21-92f4-5be2cdf4b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cc12b512-875f-4d3f-8b1c-22f1bbe70b4e"/>
    <ds:schemaRef ds:uri="http://schemas.openxmlformats.org/package/2006/metadata/core-properties"/>
    <ds:schemaRef ds:uri="b0065ef4-01b6-4f21-92f4-5be2cdf4be04"/>
  </ds:schemaRefs>
</ds:datastoreItem>
</file>

<file path=customXml/itemProps3.xml><?xml version="1.0" encoding="utf-8"?>
<ds:datastoreItem xmlns:ds="http://schemas.openxmlformats.org/officeDocument/2006/customXml" ds:itemID="{9B6CE6A6-9076-4396-8901-23228A228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12b512-875f-4d3f-8b1c-22f1bbe70b4e"/>
    <ds:schemaRef ds:uri="b0065ef4-01b6-4f21-92f4-5be2cdf4b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Century Gothic</vt:lpstr>
      <vt:lpstr>ORNL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2018-08-06T13:28:20Z</dcterms:created>
  <dcterms:modified xsi:type="dcterms:W3CDTF">2021-02-05T17:05:20Z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0x010100B66B8E50B95FC849B183ED77D2D75942</vt:lpwstr>
  </property>
  <property fmtid="{D5CDD505-2E9C-101B-9397-08002B2CF9AE}" pid="3" name="Order">
    <vt:r8>18500</vt:r8>
  </property>
  <property fmtid="{D5CDD505-2E9C-101B-9397-08002B2CF9AE}" pid="4" name="GUID">
    <vt:lpwstr>5a792320-9dd0-48b4-b614-69de0a27ca9f</vt:lpwstr>
  </property>
  <property fmtid="{D5CDD505-2E9C-101B-9397-08002B2CF9AE}" pid="5" name="display_urn\:schemas-microsoft-com\:office\:office#Author">
    <vt:lpwstr>Roy, Donna Jo</vt:lpwstr>
  </property>
  <property fmtid="{D5CDD505-2E9C-101B-9397-08002B2CF9AE}" pid="6" name="display_urn\:schemas-microsoft-com\:office\:office#Editor">
    <vt:lpwstr>Roy, Donna Jo</vt:lpwstr>
  </property>
</Properties>
</file>