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A537"/>
    <a:srgbClr val="006600"/>
    <a:srgbClr val="0000FF"/>
    <a:srgbClr val="D02E2E"/>
    <a:srgbClr val="FF33CC"/>
    <a:srgbClr val="189855"/>
    <a:srgbClr val="00CC66"/>
    <a:srgbClr val="339966"/>
    <a:srgbClr val="339933"/>
    <a:srgbClr val="0CA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7"/>
  </p:normalViewPr>
  <p:slideViewPr>
    <p:cSldViewPr>
      <p:cViewPr varScale="1">
        <p:scale>
          <a:sx n="79" d="100"/>
          <a:sy n="79" d="100"/>
        </p:scale>
        <p:origin x="-14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38FE9-7912-428B-A4D0-7726E806697A}" type="datetimeFigureOut">
              <a:rPr lang="en-US" smtClean="0"/>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0CC3C-4348-4845-A307-A9357FCDF3CB}" type="slidenum">
              <a:rPr lang="en-US" smtClean="0"/>
              <a:t>‹#›</a:t>
            </a:fld>
            <a:endParaRPr lang="en-US"/>
          </a:p>
        </p:txBody>
      </p:sp>
    </p:spTree>
    <p:extLst>
      <p:ext uri="{BB962C8B-B14F-4D97-AF65-F5344CB8AC3E}">
        <p14:creationId xmlns:p14="http://schemas.microsoft.com/office/powerpoint/2010/main" val="385789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0CC3C-4348-4845-A307-A9357FCDF3CB}" type="slidenum">
              <a:rPr lang="en-US" smtClean="0"/>
              <a:t>1</a:t>
            </a:fld>
            <a:endParaRPr lang="en-US"/>
          </a:p>
        </p:txBody>
      </p:sp>
    </p:spTree>
    <p:extLst>
      <p:ext uri="{BB962C8B-B14F-4D97-AF65-F5344CB8AC3E}">
        <p14:creationId xmlns:p14="http://schemas.microsoft.com/office/powerpoint/2010/main" val="106611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image" Target="../media/image7.jpeg"/><Relationship Id="rId12" Type="http://schemas.openxmlformats.org/officeDocument/2006/relationships/oleObject" Target="../embeddings/oleObject2.bin"/><Relationship Id="rId17" Type="http://schemas.openxmlformats.org/officeDocument/2006/relationships/image" Target="../media/image11.png"/><Relationship Id="rId2" Type="http://schemas.openxmlformats.org/officeDocument/2006/relationships/slideLayout" Target="../slideLayouts/slideLayout1.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wmf"/><Relationship Id="rId5" Type="http://schemas.openxmlformats.org/officeDocument/2006/relationships/image" Target="../media/image5.png"/><Relationship Id="rId15" Type="http://schemas.openxmlformats.org/officeDocument/2006/relationships/image" Target="../media/image3.wmf"/><Relationship Id="rId10"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95800" y="3810000"/>
            <a:ext cx="1600200" cy="338554"/>
          </a:xfrm>
          <a:prstGeom prst="rect">
            <a:avLst/>
          </a:prstGeom>
          <a:noFill/>
        </p:spPr>
        <p:txBody>
          <a:bodyPr wrap="square" rtlCol="0">
            <a:spAutoFit/>
          </a:bodyPr>
          <a:lstStyle/>
          <a:p>
            <a:r>
              <a:rPr lang="en-US" sz="1600" b="1" dirty="0">
                <a:solidFill>
                  <a:srgbClr val="189855"/>
                </a:solidFill>
                <a:latin typeface="Arial Narrow"/>
                <a:cs typeface="Arial Narrow"/>
              </a:rPr>
              <a:t>Achievement</a:t>
            </a:r>
            <a:endParaRPr lang="en-US" sz="2000" b="1" dirty="0">
              <a:solidFill>
                <a:srgbClr val="189855"/>
              </a:solidFill>
              <a:latin typeface="Arial Narrow"/>
              <a:cs typeface="Arial Narrow"/>
            </a:endParaRPr>
          </a:p>
        </p:txBody>
      </p:sp>
      <p:sp>
        <p:nvSpPr>
          <p:cNvPr id="11" name="AutoShape 2" descr="Image result for US. department of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a:cs typeface="Arial Narrow"/>
            </a:endParaRPr>
          </a:p>
        </p:txBody>
      </p:sp>
      <p:sp>
        <p:nvSpPr>
          <p:cNvPr id="12" name="AutoShape 4" descr="Image result for US. department of ener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a:cs typeface="Arial Narrow"/>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477000"/>
            <a:ext cx="1292225" cy="32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5560" y="6477000"/>
            <a:ext cx="1336040" cy="32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487681"/>
            <a:ext cx="9144000" cy="45719"/>
          </a:xfrm>
          <a:prstGeom prst="rect">
            <a:avLst/>
          </a:prstGeom>
          <a:solidFill>
            <a:schemeClr val="bg1"/>
          </a:solidFill>
          <a:ln w="19050">
            <a:solidFill>
              <a:srgbClr val="0CA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9855"/>
              </a:solidFill>
              <a:latin typeface="Arial Narrow"/>
              <a:cs typeface="Arial Narrow"/>
            </a:endParaRPr>
          </a:p>
        </p:txBody>
      </p:sp>
      <p:sp>
        <p:nvSpPr>
          <p:cNvPr id="26" name="TextBox 25"/>
          <p:cNvSpPr txBox="1"/>
          <p:nvPr/>
        </p:nvSpPr>
        <p:spPr>
          <a:xfrm>
            <a:off x="-76200" y="24714"/>
            <a:ext cx="9230474" cy="461665"/>
          </a:xfrm>
          <a:prstGeom prst="rect">
            <a:avLst/>
          </a:prstGeom>
          <a:noFill/>
        </p:spPr>
        <p:txBody>
          <a:bodyPr wrap="square" rtlCol="0">
            <a:spAutoFit/>
          </a:bodyPr>
          <a:lstStyle/>
          <a:p>
            <a:pPr algn="ctr"/>
            <a:r>
              <a:rPr lang="en-US" sz="2400" b="1" dirty="0" smtClean="0">
                <a:latin typeface="Arial Narrow"/>
                <a:cs typeface="Arial Narrow"/>
              </a:rPr>
              <a:t>Weak Itinerant Ferromagnetism Detected by Polarized Neutron Diffraction</a:t>
            </a:r>
            <a:endParaRPr lang="en-US" sz="2400" b="1" dirty="0">
              <a:latin typeface="Arial Narrow"/>
              <a:cs typeface="Arial Narrow"/>
            </a:endParaRPr>
          </a:p>
        </p:txBody>
      </p:sp>
      <p:grpSp>
        <p:nvGrpSpPr>
          <p:cNvPr id="5" name="Group 4"/>
          <p:cNvGrpSpPr/>
          <p:nvPr/>
        </p:nvGrpSpPr>
        <p:grpSpPr>
          <a:xfrm>
            <a:off x="4572000" y="631250"/>
            <a:ext cx="4465834" cy="3080464"/>
            <a:chOff x="5661050" y="493230"/>
            <a:chExt cx="4465834" cy="3080464"/>
          </a:xfrm>
        </p:grpSpPr>
        <p:pic>
          <p:nvPicPr>
            <p:cNvPr id="1028" name="Picture 4" descr="C:\Users\hv9\Data\PND\IMG_782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643"/>
            <a:stretch/>
          </p:blipFill>
          <p:spPr bwMode="auto">
            <a:xfrm>
              <a:off x="6019800" y="838200"/>
              <a:ext cx="4089400" cy="25259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hv9\Data\PND\IMG_782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459" t="5109" r="9844" b="4137"/>
            <a:stretch/>
          </p:blipFill>
          <p:spPr bwMode="auto">
            <a:xfrm>
              <a:off x="5661050" y="493230"/>
              <a:ext cx="1242995" cy="1023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v9\Data\PND\IMG_779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947" t="27556" r="67722" b="49862"/>
            <a:stretch/>
          </p:blipFill>
          <p:spPr bwMode="auto">
            <a:xfrm>
              <a:off x="8709050" y="2577974"/>
              <a:ext cx="1371600" cy="9957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1030" idx="0"/>
            </p:cNvCxnSpPr>
            <p:nvPr/>
          </p:nvCxnSpPr>
          <p:spPr>
            <a:xfrm flipH="1" flipV="1">
              <a:off x="9102750" y="1744894"/>
              <a:ext cx="292100" cy="83308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153400" y="1440094"/>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flipper</a:t>
              </a:r>
              <a:endParaRPr lang="en-US" sz="1200" b="1" dirty="0">
                <a:solidFill>
                  <a:srgbClr val="FFFF00"/>
                </a:solidFill>
              </a:endParaRPr>
            </a:p>
          </p:txBody>
        </p:sp>
        <p:sp>
          <p:nvSpPr>
            <p:cNvPr id="46" name="Rectangle 45"/>
            <p:cNvSpPr/>
            <p:nvPr/>
          </p:nvSpPr>
          <p:spPr>
            <a:xfrm rot="21243541">
              <a:off x="5930900" y="1487736"/>
              <a:ext cx="19939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Collimator with guide field</a:t>
              </a:r>
              <a:endParaRPr lang="en-US" sz="1200" b="1" dirty="0">
                <a:solidFill>
                  <a:srgbClr val="FFFF00"/>
                </a:solidFill>
              </a:endParaRPr>
            </a:p>
          </p:txBody>
        </p:sp>
        <p:sp>
          <p:nvSpPr>
            <p:cNvPr id="47" name="Rectangle 46"/>
            <p:cNvSpPr/>
            <p:nvPr/>
          </p:nvSpPr>
          <p:spPr>
            <a:xfrm>
              <a:off x="8874150" y="2882774"/>
              <a:ext cx="10795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S-bender supermirror polarizer</a:t>
              </a:r>
              <a:endParaRPr lang="en-US" sz="1200" b="1" dirty="0">
                <a:solidFill>
                  <a:srgbClr val="FFFF00"/>
                </a:solidFill>
              </a:endParaRPr>
            </a:p>
          </p:txBody>
        </p:sp>
        <p:sp>
          <p:nvSpPr>
            <p:cNvPr id="36" name="Rectangle 35"/>
            <p:cNvSpPr/>
            <p:nvPr/>
          </p:nvSpPr>
          <p:spPr>
            <a:xfrm>
              <a:off x="9139114" y="754294"/>
              <a:ext cx="987770" cy="461665"/>
            </a:xfrm>
            <a:prstGeom prst="rect">
              <a:avLst/>
            </a:prstGeom>
          </p:spPr>
          <p:txBody>
            <a:bodyPr wrap="none">
              <a:spAutoFit/>
            </a:bodyPr>
            <a:lstStyle/>
            <a:p>
              <a:pPr algn="ctr"/>
              <a:r>
                <a:rPr lang="en-US" sz="2400" b="1" dirty="0" smtClean="0">
                  <a:solidFill>
                    <a:srgbClr val="C00000"/>
                  </a:solidFill>
                </a:rPr>
                <a:t>HB-3A</a:t>
              </a:r>
              <a:endParaRPr lang="en-US" sz="2400" b="1" dirty="0">
                <a:solidFill>
                  <a:srgbClr val="C00000"/>
                </a:solidFill>
              </a:endParaRPr>
            </a:p>
          </p:txBody>
        </p:sp>
      </p:grpSp>
      <p:sp>
        <p:nvSpPr>
          <p:cNvPr id="56" name="TextBox 55"/>
          <p:cNvSpPr txBox="1"/>
          <p:nvPr/>
        </p:nvSpPr>
        <p:spPr>
          <a:xfrm>
            <a:off x="4495800" y="4079140"/>
            <a:ext cx="4582274" cy="1200329"/>
          </a:xfrm>
          <a:prstGeom prst="rect">
            <a:avLst/>
          </a:prstGeom>
          <a:noFill/>
        </p:spPr>
        <p:txBody>
          <a:bodyPr wrap="square" rtlCol="0">
            <a:spAutoFit/>
          </a:bodyPr>
          <a:lstStyle/>
          <a:p>
            <a:pPr algn="just"/>
            <a:r>
              <a:rPr lang="en-US" sz="1200" dirty="0" smtClean="0"/>
              <a:t>High neutron polarization ratio (&gt;95%) has been achieved at the HFIR HB-3A single crystal neutron diffractometer. This is the first use of this capability on an experiment approved through the General User program. We succeeded in detecting a weak itinerant ferromagnetic moment of 0.11(1)</a:t>
            </a:r>
            <a:r>
              <a:rPr lang="el-GR" sz="1200" dirty="0" smtClean="0"/>
              <a:t>μ</a:t>
            </a:r>
            <a:r>
              <a:rPr lang="en-US" sz="1200" baseline="-25000" dirty="0" smtClean="0"/>
              <a:t>B</a:t>
            </a:r>
            <a:r>
              <a:rPr lang="en-US" sz="1200" dirty="0" smtClean="0"/>
              <a:t>/atom on a NiCoCr</a:t>
            </a:r>
            <a:r>
              <a:rPr lang="en-US" sz="1200" baseline="-25000" dirty="0" smtClean="0"/>
              <a:t>0.6</a:t>
            </a:r>
            <a:r>
              <a:rPr lang="en-US" sz="1200" dirty="0" smtClean="0"/>
              <a:t> crystal with an effective mass of 20 mg.</a:t>
            </a:r>
          </a:p>
        </p:txBody>
      </p:sp>
      <p:sp>
        <p:nvSpPr>
          <p:cNvPr id="60" name="TextBox 59"/>
          <p:cNvSpPr txBox="1"/>
          <p:nvPr/>
        </p:nvSpPr>
        <p:spPr>
          <a:xfrm>
            <a:off x="2362200" y="5993028"/>
            <a:ext cx="2057400" cy="861774"/>
          </a:xfrm>
          <a:prstGeom prst="rect">
            <a:avLst/>
          </a:prstGeom>
          <a:solidFill>
            <a:schemeClr val="bg2"/>
          </a:solid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Huibo Cao </a:t>
            </a:r>
            <a:r>
              <a:rPr lang="en-US" sz="1000" b="1" dirty="0" smtClean="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QCMD)</a:t>
            </a:r>
          </a:p>
          <a:p>
            <a:pPr algn="ctr"/>
            <a:r>
              <a:rPr lang="en-US" sz="1000" b="1" dirty="0" smtClean="0">
                <a:latin typeface="Times New Roman" panose="02020603050405020304" pitchFamily="18" charset="0"/>
                <a:cs typeface="Times New Roman" panose="02020603050405020304" pitchFamily="18" charset="0"/>
              </a:rPr>
              <a:t>Andrew Christianson </a:t>
            </a:r>
            <a:r>
              <a:rPr lang="en-US" sz="1000" b="1" dirty="0" smtClean="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QCMD) </a:t>
            </a:r>
          </a:p>
          <a:p>
            <a:pPr algn="ctr"/>
            <a:r>
              <a:rPr lang="en-US" sz="1000" b="1" dirty="0" smtClean="0">
                <a:latin typeface="Times New Roman" panose="02020603050405020304" pitchFamily="18" charset="0"/>
                <a:cs typeface="Times New Roman" panose="02020603050405020304" pitchFamily="18" charset="0"/>
              </a:rPr>
              <a:t>Brian Sales </a:t>
            </a:r>
            <a:r>
              <a:rPr lang="en-US" sz="1000" b="1" dirty="0" smtClean="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MSTD)</a:t>
            </a:r>
          </a:p>
          <a:p>
            <a:pPr algn="ctr"/>
            <a:r>
              <a:rPr lang="en-US" sz="1000" b="1" dirty="0">
                <a:latin typeface="Times New Roman" panose="02020603050405020304" pitchFamily="18" charset="0"/>
                <a:cs typeface="Times New Roman" panose="02020603050405020304" pitchFamily="18" charset="0"/>
              </a:rPr>
              <a:t>Hongbin </a:t>
            </a:r>
            <a:r>
              <a:rPr lang="en-US" sz="1000" b="1" dirty="0" smtClean="0">
                <a:latin typeface="Times New Roman" panose="02020603050405020304" pitchFamily="18" charset="0"/>
                <a:cs typeface="Times New Roman" panose="02020603050405020304" pitchFamily="18" charset="0"/>
              </a:rPr>
              <a:t>Bei </a:t>
            </a:r>
            <a:r>
              <a:rPr lang="en-US" sz="1000" b="1" dirty="0" smtClean="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MSTD) </a:t>
            </a:r>
          </a:p>
          <a:p>
            <a:pPr algn="ctr"/>
            <a:r>
              <a:rPr lang="en-US" sz="1000" b="1" dirty="0" smtClean="0">
                <a:latin typeface="Times New Roman" panose="02020603050405020304" pitchFamily="18" charset="0"/>
                <a:cs typeface="Times New Roman" panose="02020603050405020304" pitchFamily="18" charset="0"/>
              </a:rPr>
              <a:t>Ke Jin (MSTD) </a:t>
            </a:r>
            <a:endParaRPr lang="en-US" sz="1000" b="1" dirty="0">
              <a:latin typeface="Times New Roman" panose="02020603050405020304" pitchFamily="18" charset="0"/>
              <a:cs typeface="Times New Roman" panose="02020603050405020304" pitchFamily="18" charset="0"/>
            </a:endParaRPr>
          </a:p>
        </p:txBody>
      </p:sp>
      <p:pic>
        <p:nvPicPr>
          <p:cNvPr id="1117" name="Picture 9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1195386"/>
            <a:ext cx="221208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486067200"/>
              </p:ext>
            </p:extLst>
          </p:nvPr>
        </p:nvGraphicFramePr>
        <p:xfrm>
          <a:off x="4382105" y="2315745"/>
          <a:ext cx="2552095" cy="1570455"/>
        </p:xfrm>
        <a:graphic>
          <a:graphicData uri="http://schemas.openxmlformats.org/presentationml/2006/ole">
            <mc:AlternateContent xmlns:mc="http://schemas.openxmlformats.org/markup-compatibility/2006">
              <mc:Choice xmlns:v="urn:schemas-microsoft-com:vml" Requires="v">
                <p:oleObj spid="_x0000_s1199" name="Graph" r:id="rId10" imgW="4754880" imgH="2926080" progId="Origin50.Graph">
                  <p:embed/>
                </p:oleObj>
              </mc:Choice>
              <mc:Fallback>
                <p:oleObj name="Graph" r:id="rId10" imgW="4754880" imgH="2926080" progId="Origin50.Graph">
                  <p:embed/>
                  <p:pic>
                    <p:nvPicPr>
                      <p:cNvPr id="0" name=""/>
                      <p:cNvPicPr/>
                      <p:nvPr/>
                    </p:nvPicPr>
                    <p:blipFill>
                      <a:blip r:embed="rId11"/>
                      <a:stretch>
                        <a:fillRect/>
                      </a:stretch>
                    </p:blipFill>
                    <p:spPr>
                      <a:xfrm>
                        <a:off x="4382105" y="2315745"/>
                        <a:ext cx="2552095" cy="1570455"/>
                      </a:xfrm>
                      <a:prstGeom prst="rect">
                        <a:avLst/>
                      </a:prstGeom>
                      <a:solidFill>
                        <a:schemeClr val="bg1"/>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10656456"/>
              </p:ext>
            </p:extLst>
          </p:nvPr>
        </p:nvGraphicFramePr>
        <p:xfrm>
          <a:off x="-69850" y="2871786"/>
          <a:ext cx="2688752" cy="2012950"/>
        </p:xfrm>
        <a:graphic>
          <a:graphicData uri="http://schemas.openxmlformats.org/presentationml/2006/ole">
            <mc:AlternateContent xmlns:mc="http://schemas.openxmlformats.org/markup-compatibility/2006">
              <mc:Choice xmlns:v="urn:schemas-microsoft-com:vml" Requires="v">
                <p:oleObj spid="_x0000_s1200" name="Graph" r:id="rId12" imgW="3908520" imgH="2926080" progId="Origin50.Graph">
                  <p:embed/>
                </p:oleObj>
              </mc:Choice>
              <mc:Fallback>
                <p:oleObj name="Graph" r:id="rId12" imgW="3908520" imgH="2926080" progId="Origin50.Graph">
                  <p:embed/>
                  <p:pic>
                    <p:nvPicPr>
                      <p:cNvPr id="0" name="Object 1"/>
                      <p:cNvPicPr>
                        <a:picLocks noChangeAspect="1" noChangeArrowheads="1"/>
                      </p:cNvPicPr>
                      <p:nvPr/>
                    </p:nvPicPr>
                    <p:blipFill>
                      <a:blip r:embed="rId13"/>
                      <a:srcRect/>
                      <a:stretch>
                        <a:fillRect/>
                      </a:stretch>
                    </p:blipFill>
                    <p:spPr bwMode="auto">
                      <a:xfrm>
                        <a:off x="-69850" y="2871786"/>
                        <a:ext cx="2688752" cy="20129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8669831"/>
              </p:ext>
            </p:extLst>
          </p:nvPr>
        </p:nvGraphicFramePr>
        <p:xfrm>
          <a:off x="-68878" y="4367647"/>
          <a:ext cx="2686807" cy="2011364"/>
        </p:xfrm>
        <a:graphic>
          <a:graphicData uri="http://schemas.openxmlformats.org/presentationml/2006/ole">
            <mc:AlternateContent xmlns:mc="http://schemas.openxmlformats.org/markup-compatibility/2006">
              <mc:Choice xmlns:v="urn:schemas-microsoft-com:vml" Requires="v">
                <p:oleObj spid="_x0000_s1201" name="Graph" r:id="rId14" imgW="3909960" imgH="2926080" progId="Origin50.Graph">
                  <p:embed/>
                </p:oleObj>
              </mc:Choice>
              <mc:Fallback>
                <p:oleObj name="Graph" r:id="rId14" imgW="3909960" imgH="2926080" progId="Origin50.Graph">
                  <p:embed/>
                  <p:pic>
                    <p:nvPicPr>
                      <p:cNvPr id="0" name="Object 2"/>
                      <p:cNvPicPr>
                        <a:picLocks noChangeAspect="1" noChangeArrowheads="1"/>
                      </p:cNvPicPr>
                      <p:nvPr/>
                    </p:nvPicPr>
                    <p:blipFill>
                      <a:blip r:embed="rId15"/>
                      <a:srcRect/>
                      <a:stretch>
                        <a:fillRect/>
                      </a:stretch>
                    </p:blipFill>
                    <p:spPr bwMode="auto">
                      <a:xfrm>
                        <a:off x="-68878" y="4367647"/>
                        <a:ext cx="2686807" cy="2011364"/>
                      </a:xfrm>
                      <a:prstGeom prst="rect">
                        <a:avLst/>
                      </a:prstGeom>
                      <a:noFill/>
                      <a:ln>
                        <a:noFill/>
                      </a:ln>
                    </p:spPr>
                  </p:pic>
                </p:oleObj>
              </mc:Fallback>
            </mc:AlternateContent>
          </a:graphicData>
        </a:graphic>
      </p:graphicFrame>
      <p:pic>
        <p:nvPicPr>
          <p:cNvPr id="1134" name="Picture 110" descr="C:\Users\hv9\Data\PND\NiCoCr\exp594\phi84.5.bmp"/>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8620" t="27261" r="19401" b="16358"/>
          <a:stretch/>
        </p:blipFill>
        <p:spPr bwMode="auto">
          <a:xfrm>
            <a:off x="2438400" y="1143000"/>
            <a:ext cx="1795775" cy="130684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2357" y="533400"/>
            <a:ext cx="4724401" cy="523220"/>
          </a:xfrm>
          <a:prstGeom prst="rect">
            <a:avLst/>
          </a:prstGeom>
          <a:noFill/>
        </p:spPr>
        <p:txBody>
          <a:bodyPr wrap="square" rtlCol="0">
            <a:spAutoFit/>
          </a:bodyPr>
          <a:lstStyle/>
          <a:p>
            <a:pPr algn="just"/>
            <a:r>
              <a:rPr lang="en-US" sz="1400" dirty="0" smtClean="0"/>
              <a:t>NiCoCr</a:t>
            </a:r>
            <a:r>
              <a:rPr lang="en-US" sz="1400" baseline="-25000" dirty="0" smtClean="0"/>
              <a:t>0.6</a:t>
            </a:r>
            <a:r>
              <a:rPr lang="en-US" sz="1400" dirty="0" smtClean="0"/>
              <a:t>  Effective sample mass ~20 mg</a:t>
            </a:r>
          </a:p>
          <a:p>
            <a:pPr algn="just"/>
            <a:r>
              <a:rPr lang="en-US" sz="1400" dirty="0" smtClean="0"/>
              <a:t>Observed ordered ferromagnetic moment: 0.11(1) </a:t>
            </a:r>
            <a:r>
              <a:rPr lang="el-GR" sz="1400" dirty="0" smtClean="0"/>
              <a:t>μ</a:t>
            </a:r>
            <a:r>
              <a:rPr lang="en-US" sz="1400" baseline="-25000" dirty="0" smtClean="0"/>
              <a:t>B</a:t>
            </a:r>
            <a:r>
              <a:rPr lang="en-US" sz="1400" dirty="0" smtClean="0"/>
              <a:t>/atom  </a:t>
            </a:r>
            <a:endParaRPr lang="en-US" sz="1400" dirty="0"/>
          </a:p>
        </p:txBody>
      </p:sp>
      <p:pic>
        <p:nvPicPr>
          <p:cNvPr id="29"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6400" y="4572000"/>
            <a:ext cx="531151" cy="53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4600" y="1524000"/>
            <a:ext cx="699230" cy="400110"/>
          </a:xfrm>
          <a:prstGeom prst="rect">
            <a:avLst/>
          </a:prstGeom>
          <a:noFill/>
        </p:spPr>
        <p:txBody>
          <a:bodyPr wrap="none" rtlCol="0">
            <a:spAutoFit/>
          </a:bodyPr>
          <a:lstStyle/>
          <a:p>
            <a:r>
              <a:rPr lang="en-US" sz="1000" dirty="0" smtClean="0">
                <a:solidFill>
                  <a:srgbClr val="FFFF00"/>
                </a:solidFill>
              </a:rPr>
              <a:t>Mounted </a:t>
            </a:r>
          </a:p>
          <a:p>
            <a:r>
              <a:rPr lang="en-US" sz="1000" dirty="0" smtClean="0">
                <a:solidFill>
                  <a:srgbClr val="FFFF00"/>
                </a:solidFill>
              </a:rPr>
              <a:t>crystal</a:t>
            </a:r>
            <a:endParaRPr lang="en-US" sz="1000" dirty="0">
              <a:solidFill>
                <a:srgbClr val="FFFF00"/>
              </a:solidFill>
            </a:endParaRPr>
          </a:p>
        </p:txBody>
      </p:sp>
      <p:sp>
        <p:nvSpPr>
          <p:cNvPr id="31" name="TextBox 30"/>
          <p:cNvSpPr txBox="1"/>
          <p:nvPr/>
        </p:nvSpPr>
        <p:spPr>
          <a:xfrm>
            <a:off x="2294238" y="2514600"/>
            <a:ext cx="2125362" cy="3570208"/>
          </a:xfrm>
          <a:prstGeom prst="rect">
            <a:avLst/>
          </a:prstGeom>
          <a:noFill/>
        </p:spPr>
        <p:txBody>
          <a:bodyPr wrap="square" rtlCol="0">
            <a:spAutoFit/>
          </a:bodyPr>
          <a:lstStyle/>
          <a:p>
            <a:pPr algn="just"/>
            <a:r>
              <a:rPr lang="en-US" sz="1600" b="1" dirty="0">
                <a:solidFill>
                  <a:srgbClr val="189855"/>
                </a:solidFill>
                <a:latin typeface="Arial Narrow"/>
                <a:cs typeface="Arial Narrow"/>
              </a:rPr>
              <a:t>Scientific Importance </a:t>
            </a:r>
            <a:endParaRPr lang="en-US" sz="1000" b="1" dirty="0" smtClean="0"/>
          </a:p>
          <a:p>
            <a:pPr algn="just"/>
            <a:r>
              <a:rPr lang="en-US" sz="1000" dirty="0"/>
              <a:t>The behavior of matter near a quantum critical point (QCP) is one of </a:t>
            </a:r>
            <a:r>
              <a:rPr lang="en-US" sz="1000" dirty="0" smtClean="0"/>
              <a:t>the most </a:t>
            </a:r>
            <a:r>
              <a:rPr lang="en-US" sz="1000" dirty="0"/>
              <a:t>exciting and challenging areas of physics research, for example, high-Tc superconductivity is linked to the proximity </a:t>
            </a:r>
            <a:r>
              <a:rPr lang="en-US" sz="1000" dirty="0" smtClean="0"/>
              <a:t>of </a:t>
            </a:r>
            <a:r>
              <a:rPr lang="en-US" sz="1000" dirty="0"/>
              <a:t>a QCP. Although significant progress has been made in understanding quantum critical behavior in low dimensional magnetic insulators, the situation in metallic systems is much less clear. Brian Sales’ group recently reported a discovery of </a:t>
            </a:r>
            <a:r>
              <a:rPr lang="en-US" sz="1000" dirty="0" smtClean="0"/>
              <a:t>a QCP </a:t>
            </a:r>
            <a:r>
              <a:rPr lang="en-US" sz="1000" dirty="0"/>
              <a:t>in an itinerant magnet </a:t>
            </a:r>
            <a:r>
              <a:rPr lang="en-US" sz="1000" dirty="0" err="1"/>
              <a:t>NiCoCr</a:t>
            </a:r>
            <a:r>
              <a:rPr lang="en-US" sz="1000" baseline="-25000" dirty="0" err="1"/>
              <a:t>x</a:t>
            </a:r>
            <a:r>
              <a:rPr lang="en-US" sz="1000" dirty="0"/>
              <a:t>, which is a medium entropy alloy. Weaker ferromagnetism from itinerant electrons exists when the doping moves the system closer to the QCP region. To detect weak ferromagnetic signals requires the use of polarized neutron techniques.</a:t>
            </a:r>
          </a:p>
        </p:txBody>
      </p:sp>
      <p:sp>
        <p:nvSpPr>
          <p:cNvPr id="10" name="TextBox 9"/>
          <p:cNvSpPr txBox="1"/>
          <p:nvPr/>
        </p:nvSpPr>
        <p:spPr>
          <a:xfrm>
            <a:off x="381000" y="1033848"/>
            <a:ext cx="1023037" cy="261610"/>
          </a:xfrm>
          <a:prstGeom prst="rect">
            <a:avLst/>
          </a:prstGeom>
          <a:noFill/>
        </p:spPr>
        <p:txBody>
          <a:bodyPr wrap="none" rtlCol="0">
            <a:spAutoFit/>
          </a:bodyPr>
          <a:lstStyle/>
          <a:p>
            <a:r>
              <a:rPr lang="en-US" sz="1050" dirty="0" smtClean="0"/>
              <a:t>Phase diagram</a:t>
            </a:r>
            <a:endParaRPr lang="en-US" sz="1050" dirty="0"/>
          </a:p>
        </p:txBody>
      </p:sp>
      <p:sp>
        <p:nvSpPr>
          <p:cNvPr id="33" name="TextBox 32"/>
          <p:cNvSpPr txBox="1"/>
          <p:nvPr/>
        </p:nvSpPr>
        <p:spPr>
          <a:xfrm>
            <a:off x="4495799" y="5238817"/>
            <a:ext cx="1787669" cy="338554"/>
          </a:xfrm>
          <a:prstGeom prst="rect">
            <a:avLst/>
          </a:prstGeom>
          <a:noFill/>
        </p:spPr>
        <p:txBody>
          <a:bodyPr wrap="none" rtlCol="0">
            <a:spAutoFit/>
          </a:bodyPr>
          <a:lstStyle/>
          <a:p>
            <a:r>
              <a:rPr lang="en-US" sz="1600" b="1" dirty="0" smtClean="0">
                <a:solidFill>
                  <a:srgbClr val="189855"/>
                </a:solidFill>
                <a:latin typeface="Arial Narrow"/>
                <a:cs typeface="Arial Narrow"/>
              </a:rPr>
              <a:t>Future development</a:t>
            </a:r>
            <a:endParaRPr lang="en-US" sz="2000" b="1" dirty="0">
              <a:solidFill>
                <a:srgbClr val="189855"/>
              </a:solidFill>
              <a:latin typeface="Arial Narrow"/>
              <a:cs typeface="Arial Narrow"/>
            </a:endParaRPr>
          </a:p>
        </p:txBody>
      </p:sp>
      <p:sp>
        <p:nvSpPr>
          <p:cNvPr id="35" name="TextBox 34"/>
          <p:cNvSpPr txBox="1"/>
          <p:nvPr/>
        </p:nvSpPr>
        <p:spPr>
          <a:xfrm>
            <a:off x="4495799" y="5534239"/>
            <a:ext cx="4648201" cy="1015663"/>
          </a:xfrm>
          <a:prstGeom prst="rect">
            <a:avLst/>
          </a:prstGeom>
          <a:noFill/>
        </p:spPr>
        <p:txBody>
          <a:bodyPr wrap="square" rtlCol="0">
            <a:spAutoFit/>
          </a:bodyPr>
          <a:lstStyle/>
          <a:p>
            <a:pPr algn="just"/>
            <a:r>
              <a:rPr lang="en-US" sz="1200" dirty="0"/>
              <a:t>The current polarized neutrons have a long wavelength of 2.54 angstrom, which limits the q coverage that is important for constructing a magnetization density </a:t>
            </a:r>
            <a:r>
              <a:rPr lang="en-US" sz="1200" dirty="0" smtClean="0"/>
              <a:t>map. The </a:t>
            </a:r>
            <a:r>
              <a:rPr lang="en-US" sz="1200" dirty="0"/>
              <a:t>future development of PND at HB-3A will focus on the </a:t>
            </a:r>
            <a:r>
              <a:rPr lang="en-US" sz="1200"/>
              <a:t>thermal </a:t>
            </a:r>
            <a:r>
              <a:rPr lang="en-US" sz="1200" smtClean="0"/>
              <a:t>beams </a:t>
            </a:r>
            <a:r>
              <a:rPr lang="en-US" sz="1200" dirty="0"/>
              <a:t>(1.546 angstrom and 1.005 angstrom neutrons).</a:t>
            </a:r>
          </a:p>
        </p:txBody>
      </p:sp>
    </p:spTree>
    <p:extLst>
      <p:ext uri="{BB962C8B-B14F-4D97-AF65-F5344CB8AC3E}">
        <p14:creationId xmlns:p14="http://schemas.microsoft.com/office/powerpoint/2010/main" val="307325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299</Words>
  <Application>Microsoft Office PowerPoint</Application>
  <PresentationFormat>On-screen Show (4:3)</PresentationFormat>
  <Paragraphs>22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Graph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Xiaoyan Tan</dc:creator>
  <cp:lastModifiedBy>Cao, Huibo</cp:lastModifiedBy>
  <cp:revision>68</cp:revision>
  <dcterms:created xsi:type="dcterms:W3CDTF">2006-08-16T00:00:00Z</dcterms:created>
  <dcterms:modified xsi:type="dcterms:W3CDTF">2017-06-27T19:23:06Z</dcterms:modified>
</cp:coreProperties>
</file>