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68" r:id="rId3"/>
  </p:sldMasterIdLst>
  <p:notesMasterIdLst>
    <p:notesMasterId r:id="rId5"/>
  </p:notesMasterIdLst>
  <p:sldIdLst>
    <p:sldId id="260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icrosoft Office User" initials="Office [7]" lastIdx="1" clrIdx="6">
    <p:extLst/>
  </p:cmAuthor>
  <p:cmAuthor id="1" name="Microsoft Office User" initials="Office" lastIdx="1" clrIdx="0">
    <p:extLst/>
  </p:cmAuthor>
  <p:cmAuthor id="8" name="Microsoft Office User" initials="Office [8]" lastIdx="1" clrIdx="7">
    <p:extLst/>
  </p:cmAuthor>
  <p:cmAuthor id="2" name="Microsoft Office User" initials="Office [2]" lastIdx="1" clrIdx="1">
    <p:extLst/>
  </p:cmAuthor>
  <p:cmAuthor id="9" name="Microsoft Office User" initials="Office [9]" lastIdx="1" clrIdx="8">
    <p:extLst/>
  </p:cmAuthor>
  <p:cmAuthor id="3" name="Microsoft Office User" initials="Office [3]" lastIdx="1" clrIdx="2">
    <p:extLst/>
  </p:cmAuthor>
  <p:cmAuthor id="10" name="Microsoft Office User" initials="Office [10]" lastIdx="1" clrIdx="9">
    <p:extLst/>
  </p:cmAuthor>
  <p:cmAuthor id="4" name="Microsoft Office User" initials="Office [4]" lastIdx="1" clrIdx="3">
    <p:extLst/>
  </p:cmAuthor>
  <p:cmAuthor id="5" name="Microsoft Office User" initials="Office [5]" lastIdx="1" clrIdx="4">
    <p:extLst/>
  </p:cmAuthor>
  <p:cmAuthor id="6" name="Microsoft Office User" initials="Office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78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1393" autoAdjust="0"/>
  </p:normalViewPr>
  <p:slideViewPr>
    <p:cSldViewPr>
      <p:cViewPr>
        <p:scale>
          <a:sx n="89" d="100"/>
          <a:sy n="89" d="100"/>
        </p:scale>
        <p:origin x="-726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16-05-18T16:02:00.017" idx="1">
    <p:pos x="6219" y="6237"/>
    <p:text>In caption changed Fermions to lc.</p:text>
    <p:extLst>
      <p:ext uri="{C676402C-5697-4E1C-873F-D02D1690AC5C}">
        <p15:threadingInfo xmlns:p15="http://schemas.microsoft.com/office/powerpoint/2012/main" timeZoneBias="240"/>
      </p:ext>
    </p:extLst>
  </p:cm>
  <p:cm authorId="4" dt="2016-05-18T16:02:42.027" idx="1">
    <p:pos x="10728" y="5886"/>
    <p:text>Delated the second bullet under Research Details because it is already mentioned.; fixed instrument credit and publication reference.  Doesn't feel like we have made it clear why neutrons.</p:text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E1709A1-1112-426F-AFBB-7F2D9C54D55B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05C84CA-8565-44D6-BCF7-31A8C122B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96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106636"/>
                </a:solidFill>
                <a:cs typeface="Arial" panose="020B0604020202020204" pitchFamily="34" charset="0"/>
              </a:rPr>
              <a:t>A. Banerjee, C. A. Bridges, J.-Q. Yan, A. A. Aczel, L. Li, M. B. Stone, G. E. Granroth, M. D. Lumsden, Y. </a:t>
            </a:r>
            <a:r>
              <a:rPr lang="en-US" sz="1200" dirty="0" err="1">
                <a:solidFill>
                  <a:srgbClr val="106636"/>
                </a:solidFill>
                <a:cs typeface="Arial" panose="020B0604020202020204" pitchFamily="34" charset="0"/>
              </a:rPr>
              <a:t>Yiu</a:t>
            </a:r>
            <a:r>
              <a:rPr lang="en-US" sz="1200" dirty="0">
                <a:solidFill>
                  <a:srgbClr val="106636"/>
                </a:solidFill>
                <a:cs typeface="Arial" panose="020B0604020202020204" pitchFamily="34" charset="0"/>
              </a:rPr>
              <a:t>, J. </a:t>
            </a:r>
            <a:r>
              <a:rPr lang="en-US" sz="1200" dirty="0" err="1">
                <a:solidFill>
                  <a:srgbClr val="106636"/>
                </a:solidFill>
                <a:cs typeface="Arial" panose="020B0604020202020204" pitchFamily="34" charset="0"/>
              </a:rPr>
              <a:t>Knolle</a:t>
            </a:r>
            <a:r>
              <a:rPr lang="en-US" sz="1200" dirty="0">
                <a:solidFill>
                  <a:srgbClr val="106636"/>
                </a:solidFill>
                <a:cs typeface="Arial" panose="020B0604020202020204" pitchFamily="34" charset="0"/>
              </a:rPr>
              <a:t>, S. </a:t>
            </a:r>
            <a:r>
              <a:rPr lang="en-US" sz="1200" dirty="0" err="1">
                <a:solidFill>
                  <a:srgbClr val="106636"/>
                </a:solidFill>
                <a:cs typeface="Arial" panose="020B0604020202020204" pitchFamily="34" charset="0"/>
              </a:rPr>
              <a:t>Bhattacharjee</a:t>
            </a:r>
            <a:r>
              <a:rPr lang="en-US" sz="1200" dirty="0">
                <a:solidFill>
                  <a:srgbClr val="106636"/>
                </a:solidFill>
                <a:cs typeface="Arial" panose="020B0604020202020204" pitchFamily="34" charset="0"/>
              </a:rPr>
              <a:t>, D. L. </a:t>
            </a:r>
            <a:r>
              <a:rPr lang="en-US" sz="1200" dirty="0" err="1">
                <a:solidFill>
                  <a:srgbClr val="106636"/>
                </a:solidFill>
                <a:cs typeface="Arial" panose="020B0604020202020204" pitchFamily="34" charset="0"/>
              </a:rPr>
              <a:t>Kovrizhin</a:t>
            </a:r>
            <a:r>
              <a:rPr lang="en-US" sz="1200" dirty="0">
                <a:solidFill>
                  <a:srgbClr val="106636"/>
                </a:solidFill>
                <a:cs typeface="Arial" panose="020B0604020202020204" pitchFamily="34" charset="0"/>
              </a:rPr>
              <a:t>, R. </a:t>
            </a:r>
            <a:r>
              <a:rPr lang="en-US" sz="1200" dirty="0" err="1">
                <a:solidFill>
                  <a:srgbClr val="106636"/>
                </a:solidFill>
                <a:cs typeface="Arial" panose="020B0604020202020204" pitchFamily="34" charset="0"/>
              </a:rPr>
              <a:t>Moessner</a:t>
            </a:r>
            <a:r>
              <a:rPr lang="en-US" sz="1200" dirty="0">
                <a:solidFill>
                  <a:srgbClr val="106636"/>
                </a:solidFill>
                <a:cs typeface="Arial" panose="020B0604020202020204" pitchFamily="34" charset="0"/>
              </a:rPr>
              <a:t>, D. A. Tennant, D. G. </a:t>
            </a:r>
            <a:r>
              <a:rPr lang="en-US" sz="1200" dirty="0" err="1">
                <a:solidFill>
                  <a:srgbClr val="106636"/>
                </a:solidFill>
                <a:cs typeface="Arial" panose="020B0604020202020204" pitchFamily="34" charset="0"/>
              </a:rPr>
              <a:t>Mandrus</a:t>
            </a:r>
            <a:r>
              <a:rPr lang="en-US" sz="1200" dirty="0">
                <a:solidFill>
                  <a:srgbClr val="106636"/>
                </a:solidFill>
                <a:cs typeface="Arial" panose="020B0604020202020204" pitchFamily="34" charset="0"/>
              </a:rPr>
              <a:t>, and S. E. Nagler, “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Proximate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Kitaev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Quantum Spin Liquid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Behaviour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 Honeycomb Magnet,” </a:t>
            </a:r>
            <a:r>
              <a:rPr lang="en-US" sz="1200" i="1" dirty="0">
                <a:solidFill>
                  <a:srgbClr val="106636"/>
                </a:solidFill>
                <a:cs typeface="Arial" panose="020B0604020202020204" pitchFamily="34" charset="0"/>
              </a:rPr>
              <a:t>Nature Materials</a:t>
            </a:r>
            <a:r>
              <a:rPr lang="en-US" sz="1200" i="0" dirty="0">
                <a:solidFill>
                  <a:srgbClr val="106636"/>
                </a:solidFill>
                <a:cs typeface="Arial" panose="020B0604020202020204" pitchFamily="34" charset="0"/>
              </a:rPr>
              <a:t> (</a:t>
            </a:r>
            <a:r>
              <a:rPr lang="en-US" sz="1200" b="0" i="0" dirty="0">
                <a:solidFill>
                  <a:srgbClr val="106636"/>
                </a:solidFill>
                <a:cs typeface="Arial" panose="020B0604020202020204" pitchFamily="34" charset="0"/>
              </a:rPr>
              <a:t>2016)</a:t>
            </a:r>
            <a:r>
              <a:rPr lang="en-US" sz="1200" dirty="0">
                <a:solidFill>
                  <a:srgbClr val="106636"/>
                </a:solidFill>
                <a:cs typeface="Arial" panose="020B0604020202020204" pitchFamily="34" charset="0"/>
              </a:rPr>
              <a:t>. DOI: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10.1038/nmat4604.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106636"/>
              </a:solidFill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106636"/>
                </a:solidFill>
                <a:cs typeface="Arial" panose="020B0604020202020204" pitchFamily="34" charset="0"/>
              </a:rPr>
              <a:t>http://www.nature.com/nmat/journal/vaop/ncurrent/abs/nmat4604.html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rgbClr val="106636"/>
              </a:solidFill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106636"/>
                </a:solidFill>
                <a:cs typeface="Arial" panose="020B0604020202020204" pitchFamily="34" charset="0"/>
              </a:rPr>
              <a:t>ABSTRACT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Quantum spin liquids (QSLs) are topological states of matter exhibiting remarkable properties such as the capacity to protect quantum information from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decoherence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Whereas their featureless ground states have precluded their straightforward experimental identification, excited states are more revealing and particularly interesting owing to the emergence of fundamentally new excitations such as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Majorana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fermions. Ideal probes of these excitations are inelastic neutron scattering experiments. These we report here for a ruthenium-based material, α-RuCl</a:t>
            </a:r>
            <a:r>
              <a:rPr lang="en-US" sz="1200" b="0" i="0" kern="1200" baseline="-25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continuing a major search (so far concentrated on iridium materials) for realizations of the celebrated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Kitaev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honeycomb topological QSL. Our measurements confirm the requisite strong spin–orbit coupling and low-temperature magnetic order matching predictions proximate to the QSL. We find stacking faults, inherent to the highly two-dimensional nature of the material, resolve an outstanding puzzle. Crucially, dynamical response measurements above interlayer energy scales are naturally accounted for in terms of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deconfinement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physics expected for QSLs. Comparing these with recent dynamical calculations involving gauge flux excitations and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Majorana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fermions of the pure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Kitaev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model, we propose the excitation spectrum of α-RuCl</a:t>
            </a:r>
            <a:r>
              <a:rPr lang="en-US" sz="1200" b="0" i="0" kern="1200" baseline="-25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as a prime candidate for fractionalized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Kitaev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physics.</a:t>
            </a:r>
            <a:endParaRPr lang="en-US" sz="1200" dirty="0">
              <a:solidFill>
                <a:srgbClr val="106636"/>
              </a:solidFill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C84CA-8565-44D6-BCF7-31A8C122B2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horizontal-logo-green-text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04800"/>
            <a:ext cx="53340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5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0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6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 b="1">
                <a:solidFill>
                  <a:srgbClr val="14673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96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413750" y="6351604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22FF3-B2FF-4B9D-A1FC-2641F0BD8C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0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 lIns="91301" tIns="45652" rIns="91301" bIns="45652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 lIns="91301" tIns="45652" rIns="91301" bIns="45652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E1729-7B66-438D-96AE-E110E2404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3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381000" y="-2286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3200400" y="6356350"/>
            <a:ext cx="5257800" cy="365125"/>
          </a:xfrm>
          <a:prstGeom prst="rect">
            <a:avLst/>
          </a:prstGeom>
        </p:spPr>
        <p:txBody>
          <a:bodyPr lIns="91365" tIns="45683" rIns="91365" bIns="45683"/>
          <a:lstStyle>
            <a:lvl1pPr algn="r">
              <a:defRPr b="0">
                <a:solidFill>
                  <a:srgbClr val="146737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8382000" y="6351588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71BFFFE-0D05-4D66-940B-5D906D6749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98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C652A-1437-4DEE-BE20-1D8E4CBD3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3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theme" Target="../theme/theme2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theme" Target="../theme/theme3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69" tIns="45587" rIns="91169" bIns="455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38" y="866775"/>
            <a:ext cx="8410575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69" tIns="45587" rIns="91169" bIns="45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2053" name="Picture 9" descr="horizontal-logo-green-text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2400" y="6346045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6332850"/>
            <a:ext cx="1877575" cy="45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12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2" r:id="rId3"/>
    <p:sldLayoutId id="2147483663" r:id="rId4"/>
    <p:sldLayoutId id="2147483664" r:id="rId5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5855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1711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67560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3420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0795" indent="-34079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46737"/>
          </a:solidFill>
          <a:latin typeface="Arial" pitchFamily="34" charset="0"/>
          <a:ea typeface="+mn-ea"/>
          <a:cs typeface="Arial" pitchFamily="34" charset="0"/>
        </a:defRPr>
      </a:lvl1pPr>
      <a:lvl2pPr marL="740234" indent="-28373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38095" indent="-22667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4598" indent="-22667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1104" indent="-22667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07205" indent="-227932" algn="l" defTabSz="9117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3060" indent="-227932" algn="l" defTabSz="9117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8914" indent="-227932" algn="l" defTabSz="9117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4769" indent="-227932" algn="l" defTabSz="9117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17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855" algn="l" defTabSz="9117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711" algn="l" defTabSz="9117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560" algn="l" defTabSz="9117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420" algn="l" defTabSz="9117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273" algn="l" defTabSz="9117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129" algn="l" defTabSz="9117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0987" algn="l" defTabSz="9117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6842" algn="l" defTabSz="9117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58" tIns="45630" rIns="91258" bIns="456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42" y="866775"/>
            <a:ext cx="8410575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58" tIns="45630" rIns="91258" bIns="456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9" descr="horizontal-logo-green-text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354780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6332854"/>
            <a:ext cx="1877575" cy="45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404497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6294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2583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68877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5168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2219" indent="-342219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rgbClr val="146737"/>
          </a:solidFill>
          <a:latin typeface="Arial" pitchFamily="34" charset="0"/>
          <a:ea typeface="+mn-ea"/>
          <a:cs typeface="Arial" pitchFamily="34" charset="0"/>
        </a:defRPr>
      </a:lvl1pPr>
      <a:lvl2pPr marL="741473" indent="-28518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2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0731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7023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3313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09607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900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191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480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94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583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877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168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461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751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4045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335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58" tIns="45630" rIns="91258" bIns="456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42" y="866775"/>
            <a:ext cx="8410575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58" tIns="45630" rIns="91258" bIns="456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9" descr="horizontal-logo-green-text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354780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6332854"/>
            <a:ext cx="1877575" cy="45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498538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6294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2583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68877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5168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2219" indent="-342219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rgbClr val="146737"/>
          </a:solidFill>
          <a:latin typeface="Arial" pitchFamily="34" charset="0"/>
          <a:ea typeface="+mn-ea"/>
          <a:cs typeface="Arial" pitchFamily="34" charset="0"/>
        </a:defRPr>
      </a:lvl1pPr>
      <a:lvl2pPr marL="741473" indent="-28518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2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0731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7023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3313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09607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900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191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480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94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583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877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168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461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751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4045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335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9116438" cy="448235"/>
          </a:xfrm>
        </p:spPr>
        <p:txBody>
          <a:bodyPr/>
          <a:lstStyle/>
          <a:p>
            <a:r>
              <a:rPr lang="en-US" sz="1600" dirty="0">
                <a:solidFill>
                  <a:srgbClr val="006600"/>
                </a:solidFill>
                <a:latin typeface="Arial Black" panose="020B0A04020102020204" pitchFamily="34" charset="0"/>
              </a:rPr>
              <a:t>Orbital selective Mott transition observed in a quasi-1D Fe-based superconductor</a:t>
            </a:r>
            <a:br>
              <a:rPr lang="en-US" sz="1600" dirty="0">
                <a:solidFill>
                  <a:srgbClr val="006600"/>
                </a:solidFill>
                <a:latin typeface="Arial Black" panose="020B0A04020102020204" pitchFamily="34" charset="0"/>
              </a:rPr>
            </a:br>
            <a:endParaRPr lang="en-US" sz="1600" b="1" baseline="-25000" dirty="0"/>
          </a:p>
        </p:txBody>
      </p:sp>
      <p:sp>
        <p:nvSpPr>
          <p:cNvPr id="16" name="TextBox 133"/>
          <p:cNvSpPr txBox="1"/>
          <p:nvPr/>
        </p:nvSpPr>
        <p:spPr>
          <a:xfrm>
            <a:off x="3584789" y="5590366"/>
            <a:ext cx="47914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106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performed at ORNL’s HFIR instruments </a:t>
            </a:r>
            <a:r>
              <a:rPr lang="en-US" sz="1000" dirty="0" smtClean="0">
                <a:solidFill>
                  <a:srgbClr val="106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HB-3A  and HB-2C, </a:t>
            </a:r>
            <a:r>
              <a:rPr lang="en-US" sz="1000" dirty="0">
                <a:solidFill>
                  <a:srgbClr val="1066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 Office of Science User Facilities under the US-Japan Cooperative Program in Neutron Scattering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631" y="6333178"/>
            <a:ext cx="1574425" cy="4579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6324600"/>
            <a:ext cx="1222573" cy="519594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25" y="2943357"/>
            <a:ext cx="2690039" cy="208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0" r="13786" b="22117"/>
          <a:stretch/>
        </p:blipFill>
        <p:spPr>
          <a:xfrm>
            <a:off x="352965" y="838200"/>
            <a:ext cx="2999835" cy="20827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52400" y="5052668"/>
            <a:ext cx="3276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Top: The temperature variation of the magnetic peak intensities at different pressures</a:t>
            </a:r>
          </a:p>
          <a:p>
            <a:endParaRPr lang="en-US" sz="1100" b="1" dirty="0" smtClean="0"/>
          </a:p>
          <a:p>
            <a:r>
              <a:rPr lang="en-US" sz="1100" b="1" dirty="0" smtClean="0"/>
              <a:t>Bottom: Pressure-temperature phase diagram. The inset shows the size of the ordered moment as a function of pressure</a:t>
            </a:r>
            <a:endParaRPr lang="en-US" sz="1100" b="1" dirty="0"/>
          </a:p>
        </p:txBody>
      </p:sp>
      <p:sp>
        <p:nvSpPr>
          <p:cNvPr id="19" name="Content Placeholder 1"/>
          <p:cNvSpPr txBox="1">
            <a:spLocks/>
          </p:cNvSpPr>
          <p:nvPr/>
        </p:nvSpPr>
        <p:spPr bwMode="auto">
          <a:xfrm>
            <a:off x="3581400" y="974973"/>
            <a:ext cx="5105399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400"/>
              </a:spcBef>
              <a:spcAft>
                <a:spcPct val="0"/>
              </a:spcAft>
              <a:buClr>
                <a:srgbClr val="006C3A"/>
              </a:buClr>
              <a:buFont typeface="Arial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rgbClr val="006C3A"/>
              </a:buClr>
              <a:buFont typeface="Arial" charset="0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6C3A"/>
              </a:buClr>
              <a:buFont typeface="Wingdings" pitchFamily="2" charset="2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6C3A"/>
              </a:buClr>
              <a:buFont typeface="Arial" charset="0"/>
              <a:buNone/>
              <a:defRPr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006C3A"/>
              </a:buClr>
              <a:buFont typeface="Arial" charset="0"/>
              <a:buNone/>
              <a:defRPr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US" sz="1400" dirty="0">
                <a:solidFill>
                  <a:srgbClr val="106636"/>
                </a:solidFill>
              </a:rPr>
              <a:t>Scientific Achievement</a:t>
            </a:r>
          </a:p>
          <a:p>
            <a:pPr marL="168275" lvl="1" algn="just">
              <a:spcBef>
                <a:spcPts val="0"/>
              </a:spcBef>
            </a:pPr>
            <a:r>
              <a:rPr lang="en-US" sz="1200" dirty="0" smtClean="0">
                <a:solidFill>
                  <a:schemeClr val="tx1"/>
                </a:solidFill>
              </a:rPr>
              <a:t>Neutron diffraction has revealed that two iron based ladder compounds, CsFe</a:t>
            </a:r>
            <a:r>
              <a:rPr lang="en-US" sz="1200" baseline="-25000" dirty="0" smtClean="0">
                <a:solidFill>
                  <a:schemeClr val="tx1"/>
                </a:solidFill>
              </a:rPr>
              <a:t>2</a:t>
            </a:r>
            <a:r>
              <a:rPr lang="en-US" sz="1200" dirty="0" smtClean="0">
                <a:solidFill>
                  <a:schemeClr val="tx1"/>
                </a:solidFill>
              </a:rPr>
              <a:t>Se</a:t>
            </a:r>
            <a:r>
              <a:rPr lang="en-US" sz="1200" baseline="-25000" dirty="0" smtClean="0">
                <a:solidFill>
                  <a:schemeClr val="tx1"/>
                </a:solidFill>
              </a:rPr>
              <a:t>3</a:t>
            </a:r>
            <a:r>
              <a:rPr lang="en-US" sz="1200" dirty="0" smtClean="0">
                <a:solidFill>
                  <a:schemeClr val="tx1"/>
                </a:solidFill>
              </a:rPr>
              <a:t> and BaFe</a:t>
            </a:r>
            <a:r>
              <a:rPr lang="en-US" sz="1200" baseline="-25000" dirty="0" smtClean="0">
                <a:solidFill>
                  <a:schemeClr val="tx1"/>
                </a:solidFill>
              </a:rPr>
              <a:t>2</a:t>
            </a:r>
            <a:r>
              <a:rPr lang="en-US" sz="1200" dirty="0" smtClean="0">
                <a:solidFill>
                  <a:schemeClr val="tx1"/>
                </a:solidFill>
              </a:rPr>
              <a:t>S</a:t>
            </a:r>
            <a:r>
              <a:rPr lang="en-US" sz="1200" baseline="-25000" dirty="0" smtClean="0">
                <a:solidFill>
                  <a:schemeClr val="tx1"/>
                </a:solidFill>
              </a:rPr>
              <a:t>3</a:t>
            </a:r>
            <a:r>
              <a:rPr lang="en-US" sz="1200" dirty="0" smtClean="0">
                <a:solidFill>
                  <a:schemeClr val="tx1"/>
                </a:solidFill>
              </a:rPr>
              <a:t>, exhibit highly contrasting responses to  hydraulic pressure despite their identical crystal structure and similar magnetic structures. The magnetic order in </a:t>
            </a:r>
            <a:r>
              <a:rPr lang="en-US" sz="1200" dirty="0">
                <a:solidFill>
                  <a:schemeClr val="tx1"/>
                </a:solidFill>
              </a:rPr>
              <a:t>CsFe</a:t>
            </a:r>
            <a:r>
              <a:rPr lang="en-US" sz="1200" baseline="-25000" dirty="0">
                <a:solidFill>
                  <a:schemeClr val="tx1"/>
                </a:solidFill>
              </a:rPr>
              <a:t>2</a:t>
            </a:r>
            <a:r>
              <a:rPr lang="en-US" sz="1200" dirty="0">
                <a:solidFill>
                  <a:schemeClr val="tx1"/>
                </a:solidFill>
              </a:rPr>
              <a:t>Se</a:t>
            </a:r>
            <a:r>
              <a:rPr lang="en-US" sz="1200" baseline="-25000" dirty="0">
                <a:solidFill>
                  <a:schemeClr val="tx1"/>
                </a:solidFill>
              </a:rPr>
              <a:t>3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stays unchanged up to 2 GPa, while that in </a:t>
            </a:r>
            <a:r>
              <a:rPr lang="en-US" sz="1200" dirty="0">
                <a:solidFill>
                  <a:schemeClr val="tx1"/>
                </a:solidFill>
              </a:rPr>
              <a:t>BaFe</a:t>
            </a:r>
            <a:r>
              <a:rPr lang="en-US" sz="1200" baseline="-25000" dirty="0">
                <a:solidFill>
                  <a:schemeClr val="tx1"/>
                </a:solidFill>
              </a:rPr>
              <a:t>2</a:t>
            </a:r>
            <a:r>
              <a:rPr lang="en-US" sz="1200" dirty="0">
                <a:solidFill>
                  <a:schemeClr val="tx1"/>
                </a:solidFill>
              </a:rPr>
              <a:t>S</a:t>
            </a:r>
            <a:r>
              <a:rPr lang="en-US" sz="1200" baseline="-25000" dirty="0">
                <a:solidFill>
                  <a:schemeClr val="tx1"/>
                </a:solidFill>
              </a:rPr>
              <a:t>3</a:t>
            </a:r>
            <a:r>
              <a:rPr lang="en-US" sz="1200" dirty="0" smtClean="0">
                <a:solidFill>
                  <a:schemeClr val="tx1"/>
                </a:solidFill>
              </a:rPr>
              <a:t> undergoes a rather abrupt enhancement around 1 GPa both in transition temperature and ordered moment. Such unusual change bear the signature of an orbital-selective Mott transition.</a:t>
            </a:r>
            <a:endParaRPr lang="en-US" sz="1500" dirty="0" smtClean="0">
              <a:solidFill>
                <a:srgbClr val="106636"/>
              </a:solidFill>
            </a:endParaRPr>
          </a:p>
          <a:p>
            <a:pPr marL="225425" lvl="1" algn="just">
              <a:spcBef>
                <a:spcPts val="0"/>
              </a:spcBef>
            </a:pPr>
            <a:endParaRPr lang="en-US" sz="1200" dirty="0">
              <a:solidFill>
                <a:srgbClr val="10663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81400" y="4648200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18783D"/>
                </a:solidFill>
                <a:cs typeface="Arial" panose="020B0604020202020204" pitchFamily="34" charset="0"/>
              </a:rPr>
              <a:t> “Magnetic precursor of the pressure-induced superconductivity in Fe-ladder compound”.</a:t>
            </a:r>
          </a:p>
          <a:p>
            <a:r>
              <a:rPr lang="en-US" sz="1200" dirty="0" smtClean="0">
                <a:solidFill>
                  <a:srgbClr val="18783D"/>
                </a:solidFill>
                <a:cs typeface="Arial" panose="020B0604020202020204" pitchFamily="34" charset="0"/>
              </a:rPr>
              <a:t>Songxue Chi, Yoshiya Uwatoko, Huibo Cao, Yasuyuki Hirata, Kazuki Hashizume, Takuya Aoyama, and Kenya Ohgushi     </a:t>
            </a:r>
            <a:r>
              <a:rPr lang="en-US" sz="1200" i="1" dirty="0" smtClean="0">
                <a:solidFill>
                  <a:srgbClr val="18783D"/>
                </a:solidFill>
                <a:cs typeface="Arial" panose="020B0604020202020204" pitchFamily="34" charset="0"/>
              </a:rPr>
              <a:t>Phys. Rev. Lett</a:t>
            </a:r>
            <a:r>
              <a:rPr lang="en-US" sz="1200" dirty="0" smtClean="0">
                <a:solidFill>
                  <a:srgbClr val="18783D"/>
                </a:solidFill>
                <a:cs typeface="Arial" panose="020B0604020202020204" pitchFamily="34" charset="0"/>
              </a:rPr>
              <a:t>. </a:t>
            </a:r>
            <a:r>
              <a:rPr lang="en-US" sz="1200" b="1" dirty="0" smtClean="0">
                <a:solidFill>
                  <a:srgbClr val="18783D"/>
                </a:solidFill>
                <a:cs typeface="Arial" panose="020B0604020202020204" pitchFamily="34" charset="0"/>
              </a:rPr>
              <a:t>117</a:t>
            </a:r>
            <a:r>
              <a:rPr lang="en-US" sz="1200" dirty="0" smtClean="0">
                <a:solidFill>
                  <a:srgbClr val="18783D"/>
                </a:solidFill>
                <a:cs typeface="Arial" panose="020B0604020202020204" pitchFamily="34" charset="0"/>
              </a:rPr>
              <a:t>, 047003 (2016)</a:t>
            </a:r>
            <a:endParaRPr lang="en-US" sz="1200" dirty="0">
              <a:solidFill>
                <a:srgbClr val="18783D"/>
              </a:solidFill>
            </a:endParaRPr>
          </a:p>
        </p:txBody>
      </p:sp>
      <p:sp>
        <p:nvSpPr>
          <p:cNvPr id="21" name="Content Placeholder 1"/>
          <p:cNvSpPr txBox="1">
            <a:spLocks/>
          </p:cNvSpPr>
          <p:nvPr/>
        </p:nvSpPr>
        <p:spPr bwMode="auto">
          <a:xfrm>
            <a:off x="3584789" y="2590800"/>
            <a:ext cx="5105399" cy="2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400"/>
              </a:spcBef>
              <a:spcAft>
                <a:spcPct val="0"/>
              </a:spcAft>
              <a:buClr>
                <a:srgbClr val="006C3A"/>
              </a:buClr>
              <a:buFont typeface="Arial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rgbClr val="006C3A"/>
              </a:buClr>
              <a:buFont typeface="Arial" charset="0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6C3A"/>
              </a:buClr>
              <a:buFont typeface="Wingdings" pitchFamily="2" charset="2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6C3A"/>
              </a:buClr>
              <a:buFont typeface="Arial" charset="0"/>
              <a:buNone/>
              <a:defRPr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006C3A"/>
              </a:buClr>
              <a:buFont typeface="Arial" charset="0"/>
              <a:buNone/>
              <a:defRPr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US" sz="1400" dirty="0" smtClean="0">
                <a:solidFill>
                  <a:srgbClr val="106636"/>
                </a:solidFill>
              </a:rPr>
              <a:t>Significance and Impact</a:t>
            </a:r>
            <a:endParaRPr lang="en-US" sz="1400" dirty="0">
              <a:solidFill>
                <a:srgbClr val="106636"/>
              </a:solidFill>
            </a:endParaRPr>
          </a:p>
          <a:p>
            <a:pPr marL="168275" lvl="1" algn="just"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</a:rPr>
              <a:t>The antiferromagnetic </a:t>
            </a:r>
            <a:r>
              <a:rPr lang="en-US" sz="1200" dirty="0" smtClean="0">
                <a:solidFill>
                  <a:schemeClr val="tx1"/>
                </a:solidFill>
              </a:rPr>
              <a:t>phase in Fe-based compounds is </a:t>
            </a:r>
            <a:r>
              <a:rPr lang="en-US" sz="1200" dirty="0">
                <a:solidFill>
                  <a:schemeClr val="tx1"/>
                </a:solidFill>
              </a:rPr>
              <a:t>so richly faceted that its microscopic origin still eludes a unified description. Significant variation of the ordered magnetic moment and the underlying degree of electron correlations lie at the heart of the heated </a:t>
            </a:r>
            <a:r>
              <a:rPr lang="en-US" sz="1200" dirty="0" smtClean="0">
                <a:solidFill>
                  <a:schemeClr val="tx1"/>
                </a:solidFill>
              </a:rPr>
              <a:t>dispute. Theoretical models have considered correlation effects in terms of an incipient Mott picture that may be orbital dependent. This is the first time such orbital-selective Mott transition has been observed in a single compound with the help of external pressure. This finding </a:t>
            </a:r>
            <a:r>
              <a:rPr lang="en-US" sz="1200" smtClean="0">
                <a:solidFill>
                  <a:schemeClr val="tx1"/>
                </a:solidFill>
              </a:rPr>
              <a:t>in </a:t>
            </a:r>
            <a:r>
              <a:rPr lang="en-US" sz="1200" smtClean="0">
                <a:solidFill>
                  <a:schemeClr val="tx1"/>
                </a:solidFill>
              </a:rPr>
              <a:t>the </a:t>
            </a:r>
            <a:r>
              <a:rPr lang="en-US" sz="1200" dirty="0" smtClean="0">
                <a:solidFill>
                  <a:schemeClr val="tx1"/>
                </a:solidFill>
              </a:rPr>
              <a:t>quasi-1D superconductor can narrow down the theoretical scope in determining the universal physics that drives the diverse magnetism in Fe-compounds.</a:t>
            </a:r>
            <a:endParaRPr lang="en-US" sz="1500" dirty="0" smtClean="0">
              <a:solidFill>
                <a:schemeClr val="tx1"/>
              </a:solidFill>
            </a:endParaRPr>
          </a:p>
          <a:p>
            <a:pPr marL="225425" lvl="1" algn="just">
              <a:spcBef>
                <a:spcPts val="0"/>
              </a:spcBef>
            </a:pPr>
            <a:endParaRPr lang="en-US" sz="1200" dirty="0">
              <a:solidFill>
                <a:srgbClr val="1066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97099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BES-Highlights-June_May2016_5.31.16</Template>
  <TotalTime>500</TotalTime>
  <Words>492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1_Office Theme</vt:lpstr>
      <vt:lpstr>14_Office Theme</vt:lpstr>
      <vt:lpstr>15_Office Theme</vt:lpstr>
      <vt:lpstr>Orbital selective Mott transition observed in a quasi-1D Fe-based superconductor </vt:lpstr>
    </vt:vector>
  </TitlesOfParts>
  <Company>ORNL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Neutrons expose Kitaev quantum spin liquid excitations in a-RuCl3</dc:title>
  <dc:creator>Fernandez-Baca, Jaime A.</dc:creator>
  <cp:lastModifiedBy>Chi, Songxue</cp:lastModifiedBy>
  <cp:revision>17</cp:revision>
  <cp:lastPrinted>2016-05-18T19:33:41Z</cp:lastPrinted>
  <dcterms:created xsi:type="dcterms:W3CDTF">2016-07-21T17:02:08Z</dcterms:created>
  <dcterms:modified xsi:type="dcterms:W3CDTF">2016-10-27T18:05:35Z</dcterms:modified>
</cp:coreProperties>
</file>