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48"/>
  </p:notesMasterIdLst>
  <p:handoutMasterIdLst>
    <p:handoutMasterId r:id="rId49"/>
  </p:handoutMasterIdLst>
  <p:sldIdLst>
    <p:sldId id="284" r:id="rId2"/>
    <p:sldId id="262" r:id="rId3"/>
    <p:sldId id="321" r:id="rId4"/>
    <p:sldId id="323" r:id="rId5"/>
    <p:sldId id="332" r:id="rId6"/>
    <p:sldId id="325" r:id="rId7"/>
    <p:sldId id="298" r:id="rId8"/>
    <p:sldId id="287" r:id="rId9"/>
    <p:sldId id="300" r:id="rId10"/>
    <p:sldId id="301" r:id="rId11"/>
    <p:sldId id="303" r:id="rId12"/>
    <p:sldId id="290" r:id="rId13"/>
    <p:sldId id="326" r:id="rId14"/>
    <p:sldId id="374" r:id="rId15"/>
    <p:sldId id="372" r:id="rId16"/>
    <p:sldId id="375" r:id="rId17"/>
    <p:sldId id="373" r:id="rId18"/>
    <p:sldId id="258" r:id="rId19"/>
    <p:sldId id="259" r:id="rId20"/>
    <p:sldId id="337" r:id="rId21"/>
    <p:sldId id="339" r:id="rId22"/>
    <p:sldId id="343" r:id="rId23"/>
    <p:sldId id="291" r:id="rId24"/>
    <p:sldId id="293" r:id="rId25"/>
    <p:sldId id="295" r:id="rId26"/>
    <p:sldId id="296" r:id="rId27"/>
    <p:sldId id="324" r:id="rId28"/>
    <p:sldId id="308" r:id="rId29"/>
    <p:sldId id="312" r:id="rId30"/>
    <p:sldId id="313" r:id="rId31"/>
    <p:sldId id="309" r:id="rId32"/>
    <p:sldId id="304" r:id="rId33"/>
    <p:sldId id="263" r:id="rId34"/>
    <p:sldId id="314" r:id="rId35"/>
    <p:sldId id="351" r:id="rId36"/>
    <p:sldId id="333" r:id="rId37"/>
    <p:sldId id="334" r:id="rId38"/>
    <p:sldId id="307" r:id="rId39"/>
    <p:sldId id="342" r:id="rId40"/>
    <p:sldId id="341" r:id="rId41"/>
    <p:sldId id="344" r:id="rId42"/>
    <p:sldId id="345" r:id="rId43"/>
    <p:sldId id="348" r:id="rId44"/>
    <p:sldId id="346" r:id="rId45"/>
    <p:sldId id="347" r:id="rId46"/>
    <p:sldId id="350" r:id="rId47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582" autoAdjust="0"/>
    <p:restoredTop sz="90929"/>
  </p:normalViewPr>
  <p:slideViewPr>
    <p:cSldViewPr snapToGrid="0">
      <p:cViewPr varScale="1">
        <p:scale>
          <a:sx n="77" d="100"/>
          <a:sy n="77" d="100"/>
        </p:scale>
        <p:origin x="189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0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BB30D4-CFA4-47D3-BB71-4A47F6F93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14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466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64" tIns="45731" rIns="91464" bIns="45731"/>
          <a:lstStyle/>
          <a:p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D90B39B-AB94-4ACD-B20E-1AB2134FE4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FD2DD9B-BA80-4F0F-BCEB-A4325AFC35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5371C36-814E-414C-B376-2053F962B2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9B7071C-AE9B-4DFA-8FE0-D72B000FC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E638CA2-E373-4774-A351-A4252EAF7E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4CCB9BA-ADAE-44C7-908D-DEED209444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B5F3C11-1F16-480C-90DC-6E59DBE83A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8770659-DAEE-4C4D-9511-C663DB712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A523D4A-74F1-4742-93FE-968A02CF11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B31534A-E2C7-4F7A-A02F-7B0D320EF7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6762" cy="34337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4197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1" tIns="45745" rIns="91491" bIns="45745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6762" cy="34337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4197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1" tIns="45745" rIns="91491" bIns="45745"/>
          <a:lstStyle/>
          <a:p>
            <a:r>
              <a:rPr lang="en-US" altLang="en-US"/>
              <a:t>L: 9-100m, L1: 1-2m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6762" cy="34337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4197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1" tIns="45745" rIns="91491" bIns="45745"/>
          <a:lstStyle/>
          <a:p>
            <a:r>
              <a:rPr lang="en-US" altLang="en-US"/>
              <a:t>L: 9-100m, L1: 1-2m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Discuss sources of error: zero, (lambda), height, transparency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Next: Sources of error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/>
              <a:t>325 mesh = &lt; 44 micron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795" tIns="43397" rIns="86795" bIns="43397"/>
          <a:lstStyle/>
          <a:p>
            <a:r>
              <a:rPr lang="en-US" altLang="en-US"/>
              <a:t>True Voigt: Convolution of G and L, but messy math, slow computing. Thus generally a PV is used. Works pretty well.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795" tIns="43397" rIns="86795" bIns="43397"/>
          <a:lstStyle/>
          <a:p>
            <a:r>
              <a:rPr lang="en-US" altLang="en-US"/>
              <a:t>B in radians; t is crystallite size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795" tIns="43397" rIns="86795" bIns="43397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795" tIns="43397" rIns="86795" bIns="4339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64" tIns="45731" rIns="91464" bIns="45731"/>
          <a:lstStyle/>
          <a:p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64" tIns="45731" rIns="91464" bIns="45731"/>
          <a:lstStyle/>
          <a:p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64" tIns="45731" rIns="91464" bIns="45731"/>
          <a:lstStyle/>
          <a:p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64" tIns="45731" rIns="91464" bIns="45731"/>
          <a:lstStyle/>
          <a:p>
            <a:endParaRPr lang="en-US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64" tIns="45731" rIns="91464" bIns="45731"/>
          <a:lstStyle/>
          <a:p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8FB9F-651F-455C-BA31-58C419A6F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0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FAFD2-173D-496D-BFC7-3B8A9AF64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5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13628-E863-4118-ADF2-1B92A8C7C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5F58B-9EE8-4F02-9F16-6E07AC029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4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0824E-F326-42BB-B555-A57C86594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4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6422F-BA6D-40DE-A621-7E22A3F07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2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CF6BD-75C4-40C4-98F3-9DAA03996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0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E0149-A00B-4B08-ADBB-8F2B61A1B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43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B6700-50A1-43FA-BFFE-4BB4F0614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64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9FBC7-2CCF-4ADC-B3E0-EDFED4872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1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08B43-178D-4CD3-A9C9-A714983FE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5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691DF9-5C3D-46DF-B4DB-531CF491D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ra.lind@utoledo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35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4.w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3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s.anl.gov/Education/Powder-Diffraction-Educational-Materials" TargetMode="External"/><Relationship Id="rId2" Type="http://schemas.openxmlformats.org/officeDocument/2006/relationships/hyperlink" Target="http://www.mail-archive.com/rietveld_l@ill.f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7125" y="2286000"/>
            <a:ext cx="6729413" cy="1143000"/>
          </a:xfrm>
        </p:spPr>
        <p:txBody>
          <a:bodyPr/>
          <a:lstStyle/>
          <a:p>
            <a:pPr algn="ctr"/>
            <a:r>
              <a:rPr lang="en-US" altLang="en-US" sz="5400" dirty="0"/>
              <a:t>Powder Diffraction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8" y="3886200"/>
            <a:ext cx="8632825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b="1" i="1" dirty="0"/>
              <a:t>26</a:t>
            </a:r>
            <a:r>
              <a:rPr lang="en-US" altLang="en-US" sz="2800" b="1" i="1" baseline="30000" dirty="0"/>
              <a:t>th</a:t>
            </a:r>
            <a:r>
              <a:rPr lang="en-US" altLang="en-US" sz="2800" b="1" i="1" dirty="0"/>
              <a:t> National School on Neutron and X-ray Scattering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Cora Lind-Kovacs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Department of Chemistry &amp; Biochemistry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The University of Toledo, Toledo, OH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hlinkClick r:id="rId3"/>
              </a:rPr>
              <a:t>Cora.lind@utoledo.edu</a:t>
            </a:r>
            <a:endParaRPr lang="en-US" altLang="en-US" sz="2800" dirty="0"/>
          </a:p>
          <a:p>
            <a:pPr>
              <a:lnSpc>
                <a:spcPct val="80000"/>
              </a:lnSpc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9550"/>
            <a:ext cx="9144000" cy="1104900"/>
          </a:xfrm>
        </p:spPr>
        <p:txBody>
          <a:bodyPr/>
          <a:lstStyle/>
          <a:p>
            <a:pPr algn="ctr"/>
            <a:r>
              <a:rPr lang="en-US" altLang="en-US" sz="3600"/>
              <a:t>Somewhere in Between</a:t>
            </a:r>
          </a:p>
        </p:txBody>
      </p: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431800" y="5816600"/>
            <a:ext cx="82391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Anything from “several single crystals” to “almost homogeneous” is possible!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Often referred to as “graininess problem” (e.g., not enough grains in the beam).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Can result in non-random integrated intensities.</a:t>
            </a:r>
          </a:p>
        </p:txBody>
      </p:sp>
      <p:pic>
        <p:nvPicPr>
          <p:cNvPr id="1843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" t="7199" r="62241" b="35995"/>
          <a:stretch>
            <a:fillRect/>
          </a:stretch>
        </p:blipFill>
        <p:spPr bwMode="auto">
          <a:xfrm>
            <a:off x="4632325" y="1404938"/>
            <a:ext cx="4511675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" t="8398" r="62241" b="35995"/>
          <a:stretch>
            <a:fillRect/>
          </a:stretch>
        </p:blipFill>
        <p:spPr bwMode="auto">
          <a:xfrm>
            <a:off x="0" y="1466850"/>
            <a:ext cx="4511675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40575" y="6365875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DD4D9F-D83C-4709-8910-9BA91D83DB75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37F938D-96A3-45A5-9339-CD8575C192F7}"/>
              </a:ext>
            </a:extLst>
          </p:cNvPr>
          <p:cNvCxnSpPr/>
          <p:nvPr/>
        </p:nvCxnSpPr>
        <p:spPr bwMode="auto">
          <a:xfrm>
            <a:off x="2306595" y="3501081"/>
            <a:ext cx="0" cy="18164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DD40C7-A858-4BA6-80EA-B7924419F0CA}"/>
              </a:ext>
            </a:extLst>
          </p:cNvPr>
          <p:cNvCxnSpPr/>
          <p:nvPr/>
        </p:nvCxnSpPr>
        <p:spPr bwMode="auto">
          <a:xfrm>
            <a:off x="860854" y="2281881"/>
            <a:ext cx="1445741" cy="1219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BBD181-E64E-4CE2-BCB9-E54E87932448}"/>
              </a:ext>
            </a:extLst>
          </p:cNvPr>
          <p:cNvCxnSpPr/>
          <p:nvPr/>
        </p:nvCxnSpPr>
        <p:spPr bwMode="auto">
          <a:xfrm>
            <a:off x="5025081" y="3398108"/>
            <a:ext cx="1927654" cy="16741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B2AC2A-1CDE-41D2-99EF-87FCA9BFEDCD}"/>
              </a:ext>
            </a:extLst>
          </p:cNvPr>
          <p:cNvCxnSpPr/>
          <p:nvPr/>
        </p:nvCxnSpPr>
        <p:spPr bwMode="auto">
          <a:xfrm rot="60000">
            <a:off x="5115697" y="3481816"/>
            <a:ext cx="1837038" cy="744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9550"/>
            <a:ext cx="9144000" cy="1104900"/>
          </a:xfrm>
        </p:spPr>
        <p:txBody>
          <a:bodyPr/>
          <a:lstStyle/>
          <a:p>
            <a:pPr algn="ctr"/>
            <a:r>
              <a:rPr lang="en-US" altLang="en-US" sz="3600"/>
              <a:t>Powder Data Display</a:t>
            </a:r>
          </a:p>
        </p:txBody>
      </p:sp>
      <p:pic>
        <p:nvPicPr>
          <p:cNvPr id="19459" name="Picture 7" descr="integ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3" t="14999" r="56250" b="60001"/>
          <a:stretch>
            <a:fillRect/>
          </a:stretch>
        </p:blipFill>
        <p:spPr bwMode="auto">
          <a:xfrm>
            <a:off x="73454" y="1676077"/>
            <a:ext cx="3589337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Group 1692"/>
          <p:cNvGrpSpPr>
            <a:grpSpLocks/>
          </p:cNvGrpSpPr>
          <p:nvPr/>
        </p:nvGrpSpPr>
        <p:grpSpPr bwMode="auto">
          <a:xfrm>
            <a:off x="3625850" y="1755534"/>
            <a:ext cx="5518150" cy="3878263"/>
            <a:chOff x="2099" y="1433"/>
            <a:chExt cx="3476" cy="2443"/>
          </a:xfrm>
        </p:grpSpPr>
        <p:grpSp>
          <p:nvGrpSpPr>
            <p:cNvPr id="19463" name="Group 9"/>
            <p:cNvGrpSpPr>
              <a:grpSpLocks/>
            </p:cNvGrpSpPr>
            <p:nvPr/>
          </p:nvGrpSpPr>
          <p:grpSpPr bwMode="auto">
            <a:xfrm>
              <a:off x="2679" y="1493"/>
              <a:ext cx="2874" cy="2041"/>
              <a:chOff x="2375" y="1450"/>
              <a:chExt cx="2888" cy="2304"/>
            </a:xfrm>
          </p:grpSpPr>
          <p:sp>
            <p:nvSpPr>
              <p:cNvPr id="20941" name="Freeform 10"/>
              <p:cNvSpPr>
                <a:spLocks/>
              </p:cNvSpPr>
              <p:nvPr/>
            </p:nvSpPr>
            <p:spPr bwMode="auto">
              <a:xfrm>
                <a:off x="2375" y="3746"/>
                <a:ext cx="2888" cy="1"/>
              </a:xfrm>
              <a:custGeom>
                <a:avLst/>
                <a:gdLst>
                  <a:gd name="T0" fmla="*/ 0 w 3011"/>
                  <a:gd name="T1" fmla="*/ 0 h 1"/>
                  <a:gd name="T2" fmla="*/ 2337 w 3011"/>
                  <a:gd name="T3" fmla="*/ 0 h 1"/>
                  <a:gd name="T4" fmla="*/ 2344 w 301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11" h="1">
                    <a:moveTo>
                      <a:pt x="0" y="0"/>
                    </a:moveTo>
                    <a:lnTo>
                      <a:pt x="3003" y="0"/>
                    </a:lnTo>
                    <a:lnTo>
                      <a:pt x="3011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2" name="Freeform 11"/>
              <p:cNvSpPr>
                <a:spLocks/>
              </p:cNvSpPr>
              <p:nvPr/>
            </p:nvSpPr>
            <p:spPr bwMode="auto">
              <a:xfrm>
                <a:off x="2375" y="3363"/>
                <a:ext cx="2888" cy="1"/>
              </a:xfrm>
              <a:custGeom>
                <a:avLst/>
                <a:gdLst>
                  <a:gd name="T0" fmla="*/ 0 w 3011"/>
                  <a:gd name="T1" fmla="*/ 0 h 1"/>
                  <a:gd name="T2" fmla="*/ 2337 w 3011"/>
                  <a:gd name="T3" fmla="*/ 0 h 1"/>
                  <a:gd name="T4" fmla="*/ 2344 w 301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11" h="1">
                    <a:moveTo>
                      <a:pt x="0" y="0"/>
                    </a:moveTo>
                    <a:lnTo>
                      <a:pt x="3003" y="0"/>
                    </a:lnTo>
                    <a:lnTo>
                      <a:pt x="3011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3" name="Freeform 12"/>
              <p:cNvSpPr>
                <a:spLocks/>
              </p:cNvSpPr>
              <p:nvPr/>
            </p:nvSpPr>
            <p:spPr bwMode="auto">
              <a:xfrm>
                <a:off x="2375" y="2979"/>
                <a:ext cx="2888" cy="1"/>
              </a:xfrm>
              <a:custGeom>
                <a:avLst/>
                <a:gdLst>
                  <a:gd name="T0" fmla="*/ 0 w 3011"/>
                  <a:gd name="T1" fmla="*/ 0 h 1"/>
                  <a:gd name="T2" fmla="*/ 2337 w 3011"/>
                  <a:gd name="T3" fmla="*/ 0 h 1"/>
                  <a:gd name="T4" fmla="*/ 2344 w 301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11" h="1">
                    <a:moveTo>
                      <a:pt x="0" y="0"/>
                    </a:moveTo>
                    <a:lnTo>
                      <a:pt x="3003" y="0"/>
                    </a:lnTo>
                    <a:lnTo>
                      <a:pt x="3011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4" name="Freeform 13"/>
              <p:cNvSpPr>
                <a:spLocks/>
              </p:cNvSpPr>
              <p:nvPr/>
            </p:nvSpPr>
            <p:spPr bwMode="auto">
              <a:xfrm>
                <a:off x="2375" y="2602"/>
                <a:ext cx="2888" cy="1"/>
              </a:xfrm>
              <a:custGeom>
                <a:avLst/>
                <a:gdLst>
                  <a:gd name="T0" fmla="*/ 0 w 3011"/>
                  <a:gd name="T1" fmla="*/ 0 h 1"/>
                  <a:gd name="T2" fmla="*/ 2337 w 3011"/>
                  <a:gd name="T3" fmla="*/ 0 h 1"/>
                  <a:gd name="T4" fmla="*/ 2344 w 301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11" h="1">
                    <a:moveTo>
                      <a:pt x="0" y="0"/>
                    </a:moveTo>
                    <a:lnTo>
                      <a:pt x="3003" y="0"/>
                    </a:lnTo>
                    <a:lnTo>
                      <a:pt x="3011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5" name="Freeform 14"/>
              <p:cNvSpPr>
                <a:spLocks/>
              </p:cNvSpPr>
              <p:nvPr/>
            </p:nvSpPr>
            <p:spPr bwMode="auto">
              <a:xfrm>
                <a:off x="2375" y="2218"/>
                <a:ext cx="2888" cy="1"/>
              </a:xfrm>
              <a:custGeom>
                <a:avLst/>
                <a:gdLst>
                  <a:gd name="T0" fmla="*/ 0 w 3011"/>
                  <a:gd name="T1" fmla="*/ 0 h 1"/>
                  <a:gd name="T2" fmla="*/ 2337 w 3011"/>
                  <a:gd name="T3" fmla="*/ 0 h 1"/>
                  <a:gd name="T4" fmla="*/ 2344 w 301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11" h="1">
                    <a:moveTo>
                      <a:pt x="0" y="0"/>
                    </a:moveTo>
                    <a:lnTo>
                      <a:pt x="3003" y="0"/>
                    </a:lnTo>
                    <a:lnTo>
                      <a:pt x="3011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6" name="Freeform 15"/>
              <p:cNvSpPr>
                <a:spLocks/>
              </p:cNvSpPr>
              <p:nvPr/>
            </p:nvSpPr>
            <p:spPr bwMode="auto">
              <a:xfrm>
                <a:off x="2375" y="1834"/>
                <a:ext cx="2888" cy="1"/>
              </a:xfrm>
              <a:custGeom>
                <a:avLst/>
                <a:gdLst>
                  <a:gd name="T0" fmla="*/ 0 w 3011"/>
                  <a:gd name="T1" fmla="*/ 0 h 1"/>
                  <a:gd name="T2" fmla="*/ 2337 w 3011"/>
                  <a:gd name="T3" fmla="*/ 0 h 1"/>
                  <a:gd name="T4" fmla="*/ 2344 w 301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11" h="1">
                    <a:moveTo>
                      <a:pt x="0" y="0"/>
                    </a:moveTo>
                    <a:lnTo>
                      <a:pt x="3003" y="0"/>
                    </a:lnTo>
                    <a:lnTo>
                      <a:pt x="3011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7" name="Freeform 16"/>
              <p:cNvSpPr>
                <a:spLocks/>
              </p:cNvSpPr>
              <p:nvPr/>
            </p:nvSpPr>
            <p:spPr bwMode="auto">
              <a:xfrm>
                <a:off x="2375" y="1450"/>
                <a:ext cx="2888" cy="1"/>
              </a:xfrm>
              <a:custGeom>
                <a:avLst/>
                <a:gdLst>
                  <a:gd name="T0" fmla="*/ 0 w 3011"/>
                  <a:gd name="T1" fmla="*/ 0 h 1"/>
                  <a:gd name="T2" fmla="*/ 2337 w 3011"/>
                  <a:gd name="T3" fmla="*/ 0 h 1"/>
                  <a:gd name="T4" fmla="*/ 2344 w 301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11" h="1">
                    <a:moveTo>
                      <a:pt x="0" y="0"/>
                    </a:moveTo>
                    <a:lnTo>
                      <a:pt x="3003" y="0"/>
                    </a:lnTo>
                    <a:lnTo>
                      <a:pt x="3011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8" name="Freeform 17"/>
              <p:cNvSpPr>
                <a:spLocks/>
              </p:cNvSpPr>
              <p:nvPr/>
            </p:nvSpPr>
            <p:spPr bwMode="auto">
              <a:xfrm>
                <a:off x="2375" y="1450"/>
                <a:ext cx="1" cy="2304"/>
              </a:xfrm>
              <a:custGeom>
                <a:avLst/>
                <a:gdLst>
                  <a:gd name="T0" fmla="*/ 0 w 1"/>
                  <a:gd name="T1" fmla="*/ 0 h 2400"/>
                  <a:gd name="T2" fmla="*/ 0 w 1"/>
                  <a:gd name="T3" fmla="*/ 1871 h 2400"/>
                  <a:gd name="T4" fmla="*/ 0 w 1"/>
                  <a:gd name="T5" fmla="*/ 1879 h 24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400">
                    <a:moveTo>
                      <a:pt x="0" y="0"/>
                    </a:moveTo>
                    <a:lnTo>
                      <a:pt x="0" y="2391"/>
                    </a:lnTo>
                    <a:lnTo>
                      <a:pt x="0" y="240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9" name="Freeform 18"/>
              <p:cNvSpPr>
                <a:spLocks/>
              </p:cNvSpPr>
              <p:nvPr/>
            </p:nvSpPr>
            <p:spPr bwMode="auto">
              <a:xfrm>
                <a:off x="2736" y="1450"/>
                <a:ext cx="1" cy="2304"/>
              </a:xfrm>
              <a:custGeom>
                <a:avLst/>
                <a:gdLst>
                  <a:gd name="T0" fmla="*/ 0 w 1"/>
                  <a:gd name="T1" fmla="*/ 0 h 2400"/>
                  <a:gd name="T2" fmla="*/ 0 w 1"/>
                  <a:gd name="T3" fmla="*/ 1871 h 2400"/>
                  <a:gd name="T4" fmla="*/ 0 w 1"/>
                  <a:gd name="T5" fmla="*/ 1879 h 24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400">
                    <a:moveTo>
                      <a:pt x="0" y="0"/>
                    </a:moveTo>
                    <a:lnTo>
                      <a:pt x="0" y="2391"/>
                    </a:lnTo>
                    <a:lnTo>
                      <a:pt x="0" y="240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0" name="Freeform 19"/>
              <p:cNvSpPr>
                <a:spLocks/>
              </p:cNvSpPr>
              <p:nvPr/>
            </p:nvSpPr>
            <p:spPr bwMode="auto">
              <a:xfrm>
                <a:off x="3096" y="1450"/>
                <a:ext cx="1" cy="2304"/>
              </a:xfrm>
              <a:custGeom>
                <a:avLst/>
                <a:gdLst>
                  <a:gd name="T0" fmla="*/ 0 w 1"/>
                  <a:gd name="T1" fmla="*/ 0 h 2400"/>
                  <a:gd name="T2" fmla="*/ 0 w 1"/>
                  <a:gd name="T3" fmla="*/ 1871 h 2400"/>
                  <a:gd name="T4" fmla="*/ 0 w 1"/>
                  <a:gd name="T5" fmla="*/ 1879 h 24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400">
                    <a:moveTo>
                      <a:pt x="0" y="0"/>
                    </a:moveTo>
                    <a:lnTo>
                      <a:pt x="0" y="2391"/>
                    </a:lnTo>
                    <a:lnTo>
                      <a:pt x="0" y="240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1" name="Freeform 20"/>
              <p:cNvSpPr>
                <a:spLocks/>
              </p:cNvSpPr>
              <p:nvPr/>
            </p:nvSpPr>
            <p:spPr bwMode="auto">
              <a:xfrm>
                <a:off x="3455" y="1450"/>
                <a:ext cx="1" cy="2304"/>
              </a:xfrm>
              <a:custGeom>
                <a:avLst/>
                <a:gdLst>
                  <a:gd name="T0" fmla="*/ 0 w 1"/>
                  <a:gd name="T1" fmla="*/ 0 h 2400"/>
                  <a:gd name="T2" fmla="*/ 0 w 1"/>
                  <a:gd name="T3" fmla="*/ 1871 h 2400"/>
                  <a:gd name="T4" fmla="*/ 0 w 1"/>
                  <a:gd name="T5" fmla="*/ 1879 h 24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400">
                    <a:moveTo>
                      <a:pt x="0" y="0"/>
                    </a:moveTo>
                    <a:lnTo>
                      <a:pt x="0" y="2391"/>
                    </a:lnTo>
                    <a:lnTo>
                      <a:pt x="0" y="240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2" name="Freeform 21"/>
              <p:cNvSpPr>
                <a:spLocks/>
              </p:cNvSpPr>
              <p:nvPr/>
            </p:nvSpPr>
            <p:spPr bwMode="auto">
              <a:xfrm>
                <a:off x="3815" y="1450"/>
                <a:ext cx="1" cy="2304"/>
              </a:xfrm>
              <a:custGeom>
                <a:avLst/>
                <a:gdLst>
                  <a:gd name="T0" fmla="*/ 0 w 1"/>
                  <a:gd name="T1" fmla="*/ 0 h 2400"/>
                  <a:gd name="T2" fmla="*/ 0 w 1"/>
                  <a:gd name="T3" fmla="*/ 1871 h 2400"/>
                  <a:gd name="T4" fmla="*/ 0 w 1"/>
                  <a:gd name="T5" fmla="*/ 1879 h 24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400">
                    <a:moveTo>
                      <a:pt x="0" y="0"/>
                    </a:moveTo>
                    <a:lnTo>
                      <a:pt x="0" y="2391"/>
                    </a:lnTo>
                    <a:lnTo>
                      <a:pt x="0" y="240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3" name="Freeform 22"/>
              <p:cNvSpPr>
                <a:spLocks/>
              </p:cNvSpPr>
              <p:nvPr/>
            </p:nvSpPr>
            <p:spPr bwMode="auto">
              <a:xfrm>
                <a:off x="4176" y="1450"/>
                <a:ext cx="1" cy="2304"/>
              </a:xfrm>
              <a:custGeom>
                <a:avLst/>
                <a:gdLst>
                  <a:gd name="T0" fmla="*/ 0 w 1"/>
                  <a:gd name="T1" fmla="*/ 0 h 2400"/>
                  <a:gd name="T2" fmla="*/ 0 w 1"/>
                  <a:gd name="T3" fmla="*/ 1871 h 2400"/>
                  <a:gd name="T4" fmla="*/ 0 w 1"/>
                  <a:gd name="T5" fmla="*/ 1879 h 24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400">
                    <a:moveTo>
                      <a:pt x="0" y="0"/>
                    </a:moveTo>
                    <a:lnTo>
                      <a:pt x="0" y="2391"/>
                    </a:lnTo>
                    <a:lnTo>
                      <a:pt x="0" y="240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4" name="Freeform 23"/>
              <p:cNvSpPr>
                <a:spLocks/>
              </p:cNvSpPr>
              <p:nvPr/>
            </p:nvSpPr>
            <p:spPr bwMode="auto">
              <a:xfrm>
                <a:off x="4535" y="1450"/>
                <a:ext cx="1" cy="2304"/>
              </a:xfrm>
              <a:custGeom>
                <a:avLst/>
                <a:gdLst>
                  <a:gd name="T0" fmla="*/ 0 w 1"/>
                  <a:gd name="T1" fmla="*/ 0 h 2400"/>
                  <a:gd name="T2" fmla="*/ 0 w 1"/>
                  <a:gd name="T3" fmla="*/ 1871 h 2400"/>
                  <a:gd name="T4" fmla="*/ 0 w 1"/>
                  <a:gd name="T5" fmla="*/ 1879 h 24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400">
                    <a:moveTo>
                      <a:pt x="0" y="0"/>
                    </a:moveTo>
                    <a:lnTo>
                      <a:pt x="0" y="2391"/>
                    </a:lnTo>
                    <a:lnTo>
                      <a:pt x="0" y="240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5" name="Freeform 24"/>
              <p:cNvSpPr>
                <a:spLocks/>
              </p:cNvSpPr>
              <p:nvPr/>
            </p:nvSpPr>
            <p:spPr bwMode="auto">
              <a:xfrm>
                <a:off x="4895" y="1450"/>
                <a:ext cx="1" cy="2304"/>
              </a:xfrm>
              <a:custGeom>
                <a:avLst/>
                <a:gdLst>
                  <a:gd name="T0" fmla="*/ 0 w 1"/>
                  <a:gd name="T1" fmla="*/ 0 h 2400"/>
                  <a:gd name="T2" fmla="*/ 0 w 1"/>
                  <a:gd name="T3" fmla="*/ 1871 h 2400"/>
                  <a:gd name="T4" fmla="*/ 0 w 1"/>
                  <a:gd name="T5" fmla="*/ 1879 h 24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400">
                    <a:moveTo>
                      <a:pt x="0" y="0"/>
                    </a:moveTo>
                    <a:lnTo>
                      <a:pt x="0" y="2391"/>
                    </a:lnTo>
                    <a:lnTo>
                      <a:pt x="0" y="240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6" name="Freeform 25"/>
              <p:cNvSpPr>
                <a:spLocks/>
              </p:cNvSpPr>
              <p:nvPr/>
            </p:nvSpPr>
            <p:spPr bwMode="auto">
              <a:xfrm>
                <a:off x="5256" y="1450"/>
                <a:ext cx="1" cy="2304"/>
              </a:xfrm>
              <a:custGeom>
                <a:avLst/>
                <a:gdLst>
                  <a:gd name="T0" fmla="*/ 0 w 1"/>
                  <a:gd name="T1" fmla="*/ 0 h 2400"/>
                  <a:gd name="T2" fmla="*/ 0 w 1"/>
                  <a:gd name="T3" fmla="*/ 1871 h 2400"/>
                  <a:gd name="T4" fmla="*/ 0 w 1"/>
                  <a:gd name="T5" fmla="*/ 1879 h 24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400">
                    <a:moveTo>
                      <a:pt x="0" y="0"/>
                    </a:moveTo>
                    <a:lnTo>
                      <a:pt x="0" y="2391"/>
                    </a:lnTo>
                    <a:lnTo>
                      <a:pt x="0" y="240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7" name="Freeform 26"/>
              <p:cNvSpPr>
                <a:spLocks/>
              </p:cNvSpPr>
              <p:nvPr/>
            </p:nvSpPr>
            <p:spPr bwMode="auto">
              <a:xfrm>
                <a:off x="242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8" name="Freeform 27"/>
              <p:cNvSpPr>
                <a:spLocks/>
              </p:cNvSpPr>
              <p:nvPr/>
            </p:nvSpPr>
            <p:spPr bwMode="auto">
              <a:xfrm>
                <a:off x="2423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9" name="Freeform 28"/>
              <p:cNvSpPr>
                <a:spLocks/>
              </p:cNvSpPr>
              <p:nvPr/>
            </p:nvSpPr>
            <p:spPr bwMode="auto">
              <a:xfrm>
                <a:off x="243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0" name="Freeform 29"/>
              <p:cNvSpPr>
                <a:spLocks/>
              </p:cNvSpPr>
              <p:nvPr/>
            </p:nvSpPr>
            <p:spPr bwMode="auto">
              <a:xfrm>
                <a:off x="2432" y="3730"/>
                <a:ext cx="15" cy="8"/>
              </a:xfrm>
              <a:custGeom>
                <a:avLst/>
                <a:gdLst>
                  <a:gd name="T0" fmla="*/ 0 w 16"/>
                  <a:gd name="T1" fmla="*/ 0 h 8"/>
                  <a:gd name="T2" fmla="*/ 8 w 16"/>
                  <a:gd name="T3" fmla="*/ 8 h 8"/>
                  <a:gd name="T4" fmla="*/ 10 w 16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8"/>
                    </a:lnTo>
                    <a:lnTo>
                      <a:pt x="16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1" name="Freeform 30"/>
              <p:cNvSpPr>
                <a:spLocks/>
              </p:cNvSpPr>
              <p:nvPr/>
            </p:nvSpPr>
            <p:spPr bwMode="auto">
              <a:xfrm>
                <a:off x="244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2" name="Freeform 31"/>
              <p:cNvSpPr>
                <a:spLocks/>
              </p:cNvSpPr>
              <p:nvPr/>
            </p:nvSpPr>
            <p:spPr bwMode="auto">
              <a:xfrm>
                <a:off x="244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3" name="Freeform 32"/>
              <p:cNvSpPr>
                <a:spLocks/>
              </p:cNvSpPr>
              <p:nvPr/>
            </p:nvSpPr>
            <p:spPr bwMode="auto">
              <a:xfrm>
                <a:off x="244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4" name="Freeform 33"/>
              <p:cNvSpPr>
                <a:spLocks/>
              </p:cNvSpPr>
              <p:nvPr/>
            </p:nvSpPr>
            <p:spPr bwMode="auto">
              <a:xfrm>
                <a:off x="2440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5" name="Freeform 34"/>
              <p:cNvSpPr>
                <a:spLocks/>
              </p:cNvSpPr>
              <p:nvPr/>
            </p:nvSpPr>
            <p:spPr bwMode="auto">
              <a:xfrm>
                <a:off x="2447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6" name="Freeform 35"/>
              <p:cNvSpPr>
                <a:spLocks/>
              </p:cNvSpPr>
              <p:nvPr/>
            </p:nvSpPr>
            <p:spPr bwMode="auto">
              <a:xfrm>
                <a:off x="2456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7" name="Freeform 36"/>
              <p:cNvSpPr>
                <a:spLocks/>
              </p:cNvSpPr>
              <p:nvPr/>
            </p:nvSpPr>
            <p:spPr bwMode="auto">
              <a:xfrm>
                <a:off x="246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8" name="Freeform 37"/>
              <p:cNvSpPr>
                <a:spLocks/>
              </p:cNvSpPr>
              <p:nvPr/>
            </p:nvSpPr>
            <p:spPr bwMode="auto">
              <a:xfrm>
                <a:off x="2464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9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9" name="Freeform 38"/>
              <p:cNvSpPr>
                <a:spLocks/>
              </p:cNvSpPr>
              <p:nvPr/>
            </p:nvSpPr>
            <p:spPr bwMode="auto">
              <a:xfrm>
                <a:off x="247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0" name="Freeform 39"/>
              <p:cNvSpPr>
                <a:spLocks/>
              </p:cNvSpPr>
              <p:nvPr/>
            </p:nvSpPr>
            <p:spPr bwMode="auto">
              <a:xfrm>
                <a:off x="247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1" name="Freeform 40"/>
              <p:cNvSpPr>
                <a:spLocks/>
              </p:cNvSpPr>
              <p:nvPr/>
            </p:nvSpPr>
            <p:spPr bwMode="auto">
              <a:xfrm>
                <a:off x="2472" y="3738"/>
                <a:ext cx="16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6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2" name="Freeform 41"/>
              <p:cNvSpPr>
                <a:spLocks/>
              </p:cNvSpPr>
              <p:nvPr/>
            </p:nvSpPr>
            <p:spPr bwMode="auto">
              <a:xfrm>
                <a:off x="248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3" name="Freeform 42"/>
              <p:cNvSpPr>
                <a:spLocks/>
              </p:cNvSpPr>
              <p:nvPr/>
            </p:nvSpPr>
            <p:spPr bwMode="auto">
              <a:xfrm>
                <a:off x="248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4" name="Freeform 43"/>
              <p:cNvSpPr>
                <a:spLocks/>
              </p:cNvSpPr>
              <p:nvPr/>
            </p:nvSpPr>
            <p:spPr bwMode="auto">
              <a:xfrm>
                <a:off x="2480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5" name="Freeform 44"/>
              <p:cNvSpPr>
                <a:spLocks/>
              </p:cNvSpPr>
              <p:nvPr/>
            </p:nvSpPr>
            <p:spPr bwMode="auto">
              <a:xfrm>
                <a:off x="248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6" name="Freeform 45"/>
              <p:cNvSpPr>
                <a:spLocks/>
              </p:cNvSpPr>
              <p:nvPr/>
            </p:nvSpPr>
            <p:spPr bwMode="auto">
              <a:xfrm>
                <a:off x="248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7" name="Freeform 46"/>
              <p:cNvSpPr>
                <a:spLocks/>
              </p:cNvSpPr>
              <p:nvPr/>
            </p:nvSpPr>
            <p:spPr bwMode="auto">
              <a:xfrm>
                <a:off x="248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8" name="Freeform 47"/>
              <p:cNvSpPr>
                <a:spLocks/>
              </p:cNvSpPr>
              <p:nvPr/>
            </p:nvSpPr>
            <p:spPr bwMode="auto">
              <a:xfrm>
                <a:off x="248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9" name="Freeform 48"/>
              <p:cNvSpPr>
                <a:spLocks/>
              </p:cNvSpPr>
              <p:nvPr/>
            </p:nvSpPr>
            <p:spPr bwMode="auto">
              <a:xfrm>
                <a:off x="2488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0" name="Freeform 49"/>
              <p:cNvSpPr>
                <a:spLocks/>
              </p:cNvSpPr>
              <p:nvPr/>
            </p:nvSpPr>
            <p:spPr bwMode="auto">
              <a:xfrm>
                <a:off x="249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1" name="Freeform 50"/>
              <p:cNvSpPr>
                <a:spLocks/>
              </p:cNvSpPr>
              <p:nvPr/>
            </p:nvSpPr>
            <p:spPr bwMode="auto">
              <a:xfrm>
                <a:off x="249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2" name="Freeform 51"/>
              <p:cNvSpPr>
                <a:spLocks/>
              </p:cNvSpPr>
              <p:nvPr/>
            </p:nvSpPr>
            <p:spPr bwMode="auto">
              <a:xfrm>
                <a:off x="249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3" name="Freeform 52"/>
              <p:cNvSpPr>
                <a:spLocks/>
              </p:cNvSpPr>
              <p:nvPr/>
            </p:nvSpPr>
            <p:spPr bwMode="auto">
              <a:xfrm>
                <a:off x="2496" y="3730"/>
                <a:ext cx="16" cy="8"/>
              </a:xfrm>
              <a:custGeom>
                <a:avLst/>
                <a:gdLst>
                  <a:gd name="T0" fmla="*/ 0 w 16"/>
                  <a:gd name="T1" fmla="*/ 0 h 8"/>
                  <a:gd name="T2" fmla="*/ 8 w 16"/>
                  <a:gd name="T3" fmla="*/ 8 h 8"/>
                  <a:gd name="T4" fmla="*/ 16 w 16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8"/>
                    </a:lnTo>
                    <a:lnTo>
                      <a:pt x="16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4" name="Freeform 53"/>
              <p:cNvSpPr>
                <a:spLocks/>
              </p:cNvSpPr>
              <p:nvPr/>
            </p:nvSpPr>
            <p:spPr bwMode="auto">
              <a:xfrm>
                <a:off x="250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5" name="Freeform 54"/>
              <p:cNvSpPr>
                <a:spLocks/>
              </p:cNvSpPr>
              <p:nvPr/>
            </p:nvSpPr>
            <p:spPr bwMode="auto">
              <a:xfrm>
                <a:off x="2504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6" name="Freeform 55"/>
              <p:cNvSpPr>
                <a:spLocks/>
              </p:cNvSpPr>
              <p:nvPr/>
            </p:nvSpPr>
            <p:spPr bwMode="auto">
              <a:xfrm>
                <a:off x="2504" y="3698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7" name="Freeform 56"/>
              <p:cNvSpPr>
                <a:spLocks/>
              </p:cNvSpPr>
              <p:nvPr/>
            </p:nvSpPr>
            <p:spPr bwMode="auto">
              <a:xfrm>
                <a:off x="2504" y="3682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8" name="Freeform 57"/>
              <p:cNvSpPr>
                <a:spLocks/>
              </p:cNvSpPr>
              <p:nvPr/>
            </p:nvSpPr>
            <p:spPr bwMode="auto">
              <a:xfrm>
                <a:off x="2504" y="3658"/>
                <a:ext cx="16" cy="32"/>
              </a:xfrm>
              <a:custGeom>
                <a:avLst/>
                <a:gdLst>
                  <a:gd name="T0" fmla="*/ 0 w 17"/>
                  <a:gd name="T1" fmla="*/ 27 h 33"/>
                  <a:gd name="T2" fmla="*/ 8 w 17"/>
                  <a:gd name="T3" fmla="*/ 0 h 33"/>
                  <a:gd name="T4" fmla="*/ 11 w 17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33">
                    <a:moveTo>
                      <a:pt x="0" y="33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9" name="Freeform 58"/>
              <p:cNvSpPr>
                <a:spLocks/>
              </p:cNvSpPr>
              <p:nvPr/>
            </p:nvSpPr>
            <p:spPr bwMode="auto">
              <a:xfrm>
                <a:off x="2512" y="3602"/>
                <a:ext cx="1" cy="56"/>
              </a:xfrm>
              <a:custGeom>
                <a:avLst/>
                <a:gdLst>
                  <a:gd name="T0" fmla="*/ 0 w 1"/>
                  <a:gd name="T1" fmla="*/ 43 h 59"/>
                  <a:gd name="T2" fmla="*/ 0 w 1"/>
                  <a:gd name="T3" fmla="*/ 9 h 59"/>
                  <a:gd name="T4" fmla="*/ 0 w 1"/>
                  <a:gd name="T5" fmla="*/ 0 h 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9">
                    <a:moveTo>
                      <a:pt x="0" y="5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0" name="Freeform 59"/>
              <p:cNvSpPr>
                <a:spLocks/>
              </p:cNvSpPr>
              <p:nvPr/>
            </p:nvSpPr>
            <p:spPr bwMode="auto">
              <a:xfrm>
                <a:off x="2512" y="3483"/>
                <a:ext cx="1" cy="127"/>
              </a:xfrm>
              <a:custGeom>
                <a:avLst/>
                <a:gdLst>
                  <a:gd name="T0" fmla="*/ 0 w 1"/>
                  <a:gd name="T1" fmla="*/ 101 h 133"/>
                  <a:gd name="T2" fmla="*/ 0 w 1"/>
                  <a:gd name="T3" fmla="*/ 8 h 133"/>
                  <a:gd name="T4" fmla="*/ 0 w 1"/>
                  <a:gd name="T5" fmla="*/ 0 h 1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33">
                    <a:moveTo>
                      <a:pt x="0" y="1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1" name="Freeform 60"/>
              <p:cNvSpPr>
                <a:spLocks/>
              </p:cNvSpPr>
              <p:nvPr/>
            </p:nvSpPr>
            <p:spPr bwMode="auto">
              <a:xfrm>
                <a:off x="2512" y="3426"/>
                <a:ext cx="1" cy="64"/>
              </a:xfrm>
              <a:custGeom>
                <a:avLst/>
                <a:gdLst>
                  <a:gd name="T0" fmla="*/ 0 w 1"/>
                  <a:gd name="T1" fmla="*/ 51 h 67"/>
                  <a:gd name="T2" fmla="*/ 0 w 1"/>
                  <a:gd name="T3" fmla="*/ 9 h 67"/>
                  <a:gd name="T4" fmla="*/ 0 w 1"/>
                  <a:gd name="T5" fmla="*/ 0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7">
                    <a:moveTo>
                      <a:pt x="0" y="6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2" name="Freeform 61"/>
              <p:cNvSpPr>
                <a:spLocks/>
              </p:cNvSpPr>
              <p:nvPr/>
            </p:nvSpPr>
            <p:spPr bwMode="auto">
              <a:xfrm>
                <a:off x="2512" y="3411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3" name="Freeform 62"/>
              <p:cNvSpPr>
                <a:spLocks/>
              </p:cNvSpPr>
              <p:nvPr/>
            </p:nvSpPr>
            <p:spPr bwMode="auto">
              <a:xfrm>
                <a:off x="2512" y="3418"/>
                <a:ext cx="1" cy="65"/>
              </a:xfrm>
              <a:custGeom>
                <a:avLst/>
                <a:gdLst>
                  <a:gd name="T0" fmla="*/ 0 w 1"/>
                  <a:gd name="T1" fmla="*/ 0 h 67"/>
                  <a:gd name="T2" fmla="*/ 0 w 1"/>
                  <a:gd name="T3" fmla="*/ 48 h 67"/>
                  <a:gd name="T4" fmla="*/ 0 w 1"/>
                  <a:gd name="T5" fmla="*/ 55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7">
                    <a:moveTo>
                      <a:pt x="0" y="0"/>
                    </a:moveTo>
                    <a:lnTo>
                      <a:pt x="0" y="58"/>
                    </a:lnTo>
                    <a:lnTo>
                      <a:pt x="0" y="6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4" name="Freeform 63"/>
              <p:cNvSpPr>
                <a:spLocks/>
              </p:cNvSpPr>
              <p:nvPr/>
            </p:nvSpPr>
            <p:spPr bwMode="auto">
              <a:xfrm>
                <a:off x="2512" y="3474"/>
                <a:ext cx="1" cy="96"/>
              </a:xfrm>
              <a:custGeom>
                <a:avLst/>
                <a:gdLst>
                  <a:gd name="T0" fmla="*/ 0 w 1"/>
                  <a:gd name="T1" fmla="*/ 0 h 100"/>
                  <a:gd name="T2" fmla="*/ 0 w 1"/>
                  <a:gd name="T3" fmla="*/ 72 h 100"/>
                  <a:gd name="T4" fmla="*/ 0 w 1"/>
                  <a:gd name="T5" fmla="*/ 78 h 1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0">
                    <a:moveTo>
                      <a:pt x="0" y="0"/>
                    </a:moveTo>
                    <a:lnTo>
                      <a:pt x="0" y="92"/>
                    </a:lnTo>
                    <a:lnTo>
                      <a:pt x="0" y="10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5" name="Freeform 64"/>
              <p:cNvSpPr>
                <a:spLocks/>
              </p:cNvSpPr>
              <p:nvPr/>
            </p:nvSpPr>
            <p:spPr bwMode="auto">
              <a:xfrm>
                <a:off x="2512" y="3562"/>
                <a:ext cx="1" cy="80"/>
              </a:xfrm>
              <a:custGeom>
                <a:avLst/>
                <a:gdLst>
                  <a:gd name="T0" fmla="*/ 0 w 1"/>
                  <a:gd name="T1" fmla="*/ 0 h 83"/>
                  <a:gd name="T2" fmla="*/ 0 w 1"/>
                  <a:gd name="T3" fmla="*/ 61 h 83"/>
                  <a:gd name="T4" fmla="*/ 0 w 1"/>
                  <a:gd name="T5" fmla="*/ 66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3">
                    <a:moveTo>
                      <a:pt x="0" y="0"/>
                    </a:moveTo>
                    <a:lnTo>
                      <a:pt x="0" y="75"/>
                    </a:lnTo>
                    <a:lnTo>
                      <a:pt x="0" y="8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6" name="Freeform 65"/>
              <p:cNvSpPr>
                <a:spLocks/>
              </p:cNvSpPr>
              <p:nvPr/>
            </p:nvSpPr>
            <p:spPr bwMode="auto">
              <a:xfrm>
                <a:off x="2512" y="3634"/>
                <a:ext cx="16" cy="48"/>
              </a:xfrm>
              <a:custGeom>
                <a:avLst/>
                <a:gdLst>
                  <a:gd name="T0" fmla="*/ 0 w 17"/>
                  <a:gd name="T1" fmla="*/ 0 h 50"/>
                  <a:gd name="T2" fmla="*/ 8 w 17"/>
                  <a:gd name="T3" fmla="*/ 38 h 50"/>
                  <a:gd name="T4" fmla="*/ 11 w 17"/>
                  <a:gd name="T5" fmla="*/ 38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50">
                    <a:moveTo>
                      <a:pt x="0" y="0"/>
                    </a:moveTo>
                    <a:lnTo>
                      <a:pt x="9" y="50"/>
                    </a:lnTo>
                    <a:lnTo>
                      <a:pt x="17" y="5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7" name="Freeform 66"/>
              <p:cNvSpPr>
                <a:spLocks/>
              </p:cNvSpPr>
              <p:nvPr/>
            </p:nvSpPr>
            <p:spPr bwMode="auto">
              <a:xfrm>
                <a:off x="2520" y="3682"/>
                <a:ext cx="1" cy="40"/>
              </a:xfrm>
              <a:custGeom>
                <a:avLst/>
                <a:gdLst>
                  <a:gd name="T0" fmla="*/ 0 w 1"/>
                  <a:gd name="T1" fmla="*/ 0 h 41"/>
                  <a:gd name="T2" fmla="*/ 0 w 1"/>
                  <a:gd name="T3" fmla="*/ 27 h 41"/>
                  <a:gd name="T4" fmla="*/ 0 w 1"/>
                  <a:gd name="T5" fmla="*/ 35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1">
                    <a:moveTo>
                      <a:pt x="0" y="0"/>
                    </a:moveTo>
                    <a:lnTo>
                      <a:pt x="0" y="33"/>
                    </a:lnTo>
                    <a:lnTo>
                      <a:pt x="0" y="41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8" name="Freeform 67"/>
              <p:cNvSpPr>
                <a:spLocks/>
              </p:cNvSpPr>
              <p:nvPr/>
            </p:nvSpPr>
            <p:spPr bwMode="auto">
              <a:xfrm>
                <a:off x="2520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9" name="Freeform 68"/>
              <p:cNvSpPr>
                <a:spLocks/>
              </p:cNvSpPr>
              <p:nvPr/>
            </p:nvSpPr>
            <p:spPr bwMode="auto">
              <a:xfrm>
                <a:off x="2520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0" name="Freeform 69"/>
              <p:cNvSpPr>
                <a:spLocks/>
              </p:cNvSpPr>
              <p:nvPr/>
            </p:nvSpPr>
            <p:spPr bwMode="auto">
              <a:xfrm>
                <a:off x="2520" y="3730"/>
                <a:ext cx="16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6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1" name="Freeform 70"/>
              <p:cNvSpPr>
                <a:spLocks/>
              </p:cNvSpPr>
              <p:nvPr/>
            </p:nvSpPr>
            <p:spPr bwMode="auto">
              <a:xfrm>
                <a:off x="252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2" name="Freeform 71"/>
              <p:cNvSpPr>
                <a:spLocks/>
              </p:cNvSpPr>
              <p:nvPr/>
            </p:nvSpPr>
            <p:spPr bwMode="auto">
              <a:xfrm>
                <a:off x="252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3" name="Freeform 72"/>
              <p:cNvSpPr>
                <a:spLocks/>
              </p:cNvSpPr>
              <p:nvPr/>
            </p:nvSpPr>
            <p:spPr bwMode="auto">
              <a:xfrm>
                <a:off x="2528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4" name="Freeform 73"/>
              <p:cNvSpPr>
                <a:spLocks/>
              </p:cNvSpPr>
              <p:nvPr/>
            </p:nvSpPr>
            <p:spPr bwMode="auto">
              <a:xfrm>
                <a:off x="253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5" name="Freeform 74"/>
              <p:cNvSpPr>
                <a:spLocks/>
              </p:cNvSpPr>
              <p:nvPr/>
            </p:nvSpPr>
            <p:spPr bwMode="auto">
              <a:xfrm>
                <a:off x="2536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9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6" name="Freeform 75"/>
              <p:cNvSpPr>
                <a:spLocks/>
              </p:cNvSpPr>
              <p:nvPr/>
            </p:nvSpPr>
            <p:spPr bwMode="auto">
              <a:xfrm>
                <a:off x="254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7" name="Freeform 76"/>
              <p:cNvSpPr>
                <a:spLocks/>
              </p:cNvSpPr>
              <p:nvPr/>
            </p:nvSpPr>
            <p:spPr bwMode="auto">
              <a:xfrm>
                <a:off x="254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8" name="Freeform 77"/>
              <p:cNvSpPr>
                <a:spLocks/>
              </p:cNvSpPr>
              <p:nvPr/>
            </p:nvSpPr>
            <p:spPr bwMode="auto">
              <a:xfrm>
                <a:off x="254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9" name="Freeform 78"/>
              <p:cNvSpPr>
                <a:spLocks/>
              </p:cNvSpPr>
              <p:nvPr/>
            </p:nvSpPr>
            <p:spPr bwMode="auto">
              <a:xfrm>
                <a:off x="254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0" name="Freeform 79"/>
              <p:cNvSpPr>
                <a:spLocks/>
              </p:cNvSpPr>
              <p:nvPr/>
            </p:nvSpPr>
            <p:spPr bwMode="auto">
              <a:xfrm>
                <a:off x="254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1" name="Freeform 80"/>
              <p:cNvSpPr>
                <a:spLocks/>
              </p:cNvSpPr>
              <p:nvPr/>
            </p:nvSpPr>
            <p:spPr bwMode="auto">
              <a:xfrm>
                <a:off x="2544" y="3730"/>
                <a:ext cx="16" cy="8"/>
              </a:xfrm>
              <a:custGeom>
                <a:avLst/>
                <a:gdLst>
                  <a:gd name="T0" fmla="*/ 0 w 16"/>
                  <a:gd name="T1" fmla="*/ 0 h 8"/>
                  <a:gd name="T2" fmla="*/ 8 w 16"/>
                  <a:gd name="T3" fmla="*/ 8 h 8"/>
                  <a:gd name="T4" fmla="*/ 16 w 16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8"/>
                    </a:lnTo>
                    <a:lnTo>
                      <a:pt x="16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2" name="Freeform 81"/>
              <p:cNvSpPr>
                <a:spLocks/>
              </p:cNvSpPr>
              <p:nvPr/>
            </p:nvSpPr>
            <p:spPr bwMode="auto">
              <a:xfrm>
                <a:off x="255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3" name="Freeform 82"/>
              <p:cNvSpPr>
                <a:spLocks/>
              </p:cNvSpPr>
              <p:nvPr/>
            </p:nvSpPr>
            <p:spPr bwMode="auto">
              <a:xfrm>
                <a:off x="255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4" name="Freeform 83"/>
              <p:cNvSpPr>
                <a:spLocks/>
              </p:cNvSpPr>
              <p:nvPr/>
            </p:nvSpPr>
            <p:spPr bwMode="auto">
              <a:xfrm>
                <a:off x="255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5" name="Freeform 84"/>
              <p:cNvSpPr>
                <a:spLocks/>
              </p:cNvSpPr>
              <p:nvPr/>
            </p:nvSpPr>
            <p:spPr bwMode="auto">
              <a:xfrm>
                <a:off x="2552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6" name="Freeform 85"/>
              <p:cNvSpPr>
                <a:spLocks/>
              </p:cNvSpPr>
              <p:nvPr/>
            </p:nvSpPr>
            <p:spPr bwMode="auto">
              <a:xfrm>
                <a:off x="2560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7" name="Freeform 86"/>
              <p:cNvSpPr>
                <a:spLocks/>
              </p:cNvSpPr>
              <p:nvPr/>
            </p:nvSpPr>
            <p:spPr bwMode="auto">
              <a:xfrm>
                <a:off x="256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8" name="Freeform 87"/>
              <p:cNvSpPr>
                <a:spLocks/>
              </p:cNvSpPr>
              <p:nvPr/>
            </p:nvSpPr>
            <p:spPr bwMode="auto">
              <a:xfrm>
                <a:off x="256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9" name="Freeform 88"/>
              <p:cNvSpPr>
                <a:spLocks/>
              </p:cNvSpPr>
              <p:nvPr/>
            </p:nvSpPr>
            <p:spPr bwMode="auto">
              <a:xfrm>
                <a:off x="2568" y="3738"/>
                <a:ext cx="16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6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0" name="Freeform 89"/>
              <p:cNvSpPr>
                <a:spLocks/>
              </p:cNvSpPr>
              <p:nvPr/>
            </p:nvSpPr>
            <p:spPr bwMode="auto">
              <a:xfrm>
                <a:off x="2576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1" name="Freeform 90"/>
              <p:cNvSpPr>
                <a:spLocks/>
              </p:cNvSpPr>
              <p:nvPr/>
            </p:nvSpPr>
            <p:spPr bwMode="auto">
              <a:xfrm>
                <a:off x="258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2" name="Freeform 91"/>
              <p:cNvSpPr>
                <a:spLocks/>
              </p:cNvSpPr>
              <p:nvPr/>
            </p:nvSpPr>
            <p:spPr bwMode="auto">
              <a:xfrm>
                <a:off x="258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3" name="Freeform 92"/>
              <p:cNvSpPr>
                <a:spLocks/>
              </p:cNvSpPr>
              <p:nvPr/>
            </p:nvSpPr>
            <p:spPr bwMode="auto">
              <a:xfrm>
                <a:off x="2584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4" name="Freeform 93"/>
              <p:cNvSpPr>
                <a:spLocks/>
              </p:cNvSpPr>
              <p:nvPr/>
            </p:nvSpPr>
            <p:spPr bwMode="auto">
              <a:xfrm>
                <a:off x="259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5" name="Freeform 94"/>
              <p:cNvSpPr>
                <a:spLocks/>
              </p:cNvSpPr>
              <p:nvPr/>
            </p:nvSpPr>
            <p:spPr bwMode="auto">
              <a:xfrm>
                <a:off x="259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6" name="Freeform 95"/>
              <p:cNvSpPr>
                <a:spLocks/>
              </p:cNvSpPr>
              <p:nvPr/>
            </p:nvSpPr>
            <p:spPr bwMode="auto">
              <a:xfrm>
                <a:off x="259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7" name="Freeform 96"/>
              <p:cNvSpPr>
                <a:spLocks/>
              </p:cNvSpPr>
              <p:nvPr/>
            </p:nvSpPr>
            <p:spPr bwMode="auto">
              <a:xfrm>
                <a:off x="259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8" name="Freeform 97"/>
              <p:cNvSpPr>
                <a:spLocks/>
              </p:cNvSpPr>
              <p:nvPr/>
            </p:nvSpPr>
            <p:spPr bwMode="auto">
              <a:xfrm>
                <a:off x="259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9" name="Freeform 98"/>
              <p:cNvSpPr>
                <a:spLocks/>
              </p:cNvSpPr>
              <p:nvPr/>
            </p:nvSpPr>
            <p:spPr bwMode="auto">
              <a:xfrm>
                <a:off x="2592" y="3730"/>
                <a:ext cx="16" cy="8"/>
              </a:xfrm>
              <a:custGeom>
                <a:avLst/>
                <a:gdLst>
                  <a:gd name="T0" fmla="*/ 0 w 16"/>
                  <a:gd name="T1" fmla="*/ 8 h 8"/>
                  <a:gd name="T2" fmla="*/ 8 w 16"/>
                  <a:gd name="T3" fmla="*/ 0 h 8"/>
                  <a:gd name="T4" fmla="*/ 16 w 16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0" name="Freeform 99"/>
              <p:cNvSpPr>
                <a:spLocks/>
              </p:cNvSpPr>
              <p:nvPr/>
            </p:nvSpPr>
            <p:spPr bwMode="auto">
              <a:xfrm>
                <a:off x="260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1" name="Freeform 100"/>
              <p:cNvSpPr>
                <a:spLocks/>
              </p:cNvSpPr>
              <p:nvPr/>
            </p:nvSpPr>
            <p:spPr bwMode="auto">
              <a:xfrm>
                <a:off x="2600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2" name="Freeform 101"/>
              <p:cNvSpPr>
                <a:spLocks/>
              </p:cNvSpPr>
              <p:nvPr/>
            </p:nvSpPr>
            <p:spPr bwMode="auto">
              <a:xfrm>
                <a:off x="260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3" name="Freeform 102"/>
              <p:cNvSpPr>
                <a:spLocks/>
              </p:cNvSpPr>
              <p:nvPr/>
            </p:nvSpPr>
            <p:spPr bwMode="auto">
              <a:xfrm>
                <a:off x="2608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9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4" name="Freeform 103"/>
              <p:cNvSpPr>
                <a:spLocks/>
              </p:cNvSpPr>
              <p:nvPr/>
            </p:nvSpPr>
            <p:spPr bwMode="auto">
              <a:xfrm>
                <a:off x="261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5" name="Freeform 104"/>
              <p:cNvSpPr>
                <a:spLocks/>
              </p:cNvSpPr>
              <p:nvPr/>
            </p:nvSpPr>
            <p:spPr bwMode="auto">
              <a:xfrm>
                <a:off x="261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6" name="Freeform 105"/>
              <p:cNvSpPr>
                <a:spLocks/>
              </p:cNvSpPr>
              <p:nvPr/>
            </p:nvSpPr>
            <p:spPr bwMode="auto">
              <a:xfrm>
                <a:off x="2616" y="3730"/>
                <a:ext cx="16" cy="8"/>
              </a:xfrm>
              <a:custGeom>
                <a:avLst/>
                <a:gdLst>
                  <a:gd name="T0" fmla="*/ 0 w 16"/>
                  <a:gd name="T1" fmla="*/ 8 h 8"/>
                  <a:gd name="T2" fmla="*/ 8 w 16"/>
                  <a:gd name="T3" fmla="*/ 0 h 8"/>
                  <a:gd name="T4" fmla="*/ 16 w 16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7" name="Freeform 106"/>
              <p:cNvSpPr>
                <a:spLocks/>
              </p:cNvSpPr>
              <p:nvPr/>
            </p:nvSpPr>
            <p:spPr bwMode="auto">
              <a:xfrm>
                <a:off x="262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8" name="Freeform 107"/>
              <p:cNvSpPr>
                <a:spLocks/>
              </p:cNvSpPr>
              <p:nvPr/>
            </p:nvSpPr>
            <p:spPr bwMode="auto">
              <a:xfrm>
                <a:off x="2624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9" name="Freeform 108"/>
              <p:cNvSpPr>
                <a:spLocks/>
              </p:cNvSpPr>
              <p:nvPr/>
            </p:nvSpPr>
            <p:spPr bwMode="auto">
              <a:xfrm>
                <a:off x="263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0" name="Freeform 109"/>
              <p:cNvSpPr>
                <a:spLocks/>
              </p:cNvSpPr>
              <p:nvPr/>
            </p:nvSpPr>
            <p:spPr bwMode="auto">
              <a:xfrm>
                <a:off x="263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1" name="Freeform 110"/>
              <p:cNvSpPr>
                <a:spLocks/>
              </p:cNvSpPr>
              <p:nvPr/>
            </p:nvSpPr>
            <p:spPr bwMode="auto">
              <a:xfrm>
                <a:off x="263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2" name="Freeform 111"/>
              <p:cNvSpPr>
                <a:spLocks/>
              </p:cNvSpPr>
              <p:nvPr/>
            </p:nvSpPr>
            <p:spPr bwMode="auto">
              <a:xfrm>
                <a:off x="2632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9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3" name="Freeform 112"/>
              <p:cNvSpPr>
                <a:spLocks/>
              </p:cNvSpPr>
              <p:nvPr/>
            </p:nvSpPr>
            <p:spPr bwMode="auto">
              <a:xfrm>
                <a:off x="264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4" name="Freeform 113"/>
              <p:cNvSpPr>
                <a:spLocks/>
              </p:cNvSpPr>
              <p:nvPr/>
            </p:nvSpPr>
            <p:spPr bwMode="auto">
              <a:xfrm>
                <a:off x="2640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5" name="Freeform 114"/>
              <p:cNvSpPr>
                <a:spLocks/>
              </p:cNvSpPr>
              <p:nvPr/>
            </p:nvSpPr>
            <p:spPr bwMode="auto">
              <a:xfrm>
                <a:off x="2640" y="3690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6" name="Freeform 115"/>
              <p:cNvSpPr>
                <a:spLocks/>
              </p:cNvSpPr>
              <p:nvPr/>
            </p:nvSpPr>
            <p:spPr bwMode="auto">
              <a:xfrm>
                <a:off x="2640" y="3626"/>
                <a:ext cx="1" cy="72"/>
              </a:xfrm>
              <a:custGeom>
                <a:avLst/>
                <a:gdLst>
                  <a:gd name="T0" fmla="*/ 0 w 1"/>
                  <a:gd name="T1" fmla="*/ 58 h 75"/>
                  <a:gd name="T2" fmla="*/ 0 w 1"/>
                  <a:gd name="T3" fmla="*/ 9 h 75"/>
                  <a:gd name="T4" fmla="*/ 0 w 1"/>
                  <a:gd name="T5" fmla="*/ 0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5">
                    <a:moveTo>
                      <a:pt x="0" y="7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7" name="Freeform 116"/>
              <p:cNvSpPr>
                <a:spLocks/>
              </p:cNvSpPr>
              <p:nvPr/>
            </p:nvSpPr>
            <p:spPr bwMode="auto">
              <a:xfrm>
                <a:off x="2640" y="3555"/>
                <a:ext cx="1" cy="79"/>
              </a:xfrm>
              <a:custGeom>
                <a:avLst/>
                <a:gdLst>
                  <a:gd name="T0" fmla="*/ 0 w 1"/>
                  <a:gd name="T1" fmla="*/ 62 h 83"/>
                  <a:gd name="T2" fmla="*/ 0 w 1"/>
                  <a:gd name="T3" fmla="*/ 8 h 83"/>
                  <a:gd name="T4" fmla="*/ 0 w 1"/>
                  <a:gd name="T5" fmla="*/ 0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3">
                    <a:moveTo>
                      <a:pt x="0" y="8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8" name="Freeform 117"/>
              <p:cNvSpPr>
                <a:spLocks/>
              </p:cNvSpPr>
              <p:nvPr/>
            </p:nvSpPr>
            <p:spPr bwMode="auto">
              <a:xfrm>
                <a:off x="2640" y="3531"/>
                <a:ext cx="15" cy="31"/>
              </a:xfrm>
              <a:custGeom>
                <a:avLst/>
                <a:gdLst>
                  <a:gd name="T0" fmla="*/ 0 w 16"/>
                  <a:gd name="T1" fmla="*/ 22 h 33"/>
                  <a:gd name="T2" fmla="*/ 8 w 16"/>
                  <a:gd name="T3" fmla="*/ 0 h 33"/>
                  <a:gd name="T4" fmla="*/ 10 w 16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33">
                    <a:moveTo>
                      <a:pt x="0" y="33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9" name="Freeform 118"/>
              <p:cNvSpPr>
                <a:spLocks/>
              </p:cNvSpPr>
              <p:nvPr/>
            </p:nvSpPr>
            <p:spPr bwMode="auto">
              <a:xfrm>
                <a:off x="2648" y="3483"/>
                <a:ext cx="1" cy="48"/>
              </a:xfrm>
              <a:custGeom>
                <a:avLst/>
                <a:gdLst>
                  <a:gd name="T0" fmla="*/ 0 w 1"/>
                  <a:gd name="T1" fmla="*/ 38 h 50"/>
                  <a:gd name="T2" fmla="*/ 0 w 1"/>
                  <a:gd name="T3" fmla="*/ 8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50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0" name="Freeform 119"/>
              <p:cNvSpPr>
                <a:spLocks/>
              </p:cNvSpPr>
              <p:nvPr/>
            </p:nvSpPr>
            <p:spPr bwMode="auto">
              <a:xfrm>
                <a:off x="2648" y="3490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1" name="Freeform 120"/>
              <p:cNvSpPr>
                <a:spLocks/>
              </p:cNvSpPr>
              <p:nvPr/>
            </p:nvSpPr>
            <p:spPr bwMode="auto">
              <a:xfrm>
                <a:off x="2648" y="3514"/>
                <a:ext cx="1" cy="96"/>
              </a:xfrm>
              <a:custGeom>
                <a:avLst/>
                <a:gdLst>
                  <a:gd name="T0" fmla="*/ 0 w 1"/>
                  <a:gd name="T1" fmla="*/ 0 h 100"/>
                  <a:gd name="T2" fmla="*/ 0 w 1"/>
                  <a:gd name="T3" fmla="*/ 72 h 100"/>
                  <a:gd name="T4" fmla="*/ 0 w 1"/>
                  <a:gd name="T5" fmla="*/ 78 h 1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0">
                    <a:moveTo>
                      <a:pt x="0" y="0"/>
                    </a:moveTo>
                    <a:lnTo>
                      <a:pt x="0" y="91"/>
                    </a:lnTo>
                    <a:lnTo>
                      <a:pt x="0" y="10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2" name="Freeform 121"/>
              <p:cNvSpPr>
                <a:spLocks/>
              </p:cNvSpPr>
              <p:nvPr/>
            </p:nvSpPr>
            <p:spPr bwMode="auto">
              <a:xfrm>
                <a:off x="2648" y="3602"/>
                <a:ext cx="1" cy="64"/>
              </a:xfrm>
              <a:custGeom>
                <a:avLst/>
                <a:gdLst>
                  <a:gd name="T0" fmla="*/ 0 w 1"/>
                  <a:gd name="T1" fmla="*/ 0 h 67"/>
                  <a:gd name="T2" fmla="*/ 0 w 1"/>
                  <a:gd name="T3" fmla="*/ 45 h 67"/>
                  <a:gd name="T4" fmla="*/ 0 w 1"/>
                  <a:gd name="T5" fmla="*/ 51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7">
                    <a:moveTo>
                      <a:pt x="0" y="0"/>
                    </a:moveTo>
                    <a:lnTo>
                      <a:pt x="0" y="59"/>
                    </a:lnTo>
                    <a:lnTo>
                      <a:pt x="0" y="6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3" name="Freeform 122"/>
              <p:cNvSpPr>
                <a:spLocks/>
              </p:cNvSpPr>
              <p:nvPr/>
            </p:nvSpPr>
            <p:spPr bwMode="auto">
              <a:xfrm>
                <a:off x="2648" y="3658"/>
                <a:ext cx="1" cy="48"/>
              </a:xfrm>
              <a:custGeom>
                <a:avLst/>
                <a:gdLst>
                  <a:gd name="T0" fmla="*/ 0 w 1"/>
                  <a:gd name="T1" fmla="*/ 0 h 50"/>
                  <a:gd name="T2" fmla="*/ 0 w 1"/>
                  <a:gd name="T3" fmla="*/ 33 h 50"/>
                  <a:gd name="T4" fmla="*/ 0 w 1"/>
                  <a:gd name="T5" fmla="*/ 38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0"/>
                    </a:moveTo>
                    <a:lnTo>
                      <a:pt x="0" y="41"/>
                    </a:lnTo>
                    <a:lnTo>
                      <a:pt x="0" y="5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4" name="Freeform 123"/>
              <p:cNvSpPr>
                <a:spLocks/>
              </p:cNvSpPr>
              <p:nvPr/>
            </p:nvSpPr>
            <p:spPr bwMode="auto">
              <a:xfrm>
                <a:off x="2648" y="3698"/>
                <a:ext cx="1" cy="32"/>
              </a:xfrm>
              <a:custGeom>
                <a:avLst/>
                <a:gdLst>
                  <a:gd name="T0" fmla="*/ 0 w 1"/>
                  <a:gd name="T1" fmla="*/ 0 h 34"/>
                  <a:gd name="T2" fmla="*/ 0 w 1"/>
                  <a:gd name="T3" fmla="*/ 19 h 34"/>
                  <a:gd name="T4" fmla="*/ 0 w 1"/>
                  <a:gd name="T5" fmla="*/ 23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4">
                    <a:moveTo>
                      <a:pt x="0" y="0"/>
                    </a:moveTo>
                    <a:lnTo>
                      <a:pt x="0" y="25"/>
                    </a:lnTo>
                    <a:lnTo>
                      <a:pt x="0" y="3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5" name="Freeform 124"/>
              <p:cNvSpPr>
                <a:spLocks/>
              </p:cNvSpPr>
              <p:nvPr/>
            </p:nvSpPr>
            <p:spPr bwMode="auto">
              <a:xfrm>
                <a:off x="2648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6" name="Freeform 125"/>
              <p:cNvSpPr>
                <a:spLocks/>
              </p:cNvSpPr>
              <p:nvPr/>
            </p:nvSpPr>
            <p:spPr bwMode="auto">
              <a:xfrm>
                <a:off x="2648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7" name="Freeform 126"/>
              <p:cNvSpPr>
                <a:spLocks/>
              </p:cNvSpPr>
              <p:nvPr/>
            </p:nvSpPr>
            <p:spPr bwMode="auto">
              <a:xfrm>
                <a:off x="265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8" name="Freeform 127"/>
              <p:cNvSpPr>
                <a:spLocks/>
              </p:cNvSpPr>
              <p:nvPr/>
            </p:nvSpPr>
            <p:spPr bwMode="auto">
              <a:xfrm>
                <a:off x="2655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9" name="Freeform 128"/>
              <p:cNvSpPr>
                <a:spLocks/>
              </p:cNvSpPr>
              <p:nvPr/>
            </p:nvSpPr>
            <p:spPr bwMode="auto">
              <a:xfrm>
                <a:off x="2655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0" name="Freeform 129"/>
              <p:cNvSpPr>
                <a:spLocks/>
              </p:cNvSpPr>
              <p:nvPr/>
            </p:nvSpPr>
            <p:spPr bwMode="auto">
              <a:xfrm>
                <a:off x="266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1" name="Freeform 130"/>
              <p:cNvSpPr>
                <a:spLocks/>
              </p:cNvSpPr>
              <p:nvPr/>
            </p:nvSpPr>
            <p:spPr bwMode="auto">
              <a:xfrm>
                <a:off x="266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2" name="Freeform 131"/>
              <p:cNvSpPr>
                <a:spLocks/>
              </p:cNvSpPr>
              <p:nvPr/>
            </p:nvSpPr>
            <p:spPr bwMode="auto">
              <a:xfrm>
                <a:off x="266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3" name="Freeform 132"/>
              <p:cNvSpPr>
                <a:spLocks/>
              </p:cNvSpPr>
              <p:nvPr/>
            </p:nvSpPr>
            <p:spPr bwMode="auto">
              <a:xfrm>
                <a:off x="2664" y="3738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4" name="Freeform 133"/>
              <p:cNvSpPr>
                <a:spLocks/>
              </p:cNvSpPr>
              <p:nvPr/>
            </p:nvSpPr>
            <p:spPr bwMode="auto">
              <a:xfrm>
                <a:off x="267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5" name="Freeform 134"/>
              <p:cNvSpPr>
                <a:spLocks/>
              </p:cNvSpPr>
              <p:nvPr/>
            </p:nvSpPr>
            <p:spPr bwMode="auto">
              <a:xfrm>
                <a:off x="267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6" name="Freeform 135"/>
              <p:cNvSpPr>
                <a:spLocks/>
              </p:cNvSpPr>
              <p:nvPr/>
            </p:nvSpPr>
            <p:spPr bwMode="auto">
              <a:xfrm>
                <a:off x="267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7" name="Freeform 136"/>
              <p:cNvSpPr>
                <a:spLocks/>
              </p:cNvSpPr>
              <p:nvPr/>
            </p:nvSpPr>
            <p:spPr bwMode="auto">
              <a:xfrm>
                <a:off x="267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8" name="Freeform 137"/>
              <p:cNvSpPr>
                <a:spLocks/>
              </p:cNvSpPr>
              <p:nvPr/>
            </p:nvSpPr>
            <p:spPr bwMode="auto">
              <a:xfrm>
                <a:off x="2672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9" name="Freeform 138"/>
              <p:cNvSpPr>
                <a:spLocks/>
              </p:cNvSpPr>
              <p:nvPr/>
            </p:nvSpPr>
            <p:spPr bwMode="auto">
              <a:xfrm>
                <a:off x="267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0" name="Freeform 139"/>
              <p:cNvSpPr>
                <a:spLocks/>
              </p:cNvSpPr>
              <p:nvPr/>
            </p:nvSpPr>
            <p:spPr bwMode="auto">
              <a:xfrm>
                <a:off x="267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1" name="Freeform 140"/>
              <p:cNvSpPr>
                <a:spLocks/>
              </p:cNvSpPr>
              <p:nvPr/>
            </p:nvSpPr>
            <p:spPr bwMode="auto">
              <a:xfrm>
                <a:off x="267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2" name="Freeform 141"/>
              <p:cNvSpPr>
                <a:spLocks/>
              </p:cNvSpPr>
              <p:nvPr/>
            </p:nvSpPr>
            <p:spPr bwMode="auto">
              <a:xfrm>
                <a:off x="2679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3" name="Freeform 142"/>
              <p:cNvSpPr>
                <a:spLocks/>
              </p:cNvSpPr>
              <p:nvPr/>
            </p:nvSpPr>
            <p:spPr bwMode="auto">
              <a:xfrm>
                <a:off x="268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4" name="Freeform 143"/>
              <p:cNvSpPr>
                <a:spLocks/>
              </p:cNvSpPr>
              <p:nvPr/>
            </p:nvSpPr>
            <p:spPr bwMode="auto">
              <a:xfrm>
                <a:off x="268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5" name="Freeform 144"/>
              <p:cNvSpPr>
                <a:spLocks/>
              </p:cNvSpPr>
              <p:nvPr/>
            </p:nvSpPr>
            <p:spPr bwMode="auto">
              <a:xfrm>
                <a:off x="268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6" name="Freeform 145"/>
              <p:cNvSpPr>
                <a:spLocks/>
              </p:cNvSpPr>
              <p:nvPr/>
            </p:nvSpPr>
            <p:spPr bwMode="auto">
              <a:xfrm>
                <a:off x="268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7" name="Freeform 146"/>
              <p:cNvSpPr>
                <a:spLocks/>
              </p:cNvSpPr>
              <p:nvPr/>
            </p:nvSpPr>
            <p:spPr bwMode="auto">
              <a:xfrm>
                <a:off x="2688" y="3730"/>
                <a:ext cx="15" cy="8"/>
              </a:xfrm>
              <a:custGeom>
                <a:avLst/>
                <a:gdLst>
                  <a:gd name="T0" fmla="*/ 0 w 16"/>
                  <a:gd name="T1" fmla="*/ 8 h 8"/>
                  <a:gd name="T2" fmla="*/ 8 w 16"/>
                  <a:gd name="T3" fmla="*/ 0 h 8"/>
                  <a:gd name="T4" fmla="*/ 10 w 16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8" name="Freeform 147"/>
              <p:cNvSpPr>
                <a:spLocks/>
              </p:cNvSpPr>
              <p:nvPr/>
            </p:nvSpPr>
            <p:spPr bwMode="auto">
              <a:xfrm>
                <a:off x="269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9" name="Freeform 148"/>
              <p:cNvSpPr>
                <a:spLocks/>
              </p:cNvSpPr>
              <p:nvPr/>
            </p:nvSpPr>
            <p:spPr bwMode="auto">
              <a:xfrm>
                <a:off x="269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0" name="Freeform 149"/>
              <p:cNvSpPr>
                <a:spLocks/>
              </p:cNvSpPr>
              <p:nvPr/>
            </p:nvSpPr>
            <p:spPr bwMode="auto">
              <a:xfrm>
                <a:off x="269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1" name="Freeform 150"/>
              <p:cNvSpPr>
                <a:spLocks/>
              </p:cNvSpPr>
              <p:nvPr/>
            </p:nvSpPr>
            <p:spPr bwMode="auto">
              <a:xfrm>
                <a:off x="269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2" name="Freeform 151"/>
              <p:cNvSpPr>
                <a:spLocks/>
              </p:cNvSpPr>
              <p:nvPr/>
            </p:nvSpPr>
            <p:spPr bwMode="auto">
              <a:xfrm>
                <a:off x="269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3" name="Freeform 152"/>
              <p:cNvSpPr>
                <a:spLocks/>
              </p:cNvSpPr>
              <p:nvPr/>
            </p:nvSpPr>
            <p:spPr bwMode="auto">
              <a:xfrm>
                <a:off x="2696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4" name="Freeform 153"/>
              <p:cNvSpPr>
                <a:spLocks/>
              </p:cNvSpPr>
              <p:nvPr/>
            </p:nvSpPr>
            <p:spPr bwMode="auto">
              <a:xfrm>
                <a:off x="270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5" name="Freeform 154"/>
              <p:cNvSpPr>
                <a:spLocks/>
              </p:cNvSpPr>
              <p:nvPr/>
            </p:nvSpPr>
            <p:spPr bwMode="auto">
              <a:xfrm>
                <a:off x="270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6" name="Freeform 155"/>
              <p:cNvSpPr>
                <a:spLocks/>
              </p:cNvSpPr>
              <p:nvPr/>
            </p:nvSpPr>
            <p:spPr bwMode="auto">
              <a:xfrm>
                <a:off x="270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7" name="Freeform 156"/>
              <p:cNvSpPr>
                <a:spLocks/>
              </p:cNvSpPr>
              <p:nvPr/>
            </p:nvSpPr>
            <p:spPr bwMode="auto">
              <a:xfrm>
                <a:off x="270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8" name="Freeform 157"/>
              <p:cNvSpPr>
                <a:spLocks/>
              </p:cNvSpPr>
              <p:nvPr/>
            </p:nvSpPr>
            <p:spPr bwMode="auto">
              <a:xfrm>
                <a:off x="270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9" name="Freeform 158"/>
              <p:cNvSpPr>
                <a:spLocks/>
              </p:cNvSpPr>
              <p:nvPr/>
            </p:nvSpPr>
            <p:spPr bwMode="auto">
              <a:xfrm>
                <a:off x="2703" y="3730"/>
                <a:ext cx="17" cy="8"/>
              </a:xfrm>
              <a:custGeom>
                <a:avLst/>
                <a:gdLst>
                  <a:gd name="T0" fmla="*/ 0 w 17"/>
                  <a:gd name="T1" fmla="*/ 0 h 8"/>
                  <a:gd name="T2" fmla="*/ 9 w 17"/>
                  <a:gd name="T3" fmla="*/ 8 h 8"/>
                  <a:gd name="T4" fmla="*/ 17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9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0" name="Freeform 159"/>
              <p:cNvSpPr>
                <a:spLocks/>
              </p:cNvSpPr>
              <p:nvPr/>
            </p:nvSpPr>
            <p:spPr bwMode="auto">
              <a:xfrm>
                <a:off x="271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1" name="Freeform 160"/>
              <p:cNvSpPr>
                <a:spLocks/>
              </p:cNvSpPr>
              <p:nvPr/>
            </p:nvSpPr>
            <p:spPr bwMode="auto">
              <a:xfrm>
                <a:off x="2712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2" name="Freeform 161"/>
              <p:cNvSpPr>
                <a:spLocks/>
              </p:cNvSpPr>
              <p:nvPr/>
            </p:nvSpPr>
            <p:spPr bwMode="auto">
              <a:xfrm>
                <a:off x="272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3" name="Freeform 162"/>
              <p:cNvSpPr>
                <a:spLocks/>
              </p:cNvSpPr>
              <p:nvPr/>
            </p:nvSpPr>
            <p:spPr bwMode="auto">
              <a:xfrm>
                <a:off x="272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4" name="Freeform 163"/>
              <p:cNvSpPr>
                <a:spLocks/>
              </p:cNvSpPr>
              <p:nvPr/>
            </p:nvSpPr>
            <p:spPr bwMode="auto">
              <a:xfrm>
                <a:off x="272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5" name="Freeform 164"/>
              <p:cNvSpPr>
                <a:spLocks/>
              </p:cNvSpPr>
              <p:nvPr/>
            </p:nvSpPr>
            <p:spPr bwMode="auto">
              <a:xfrm>
                <a:off x="2720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6" name="Freeform 165"/>
              <p:cNvSpPr>
                <a:spLocks/>
              </p:cNvSpPr>
              <p:nvPr/>
            </p:nvSpPr>
            <p:spPr bwMode="auto">
              <a:xfrm>
                <a:off x="272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7" name="Freeform 166"/>
              <p:cNvSpPr>
                <a:spLocks/>
              </p:cNvSpPr>
              <p:nvPr/>
            </p:nvSpPr>
            <p:spPr bwMode="auto">
              <a:xfrm>
                <a:off x="272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8" name="Freeform 167"/>
              <p:cNvSpPr>
                <a:spLocks/>
              </p:cNvSpPr>
              <p:nvPr/>
            </p:nvSpPr>
            <p:spPr bwMode="auto">
              <a:xfrm>
                <a:off x="2727" y="3730"/>
                <a:ext cx="17" cy="8"/>
              </a:xfrm>
              <a:custGeom>
                <a:avLst/>
                <a:gdLst>
                  <a:gd name="T0" fmla="*/ 0 w 17"/>
                  <a:gd name="T1" fmla="*/ 0 h 8"/>
                  <a:gd name="T2" fmla="*/ 9 w 17"/>
                  <a:gd name="T3" fmla="*/ 8 h 8"/>
                  <a:gd name="T4" fmla="*/ 17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9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9" name="Freeform 168"/>
              <p:cNvSpPr>
                <a:spLocks/>
              </p:cNvSpPr>
              <p:nvPr/>
            </p:nvSpPr>
            <p:spPr bwMode="auto">
              <a:xfrm>
                <a:off x="273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0" name="Freeform 169"/>
              <p:cNvSpPr>
                <a:spLocks/>
              </p:cNvSpPr>
              <p:nvPr/>
            </p:nvSpPr>
            <p:spPr bwMode="auto">
              <a:xfrm>
                <a:off x="2736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1" name="Freeform 170"/>
              <p:cNvSpPr>
                <a:spLocks/>
              </p:cNvSpPr>
              <p:nvPr/>
            </p:nvSpPr>
            <p:spPr bwMode="auto">
              <a:xfrm>
                <a:off x="2744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2" name="Freeform 171"/>
              <p:cNvSpPr>
                <a:spLocks/>
              </p:cNvSpPr>
              <p:nvPr/>
            </p:nvSpPr>
            <p:spPr bwMode="auto">
              <a:xfrm>
                <a:off x="2751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3" name="Freeform 172"/>
              <p:cNvSpPr>
                <a:spLocks/>
              </p:cNvSpPr>
              <p:nvPr/>
            </p:nvSpPr>
            <p:spPr bwMode="auto">
              <a:xfrm>
                <a:off x="2751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4" name="Freeform 173"/>
              <p:cNvSpPr>
                <a:spLocks/>
              </p:cNvSpPr>
              <p:nvPr/>
            </p:nvSpPr>
            <p:spPr bwMode="auto">
              <a:xfrm>
                <a:off x="2751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5" name="Freeform 174"/>
              <p:cNvSpPr>
                <a:spLocks/>
              </p:cNvSpPr>
              <p:nvPr/>
            </p:nvSpPr>
            <p:spPr bwMode="auto">
              <a:xfrm>
                <a:off x="2751" y="3690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6" name="Freeform 175"/>
              <p:cNvSpPr>
                <a:spLocks/>
              </p:cNvSpPr>
              <p:nvPr/>
            </p:nvSpPr>
            <p:spPr bwMode="auto">
              <a:xfrm>
                <a:off x="2751" y="3666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7" name="Freeform 176"/>
              <p:cNvSpPr>
                <a:spLocks/>
              </p:cNvSpPr>
              <p:nvPr/>
            </p:nvSpPr>
            <p:spPr bwMode="auto">
              <a:xfrm>
                <a:off x="2751" y="3650"/>
                <a:ext cx="17" cy="24"/>
              </a:xfrm>
              <a:custGeom>
                <a:avLst/>
                <a:gdLst>
                  <a:gd name="T0" fmla="*/ 0 w 17"/>
                  <a:gd name="T1" fmla="*/ 19 h 25"/>
                  <a:gd name="T2" fmla="*/ 9 w 17"/>
                  <a:gd name="T3" fmla="*/ 0 h 25"/>
                  <a:gd name="T4" fmla="*/ 17 w 17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25">
                    <a:moveTo>
                      <a:pt x="0" y="25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8" name="Freeform 177"/>
              <p:cNvSpPr>
                <a:spLocks/>
              </p:cNvSpPr>
              <p:nvPr/>
            </p:nvSpPr>
            <p:spPr bwMode="auto">
              <a:xfrm>
                <a:off x="2760" y="3602"/>
                <a:ext cx="1" cy="48"/>
              </a:xfrm>
              <a:custGeom>
                <a:avLst/>
                <a:gdLst>
                  <a:gd name="T0" fmla="*/ 0 w 1"/>
                  <a:gd name="T1" fmla="*/ 38 h 50"/>
                  <a:gd name="T2" fmla="*/ 0 w 1"/>
                  <a:gd name="T3" fmla="*/ 9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50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9" name="Freeform 178"/>
              <p:cNvSpPr>
                <a:spLocks/>
              </p:cNvSpPr>
              <p:nvPr/>
            </p:nvSpPr>
            <p:spPr bwMode="auto">
              <a:xfrm>
                <a:off x="2760" y="3387"/>
                <a:ext cx="1" cy="223"/>
              </a:xfrm>
              <a:custGeom>
                <a:avLst/>
                <a:gdLst>
                  <a:gd name="T0" fmla="*/ 0 w 1"/>
                  <a:gd name="T1" fmla="*/ 179 h 233"/>
                  <a:gd name="T2" fmla="*/ 0 w 1"/>
                  <a:gd name="T3" fmla="*/ 8 h 233"/>
                  <a:gd name="T4" fmla="*/ 0 w 1"/>
                  <a:gd name="T5" fmla="*/ 0 h 2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33">
                    <a:moveTo>
                      <a:pt x="0" y="2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0" name="Freeform 179"/>
              <p:cNvSpPr>
                <a:spLocks/>
              </p:cNvSpPr>
              <p:nvPr/>
            </p:nvSpPr>
            <p:spPr bwMode="auto">
              <a:xfrm>
                <a:off x="2760" y="2979"/>
                <a:ext cx="1" cy="415"/>
              </a:xfrm>
              <a:custGeom>
                <a:avLst/>
                <a:gdLst>
                  <a:gd name="T0" fmla="*/ 0 w 1"/>
                  <a:gd name="T1" fmla="*/ 335 h 433"/>
                  <a:gd name="T2" fmla="*/ 0 w 1"/>
                  <a:gd name="T3" fmla="*/ 8 h 433"/>
                  <a:gd name="T4" fmla="*/ 0 w 1"/>
                  <a:gd name="T5" fmla="*/ 0 h 4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33">
                    <a:moveTo>
                      <a:pt x="0" y="4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1" name="Freeform 180"/>
              <p:cNvSpPr>
                <a:spLocks/>
              </p:cNvSpPr>
              <p:nvPr/>
            </p:nvSpPr>
            <p:spPr bwMode="auto">
              <a:xfrm>
                <a:off x="2760" y="2562"/>
                <a:ext cx="1" cy="424"/>
              </a:xfrm>
              <a:custGeom>
                <a:avLst/>
                <a:gdLst>
                  <a:gd name="T0" fmla="*/ 0 w 1"/>
                  <a:gd name="T1" fmla="*/ 344 h 442"/>
                  <a:gd name="T2" fmla="*/ 0 w 1"/>
                  <a:gd name="T3" fmla="*/ 9 h 442"/>
                  <a:gd name="T4" fmla="*/ 0 w 1"/>
                  <a:gd name="T5" fmla="*/ 0 h 4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42">
                    <a:moveTo>
                      <a:pt x="0" y="442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2" name="Freeform 181"/>
              <p:cNvSpPr>
                <a:spLocks/>
              </p:cNvSpPr>
              <p:nvPr/>
            </p:nvSpPr>
            <p:spPr bwMode="auto">
              <a:xfrm>
                <a:off x="2760" y="2194"/>
                <a:ext cx="1" cy="377"/>
              </a:xfrm>
              <a:custGeom>
                <a:avLst/>
                <a:gdLst>
                  <a:gd name="T0" fmla="*/ 0 w 1"/>
                  <a:gd name="T1" fmla="*/ 311 h 392"/>
                  <a:gd name="T2" fmla="*/ 0 w 1"/>
                  <a:gd name="T3" fmla="*/ 9 h 392"/>
                  <a:gd name="T4" fmla="*/ 0 w 1"/>
                  <a:gd name="T5" fmla="*/ 0 h 3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92">
                    <a:moveTo>
                      <a:pt x="0" y="392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3" name="Freeform 182"/>
              <p:cNvSpPr>
                <a:spLocks/>
              </p:cNvSpPr>
              <p:nvPr/>
            </p:nvSpPr>
            <p:spPr bwMode="auto">
              <a:xfrm>
                <a:off x="2760" y="2203"/>
                <a:ext cx="1" cy="255"/>
              </a:xfrm>
              <a:custGeom>
                <a:avLst/>
                <a:gdLst>
                  <a:gd name="T0" fmla="*/ 0 w 1"/>
                  <a:gd name="T1" fmla="*/ 0 h 266"/>
                  <a:gd name="T2" fmla="*/ 0 w 1"/>
                  <a:gd name="T3" fmla="*/ 200 h 266"/>
                  <a:gd name="T4" fmla="*/ 0 w 1"/>
                  <a:gd name="T5" fmla="*/ 206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66">
                    <a:moveTo>
                      <a:pt x="0" y="0"/>
                    </a:moveTo>
                    <a:lnTo>
                      <a:pt x="0" y="258"/>
                    </a:lnTo>
                    <a:lnTo>
                      <a:pt x="0" y="26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4" name="Freeform 183"/>
              <p:cNvSpPr>
                <a:spLocks/>
              </p:cNvSpPr>
              <p:nvPr/>
            </p:nvSpPr>
            <p:spPr bwMode="auto">
              <a:xfrm>
                <a:off x="2760" y="2451"/>
                <a:ext cx="1" cy="360"/>
              </a:xfrm>
              <a:custGeom>
                <a:avLst/>
                <a:gdLst>
                  <a:gd name="T0" fmla="*/ 0 w 1"/>
                  <a:gd name="T1" fmla="*/ 0 h 375"/>
                  <a:gd name="T2" fmla="*/ 0 w 1"/>
                  <a:gd name="T3" fmla="*/ 287 h 375"/>
                  <a:gd name="T4" fmla="*/ 0 w 1"/>
                  <a:gd name="T5" fmla="*/ 294 h 3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75">
                    <a:moveTo>
                      <a:pt x="0" y="0"/>
                    </a:moveTo>
                    <a:lnTo>
                      <a:pt x="0" y="366"/>
                    </a:lnTo>
                    <a:lnTo>
                      <a:pt x="0" y="37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5" name="Freeform 184"/>
              <p:cNvSpPr>
                <a:spLocks/>
              </p:cNvSpPr>
              <p:nvPr/>
            </p:nvSpPr>
            <p:spPr bwMode="auto">
              <a:xfrm>
                <a:off x="2760" y="2802"/>
                <a:ext cx="15" cy="144"/>
              </a:xfrm>
              <a:custGeom>
                <a:avLst/>
                <a:gdLst>
                  <a:gd name="T0" fmla="*/ 0 w 16"/>
                  <a:gd name="T1" fmla="*/ 0 h 150"/>
                  <a:gd name="T2" fmla="*/ 8 w 16"/>
                  <a:gd name="T3" fmla="*/ 117 h 150"/>
                  <a:gd name="T4" fmla="*/ 10 w 16"/>
                  <a:gd name="T5" fmla="*/ 117 h 1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50">
                    <a:moveTo>
                      <a:pt x="0" y="0"/>
                    </a:moveTo>
                    <a:lnTo>
                      <a:pt x="8" y="150"/>
                    </a:lnTo>
                    <a:lnTo>
                      <a:pt x="16" y="15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6" name="Freeform 185"/>
              <p:cNvSpPr>
                <a:spLocks/>
              </p:cNvSpPr>
              <p:nvPr/>
            </p:nvSpPr>
            <p:spPr bwMode="auto">
              <a:xfrm>
                <a:off x="2768" y="2946"/>
                <a:ext cx="1" cy="336"/>
              </a:xfrm>
              <a:custGeom>
                <a:avLst/>
                <a:gdLst>
                  <a:gd name="T0" fmla="*/ 0 w 1"/>
                  <a:gd name="T1" fmla="*/ 0 h 350"/>
                  <a:gd name="T2" fmla="*/ 0 w 1"/>
                  <a:gd name="T3" fmla="*/ 267 h 350"/>
                  <a:gd name="T4" fmla="*/ 0 w 1"/>
                  <a:gd name="T5" fmla="*/ 275 h 3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50">
                    <a:moveTo>
                      <a:pt x="0" y="0"/>
                    </a:moveTo>
                    <a:lnTo>
                      <a:pt x="0" y="342"/>
                    </a:lnTo>
                    <a:lnTo>
                      <a:pt x="0" y="35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7" name="Freeform 186"/>
              <p:cNvSpPr>
                <a:spLocks/>
              </p:cNvSpPr>
              <p:nvPr/>
            </p:nvSpPr>
            <p:spPr bwMode="auto">
              <a:xfrm>
                <a:off x="2768" y="3274"/>
                <a:ext cx="1" cy="296"/>
              </a:xfrm>
              <a:custGeom>
                <a:avLst/>
                <a:gdLst>
                  <a:gd name="T0" fmla="*/ 0 w 1"/>
                  <a:gd name="T1" fmla="*/ 0 h 308"/>
                  <a:gd name="T2" fmla="*/ 0 w 1"/>
                  <a:gd name="T3" fmla="*/ 236 h 308"/>
                  <a:gd name="T4" fmla="*/ 0 w 1"/>
                  <a:gd name="T5" fmla="*/ 242 h 3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08">
                    <a:moveTo>
                      <a:pt x="0" y="0"/>
                    </a:moveTo>
                    <a:lnTo>
                      <a:pt x="0" y="300"/>
                    </a:lnTo>
                    <a:lnTo>
                      <a:pt x="0" y="30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8" name="Freeform 187"/>
              <p:cNvSpPr>
                <a:spLocks/>
              </p:cNvSpPr>
              <p:nvPr/>
            </p:nvSpPr>
            <p:spPr bwMode="auto">
              <a:xfrm>
                <a:off x="2768" y="3562"/>
                <a:ext cx="1" cy="112"/>
              </a:xfrm>
              <a:custGeom>
                <a:avLst/>
                <a:gdLst>
                  <a:gd name="T0" fmla="*/ 0 w 1"/>
                  <a:gd name="T1" fmla="*/ 0 h 116"/>
                  <a:gd name="T2" fmla="*/ 0 w 1"/>
                  <a:gd name="T3" fmla="*/ 88 h 116"/>
                  <a:gd name="T4" fmla="*/ 0 w 1"/>
                  <a:gd name="T5" fmla="*/ 94 h 1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16">
                    <a:moveTo>
                      <a:pt x="0" y="0"/>
                    </a:moveTo>
                    <a:lnTo>
                      <a:pt x="0" y="108"/>
                    </a:lnTo>
                    <a:lnTo>
                      <a:pt x="0" y="1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9" name="Freeform 188"/>
              <p:cNvSpPr>
                <a:spLocks/>
              </p:cNvSpPr>
              <p:nvPr/>
            </p:nvSpPr>
            <p:spPr bwMode="auto">
              <a:xfrm>
                <a:off x="2768" y="3666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0" name="Freeform 189"/>
              <p:cNvSpPr>
                <a:spLocks/>
              </p:cNvSpPr>
              <p:nvPr/>
            </p:nvSpPr>
            <p:spPr bwMode="auto">
              <a:xfrm>
                <a:off x="2768" y="3682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6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1" name="Freeform 190"/>
              <p:cNvSpPr>
                <a:spLocks/>
              </p:cNvSpPr>
              <p:nvPr/>
            </p:nvSpPr>
            <p:spPr bwMode="auto">
              <a:xfrm>
                <a:off x="2768" y="3698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2" name="Freeform 191"/>
              <p:cNvSpPr>
                <a:spLocks/>
              </p:cNvSpPr>
              <p:nvPr/>
            </p:nvSpPr>
            <p:spPr bwMode="auto">
              <a:xfrm>
                <a:off x="2768" y="3706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3" name="Freeform 192"/>
              <p:cNvSpPr>
                <a:spLocks/>
              </p:cNvSpPr>
              <p:nvPr/>
            </p:nvSpPr>
            <p:spPr bwMode="auto">
              <a:xfrm>
                <a:off x="2768" y="3714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4" name="Freeform 193"/>
              <p:cNvSpPr>
                <a:spLocks/>
              </p:cNvSpPr>
              <p:nvPr/>
            </p:nvSpPr>
            <p:spPr bwMode="auto">
              <a:xfrm>
                <a:off x="2775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5" name="Freeform 194"/>
              <p:cNvSpPr>
                <a:spLocks/>
              </p:cNvSpPr>
              <p:nvPr/>
            </p:nvSpPr>
            <p:spPr bwMode="auto">
              <a:xfrm>
                <a:off x="2775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6" name="Freeform 195"/>
              <p:cNvSpPr>
                <a:spLocks/>
              </p:cNvSpPr>
              <p:nvPr/>
            </p:nvSpPr>
            <p:spPr bwMode="auto">
              <a:xfrm>
                <a:off x="2775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7" name="Freeform 196"/>
              <p:cNvSpPr>
                <a:spLocks/>
              </p:cNvSpPr>
              <p:nvPr/>
            </p:nvSpPr>
            <p:spPr bwMode="auto">
              <a:xfrm>
                <a:off x="2775" y="3722"/>
                <a:ext cx="17" cy="8"/>
              </a:xfrm>
              <a:custGeom>
                <a:avLst/>
                <a:gdLst>
                  <a:gd name="T0" fmla="*/ 0 w 17"/>
                  <a:gd name="T1" fmla="*/ 0 h 9"/>
                  <a:gd name="T2" fmla="*/ 9 w 17"/>
                  <a:gd name="T3" fmla="*/ 4 h 9"/>
                  <a:gd name="T4" fmla="*/ 17 w 17"/>
                  <a:gd name="T5" fmla="*/ 4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0"/>
                    </a:moveTo>
                    <a:lnTo>
                      <a:pt x="9" y="9"/>
                    </a:lnTo>
                    <a:lnTo>
                      <a:pt x="17" y="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8" name="Freeform 197"/>
              <p:cNvSpPr>
                <a:spLocks/>
              </p:cNvSpPr>
              <p:nvPr/>
            </p:nvSpPr>
            <p:spPr bwMode="auto">
              <a:xfrm>
                <a:off x="2784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9" name="Freeform 198"/>
              <p:cNvSpPr>
                <a:spLocks/>
              </p:cNvSpPr>
              <p:nvPr/>
            </p:nvSpPr>
            <p:spPr bwMode="auto">
              <a:xfrm>
                <a:off x="2784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0" name="Freeform 199"/>
              <p:cNvSpPr>
                <a:spLocks/>
              </p:cNvSpPr>
              <p:nvPr/>
            </p:nvSpPr>
            <p:spPr bwMode="auto">
              <a:xfrm>
                <a:off x="2784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1" name="Freeform 200"/>
              <p:cNvSpPr>
                <a:spLocks/>
              </p:cNvSpPr>
              <p:nvPr/>
            </p:nvSpPr>
            <p:spPr bwMode="auto">
              <a:xfrm>
                <a:off x="2784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2" name="Freeform 201"/>
              <p:cNvSpPr>
                <a:spLocks/>
              </p:cNvSpPr>
              <p:nvPr/>
            </p:nvSpPr>
            <p:spPr bwMode="auto">
              <a:xfrm>
                <a:off x="2784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3" name="Freeform 202"/>
              <p:cNvSpPr>
                <a:spLocks/>
              </p:cNvSpPr>
              <p:nvPr/>
            </p:nvSpPr>
            <p:spPr bwMode="auto">
              <a:xfrm>
                <a:off x="2792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4" name="Freeform 203"/>
              <p:cNvSpPr>
                <a:spLocks/>
              </p:cNvSpPr>
              <p:nvPr/>
            </p:nvSpPr>
            <p:spPr bwMode="auto">
              <a:xfrm>
                <a:off x="279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5" name="Freeform 204"/>
              <p:cNvSpPr>
                <a:spLocks/>
              </p:cNvSpPr>
              <p:nvPr/>
            </p:nvSpPr>
            <p:spPr bwMode="auto">
              <a:xfrm>
                <a:off x="279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6" name="Freeform 205"/>
              <p:cNvSpPr>
                <a:spLocks/>
              </p:cNvSpPr>
              <p:nvPr/>
            </p:nvSpPr>
            <p:spPr bwMode="auto">
              <a:xfrm>
                <a:off x="279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7" name="Freeform 206"/>
              <p:cNvSpPr>
                <a:spLocks/>
              </p:cNvSpPr>
              <p:nvPr/>
            </p:nvSpPr>
            <p:spPr bwMode="auto">
              <a:xfrm>
                <a:off x="2799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8" name="Freeform 207"/>
              <p:cNvSpPr>
                <a:spLocks/>
              </p:cNvSpPr>
              <p:nvPr/>
            </p:nvSpPr>
            <p:spPr bwMode="auto">
              <a:xfrm>
                <a:off x="280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9" name="Freeform 208"/>
              <p:cNvSpPr>
                <a:spLocks/>
              </p:cNvSpPr>
              <p:nvPr/>
            </p:nvSpPr>
            <p:spPr bwMode="auto">
              <a:xfrm>
                <a:off x="280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0" name="Freeform 209"/>
              <p:cNvSpPr>
                <a:spLocks/>
              </p:cNvSpPr>
              <p:nvPr/>
            </p:nvSpPr>
            <p:spPr bwMode="auto">
              <a:xfrm>
                <a:off x="2808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4" name="Group 210"/>
            <p:cNvGrpSpPr>
              <a:grpSpLocks/>
            </p:cNvGrpSpPr>
            <p:nvPr/>
          </p:nvGrpSpPr>
          <p:grpSpPr bwMode="auto">
            <a:xfrm>
              <a:off x="3118" y="1706"/>
              <a:ext cx="381" cy="1821"/>
              <a:chOff x="2816" y="1690"/>
              <a:chExt cx="383" cy="2056"/>
            </a:xfrm>
          </p:grpSpPr>
          <p:sp>
            <p:nvSpPr>
              <p:cNvPr id="20741" name="Freeform 211"/>
              <p:cNvSpPr>
                <a:spLocks/>
              </p:cNvSpPr>
              <p:nvPr/>
            </p:nvSpPr>
            <p:spPr bwMode="auto">
              <a:xfrm>
                <a:off x="2816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2" name="Freeform 212"/>
              <p:cNvSpPr>
                <a:spLocks/>
              </p:cNvSpPr>
              <p:nvPr/>
            </p:nvSpPr>
            <p:spPr bwMode="auto">
              <a:xfrm>
                <a:off x="2816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3" name="Freeform 213"/>
              <p:cNvSpPr>
                <a:spLocks/>
              </p:cNvSpPr>
              <p:nvPr/>
            </p:nvSpPr>
            <p:spPr bwMode="auto">
              <a:xfrm>
                <a:off x="2816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4" name="Freeform 214"/>
              <p:cNvSpPr>
                <a:spLocks/>
              </p:cNvSpPr>
              <p:nvPr/>
            </p:nvSpPr>
            <p:spPr bwMode="auto">
              <a:xfrm>
                <a:off x="282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5" name="Freeform 215"/>
              <p:cNvSpPr>
                <a:spLocks/>
              </p:cNvSpPr>
              <p:nvPr/>
            </p:nvSpPr>
            <p:spPr bwMode="auto">
              <a:xfrm>
                <a:off x="2823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6" name="Freeform 216"/>
              <p:cNvSpPr>
                <a:spLocks/>
              </p:cNvSpPr>
              <p:nvPr/>
            </p:nvSpPr>
            <p:spPr bwMode="auto">
              <a:xfrm>
                <a:off x="283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7" name="Freeform 217"/>
              <p:cNvSpPr>
                <a:spLocks/>
              </p:cNvSpPr>
              <p:nvPr/>
            </p:nvSpPr>
            <p:spPr bwMode="auto">
              <a:xfrm>
                <a:off x="283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8" name="Freeform 218"/>
              <p:cNvSpPr>
                <a:spLocks/>
              </p:cNvSpPr>
              <p:nvPr/>
            </p:nvSpPr>
            <p:spPr bwMode="auto">
              <a:xfrm>
                <a:off x="2832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9" name="Freeform 219"/>
              <p:cNvSpPr>
                <a:spLocks/>
              </p:cNvSpPr>
              <p:nvPr/>
            </p:nvSpPr>
            <p:spPr bwMode="auto">
              <a:xfrm>
                <a:off x="2840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0" name="Freeform 220"/>
              <p:cNvSpPr>
                <a:spLocks/>
              </p:cNvSpPr>
              <p:nvPr/>
            </p:nvSpPr>
            <p:spPr bwMode="auto">
              <a:xfrm>
                <a:off x="2847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1" name="Freeform 221"/>
              <p:cNvSpPr>
                <a:spLocks/>
              </p:cNvSpPr>
              <p:nvPr/>
            </p:nvSpPr>
            <p:spPr bwMode="auto">
              <a:xfrm>
                <a:off x="2847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2" name="Freeform 222"/>
              <p:cNvSpPr>
                <a:spLocks/>
              </p:cNvSpPr>
              <p:nvPr/>
            </p:nvSpPr>
            <p:spPr bwMode="auto">
              <a:xfrm>
                <a:off x="2847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3" name="Freeform 223"/>
              <p:cNvSpPr>
                <a:spLocks/>
              </p:cNvSpPr>
              <p:nvPr/>
            </p:nvSpPr>
            <p:spPr bwMode="auto">
              <a:xfrm>
                <a:off x="2847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4" name="Freeform 224"/>
              <p:cNvSpPr>
                <a:spLocks/>
              </p:cNvSpPr>
              <p:nvPr/>
            </p:nvSpPr>
            <p:spPr bwMode="auto">
              <a:xfrm>
                <a:off x="2847" y="3722"/>
                <a:ext cx="17" cy="8"/>
              </a:xfrm>
              <a:custGeom>
                <a:avLst/>
                <a:gdLst>
                  <a:gd name="T0" fmla="*/ 0 w 17"/>
                  <a:gd name="T1" fmla="*/ 4 h 9"/>
                  <a:gd name="T2" fmla="*/ 9 w 17"/>
                  <a:gd name="T3" fmla="*/ 0 h 9"/>
                  <a:gd name="T4" fmla="*/ 17 w 17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9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5" name="Freeform 225"/>
              <p:cNvSpPr>
                <a:spLocks/>
              </p:cNvSpPr>
              <p:nvPr/>
            </p:nvSpPr>
            <p:spPr bwMode="auto">
              <a:xfrm>
                <a:off x="2856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6" name="Freeform 226"/>
              <p:cNvSpPr>
                <a:spLocks/>
              </p:cNvSpPr>
              <p:nvPr/>
            </p:nvSpPr>
            <p:spPr bwMode="auto">
              <a:xfrm>
                <a:off x="2856" y="3690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7" name="Freeform 227"/>
              <p:cNvSpPr>
                <a:spLocks/>
              </p:cNvSpPr>
              <p:nvPr/>
            </p:nvSpPr>
            <p:spPr bwMode="auto">
              <a:xfrm>
                <a:off x="2856" y="3682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8" name="Freeform 228"/>
              <p:cNvSpPr>
                <a:spLocks/>
              </p:cNvSpPr>
              <p:nvPr/>
            </p:nvSpPr>
            <p:spPr bwMode="auto">
              <a:xfrm>
                <a:off x="2856" y="3674"/>
                <a:ext cx="15" cy="16"/>
              </a:xfrm>
              <a:custGeom>
                <a:avLst/>
                <a:gdLst>
                  <a:gd name="T0" fmla="*/ 0 w 16"/>
                  <a:gd name="T1" fmla="*/ 11 h 17"/>
                  <a:gd name="T2" fmla="*/ 8 w 16"/>
                  <a:gd name="T3" fmla="*/ 0 h 17"/>
                  <a:gd name="T4" fmla="*/ 10 w 16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7">
                    <a:moveTo>
                      <a:pt x="0" y="17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9" name="Freeform 229"/>
              <p:cNvSpPr>
                <a:spLocks/>
              </p:cNvSpPr>
              <p:nvPr/>
            </p:nvSpPr>
            <p:spPr bwMode="auto">
              <a:xfrm>
                <a:off x="2864" y="3634"/>
                <a:ext cx="1" cy="40"/>
              </a:xfrm>
              <a:custGeom>
                <a:avLst/>
                <a:gdLst>
                  <a:gd name="T0" fmla="*/ 0 w 1"/>
                  <a:gd name="T1" fmla="*/ 35 h 41"/>
                  <a:gd name="T2" fmla="*/ 0 w 1"/>
                  <a:gd name="T3" fmla="*/ 8 h 41"/>
                  <a:gd name="T4" fmla="*/ 0 w 1"/>
                  <a:gd name="T5" fmla="*/ 0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1">
                    <a:moveTo>
                      <a:pt x="0" y="41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0" name="Freeform 230"/>
              <p:cNvSpPr>
                <a:spLocks/>
              </p:cNvSpPr>
              <p:nvPr/>
            </p:nvSpPr>
            <p:spPr bwMode="auto">
              <a:xfrm>
                <a:off x="2864" y="3546"/>
                <a:ext cx="1" cy="96"/>
              </a:xfrm>
              <a:custGeom>
                <a:avLst/>
                <a:gdLst>
                  <a:gd name="T0" fmla="*/ 0 w 1"/>
                  <a:gd name="T1" fmla="*/ 78 h 100"/>
                  <a:gd name="T2" fmla="*/ 0 w 1"/>
                  <a:gd name="T3" fmla="*/ 9 h 100"/>
                  <a:gd name="T4" fmla="*/ 0 w 1"/>
                  <a:gd name="T5" fmla="*/ 0 h 1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0">
                    <a:moveTo>
                      <a:pt x="0" y="100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1" name="Freeform 231"/>
              <p:cNvSpPr>
                <a:spLocks/>
              </p:cNvSpPr>
              <p:nvPr/>
            </p:nvSpPr>
            <p:spPr bwMode="auto">
              <a:xfrm>
                <a:off x="2864" y="3306"/>
                <a:ext cx="1" cy="249"/>
              </a:xfrm>
              <a:custGeom>
                <a:avLst/>
                <a:gdLst>
                  <a:gd name="T0" fmla="*/ 0 w 1"/>
                  <a:gd name="T1" fmla="*/ 204 h 259"/>
                  <a:gd name="T2" fmla="*/ 0 w 1"/>
                  <a:gd name="T3" fmla="*/ 9 h 259"/>
                  <a:gd name="T4" fmla="*/ 0 w 1"/>
                  <a:gd name="T5" fmla="*/ 0 h 2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9">
                    <a:moveTo>
                      <a:pt x="0" y="25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2" name="Freeform 232"/>
              <p:cNvSpPr>
                <a:spLocks/>
              </p:cNvSpPr>
              <p:nvPr/>
            </p:nvSpPr>
            <p:spPr bwMode="auto">
              <a:xfrm>
                <a:off x="2864" y="2874"/>
                <a:ext cx="1" cy="441"/>
              </a:xfrm>
              <a:custGeom>
                <a:avLst/>
                <a:gdLst>
                  <a:gd name="T0" fmla="*/ 0 w 1"/>
                  <a:gd name="T1" fmla="*/ 361 h 459"/>
                  <a:gd name="T2" fmla="*/ 0 w 1"/>
                  <a:gd name="T3" fmla="*/ 9 h 459"/>
                  <a:gd name="T4" fmla="*/ 0 w 1"/>
                  <a:gd name="T5" fmla="*/ 0 h 4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59">
                    <a:moveTo>
                      <a:pt x="0" y="45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3" name="Freeform 233"/>
              <p:cNvSpPr>
                <a:spLocks/>
              </p:cNvSpPr>
              <p:nvPr/>
            </p:nvSpPr>
            <p:spPr bwMode="auto">
              <a:xfrm>
                <a:off x="2864" y="2386"/>
                <a:ext cx="1" cy="497"/>
              </a:xfrm>
              <a:custGeom>
                <a:avLst/>
                <a:gdLst>
                  <a:gd name="T0" fmla="*/ 0 w 1"/>
                  <a:gd name="T1" fmla="*/ 409 h 517"/>
                  <a:gd name="T2" fmla="*/ 0 w 1"/>
                  <a:gd name="T3" fmla="*/ 9 h 517"/>
                  <a:gd name="T4" fmla="*/ 0 w 1"/>
                  <a:gd name="T5" fmla="*/ 0 h 5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17">
                    <a:moveTo>
                      <a:pt x="0" y="5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4" name="Freeform 234"/>
              <p:cNvSpPr>
                <a:spLocks/>
              </p:cNvSpPr>
              <p:nvPr/>
            </p:nvSpPr>
            <p:spPr bwMode="auto">
              <a:xfrm>
                <a:off x="2864" y="1795"/>
                <a:ext cx="1" cy="600"/>
              </a:xfrm>
              <a:custGeom>
                <a:avLst/>
                <a:gdLst>
                  <a:gd name="T0" fmla="*/ 0 w 1"/>
                  <a:gd name="T1" fmla="*/ 490 h 625"/>
                  <a:gd name="T2" fmla="*/ 0 w 1"/>
                  <a:gd name="T3" fmla="*/ 8 h 625"/>
                  <a:gd name="T4" fmla="*/ 0 w 1"/>
                  <a:gd name="T5" fmla="*/ 0 h 6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25">
                    <a:moveTo>
                      <a:pt x="0" y="6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5" name="Freeform 235"/>
              <p:cNvSpPr>
                <a:spLocks/>
              </p:cNvSpPr>
              <p:nvPr/>
            </p:nvSpPr>
            <p:spPr bwMode="auto">
              <a:xfrm>
                <a:off x="2864" y="1690"/>
                <a:ext cx="1" cy="113"/>
              </a:xfrm>
              <a:custGeom>
                <a:avLst/>
                <a:gdLst>
                  <a:gd name="T0" fmla="*/ 0 w 1"/>
                  <a:gd name="T1" fmla="*/ 95 h 117"/>
                  <a:gd name="T2" fmla="*/ 0 w 1"/>
                  <a:gd name="T3" fmla="*/ 9 h 117"/>
                  <a:gd name="T4" fmla="*/ 0 w 1"/>
                  <a:gd name="T5" fmla="*/ 0 h 1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17">
                    <a:moveTo>
                      <a:pt x="0" y="1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6" name="Freeform 236"/>
              <p:cNvSpPr>
                <a:spLocks/>
              </p:cNvSpPr>
              <p:nvPr/>
            </p:nvSpPr>
            <p:spPr bwMode="auto">
              <a:xfrm>
                <a:off x="2864" y="1699"/>
                <a:ext cx="16" cy="591"/>
              </a:xfrm>
              <a:custGeom>
                <a:avLst/>
                <a:gdLst>
                  <a:gd name="T0" fmla="*/ 0 w 17"/>
                  <a:gd name="T1" fmla="*/ 0 h 616"/>
                  <a:gd name="T2" fmla="*/ 8 w 17"/>
                  <a:gd name="T3" fmla="*/ 481 h 616"/>
                  <a:gd name="T4" fmla="*/ 11 w 17"/>
                  <a:gd name="T5" fmla="*/ 481 h 6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616">
                    <a:moveTo>
                      <a:pt x="0" y="0"/>
                    </a:moveTo>
                    <a:lnTo>
                      <a:pt x="8" y="616"/>
                    </a:lnTo>
                    <a:lnTo>
                      <a:pt x="17" y="6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7" name="Freeform 237"/>
              <p:cNvSpPr>
                <a:spLocks/>
              </p:cNvSpPr>
              <p:nvPr/>
            </p:nvSpPr>
            <p:spPr bwMode="auto">
              <a:xfrm>
                <a:off x="2871" y="2290"/>
                <a:ext cx="1" cy="344"/>
              </a:xfrm>
              <a:custGeom>
                <a:avLst/>
                <a:gdLst>
                  <a:gd name="T0" fmla="*/ 0 w 1"/>
                  <a:gd name="T1" fmla="*/ 0 h 358"/>
                  <a:gd name="T2" fmla="*/ 0 w 1"/>
                  <a:gd name="T3" fmla="*/ 275 h 358"/>
                  <a:gd name="T4" fmla="*/ 0 w 1"/>
                  <a:gd name="T5" fmla="*/ 283 h 3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58">
                    <a:moveTo>
                      <a:pt x="0" y="0"/>
                    </a:moveTo>
                    <a:lnTo>
                      <a:pt x="0" y="350"/>
                    </a:lnTo>
                    <a:lnTo>
                      <a:pt x="0" y="35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8" name="Freeform 238"/>
              <p:cNvSpPr>
                <a:spLocks/>
              </p:cNvSpPr>
              <p:nvPr/>
            </p:nvSpPr>
            <p:spPr bwMode="auto">
              <a:xfrm>
                <a:off x="2871" y="2626"/>
                <a:ext cx="1" cy="192"/>
              </a:xfrm>
              <a:custGeom>
                <a:avLst/>
                <a:gdLst>
                  <a:gd name="T0" fmla="*/ 0 w 1"/>
                  <a:gd name="T1" fmla="*/ 0 h 200"/>
                  <a:gd name="T2" fmla="*/ 0 w 1"/>
                  <a:gd name="T3" fmla="*/ 150 h 200"/>
                  <a:gd name="T4" fmla="*/ 0 w 1"/>
                  <a:gd name="T5" fmla="*/ 156 h 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192"/>
                    </a:lnTo>
                    <a:lnTo>
                      <a:pt x="0" y="20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9" name="Freeform 239"/>
              <p:cNvSpPr>
                <a:spLocks/>
              </p:cNvSpPr>
              <p:nvPr/>
            </p:nvSpPr>
            <p:spPr bwMode="auto">
              <a:xfrm>
                <a:off x="2871" y="2811"/>
                <a:ext cx="1" cy="463"/>
              </a:xfrm>
              <a:custGeom>
                <a:avLst/>
                <a:gdLst>
                  <a:gd name="T0" fmla="*/ 0 w 1"/>
                  <a:gd name="T1" fmla="*/ 0 h 483"/>
                  <a:gd name="T2" fmla="*/ 0 w 1"/>
                  <a:gd name="T3" fmla="*/ 368 h 483"/>
                  <a:gd name="T4" fmla="*/ 0 w 1"/>
                  <a:gd name="T5" fmla="*/ 375 h 4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83">
                    <a:moveTo>
                      <a:pt x="0" y="0"/>
                    </a:moveTo>
                    <a:lnTo>
                      <a:pt x="0" y="475"/>
                    </a:lnTo>
                    <a:lnTo>
                      <a:pt x="0" y="48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0" name="Freeform 240"/>
              <p:cNvSpPr>
                <a:spLocks/>
              </p:cNvSpPr>
              <p:nvPr/>
            </p:nvSpPr>
            <p:spPr bwMode="auto">
              <a:xfrm>
                <a:off x="2871" y="3267"/>
                <a:ext cx="1" cy="311"/>
              </a:xfrm>
              <a:custGeom>
                <a:avLst/>
                <a:gdLst>
                  <a:gd name="T0" fmla="*/ 0 w 1"/>
                  <a:gd name="T1" fmla="*/ 0 h 324"/>
                  <a:gd name="T2" fmla="*/ 0 w 1"/>
                  <a:gd name="T3" fmla="*/ 247 h 324"/>
                  <a:gd name="T4" fmla="*/ 0 w 1"/>
                  <a:gd name="T5" fmla="*/ 253 h 3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24">
                    <a:moveTo>
                      <a:pt x="0" y="0"/>
                    </a:moveTo>
                    <a:lnTo>
                      <a:pt x="0" y="316"/>
                    </a:lnTo>
                    <a:lnTo>
                      <a:pt x="0" y="32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1" name="Freeform 241"/>
              <p:cNvSpPr>
                <a:spLocks/>
              </p:cNvSpPr>
              <p:nvPr/>
            </p:nvSpPr>
            <p:spPr bwMode="auto">
              <a:xfrm>
                <a:off x="2871" y="3570"/>
                <a:ext cx="1" cy="88"/>
              </a:xfrm>
              <a:custGeom>
                <a:avLst/>
                <a:gdLst>
                  <a:gd name="T0" fmla="*/ 0 w 1"/>
                  <a:gd name="T1" fmla="*/ 0 h 92"/>
                  <a:gd name="T2" fmla="*/ 0 w 1"/>
                  <a:gd name="T3" fmla="*/ 64 h 92"/>
                  <a:gd name="T4" fmla="*/ 0 w 1"/>
                  <a:gd name="T5" fmla="*/ 71 h 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92">
                    <a:moveTo>
                      <a:pt x="0" y="0"/>
                    </a:moveTo>
                    <a:lnTo>
                      <a:pt x="0" y="83"/>
                    </a:lnTo>
                    <a:lnTo>
                      <a:pt x="0" y="92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2" name="Freeform 242"/>
              <p:cNvSpPr>
                <a:spLocks/>
              </p:cNvSpPr>
              <p:nvPr/>
            </p:nvSpPr>
            <p:spPr bwMode="auto">
              <a:xfrm>
                <a:off x="2871" y="3650"/>
                <a:ext cx="1" cy="40"/>
              </a:xfrm>
              <a:custGeom>
                <a:avLst/>
                <a:gdLst>
                  <a:gd name="T0" fmla="*/ 0 w 1"/>
                  <a:gd name="T1" fmla="*/ 0 h 42"/>
                  <a:gd name="T2" fmla="*/ 0 w 1"/>
                  <a:gd name="T3" fmla="*/ 26 h 42"/>
                  <a:gd name="T4" fmla="*/ 0 w 1"/>
                  <a:gd name="T5" fmla="*/ 3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2">
                    <a:moveTo>
                      <a:pt x="0" y="0"/>
                    </a:moveTo>
                    <a:lnTo>
                      <a:pt x="0" y="34"/>
                    </a:lnTo>
                    <a:lnTo>
                      <a:pt x="0" y="42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3" name="Freeform 243"/>
              <p:cNvSpPr>
                <a:spLocks/>
              </p:cNvSpPr>
              <p:nvPr/>
            </p:nvSpPr>
            <p:spPr bwMode="auto">
              <a:xfrm>
                <a:off x="2871" y="3682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4" name="Freeform 244"/>
              <p:cNvSpPr>
                <a:spLocks/>
              </p:cNvSpPr>
              <p:nvPr/>
            </p:nvSpPr>
            <p:spPr bwMode="auto">
              <a:xfrm>
                <a:off x="2871" y="3690"/>
                <a:ext cx="17" cy="8"/>
              </a:xfrm>
              <a:custGeom>
                <a:avLst/>
                <a:gdLst>
                  <a:gd name="T0" fmla="*/ 0 w 17"/>
                  <a:gd name="T1" fmla="*/ 0 h 8"/>
                  <a:gd name="T2" fmla="*/ 9 w 17"/>
                  <a:gd name="T3" fmla="*/ 8 h 8"/>
                  <a:gd name="T4" fmla="*/ 17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9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5" name="Freeform 245"/>
              <p:cNvSpPr>
                <a:spLocks/>
              </p:cNvSpPr>
              <p:nvPr/>
            </p:nvSpPr>
            <p:spPr bwMode="auto">
              <a:xfrm>
                <a:off x="2880" y="3698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6" name="Freeform 246"/>
              <p:cNvSpPr>
                <a:spLocks/>
              </p:cNvSpPr>
              <p:nvPr/>
            </p:nvSpPr>
            <p:spPr bwMode="auto">
              <a:xfrm>
                <a:off x="2880" y="3706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7" name="Freeform 247"/>
              <p:cNvSpPr>
                <a:spLocks/>
              </p:cNvSpPr>
              <p:nvPr/>
            </p:nvSpPr>
            <p:spPr bwMode="auto">
              <a:xfrm>
                <a:off x="2880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8" name="Freeform 248"/>
              <p:cNvSpPr>
                <a:spLocks/>
              </p:cNvSpPr>
              <p:nvPr/>
            </p:nvSpPr>
            <p:spPr bwMode="auto">
              <a:xfrm>
                <a:off x="2880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9" name="Freeform 249"/>
              <p:cNvSpPr>
                <a:spLocks/>
              </p:cNvSpPr>
              <p:nvPr/>
            </p:nvSpPr>
            <p:spPr bwMode="auto">
              <a:xfrm>
                <a:off x="2880" y="3714"/>
                <a:ext cx="15" cy="8"/>
              </a:xfrm>
              <a:custGeom>
                <a:avLst/>
                <a:gdLst>
                  <a:gd name="T0" fmla="*/ 0 w 16"/>
                  <a:gd name="T1" fmla="*/ 0 h 8"/>
                  <a:gd name="T2" fmla="*/ 8 w 16"/>
                  <a:gd name="T3" fmla="*/ 8 h 8"/>
                  <a:gd name="T4" fmla="*/ 10 w 16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8"/>
                    </a:lnTo>
                    <a:lnTo>
                      <a:pt x="16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0" name="Freeform 250"/>
              <p:cNvSpPr>
                <a:spLocks/>
              </p:cNvSpPr>
              <p:nvPr/>
            </p:nvSpPr>
            <p:spPr bwMode="auto">
              <a:xfrm>
                <a:off x="2888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1" name="Freeform 251"/>
              <p:cNvSpPr>
                <a:spLocks/>
              </p:cNvSpPr>
              <p:nvPr/>
            </p:nvSpPr>
            <p:spPr bwMode="auto">
              <a:xfrm>
                <a:off x="2888" y="3722"/>
                <a:ext cx="16" cy="8"/>
              </a:xfrm>
              <a:custGeom>
                <a:avLst/>
                <a:gdLst>
                  <a:gd name="T0" fmla="*/ 0 w 17"/>
                  <a:gd name="T1" fmla="*/ 4 h 9"/>
                  <a:gd name="T2" fmla="*/ 8 w 17"/>
                  <a:gd name="T3" fmla="*/ 0 h 9"/>
                  <a:gd name="T4" fmla="*/ 11 w 17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9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2" name="Freeform 252"/>
              <p:cNvSpPr>
                <a:spLocks/>
              </p:cNvSpPr>
              <p:nvPr/>
            </p:nvSpPr>
            <p:spPr bwMode="auto">
              <a:xfrm>
                <a:off x="2895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3" name="Freeform 253"/>
              <p:cNvSpPr>
                <a:spLocks/>
              </p:cNvSpPr>
              <p:nvPr/>
            </p:nvSpPr>
            <p:spPr bwMode="auto">
              <a:xfrm>
                <a:off x="2895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4" name="Freeform 254"/>
              <p:cNvSpPr>
                <a:spLocks/>
              </p:cNvSpPr>
              <p:nvPr/>
            </p:nvSpPr>
            <p:spPr bwMode="auto">
              <a:xfrm>
                <a:off x="2895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5" name="Freeform 255"/>
              <p:cNvSpPr>
                <a:spLocks/>
              </p:cNvSpPr>
              <p:nvPr/>
            </p:nvSpPr>
            <p:spPr bwMode="auto">
              <a:xfrm>
                <a:off x="2895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6" name="Freeform 256"/>
              <p:cNvSpPr>
                <a:spLocks/>
              </p:cNvSpPr>
              <p:nvPr/>
            </p:nvSpPr>
            <p:spPr bwMode="auto">
              <a:xfrm>
                <a:off x="2904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7" name="Freeform 257"/>
              <p:cNvSpPr>
                <a:spLocks/>
              </p:cNvSpPr>
              <p:nvPr/>
            </p:nvSpPr>
            <p:spPr bwMode="auto">
              <a:xfrm>
                <a:off x="2912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8" name="Freeform 258"/>
              <p:cNvSpPr>
                <a:spLocks/>
              </p:cNvSpPr>
              <p:nvPr/>
            </p:nvSpPr>
            <p:spPr bwMode="auto">
              <a:xfrm>
                <a:off x="2912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9" name="Freeform 259"/>
              <p:cNvSpPr>
                <a:spLocks/>
              </p:cNvSpPr>
              <p:nvPr/>
            </p:nvSpPr>
            <p:spPr bwMode="auto">
              <a:xfrm>
                <a:off x="2912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0" name="Freeform 260"/>
              <p:cNvSpPr>
                <a:spLocks/>
              </p:cNvSpPr>
              <p:nvPr/>
            </p:nvSpPr>
            <p:spPr bwMode="auto">
              <a:xfrm>
                <a:off x="291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1" name="Freeform 261"/>
              <p:cNvSpPr>
                <a:spLocks/>
              </p:cNvSpPr>
              <p:nvPr/>
            </p:nvSpPr>
            <p:spPr bwMode="auto">
              <a:xfrm>
                <a:off x="2919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2" name="Freeform 262"/>
              <p:cNvSpPr>
                <a:spLocks/>
              </p:cNvSpPr>
              <p:nvPr/>
            </p:nvSpPr>
            <p:spPr bwMode="auto">
              <a:xfrm>
                <a:off x="292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3" name="Freeform 263"/>
              <p:cNvSpPr>
                <a:spLocks/>
              </p:cNvSpPr>
              <p:nvPr/>
            </p:nvSpPr>
            <p:spPr bwMode="auto">
              <a:xfrm>
                <a:off x="292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4" name="Freeform 264"/>
              <p:cNvSpPr>
                <a:spLocks/>
              </p:cNvSpPr>
              <p:nvPr/>
            </p:nvSpPr>
            <p:spPr bwMode="auto">
              <a:xfrm>
                <a:off x="292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5" name="Freeform 265"/>
              <p:cNvSpPr>
                <a:spLocks/>
              </p:cNvSpPr>
              <p:nvPr/>
            </p:nvSpPr>
            <p:spPr bwMode="auto">
              <a:xfrm>
                <a:off x="2928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" name="Freeform 266"/>
              <p:cNvSpPr>
                <a:spLocks/>
              </p:cNvSpPr>
              <p:nvPr/>
            </p:nvSpPr>
            <p:spPr bwMode="auto">
              <a:xfrm>
                <a:off x="293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7" name="Freeform 267"/>
              <p:cNvSpPr>
                <a:spLocks/>
              </p:cNvSpPr>
              <p:nvPr/>
            </p:nvSpPr>
            <p:spPr bwMode="auto">
              <a:xfrm>
                <a:off x="293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" name="Freeform 268"/>
              <p:cNvSpPr>
                <a:spLocks/>
              </p:cNvSpPr>
              <p:nvPr/>
            </p:nvSpPr>
            <p:spPr bwMode="auto">
              <a:xfrm>
                <a:off x="293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9" name="Freeform 269"/>
              <p:cNvSpPr>
                <a:spLocks/>
              </p:cNvSpPr>
              <p:nvPr/>
            </p:nvSpPr>
            <p:spPr bwMode="auto">
              <a:xfrm>
                <a:off x="2936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" name="Freeform 270"/>
              <p:cNvSpPr>
                <a:spLocks/>
              </p:cNvSpPr>
              <p:nvPr/>
            </p:nvSpPr>
            <p:spPr bwMode="auto">
              <a:xfrm>
                <a:off x="294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1" name="Freeform 271"/>
              <p:cNvSpPr>
                <a:spLocks/>
              </p:cNvSpPr>
              <p:nvPr/>
            </p:nvSpPr>
            <p:spPr bwMode="auto">
              <a:xfrm>
                <a:off x="294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2" name="Freeform 272"/>
              <p:cNvSpPr>
                <a:spLocks/>
              </p:cNvSpPr>
              <p:nvPr/>
            </p:nvSpPr>
            <p:spPr bwMode="auto">
              <a:xfrm>
                <a:off x="294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3" name="Freeform 273"/>
              <p:cNvSpPr>
                <a:spLocks/>
              </p:cNvSpPr>
              <p:nvPr/>
            </p:nvSpPr>
            <p:spPr bwMode="auto">
              <a:xfrm>
                <a:off x="294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4" name="Freeform 274"/>
              <p:cNvSpPr>
                <a:spLocks/>
              </p:cNvSpPr>
              <p:nvPr/>
            </p:nvSpPr>
            <p:spPr bwMode="auto">
              <a:xfrm>
                <a:off x="2944" y="3730"/>
                <a:ext cx="16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6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5" name="Freeform 275"/>
              <p:cNvSpPr>
                <a:spLocks/>
              </p:cNvSpPr>
              <p:nvPr/>
            </p:nvSpPr>
            <p:spPr bwMode="auto">
              <a:xfrm>
                <a:off x="295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6" name="Freeform 276"/>
              <p:cNvSpPr>
                <a:spLocks/>
              </p:cNvSpPr>
              <p:nvPr/>
            </p:nvSpPr>
            <p:spPr bwMode="auto">
              <a:xfrm>
                <a:off x="295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7" name="Freeform 277"/>
              <p:cNvSpPr>
                <a:spLocks/>
              </p:cNvSpPr>
              <p:nvPr/>
            </p:nvSpPr>
            <p:spPr bwMode="auto">
              <a:xfrm>
                <a:off x="295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8" name="Freeform 278"/>
              <p:cNvSpPr>
                <a:spLocks/>
              </p:cNvSpPr>
              <p:nvPr/>
            </p:nvSpPr>
            <p:spPr bwMode="auto">
              <a:xfrm>
                <a:off x="295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9" name="Freeform 279"/>
              <p:cNvSpPr>
                <a:spLocks/>
              </p:cNvSpPr>
              <p:nvPr/>
            </p:nvSpPr>
            <p:spPr bwMode="auto">
              <a:xfrm>
                <a:off x="295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0" name="Freeform 280"/>
              <p:cNvSpPr>
                <a:spLocks/>
              </p:cNvSpPr>
              <p:nvPr/>
            </p:nvSpPr>
            <p:spPr bwMode="auto">
              <a:xfrm>
                <a:off x="2952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1" name="Freeform 281"/>
              <p:cNvSpPr>
                <a:spLocks/>
              </p:cNvSpPr>
              <p:nvPr/>
            </p:nvSpPr>
            <p:spPr bwMode="auto">
              <a:xfrm>
                <a:off x="296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2" name="Freeform 282"/>
              <p:cNvSpPr>
                <a:spLocks/>
              </p:cNvSpPr>
              <p:nvPr/>
            </p:nvSpPr>
            <p:spPr bwMode="auto">
              <a:xfrm>
                <a:off x="296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3" name="Freeform 283"/>
              <p:cNvSpPr>
                <a:spLocks/>
              </p:cNvSpPr>
              <p:nvPr/>
            </p:nvSpPr>
            <p:spPr bwMode="auto">
              <a:xfrm>
                <a:off x="296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4" name="Freeform 284"/>
              <p:cNvSpPr>
                <a:spLocks/>
              </p:cNvSpPr>
              <p:nvPr/>
            </p:nvSpPr>
            <p:spPr bwMode="auto">
              <a:xfrm>
                <a:off x="296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5" name="Freeform 285"/>
              <p:cNvSpPr>
                <a:spLocks/>
              </p:cNvSpPr>
              <p:nvPr/>
            </p:nvSpPr>
            <p:spPr bwMode="auto">
              <a:xfrm>
                <a:off x="296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6" name="Freeform 286"/>
              <p:cNvSpPr>
                <a:spLocks/>
              </p:cNvSpPr>
              <p:nvPr/>
            </p:nvSpPr>
            <p:spPr bwMode="auto">
              <a:xfrm>
                <a:off x="296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7" name="Freeform 287"/>
              <p:cNvSpPr>
                <a:spLocks/>
              </p:cNvSpPr>
              <p:nvPr/>
            </p:nvSpPr>
            <p:spPr bwMode="auto">
              <a:xfrm>
                <a:off x="2960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8" name="Freeform 288"/>
              <p:cNvSpPr>
                <a:spLocks/>
              </p:cNvSpPr>
              <p:nvPr/>
            </p:nvSpPr>
            <p:spPr bwMode="auto">
              <a:xfrm>
                <a:off x="296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9" name="Freeform 289"/>
              <p:cNvSpPr>
                <a:spLocks/>
              </p:cNvSpPr>
              <p:nvPr/>
            </p:nvSpPr>
            <p:spPr bwMode="auto">
              <a:xfrm>
                <a:off x="296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0" name="Freeform 290"/>
              <p:cNvSpPr>
                <a:spLocks/>
              </p:cNvSpPr>
              <p:nvPr/>
            </p:nvSpPr>
            <p:spPr bwMode="auto">
              <a:xfrm>
                <a:off x="296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1" name="Freeform 291"/>
              <p:cNvSpPr>
                <a:spLocks/>
              </p:cNvSpPr>
              <p:nvPr/>
            </p:nvSpPr>
            <p:spPr bwMode="auto">
              <a:xfrm>
                <a:off x="296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2" name="Freeform 292"/>
              <p:cNvSpPr>
                <a:spLocks/>
              </p:cNvSpPr>
              <p:nvPr/>
            </p:nvSpPr>
            <p:spPr bwMode="auto">
              <a:xfrm>
                <a:off x="2968" y="3730"/>
                <a:ext cx="15" cy="8"/>
              </a:xfrm>
              <a:custGeom>
                <a:avLst/>
                <a:gdLst>
                  <a:gd name="T0" fmla="*/ 0 w 16"/>
                  <a:gd name="T1" fmla="*/ 0 h 8"/>
                  <a:gd name="T2" fmla="*/ 8 w 16"/>
                  <a:gd name="T3" fmla="*/ 8 h 8"/>
                  <a:gd name="T4" fmla="*/ 10 w 16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8"/>
                    </a:lnTo>
                    <a:lnTo>
                      <a:pt x="16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3" name="Freeform 293"/>
              <p:cNvSpPr>
                <a:spLocks/>
              </p:cNvSpPr>
              <p:nvPr/>
            </p:nvSpPr>
            <p:spPr bwMode="auto">
              <a:xfrm>
                <a:off x="297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4" name="Freeform 294"/>
              <p:cNvSpPr>
                <a:spLocks/>
              </p:cNvSpPr>
              <p:nvPr/>
            </p:nvSpPr>
            <p:spPr bwMode="auto">
              <a:xfrm>
                <a:off x="297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5" name="Freeform 295"/>
              <p:cNvSpPr>
                <a:spLocks/>
              </p:cNvSpPr>
              <p:nvPr/>
            </p:nvSpPr>
            <p:spPr bwMode="auto">
              <a:xfrm>
                <a:off x="297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6" name="Freeform 296"/>
              <p:cNvSpPr>
                <a:spLocks/>
              </p:cNvSpPr>
              <p:nvPr/>
            </p:nvSpPr>
            <p:spPr bwMode="auto">
              <a:xfrm>
                <a:off x="2976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7" name="Freeform 297"/>
              <p:cNvSpPr>
                <a:spLocks/>
              </p:cNvSpPr>
              <p:nvPr/>
            </p:nvSpPr>
            <p:spPr bwMode="auto">
              <a:xfrm>
                <a:off x="298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8" name="Freeform 298"/>
              <p:cNvSpPr>
                <a:spLocks/>
              </p:cNvSpPr>
              <p:nvPr/>
            </p:nvSpPr>
            <p:spPr bwMode="auto">
              <a:xfrm>
                <a:off x="298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9" name="Freeform 299"/>
              <p:cNvSpPr>
                <a:spLocks/>
              </p:cNvSpPr>
              <p:nvPr/>
            </p:nvSpPr>
            <p:spPr bwMode="auto">
              <a:xfrm>
                <a:off x="298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0" name="Freeform 300"/>
              <p:cNvSpPr>
                <a:spLocks/>
              </p:cNvSpPr>
              <p:nvPr/>
            </p:nvSpPr>
            <p:spPr bwMode="auto">
              <a:xfrm>
                <a:off x="298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1" name="Freeform 301"/>
              <p:cNvSpPr>
                <a:spLocks/>
              </p:cNvSpPr>
              <p:nvPr/>
            </p:nvSpPr>
            <p:spPr bwMode="auto">
              <a:xfrm>
                <a:off x="298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2" name="Freeform 302"/>
              <p:cNvSpPr>
                <a:spLocks/>
              </p:cNvSpPr>
              <p:nvPr/>
            </p:nvSpPr>
            <p:spPr bwMode="auto">
              <a:xfrm>
                <a:off x="2983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3" name="Freeform 303"/>
              <p:cNvSpPr>
                <a:spLocks/>
              </p:cNvSpPr>
              <p:nvPr/>
            </p:nvSpPr>
            <p:spPr bwMode="auto">
              <a:xfrm>
                <a:off x="299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4" name="Freeform 304"/>
              <p:cNvSpPr>
                <a:spLocks/>
              </p:cNvSpPr>
              <p:nvPr/>
            </p:nvSpPr>
            <p:spPr bwMode="auto">
              <a:xfrm>
                <a:off x="299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5" name="Freeform 305"/>
              <p:cNvSpPr>
                <a:spLocks/>
              </p:cNvSpPr>
              <p:nvPr/>
            </p:nvSpPr>
            <p:spPr bwMode="auto">
              <a:xfrm>
                <a:off x="299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6" name="Freeform 306"/>
              <p:cNvSpPr>
                <a:spLocks/>
              </p:cNvSpPr>
              <p:nvPr/>
            </p:nvSpPr>
            <p:spPr bwMode="auto">
              <a:xfrm>
                <a:off x="299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7" name="Freeform 307"/>
              <p:cNvSpPr>
                <a:spLocks/>
              </p:cNvSpPr>
              <p:nvPr/>
            </p:nvSpPr>
            <p:spPr bwMode="auto">
              <a:xfrm>
                <a:off x="2992" y="3738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8" name="Freeform 308"/>
              <p:cNvSpPr>
                <a:spLocks/>
              </p:cNvSpPr>
              <p:nvPr/>
            </p:nvSpPr>
            <p:spPr bwMode="auto">
              <a:xfrm>
                <a:off x="300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9" name="Freeform 309"/>
              <p:cNvSpPr>
                <a:spLocks/>
              </p:cNvSpPr>
              <p:nvPr/>
            </p:nvSpPr>
            <p:spPr bwMode="auto">
              <a:xfrm>
                <a:off x="300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0" name="Freeform 310"/>
              <p:cNvSpPr>
                <a:spLocks/>
              </p:cNvSpPr>
              <p:nvPr/>
            </p:nvSpPr>
            <p:spPr bwMode="auto">
              <a:xfrm>
                <a:off x="300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1" name="Freeform 311"/>
              <p:cNvSpPr>
                <a:spLocks/>
              </p:cNvSpPr>
              <p:nvPr/>
            </p:nvSpPr>
            <p:spPr bwMode="auto">
              <a:xfrm>
                <a:off x="3000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2" name="Freeform 312"/>
              <p:cNvSpPr>
                <a:spLocks/>
              </p:cNvSpPr>
              <p:nvPr/>
            </p:nvSpPr>
            <p:spPr bwMode="auto">
              <a:xfrm>
                <a:off x="300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3" name="Freeform 313"/>
              <p:cNvSpPr>
                <a:spLocks/>
              </p:cNvSpPr>
              <p:nvPr/>
            </p:nvSpPr>
            <p:spPr bwMode="auto">
              <a:xfrm>
                <a:off x="3007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4" name="Freeform 314"/>
              <p:cNvSpPr>
                <a:spLocks/>
              </p:cNvSpPr>
              <p:nvPr/>
            </p:nvSpPr>
            <p:spPr bwMode="auto">
              <a:xfrm>
                <a:off x="301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5" name="Freeform 315"/>
              <p:cNvSpPr>
                <a:spLocks/>
              </p:cNvSpPr>
              <p:nvPr/>
            </p:nvSpPr>
            <p:spPr bwMode="auto">
              <a:xfrm>
                <a:off x="301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6" name="Freeform 316"/>
              <p:cNvSpPr>
                <a:spLocks/>
              </p:cNvSpPr>
              <p:nvPr/>
            </p:nvSpPr>
            <p:spPr bwMode="auto">
              <a:xfrm>
                <a:off x="301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7" name="Freeform 317"/>
              <p:cNvSpPr>
                <a:spLocks/>
              </p:cNvSpPr>
              <p:nvPr/>
            </p:nvSpPr>
            <p:spPr bwMode="auto">
              <a:xfrm>
                <a:off x="301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8" name="Freeform 318"/>
              <p:cNvSpPr>
                <a:spLocks/>
              </p:cNvSpPr>
              <p:nvPr/>
            </p:nvSpPr>
            <p:spPr bwMode="auto">
              <a:xfrm>
                <a:off x="3016" y="3738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9" name="Freeform 319"/>
              <p:cNvSpPr>
                <a:spLocks/>
              </p:cNvSpPr>
              <p:nvPr/>
            </p:nvSpPr>
            <p:spPr bwMode="auto">
              <a:xfrm>
                <a:off x="302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0" name="Freeform 320"/>
              <p:cNvSpPr>
                <a:spLocks/>
              </p:cNvSpPr>
              <p:nvPr/>
            </p:nvSpPr>
            <p:spPr bwMode="auto">
              <a:xfrm>
                <a:off x="302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1" name="Freeform 321"/>
              <p:cNvSpPr>
                <a:spLocks/>
              </p:cNvSpPr>
              <p:nvPr/>
            </p:nvSpPr>
            <p:spPr bwMode="auto">
              <a:xfrm>
                <a:off x="302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2" name="Freeform 322"/>
              <p:cNvSpPr>
                <a:spLocks/>
              </p:cNvSpPr>
              <p:nvPr/>
            </p:nvSpPr>
            <p:spPr bwMode="auto">
              <a:xfrm>
                <a:off x="302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3" name="Freeform 323"/>
              <p:cNvSpPr>
                <a:spLocks/>
              </p:cNvSpPr>
              <p:nvPr/>
            </p:nvSpPr>
            <p:spPr bwMode="auto">
              <a:xfrm>
                <a:off x="3024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4" name="Freeform 324"/>
              <p:cNvSpPr>
                <a:spLocks/>
              </p:cNvSpPr>
              <p:nvPr/>
            </p:nvSpPr>
            <p:spPr bwMode="auto">
              <a:xfrm>
                <a:off x="303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5" name="Freeform 325"/>
              <p:cNvSpPr>
                <a:spLocks/>
              </p:cNvSpPr>
              <p:nvPr/>
            </p:nvSpPr>
            <p:spPr bwMode="auto">
              <a:xfrm>
                <a:off x="303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6" name="Freeform 326"/>
              <p:cNvSpPr>
                <a:spLocks/>
              </p:cNvSpPr>
              <p:nvPr/>
            </p:nvSpPr>
            <p:spPr bwMode="auto">
              <a:xfrm>
                <a:off x="3031" y="3730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9 w 17"/>
                  <a:gd name="T3" fmla="*/ 0 h 8"/>
                  <a:gd name="T4" fmla="*/ 17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7" name="Freeform 327"/>
              <p:cNvSpPr>
                <a:spLocks/>
              </p:cNvSpPr>
              <p:nvPr/>
            </p:nvSpPr>
            <p:spPr bwMode="auto">
              <a:xfrm>
                <a:off x="304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8" name="Freeform 328"/>
              <p:cNvSpPr>
                <a:spLocks/>
              </p:cNvSpPr>
              <p:nvPr/>
            </p:nvSpPr>
            <p:spPr bwMode="auto">
              <a:xfrm>
                <a:off x="304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9" name="Freeform 329"/>
              <p:cNvSpPr>
                <a:spLocks/>
              </p:cNvSpPr>
              <p:nvPr/>
            </p:nvSpPr>
            <p:spPr bwMode="auto">
              <a:xfrm>
                <a:off x="304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0" name="Freeform 330"/>
              <p:cNvSpPr>
                <a:spLocks/>
              </p:cNvSpPr>
              <p:nvPr/>
            </p:nvSpPr>
            <p:spPr bwMode="auto">
              <a:xfrm>
                <a:off x="304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1" name="Freeform 331"/>
              <p:cNvSpPr>
                <a:spLocks/>
              </p:cNvSpPr>
              <p:nvPr/>
            </p:nvSpPr>
            <p:spPr bwMode="auto">
              <a:xfrm>
                <a:off x="3040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2" name="Freeform 332"/>
              <p:cNvSpPr>
                <a:spLocks/>
              </p:cNvSpPr>
              <p:nvPr/>
            </p:nvSpPr>
            <p:spPr bwMode="auto">
              <a:xfrm>
                <a:off x="3048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3" name="Freeform 333"/>
              <p:cNvSpPr>
                <a:spLocks/>
              </p:cNvSpPr>
              <p:nvPr/>
            </p:nvSpPr>
            <p:spPr bwMode="auto">
              <a:xfrm>
                <a:off x="3048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4" name="Freeform 334"/>
              <p:cNvSpPr>
                <a:spLocks/>
              </p:cNvSpPr>
              <p:nvPr/>
            </p:nvSpPr>
            <p:spPr bwMode="auto">
              <a:xfrm>
                <a:off x="3048" y="3682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5" name="Freeform 335"/>
              <p:cNvSpPr>
                <a:spLocks/>
              </p:cNvSpPr>
              <p:nvPr/>
            </p:nvSpPr>
            <p:spPr bwMode="auto">
              <a:xfrm>
                <a:off x="3048" y="3642"/>
                <a:ext cx="1" cy="48"/>
              </a:xfrm>
              <a:custGeom>
                <a:avLst/>
                <a:gdLst>
                  <a:gd name="T0" fmla="*/ 0 w 1"/>
                  <a:gd name="T1" fmla="*/ 38 h 50"/>
                  <a:gd name="T2" fmla="*/ 0 w 1"/>
                  <a:gd name="T3" fmla="*/ 8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50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6" name="Freeform 336"/>
              <p:cNvSpPr>
                <a:spLocks/>
              </p:cNvSpPr>
              <p:nvPr/>
            </p:nvSpPr>
            <p:spPr bwMode="auto">
              <a:xfrm>
                <a:off x="3048" y="3514"/>
                <a:ext cx="16" cy="136"/>
              </a:xfrm>
              <a:custGeom>
                <a:avLst/>
                <a:gdLst>
                  <a:gd name="T0" fmla="*/ 0 w 17"/>
                  <a:gd name="T1" fmla="*/ 114 h 141"/>
                  <a:gd name="T2" fmla="*/ 8 w 17"/>
                  <a:gd name="T3" fmla="*/ 0 h 141"/>
                  <a:gd name="T4" fmla="*/ 11 w 17"/>
                  <a:gd name="T5" fmla="*/ 0 h 1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41">
                    <a:moveTo>
                      <a:pt x="0" y="141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7" name="Freeform 337"/>
              <p:cNvSpPr>
                <a:spLocks/>
              </p:cNvSpPr>
              <p:nvPr/>
            </p:nvSpPr>
            <p:spPr bwMode="auto">
              <a:xfrm>
                <a:off x="3055" y="3315"/>
                <a:ext cx="1" cy="199"/>
              </a:xfrm>
              <a:custGeom>
                <a:avLst/>
                <a:gdLst>
                  <a:gd name="T0" fmla="*/ 0 w 1"/>
                  <a:gd name="T1" fmla="*/ 159 h 208"/>
                  <a:gd name="T2" fmla="*/ 0 w 1"/>
                  <a:gd name="T3" fmla="*/ 8 h 208"/>
                  <a:gd name="T4" fmla="*/ 0 w 1"/>
                  <a:gd name="T5" fmla="*/ 0 h 2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08">
                    <a:moveTo>
                      <a:pt x="0" y="20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8" name="Freeform 338"/>
              <p:cNvSpPr>
                <a:spLocks/>
              </p:cNvSpPr>
              <p:nvPr/>
            </p:nvSpPr>
            <p:spPr bwMode="auto">
              <a:xfrm>
                <a:off x="3055" y="3322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9" name="Freeform 339"/>
              <p:cNvSpPr>
                <a:spLocks/>
              </p:cNvSpPr>
              <p:nvPr/>
            </p:nvSpPr>
            <p:spPr bwMode="auto">
              <a:xfrm>
                <a:off x="3055" y="3346"/>
                <a:ext cx="1" cy="104"/>
              </a:xfrm>
              <a:custGeom>
                <a:avLst/>
                <a:gdLst>
                  <a:gd name="T0" fmla="*/ 0 w 1"/>
                  <a:gd name="T1" fmla="*/ 0 h 108"/>
                  <a:gd name="T2" fmla="*/ 0 w 1"/>
                  <a:gd name="T3" fmla="*/ 80 h 108"/>
                  <a:gd name="T4" fmla="*/ 0 w 1"/>
                  <a:gd name="T5" fmla="*/ 86 h 1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8">
                    <a:moveTo>
                      <a:pt x="0" y="0"/>
                    </a:moveTo>
                    <a:lnTo>
                      <a:pt x="0" y="100"/>
                    </a:lnTo>
                    <a:lnTo>
                      <a:pt x="0" y="10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0" name="Freeform 340"/>
              <p:cNvSpPr>
                <a:spLocks/>
              </p:cNvSpPr>
              <p:nvPr/>
            </p:nvSpPr>
            <p:spPr bwMode="auto">
              <a:xfrm>
                <a:off x="3055" y="3442"/>
                <a:ext cx="1" cy="89"/>
              </a:xfrm>
              <a:custGeom>
                <a:avLst/>
                <a:gdLst>
                  <a:gd name="T0" fmla="*/ 0 w 1"/>
                  <a:gd name="T1" fmla="*/ 0 h 92"/>
                  <a:gd name="T2" fmla="*/ 0 w 1"/>
                  <a:gd name="T3" fmla="*/ 68 h 92"/>
                  <a:gd name="T4" fmla="*/ 0 w 1"/>
                  <a:gd name="T5" fmla="*/ 74 h 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92">
                    <a:moveTo>
                      <a:pt x="0" y="0"/>
                    </a:moveTo>
                    <a:lnTo>
                      <a:pt x="0" y="83"/>
                    </a:lnTo>
                    <a:lnTo>
                      <a:pt x="0" y="92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1" name="Freeform 341"/>
              <p:cNvSpPr>
                <a:spLocks/>
              </p:cNvSpPr>
              <p:nvPr/>
            </p:nvSpPr>
            <p:spPr bwMode="auto">
              <a:xfrm>
                <a:off x="3055" y="3507"/>
                <a:ext cx="1" cy="15"/>
              </a:xfrm>
              <a:custGeom>
                <a:avLst/>
                <a:gdLst>
                  <a:gd name="T0" fmla="*/ 0 w 1"/>
                  <a:gd name="T1" fmla="*/ 10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2" name="Freeform 342"/>
              <p:cNvSpPr>
                <a:spLocks/>
              </p:cNvSpPr>
              <p:nvPr/>
            </p:nvSpPr>
            <p:spPr bwMode="auto">
              <a:xfrm>
                <a:off x="3055" y="3514"/>
                <a:ext cx="1" cy="64"/>
              </a:xfrm>
              <a:custGeom>
                <a:avLst/>
                <a:gdLst>
                  <a:gd name="T0" fmla="*/ 0 w 1"/>
                  <a:gd name="T1" fmla="*/ 0 h 66"/>
                  <a:gd name="T2" fmla="*/ 0 w 1"/>
                  <a:gd name="T3" fmla="*/ 47 h 66"/>
                  <a:gd name="T4" fmla="*/ 0 w 1"/>
                  <a:gd name="T5" fmla="*/ 54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6">
                    <a:moveTo>
                      <a:pt x="0" y="0"/>
                    </a:moveTo>
                    <a:lnTo>
                      <a:pt x="0" y="58"/>
                    </a:lnTo>
                    <a:lnTo>
                      <a:pt x="0" y="6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3" name="Freeform 343"/>
              <p:cNvSpPr>
                <a:spLocks/>
              </p:cNvSpPr>
              <p:nvPr/>
            </p:nvSpPr>
            <p:spPr bwMode="auto">
              <a:xfrm>
                <a:off x="3055" y="3570"/>
                <a:ext cx="1" cy="96"/>
              </a:xfrm>
              <a:custGeom>
                <a:avLst/>
                <a:gdLst>
                  <a:gd name="T0" fmla="*/ 0 w 1"/>
                  <a:gd name="T1" fmla="*/ 0 h 100"/>
                  <a:gd name="T2" fmla="*/ 0 w 1"/>
                  <a:gd name="T3" fmla="*/ 72 h 100"/>
                  <a:gd name="T4" fmla="*/ 0 w 1"/>
                  <a:gd name="T5" fmla="*/ 78 h 1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0">
                    <a:moveTo>
                      <a:pt x="0" y="0"/>
                    </a:moveTo>
                    <a:lnTo>
                      <a:pt x="0" y="92"/>
                    </a:lnTo>
                    <a:lnTo>
                      <a:pt x="0" y="10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4" name="Freeform 344"/>
              <p:cNvSpPr>
                <a:spLocks/>
              </p:cNvSpPr>
              <p:nvPr/>
            </p:nvSpPr>
            <p:spPr bwMode="auto">
              <a:xfrm>
                <a:off x="3055" y="3658"/>
                <a:ext cx="17" cy="40"/>
              </a:xfrm>
              <a:custGeom>
                <a:avLst/>
                <a:gdLst>
                  <a:gd name="T0" fmla="*/ 0 w 17"/>
                  <a:gd name="T1" fmla="*/ 0 h 41"/>
                  <a:gd name="T2" fmla="*/ 9 w 17"/>
                  <a:gd name="T3" fmla="*/ 35 h 41"/>
                  <a:gd name="T4" fmla="*/ 17 w 17"/>
                  <a:gd name="T5" fmla="*/ 35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41">
                    <a:moveTo>
                      <a:pt x="0" y="0"/>
                    </a:moveTo>
                    <a:lnTo>
                      <a:pt x="9" y="41"/>
                    </a:lnTo>
                    <a:lnTo>
                      <a:pt x="17" y="41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5" name="Freeform 345"/>
              <p:cNvSpPr>
                <a:spLocks/>
              </p:cNvSpPr>
              <p:nvPr/>
            </p:nvSpPr>
            <p:spPr bwMode="auto">
              <a:xfrm>
                <a:off x="3064" y="3698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6" name="Freeform 346"/>
              <p:cNvSpPr>
                <a:spLocks/>
              </p:cNvSpPr>
              <p:nvPr/>
            </p:nvSpPr>
            <p:spPr bwMode="auto">
              <a:xfrm>
                <a:off x="3064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7" name="Freeform 347"/>
              <p:cNvSpPr>
                <a:spLocks/>
              </p:cNvSpPr>
              <p:nvPr/>
            </p:nvSpPr>
            <p:spPr bwMode="auto">
              <a:xfrm>
                <a:off x="3064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8" name="Freeform 348"/>
              <p:cNvSpPr>
                <a:spLocks/>
              </p:cNvSpPr>
              <p:nvPr/>
            </p:nvSpPr>
            <p:spPr bwMode="auto">
              <a:xfrm>
                <a:off x="3064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9" name="Freeform 349"/>
              <p:cNvSpPr>
                <a:spLocks/>
              </p:cNvSpPr>
              <p:nvPr/>
            </p:nvSpPr>
            <p:spPr bwMode="auto">
              <a:xfrm>
                <a:off x="307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0" name="Freeform 350"/>
              <p:cNvSpPr>
                <a:spLocks/>
              </p:cNvSpPr>
              <p:nvPr/>
            </p:nvSpPr>
            <p:spPr bwMode="auto">
              <a:xfrm>
                <a:off x="307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1" name="Freeform 351"/>
              <p:cNvSpPr>
                <a:spLocks/>
              </p:cNvSpPr>
              <p:nvPr/>
            </p:nvSpPr>
            <p:spPr bwMode="auto">
              <a:xfrm>
                <a:off x="307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2" name="Freeform 352"/>
              <p:cNvSpPr>
                <a:spLocks/>
              </p:cNvSpPr>
              <p:nvPr/>
            </p:nvSpPr>
            <p:spPr bwMode="auto">
              <a:xfrm>
                <a:off x="307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3" name="Freeform 353"/>
              <p:cNvSpPr>
                <a:spLocks/>
              </p:cNvSpPr>
              <p:nvPr/>
            </p:nvSpPr>
            <p:spPr bwMode="auto">
              <a:xfrm>
                <a:off x="3072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4" name="Freeform 354"/>
              <p:cNvSpPr>
                <a:spLocks/>
              </p:cNvSpPr>
              <p:nvPr/>
            </p:nvSpPr>
            <p:spPr bwMode="auto">
              <a:xfrm>
                <a:off x="307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5" name="Freeform 355"/>
              <p:cNvSpPr>
                <a:spLocks/>
              </p:cNvSpPr>
              <p:nvPr/>
            </p:nvSpPr>
            <p:spPr bwMode="auto">
              <a:xfrm>
                <a:off x="307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6" name="Freeform 356"/>
              <p:cNvSpPr>
                <a:spLocks/>
              </p:cNvSpPr>
              <p:nvPr/>
            </p:nvSpPr>
            <p:spPr bwMode="auto">
              <a:xfrm>
                <a:off x="307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7" name="Freeform 357"/>
              <p:cNvSpPr>
                <a:spLocks/>
              </p:cNvSpPr>
              <p:nvPr/>
            </p:nvSpPr>
            <p:spPr bwMode="auto">
              <a:xfrm>
                <a:off x="307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8" name="Freeform 358"/>
              <p:cNvSpPr>
                <a:spLocks/>
              </p:cNvSpPr>
              <p:nvPr/>
            </p:nvSpPr>
            <p:spPr bwMode="auto">
              <a:xfrm>
                <a:off x="3079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9" name="Freeform 359"/>
              <p:cNvSpPr>
                <a:spLocks/>
              </p:cNvSpPr>
              <p:nvPr/>
            </p:nvSpPr>
            <p:spPr bwMode="auto">
              <a:xfrm>
                <a:off x="3088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0" name="Freeform 360"/>
              <p:cNvSpPr>
                <a:spLocks/>
              </p:cNvSpPr>
              <p:nvPr/>
            </p:nvSpPr>
            <p:spPr bwMode="auto">
              <a:xfrm>
                <a:off x="3088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1" name="Freeform 361"/>
              <p:cNvSpPr>
                <a:spLocks/>
              </p:cNvSpPr>
              <p:nvPr/>
            </p:nvSpPr>
            <p:spPr bwMode="auto">
              <a:xfrm>
                <a:off x="3088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2" name="Freeform 362"/>
              <p:cNvSpPr>
                <a:spLocks/>
              </p:cNvSpPr>
              <p:nvPr/>
            </p:nvSpPr>
            <p:spPr bwMode="auto">
              <a:xfrm>
                <a:off x="3088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3" name="Freeform 363"/>
              <p:cNvSpPr>
                <a:spLocks/>
              </p:cNvSpPr>
              <p:nvPr/>
            </p:nvSpPr>
            <p:spPr bwMode="auto">
              <a:xfrm>
                <a:off x="3088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4" name="Freeform 364"/>
              <p:cNvSpPr>
                <a:spLocks/>
              </p:cNvSpPr>
              <p:nvPr/>
            </p:nvSpPr>
            <p:spPr bwMode="auto">
              <a:xfrm>
                <a:off x="309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5" name="Freeform 365"/>
              <p:cNvSpPr>
                <a:spLocks/>
              </p:cNvSpPr>
              <p:nvPr/>
            </p:nvSpPr>
            <p:spPr bwMode="auto">
              <a:xfrm>
                <a:off x="3096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6" name="Freeform 366"/>
              <p:cNvSpPr>
                <a:spLocks/>
              </p:cNvSpPr>
              <p:nvPr/>
            </p:nvSpPr>
            <p:spPr bwMode="auto">
              <a:xfrm>
                <a:off x="3103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7" name="Freeform 367"/>
              <p:cNvSpPr>
                <a:spLocks/>
              </p:cNvSpPr>
              <p:nvPr/>
            </p:nvSpPr>
            <p:spPr bwMode="auto">
              <a:xfrm>
                <a:off x="3103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8" name="Freeform 368"/>
              <p:cNvSpPr>
                <a:spLocks/>
              </p:cNvSpPr>
              <p:nvPr/>
            </p:nvSpPr>
            <p:spPr bwMode="auto">
              <a:xfrm>
                <a:off x="310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9" name="Freeform 369"/>
              <p:cNvSpPr>
                <a:spLocks/>
              </p:cNvSpPr>
              <p:nvPr/>
            </p:nvSpPr>
            <p:spPr bwMode="auto">
              <a:xfrm>
                <a:off x="310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0" name="Freeform 370"/>
              <p:cNvSpPr>
                <a:spLocks/>
              </p:cNvSpPr>
              <p:nvPr/>
            </p:nvSpPr>
            <p:spPr bwMode="auto">
              <a:xfrm>
                <a:off x="3103" y="3730"/>
                <a:ext cx="17" cy="8"/>
              </a:xfrm>
              <a:custGeom>
                <a:avLst/>
                <a:gdLst>
                  <a:gd name="T0" fmla="*/ 0 w 17"/>
                  <a:gd name="T1" fmla="*/ 0 h 8"/>
                  <a:gd name="T2" fmla="*/ 9 w 17"/>
                  <a:gd name="T3" fmla="*/ 8 h 8"/>
                  <a:gd name="T4" fmla="*/ 17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9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1" name="Freeform 371"/>
              <p:cNvSpPr>
                <a:spLocks/>
              </p:cNvSpPr>
              <p:nvPr/>
            </p:nvSpPr>
            <p:spPr bwMode="auto">
              <a:xfrm>
                <a:off x="311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2" name="Freeform 372"/>
              <p:cNvSpPr>
                <a:spLocks/>
              </p:cNvSpPr>
              <p:nvPr/>
            </p:nvSpPr>
            <p:spPr bwMode="auto">
              <a:xfrm>
                <a:off x="311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3" name="Freeform 373"/>
              <p:cNvSpPr>
                <a:spLocks/>
              </p:cNvSpPr>
              <p:nvPr/>
            </p:nvSpPr>
            <p:spPr bwMode="auto">
              <a:xfrm>
                <a:off x="3112" y="3738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4" name="Freeform 374"/>
              <p:cNvSpPr>
                <a:spLocks/>
              </p:cNvSpPr>
              <p:nvPr/>
            </p:nvSpPr>
            <p:spPr bwMode="auto">
              <a:xfrm>
                <a:off x="312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5" name="Freeform 375"/>
              <p:cNvSpPr>
                <a:spLocks/>
              </p:cNvSpPr>
              <p:nvPr/>
            </p:nvSpPr>
            <p:spPr bwMode="auto">
              <a:xfrm>
                <a:off x="312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6" name="Freeform 376"/>
              <p:cNvSpPr>
                <a:spLocks/>
              </p:cNvSpPr>
              <p:nvPr/>
            </p:nvSpPr>
            <p:spPr bwMode="auto">
              <a:xfrm>
                <a:off x="312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7" name="Freeform 377"/>
              <p:cNvSpPr>
                <a:spLocks/>
              </p:cNvSpPr>
              <p:nvPr/>
            </p:nvSpPr>
            <p:spPr bwMode="auto">
              <a:xfrm>
                <a:off x="312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8" name="Freeform 378"/>
              <p:cNvSpPr>
                <a:spLocks/>
              </p:cNvSpPr>
              <p:nvPr/>
            </p:nvSpPr>
            <p:spPr bwMode="auto">
              <a:xfrm>
                <a:off x="3120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9" name="Freeform 379"/>
              <p:cNvSpPr>
                <a:spLocks/>
              </p:cNvSpPr>
              <p:nvPr/>
            </p:nvSpPr>
            <p:spPr bwMode="auto">
              <a:xfrm>
                <a:off x="3127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0" name="Freeform 380"/>
              <p:cNvSpPr>
                <a:spLocks/>
              </p:cNvSpPr>
              <p:nvPr/>
            </p:nvSpPr>
            <p:spPr bwMode="auto">
              <a:xfrm>
                <a:off x="3136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1" name="Freeform 381"/>
              <p:cNvSpPr>
                <a:spLocks/>
              </p:cNvSpPr>
              <p:nvPr/>
            </p:nvSpPr>
            <p:spPr bwMode="auto">
              <a:xfrm>
                <a:off x="3136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2" name="Freeform 382"/>
              <p:cNvSpPr>
                <a:spLocks/>
              </p:cNvSpPr>
              <p:nvPr/>
            </p:nvSpPr>
            <p:spPr bwMode="auto">
              <a:xfrm>
                <a:off x="3136" y="3690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3" name="Freeform 383"/>
              <p:cNvSpPr>
                <a:spLocks/>
              </p:cNvSpPr>
              <p:nvPr/>
            </p:nvSpPr>
            <p:spPr bwMode="auto">
              <a:xfrm>
                <a:off x="3136" y="3634"/>
                <a:ext cx="1" cy="64"/>
              </a:xfrm>
              <a:custGeom>
                <a:avLst/>
                <a:gdLst>
                  <a:gd name="T0" fmla="*/ 0 w 1"/>
                  <a:gd name="T1" fmla="*/ 54 h 66"/>
                  <a:gd name="T2" fmla="*/ 0 w 1"/>
                  <a:gd name="T3" fmla="*/ 8 h 66"/>
                  <a:gd name="T4" fmla="*/ 0 w 1"/>
                  <a:gd name="T5" fmla="*/ 0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6">
                    <a:moveTo>
                      <a:pt x="0" y="6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4" name="Freeform 384"/>
              <p:cNvSpPr>
                <a:spLocks/>
              </p:cNvSpPr>
              <p:nvPr/>
            </p:nvSpPr>
            <p:spPr bwMode="auto">
              <a:xfrm>
                <a:off x="3136" y="3602"/>
                <a:ext cx="1" cy="40"/>
              </a:xfrm>
              <a:custGeom>
                <a:avLst/>
                <a:gdLst>
                  <a:gd name="T0" fmla="*/ 0 w 1"/>
                  <a:gd name="T1" fmla="*/ 30 h 42"/>
                  <a:gd name="T2" fmla="*/ 0 w 1"/>
                  <a:gd name="T3" fmla="*/ 9 h 42"/>
                  <a:gd name="T4" fmla="*/ 0 w 1"/>
                  <a:gd name="T5" fmla="*/ 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2">
                    <a:moveTo>
                      <a:pt x="0" y="42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5" name="Freeform 385"/>
              <p:cNvSpPr>
                <a:spLocks/>
              </p:cNvSpPr>
              <p:nvPr/>
            </p:nvSpPr>
            <p:spPr bwMode="auto">
              <a:xfrm>
                <a:off x="3136" y="3578"/>
                <a:ext cx="1" cy="32"/>
              </a:xfrm>
              <a:custGeom>
                <a:avLst/>
                <a:gdLst>
                  <a:gd name="T0" fmla="*/ 0 w 1"/>
                  <a:gd name="T1" fmla="*/ 23 h 34"/>
                  <a:gd name="T2" fmla="*/ 0 w 1"/>
                  <a:gd name="T3" fmla="*/ 8 h 34"/>
                  <a:gd name="T4" fmla="*/ 0 w 1"/>
                  <a:gd name="T5" fmla="*/ 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4">
                    <a:moveTo>
                      <a:pt x="0" y="34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6" name="Freeform 386"/>
              <p:cNvSpPr>
                <a:spLocks/>
              </p:cNvSpPr>
              <p:nvPr/>
            </p:nvSpPr>
            <p:spPr bwMode="auto">
              <a:xfrm>
                <a:off x="3136" y="3586"/>
                <a:ext cx="15" cy="8"/>
              </a:xfrm>
              <a:custGeom>
                <a:avLst/>
                <a:gdLst>
                  <a:gd name="T0" fmla="*/ 0 w 16"/>
                  <a:gd name="T1" fmla="*/ 0 h 8"/>
                  <a:gd name="T2" fmla="*/ 8 w 16"/>
                  <a:gd name="T3" fmla="*/ 8 h 8"/>
                  <a:gd name="T4" fmla="*/ 10 w 16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8"/>
                    </a:lnTo>
                    <a:lnTo>
                      <a:pt x="16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7" name="Freeform 387"/>
              <p:cNvSpPr>
                <a:spLocks/>
              </p:cNvSpPr>
              <p:nvPr/>
            </p:nvSpPr>
            <p:spPr bwMode="auto">
              <a:xfrm>
                <a:off x="3144" y="3594"/>
                <a:ext cx="1" cy="48"/>
              </a:xfrm>
              <a:custGeom>
                <a:avLst/>
                <a:gdLst>
                  <a:gd name="T0" fmla="*/ 0 w 1"/>
                  <a:gd name="T1" fmla="*/ 0 h 50"/>
                  <a:gd name="T2" fmla="*/ 0 w 1"/>
                  <a:gd name="T3" fmla="*/ 33 h 50"/>
                  <a:gd name="T4" fmla="*/ 0 w 1"/>
                  <a:gd name="T5" fmla="*/ 38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0"/>
                    </a:moveTo>
                    <a:lnTo>
                      <a:pt x="0" y="42"/>
                    </a:lnTo>
                    <a:lnTo>
                      <a:pt x="0" y="5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8" name="Freeform 388"/>
              <p:cNvSpPr>
                <a:spLocks/>
              </p:cNvSpPr>
              <p:nvPr/>
            </p:nvSpPr>
            <p:spPr bwMode="auto">
              <a:xfrm>
                <a:off x="3144" y="3634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6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9" name="Freeform 389"/>
              <p:cNvSpPr>
                <a:spLocks/>
              </p:cNvSpPr>
              <p:nvPr/>
            </p:nvSpPr>
            <p:spPr bwMode="auto">
              <a:xfrm>
                <a:off x="3144" y="3650"/>
                <a:ext cx="1" cy="40"/>
              </a:xfrm>
              <a:custGeom>
                <a:avLst/>
                <a:gdLst>
                  <a:gd name="T0" fmla="*/ 0 w 1"/>
                  <a:gd name="T1" fmla="*/ 0 h 42"/>
                  <a:gd name="T2" fmla="*/ 0 w 1"/>
                  <a:gd name="T3" fmla="*/ 26 h 42"/>
                  <a:gd name="T4" fmla="*/ 0 w 1"/>
                  <a:gd name="T5" fmla="*/ 3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2">
                    <a:moveTo>
                      <a:pt x="0" y="0"/>
                    </a:moveTo>
                    <a:lnTo>
                      <a:pt x="0" y="34"/>
                    </a:lnTo>
                    <a:lnTo>
                      <a:pt x="0" y="42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0" name="Freeform 390"/>
              <p:cNvSpPr>
                <a:spLocks/>
              </p:cNvSpPr>
              <p:nvPr/>
            </p:nvSpPr>
            <p:spPr bwMode="auto">
              <a:xfrm>
                <a:off x="3144" y="3682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1" name="Freeform 391"/>
              <p:cNvSpPr>
                <a:spLocks/>
              </p:cNvSpPr>
              <p:nvPr/>
            </p:nvSpPr>
            <p:spPr bwMode="auto">
              <a:xfrm>
                <a:off x="3144" y="3706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6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2" name="Freeform 392"/>
              <p:cNvSpPr>
                <a:spLocks/>
              </p:cNvSpPr>
              <p:nvPr/>
            </p:nvSpPr>
            <p:spPr bwMode="auto">
              <a:xfrm>
                <a:off x="3144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3" name="Freeform 393"/>
              <p:cNvSpPr>
                <a:spLocks/>
              </p:cNvSpPr>
              <p:nvPr/>
            </p:nvSpPr>
            <p:spPr bwMode="auto">
              <a:xfrm>
                <a:off x="3144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4" name="Freeform 394"/>
              <p:cNvSpPr>
                <a:spLocks/>
              </p:cNvSpPr>
              <p:nvPr/>
            </p:nvSpPr>
            <p:spPr bwMode="auto">
              <a:xfrm>
                <a:off x="315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5" name="Freeform 395"/>
              <p:cNvSpPr>
                <a:spLocks/>
              </p:cNvSpPr>
              <p:nvPr/>
            </p:nvSpPr>
            <p:spPr bwMode="auto">
              <a:xfrm>
                <a:off x="315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6" name="Freeform 396"/>
              <p:cNvSpPr>
                <a:spLocks/>
              </p:cNvSpPr>
              <p:nvPr/>
            </p:nvSpPr>
            <p:spPr bwMode="auto">
              <a:xfrm>
                <a:off x="315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7" name="Freeform 397"/>
              <p:cNvSpPr>
                <a:spLocks/>
              </p:cNvSpPr>
              <p:nvPr/>
            </p:nvSpPr>
            <p:spPr bwMode="auto">
              <a:xfrm>
                <a:off x="3151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8" name="Freeform 398"/>
              <p:cNvSpPr>
                <a:spLocks/>
              </p:cNvSpPr>
              <p:nvPr/>
            </p:nvSpPr>
            <p:spPr bwMode="auto">
              <a:xfrm>
                <a:off x="316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9" name="Freeform 399"/>
              <p:cNvSpPr>
                <a:spLocks/>
              </p:cNvSpPr>
              <p:nvPr/>
            </p:nvSpPr>
            <p:spPr bwMode="auto">
              <a:xfrm>
                <a:off x="316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0" name="Freeform 400"/>
              <p:cNvSpPr>
                <a:spLocks/>
              </p:cNvSpPr>
              <p:nvPr/>
            </p:nvSpPr>
            <p:spPr bwMode="auto">
              <a:xfrm>
                <a:off x="316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1" name="Freeform 401"/>
              <p:cNvSpPr>
                <a:spLocks/>
              </p:cNvSpPr>
              <p:nvPr/>
            </p:nvSpPr>
            <p:spPr bwMode="auto">
              <a:xfrm>
                <a:off x="3160" y="3730"/>
                <a:ext cx="15" cy="8"/>
              </a:xfrm>
              <a:custGeom>
                <a:avLst/>
                <a:gdLst>
                  <a:gd name="T0" fmla="*/ 0 w 16"/>
                  <a:gd name="T1" fmla="*/ 0 h 8"/>
                  <a:gd name="T2" fmla="*/ 8 w 16"/>
                  <a:gd name="T3" fmla="*/ 8 h 8"/>
                  <a:gd name="T4" fmla="*/ 10 w 16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8"/>
                    </a:lnTo>
                    <a:lnTo>
                      <a:pt x="16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2" name="Freeform 402"/>
              <p:cNvSpPr>
                <a:spLocks/>
              </p:cNvSpPr>
              <p:nvPr/>
            </p:nvSpPr>
            <p:spPr bwMode="auto">
              <a:xfrm>
                <a:off x="316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3" name="Freeform 403"/>
              <p:cNvSpPr>
                <a:spLocks/>
              </p:cNvSpPr>
              <p:nvPr/>
            </p:nvSpPr>
            <p:spPr bwMode="auto">
              <a:xfrm>
                <a:off x="316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4" name="Freeform 404"/>
              <p:cNvSpPr>
                <a:spLocks/>
              </p:cNvSpPr>
              <p:nvPr/>
            </p:nvSpPr>
            <p:spPr bwMode="auto">
              <a:xfrm>
                <a:off x="3168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5" name="Freeform 405"/>
              <p:cNvSpPr>
                <a:spLocks/>
              </p:cNvSpPr>
              <p:nvPr/>
            </p:nvSpPr>
            <p:spPr bwMode="auto">
              <a:xfrm>
                <a:off x="3175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6" name="Freeform 406"/>
              <p:cNvSpPr>
                <a:spLocks/>
              </p:cNvSpPr>
              <p:nvPr/>
            </p:nvSpPr>
            <p:spPr bwMode="auto">
              <a:xfrm>
                <a:off x="317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7" name="Freeform 407"/>
              <p:cNvSpPr>
                <a:spLocks/>
              </p:cNvSpPr>
              <p:nvPr/>
            </p:nvSpPr>
            <p:spPr bwMode="auto">
              <a:xfrm>
                <a:off x="3175" y="3730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9 w 17"/>
                  <a:gd name="T3" fmla="*/ 0 h 8"/>
                  <a:gd name="T4" fmla="*/ 17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8" name="Freeform 408"/>
              <p:cNvSpPr>
                <a:spLocks/>
              </p:cNvSpPr>
              <p:nvPr/>
            </p:nvSpPr>
            <p:spPr bwMode="auto">
              <a:xfrm>
                <a:off x="318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9" name="Freeform 409"/>
              <p:cNvSpPr>
                <a:spLocks/>
              </p:cNvSpPr>
              <p:nvPr/>
            </p:nvSpPr>
            <p:spPr bwMode="auto">
              <a:xfrm>
                <a:off x="318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0" name="Freeform 410"/>
              <p:cNvSpPr>
                <a:spLocks/>
              </p:cNvSpPr>
              <p:nvPr/>
            </p:nvSpPr>
            <p:spPr bwMode="auto">
              <a:xfrm>
                <a:off x="3184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5" name="Group 411"/>
            <p:cNvGrpSpPr>
              <a:grpSpLocks/>
            </p:cNvGrpSpPr>
            <p:nvPr/>
          </p:nvGrpSpPr>
          <p:grpSpPr bwMode="auto">
            <a:xfrm>
              <a:off x="3492" y="2662"/>
              <a:ext cx="327" cy="865"/>
              <a:chOff x="3192" y="2770"/>
              <a:chExt cx="328" cy="976"/>
            </a:xfrm>
          </p:grpSpPr>
          <p:sp>
            <p:nvSpPr>
              <p:cNvPr id="20541" name="Freeform 412"/>
              <p:cNvSpPr>
                <a:spLocks/>
              </p:cNvSpPr>
              <p:nvPr/>
            </p:nvSpPr>
            <p:spPr bwMode="auto">
              <a:xfrm>
                <a:off x="319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2" name="Freeform 413"/>
              <p:cNvSpPr>
                <a:spLocks/>
              </p:cNvSpPr>
              <p:nvPr/>
            </p:nvSpPr>
            <p:spPr bwMode="auto">
              <a:xfrm>
                <a:off x="319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3" name="Freeform 414"/>
              <p:cNvSpPr>
                <a:spLocks/>
              </p:cNvSpPr>
              <p:nvPr/>
            </p:nvSpPr>
            <p:spPr bwMode="auto">
              <a:xfrm>
                <a:off x="319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4" name="Freeform 415"/>
              <p:cNvSpPr>
                <a:spLocks/>
              </p:cNvSpPr>
              <p:nvPr/>
            </p:nvSpPr>
            <p:spPr bwMode="auto">
              <a:xfrm>
                <a:off x="3192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5" name="Freeform 416"/>
              <p:cNvSpPr>
                <a:spLocks/>
              </p:cNvSpPr>
              <p:nvPr/>
            </p:nvSpPr>
            <p:spPr bwMode="auto">
              <a:xfrm>
                <a:off x="319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6" name="Freeform 417"/>
              <p:cNvSpPr>
                <a:spLocks/>
              </p:cNvSpPr>
              <p:nvPr/>
            </p:nvSpPr>
            <p:spPr bwMode="auto">
              <a:xfrm>
                <a:off x="319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7" name="Freeform 418"/>
              <p:cNvSpPr>
                <a:spLocks/>
              </p:cNvSpPr>
              <p:nvPr/>
            </p:nvSpPr>
            <p:spPr bwMode="auto">
              <a:xfrm>
                <a:off x="3199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8" name="Freeform 419"/>
              <p:cNvSpPr>
                <a:spLocks/>
              </p:cNvSpPr>
              <p:nvPr/>
            </p:nvSpPr>
            <p:spPr bwMode="auto">
              <a:xfrm>
                <a:off x="3208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9" name="Freeform 420"/>
              <p:cNvSpPr>
                <a:spLocks/>
              </p:cNvSpPr>
              <p:nvPr/>
            </p:nvSpPr>
            <p:spPr bwMode="auto">
              <a:xfrm>
                <a:off x="3208" y="3722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0" name="Freeform 421"/>
              <p:cNvSpPr>
                <a:spLocks/>
              </p:cNvSpPr>
              <p:nvPr/>
            </p:nvSpPr>
            <p:spPr bwMode="auto">
              <a:xfrm>
                <a:off x="3216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1" name="Freeform 422"/>
              <p:cNvSpPr>
                <a:spLocks/>
              </p:cNvSpPr>
              <p:nvPr/>
            </p:nvSpPr>
            <p:spPr bwMode="auto">
              <a:xfrm>
                <a:off x="3216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2" name="Freeform 423"/>
              <p:cNvSpPr>
                <a:spLocks/>
              </p:cNvSpPr>
              <p:nvPr/>
            </p:nvSpPr>
            <p:spPr bwMode="auto">
              <a:xfrm>
                <a:off x="3216" y="3690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3" name="Freeform 424"/>
              <p:cNvSpPr>
                <a:spLocks/>
              </p:cNvSpPr>
              <p:nvPr/>
            </p:nvSpPr>
            <p:spPr bwMode="auto">
              <a:xfrm>
                <a:off x="3216" y="3658"/>
                <a:ext cx="1" cy="40"/>
              </a:xfrm>
              <a:custGeom>
                <a:avLst/>
                <a:gdLst>
                  <a:gd name="T0" fmla="*/ 0 w 1"/>
                  <a:gd name="T1" fmla="*/ 35 h 41"/>
                  <a:gd name="T2" fmla="*/ 0 w 1"/>
                  <a:gd name="T3" fmla="*/ 8 h 41"/>
                  <a:gd name="T4" fmla="*/ 0 w 1"/>
                  <a:gd name="T5" fmla="*/ 0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1">
                    <a:moveTo>
                      <a:pt x="0" y="41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4" name="Freeform 425"/>
              <p:cNvSpPr>
                <a:spLocks/>
              </p:cNvSpPr>
              <p:nvPr/>
            </p:nvSpPr>
            <p:spPr bwMode="auto">
              <a:xfrm>
                <a:off x="3216" y="3602"/>
                <a:ext cx="1" cy="64"/>
              </a:xfrm>
              <a:custGeom>
                <a:avLst/>
                <a:gdLst>
                  <a:gd name="T0" fmla="*/ 0 w 1"/>
                  <a:gd name="T1" fmla="*/ 51 h 67"/>
                  <a:gd name="T2" fmla="*/ 0 w 1"/>
                  <a:gd name="T3" fmla="*/ 9 h 67"/>
                  <a:gd name="T4" fmla="*/ 0 w 1"/>
                  <a:gd name="T5" fmla="*/ 0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7">
                    <a:moveTo>
                      <a:pt x="0" y="6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5" name="Freeform 426"/>
              <p:cNvSpPr>
                <a:spLocks/>
              </p:cNvSpPr>
              <p:nvPr/>
            </p:nvSpPr>
            <p:spPr bwMode="auto">
              <a:xfrm>
                <a:off x="3216" y="3531"/>
                <a:ext cx="1" cy="79"/>
              </a:xfrm>
              <a:custGeom>
                <a:avLst/>
                <a:gdLst>
                  <a:gd name="T0" fmla="*/ 0 w 1"/>
                  <a:gd name="T1" fmla="*/ 62 h 83"/>
                  <a:gd name="T2" fmla="*/ 0 w 1"/>
                  <a:gd name="T3" fmla="*/ 8 h 83"/>
                  <a:gd name="T4" fmla="*/ 0 w 1"/>
                  <a:gd name="T5" fmla="*/ 0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3">
                    <a:moveTo>
                      <a:pt x="0" y="8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6" name="Freeform 427"/>
              <p:cNvSpPr>
                <a:spLocks/>
              </p:cNvSpPr>
              <p:nvPr/>
            </p:nvSpPr>
            <p:spPr bwMode="auto">
              <a:xfrm>
                <a:off x="3216" y="3466"/>
                <a:ext cx="1" cy="72"/>
              </a:xfrm>
              <a:custGeom>
                <a:avLst/>
                <a:gdLst>
                  <a:gd name="T0" fmla="*/ 0 w 1"/>
                  <a:gd name="T1" fmla="*/ 58 h 75"/>
                  <a:gd name="T2" fmla="*/ 0 w 1"/>
                  <a:gd name="T3" fmla="*/ 8 h 75"/>
                  <a:gd name="T4" fmla="*/ 0 w 1"/>
                  <a:gd name="T5" fmla="*/ 0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5">
                    <a:moveTo>
                      <a:pt x="0" y="7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7" name="Freeform 428"/>
              <p:cNvSpPr>
                <a:spLocks/>
              </p:cNvSpPr>
              <p:nvPr/>
            </p:nvSpPr>
            <p:spPr bwMode="auto">
              <a:xfrm>
                <a:off x="3216" y="3474"/>
                <a:ext cx="16" cy="9"/>
              </a:xfrm>
              <a:custGeom>
                <a:avLst/>
                <a:gdLst>
                  <a:gd name="T0" fmla="*/ 0 w 17"/>
                  <a:gd name="T1" fmla="*/ 0 h 9"/>
                  <a:gd name="T2" fmla="*/ 8 w 17"/>
                  <a:gd name="T3" fmla="*/ 9 h 9"/>
                  <a:gd name="T4" fmla="*/ 11 w 17"/>
                  <a:gd name="T5" fmla="*/ 9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0"/>
                    </a:moveTo>
                    <a:lnTo>
                      <a:pt x="8" y="9"/>
                    </a:lnTo>
                    <a:lnTo>
                      <a:pt x="17" y="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8" name="Freeform 429"/>
              <p:cNvSpPr>
                <a:spLocks/>
              </p:cNvSpPr>
              <p:nvPr/>
            </p:nvSpPr>
            <p:spPr bwMode="auto">
              <a:xfrm>
                <a:off x="3223" y="3483"/>
                <a:ext cx="1" cy="79"/>
              </a:xfrm>
              <a:custGeom>
                <a:avLst/>
                <a:gdLst>
                  <a:gd name="T0" fmla="*/ 0 w 1"/>
                  <a:gd name="T1" fmla="*/ 0 h 83"/>
                  <a:gd name="T2" fmla="*/ 0 w 1"/>
                  <a:gd name="T3" fmla="*/ 56 h 83"/>
                  <a:gd name="T4" fmla="*/ 0 w 1"/>
                  <a:gd name="T5" fmla="*/ 62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3">
                    <a:moveTo>
                      <a:pt x="0" y="0"/>
                    </a:moveTo>
                    <a:lnTo>
                      <a:pt x="0" y="75"/>
                    </a:lnTo>
                    <a:lnTo>
                      <a:pt x="0" y="8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9" name="Freeform 430"/>
              <p:cNvSpPr>
                <a:spLocks/>
              </p:cNvSpPr>
              <p:nvPr/>
            </p:nvSpPr>
            <p:spPr bwMode="auto">
              <a:xfrm>
                <a:off x="3223" y="3555"/>
                <a:ext cx="1" cy="23"/>
              </a:xfrm>
              <a:custGeom>
                <a:avLst/>
                <a:gdLst>
                  <a:gd name="T0" fmla="*/ 0 w 1"/>
                  <a:gd name="T1" fmla="*/ 0 h 24"/>
                  <a:gd name="T2" fmla="*/ 0 w 1"/>
                  <a:gd name="T3" fmla="*/ 12 h 24"/>
                  <a:gd name="T4" fmla="*/ 0 w 1"/>
                  <a:gd name="T5" fmla="*/ 18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4">
                    <a:moveTo>
                      <a:pt x="0" y="0"/>
                    </a:moveTo>
                    <a:lnTo>
                      <a:pt x="0" y="16"/>
                    </a:lnTo>
                    <a:lnTo>
                      <a:pt x="0" y="2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0" name="Freeform 431"/>
              <p:cNvSpPr>
                <a:spLocks/>
              </p:cNvSpPr>
              <p:nvPr/>
            </p:nvSpPr>
            <p:spPr bwMode="auto">
              <a:xfrm>
                <a:off x="3223" y="3570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1" name="Freeform 432"/>
              <p:cNvSpPr>
                <a:spLocks/>
              </p:cNvSpPr>
              <p:nvPr/>
            </p:nvSpPr>
            <p:spPr bwMode="auto">
              <a:xfrm>
                <a:off x="3223" y="3586"/>
                <a:ext cx="1" cy="40"/>
              </a:xfrm>
              <a:custGeom>
                <a:avLst/>
                <a:gdLst>
                  <a:gd name="T0" fmla="*/ 0 w 1"/>
                  <a:gd name="T1" fmla="*/ 0 h 41"/>
                  <a:gd name="T2" fmla="*/ 0 w 1"/>
                  <a:gd name="T3" fmla="*/ 27 h 41"/>
                  <a:gd name="T4" fmla="*/ 0 w 1"/>
                  <a:gd name="T5" fmla="*/ 35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1">
                    <a:moveTo>
                      <a:pt x="0" y="0"/>
                    </a:moveTo>
                    <a:lnTo>
                      <a:pt x="0" y="33"/>
                    </a:lnTo>
                    <a:lnTo>
                      <a:pt x="0" y="41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2" name="Freeform 433"/>
              <p:cNvSpPr>
                <a:spLocks/>
              </p:cNvSpPr>
              <p:nvPr/>
            </p:nvSpPr>
            <p:spPr bwMode="auto">
              <a:xfrm>
                <a:off x="3223" y="3618"/>
                <a:ext cx="1" cy="48"/>
              </a:xfrm>
              <a:custGeom>
                <a:avLst/>
                <a:gdLst>
                  <a:gd name="T0" fmla="*/ 0 w 1"/>
                  <a:gd name="T1" fmla="*/ 0 h 50"/>
                  <a:gd name="T2" fmla="*/ 0 w 1"/>
                  <a:gd name="T3" fmla="*/ 33 h 50"/>
                  <a:gd name="T4" fmla="*/ 0 w 1"/>
                  <a:gd name="T5" fmla="*/ 38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0"/>
                    </a:moveTo>
                    <a:lnTo>
                      <a:pt x="0" y="42"/>
                    </a:lnTo>
                    <a:lnTo>
                      <a:pt x="0" y="5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3" name="Freeform 434"/>
              <p:cNvSpPr>
                <a:spLocks/>
              </p:cNvSpPr>
              <p:nvPr/>
            </p:nvSpPr>
            <p:spPr bwMode="auto">
              <a:xfrm>
                <a:off x="3223" y="3658"/>
                <a:ext cx="1" cy="56"/>
              </a:xfrm>
              <a:custGeom>
                <a:avLst/>
                <a:gdLst>
                  <a:gd name="T0" fmla="*/ 0 w 1"/>
                  <a:gd name="T1" fmla="*/ 0 h 58"/>
                  <a:gd name="T2" fmla="*/ 0 w 1"/>
                  <a:gd name="T3" fmla="*/ 40 h 58"/>
                  <a:gd name="T4" fmla="*/ 0 w 1"/>
                  <a:gd name="T5" fmla="*/ 46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8">
                    <a:moveTo>
                      <a:pt x="0" y="0"/>
                    </a:moveTo>
                    <a:lnTo>
                      <a:pt x="0" y="50"/>
                    </a:lnTo>
                    <a:lnTo>
                      <a:pt x="0" y="5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4" name="Freeform 435"/>
              <p:cNvSpPr>
                <a:spLocks/>
              </p:cNvSpPr>
              <p:nvPr/>
            </p:nvSpPr>
            <p:spPr bwMode="auto">
              <a:xfrm>
                <a:off x="3223" y="3706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5" name="Freeform 436"/>
              <p:cNvSpPr>
                <a:spLocks/>
              </p:cNvSpPr>
              <p:nvPr/>
            </p:nvSpPr>
            <p:spPr bwMode="auto">
              <a:xfrm>
                <a:off x="3223" y="3714"/>
                <a:ext cx="17" cy="8"/>
              </a:xfrm>
              <a:custGeom>
                <a:avLst/>
                <a:gdLst>
                  <a:gd name="T0" fmla="*/ 0 w 17"/>
                  <a:gd name="T1" fmla="*/ 0 h 8"/>
                  <a:gd name="T2" fmla="*/ 9 w 17"/>
                  <a:gd name="T3" fmla="*/ 8 h 8"/>
                  <a:gd name="T4" fmla="*/ 17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9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6" name="Freeform 437"/>
              <p:cNvSpPr>
                <a:spLocks/>
              </p:cNvSpPr>
              <p:nvPr/>
            </p:nvSpPr>
            <p:spPr bwMode="auto">
              <a:xfrm>
                <a:off x="3232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7" name="Freeform 438"/>
              <p:cNvSpPr>
                <a:spLocks/>
              </p:cNvSpPr>
              <p:nvPr/>
            </p:nvSpPr>
            <p:spPr bwMode="auto">
              <a:xfrm>
                <a:off x="3232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8" name="Freeform 439"/>
              <p:cNvSpPr>
                <a:spLocks/>
              </p:cNvSpPr>
              <p:nvPr/>
            </p:nvSpPr>
            <p:spPr bwMode="auto">
              <a:xfrm>
                <a:off x="3232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9" name="Freeform 440"/>
              <p:cNvSpPr>
                <a:spLocks/>
              </p:cNvSpPr>
              <p:nvPr/>
            </p:nvSpPr>
            <p:spPr bwMode="auto">
              <a:xfrm>
                <a:off x="3232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0" name="Freeform 441"/>
              <p:cNvSpPr>
                <a:spLocks/>
              </p:cNvSpPr>
              <p:nvPr/>
            </p:nvSpPr>
            <p:spPr bwMode="auto">
              <a:xfrm>
                <a:off x="3232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1" name="Freeform 442"/>
              <p:cNvSpPr>
                <a:spLocks/>
              </p:cNvSpPr>
              <p:nvPr/>
            </p:nvSpPr>
            <p:spPr bwMode="auto">
              <a:xfrm>
                <a:off x="323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2" name="Freeform 443"/>
              <p:cNvSpPr>
                <a:spLocks/>
              </p:cNvSpPr>
              <p:nvPr/>
            </p:nvSpPr>
            <p:spPr bwMode="auto">
              <a:xfrm>
                <a:off x="323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3" name="Freeform 444"/>
              <p:cNvSpPr>
                <a:spLocks/>
              </p:cNvSpPr>
              <p:nvPr/>
            </p:nvSpPr>
            <p:spPr bwMode="auto">
              <a:xfrm>
                <a:off x="3232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4" name="Freeform 445"/>
              <p:cNvSpPr>
                <a:spLocks/>
              </p:cNvSpPr>
              <p:nvPr/>
            </p:nvSpPr>
            <p:spPr bwMode="auto">
              <a:xfrm>
                <a:off x="324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5" name="Freeform 446"/>
              <p:cNvSpPr>
                <a:spLocks/>
              </p:cNvSpPr>
              <p:nvPr/>
            </p:nvSpPr>
            <p:spPr bwMode="auto">
              <a:xfrm>
                <a:off x="324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6" name="Freeform 447"/>
              <p:cNvSpPr>
                <a:spLocks/>
              </p:cNvSpPr>
              <p:nvPr/>
            </p:nvSpPr>
            <p:spPr bwMode="auto">
              <a:xfrm>
                <a:off x="324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7" name="Freeform 448"/>
              <p:cNvSpPr>
                <a:spLocks/>
              </p:cNvSpPr>
              <p:nvPr/>
            </p:nvSpPr>
            <p:spPr bwMode="auto">
              <a:xfrm>
                <a:off x="324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8" name="Freeform 449"/>
              <p:cNvSpPr>
                <a:spLocks/>
              </p:cNvSpPr>
              <p:nvPr/>
            </p:nvSpPr>
            <p:spPr bwMode="auto">
              <a:xfrm>
                <a:off x="3240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9" name="Freeform 450"/>
              <p:cNvSpPr>
                <a:spLocks/>
              </p:cNvSpPr>
              <p:nvPr/>
            </p:nvSpPr>
            <p:spPr bwMode="auto">
              <a:xfrm>
                <a:off x="324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0" name="Freeform 451"/>
              <p:cNvSpPr>
                <a:spLocks/>
              </p:cNvSpPr>
              <p:nvPr/>
            </p:nvSpPr>
            <p:spPr bwMode="auto">
              <a:xfrm>
                <a:off x="3247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1" name="Freeform 452"/>
              <p:cNvSpPr>
                <a:spLocks/>
              </p:cNvSpPr>
              <p:nvPr/>
            </p:nvSpPr>
            <p:spPr bwMode="auto">
              <a:xfrm>
                <a:off x="325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2" name="Freeform 453"/>
              <p:cNvSpPr>
                <a:spLocks/>
              </p:cNvSpPr>
              <p:nvPr/>
            </p:nvSpPr>
            <p:spPr bwMode="auto">
              <a:xfrm>
                <a:off x="325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" name="Freeform 454"/>
              <p:cNvSpPr>
                <a:spLocks/>
              </p:cNvSpPr>
              <p:nvPr/>
            </p:nvSpPr>
            <p:spPr bwMode="auto">
              <a:xfrm>
                <a:off x="325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4" name="Freeform 455"/>
              <p:cNvSpPr>
                <a:spLocks/>
              </p:cNvSpPr>
              <p:nvPr/>
            </p:nvSpPr>
            <p:spPr bwMode="auto">
              <a:xfrm>
                <a:off x="325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5" name="Freeform 456"/>
              <p:cNvSpPr>
                <a:spLocks/>
              </p:cNvSpPr>
              <p:nvPr/>
            </p:nvSpPr>
            <p:spPr bwMode="auto">
              <a:xfrm>
                <a:off x="3256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" name="Freeform 457"/>
              <p:cNvSpPr>
                <a:spLocks/>
              </p:cNvSpPr>
              <p:nvPr/>
            </p:nvSpPr>
            <p:spPr bwMode="auto">
              <a:xfrm>
                <a:off x="326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7" name="Freeform 458"/>
              <p:cNvSpPr>
                <a:spLocks/>
              </p:cNvSpPr>
              <p:nvPr/>
            </p:nvSpPr>
            <p:spPr bwMode="auto">
              <a:xfrm>
                <a:off x="326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" name="Freeform 459"/>
              <p:cNvSpPr>
                <a:spLocks/>
              </p:cNvSpPr>
              <p:nvPr/>
            </p:nvSpPr>
            <p:spPr bwMode="auto">
              <a:xfrm>
                <a:off x="326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9" name="Freeform 460"/>
              <p:cNvSpPr>
                <a:spLocks/>
              </p:cNvSpPr>
              <p:nvPr/>
            </p:nvSpPr>
            <p:spPr bwMode="auto">
              <a:xfrm>
                <a:off x="326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" name="Freeform 461"/>
              <p:cNvSpPr>
                <a:spLocks/>
              </p:cNvSpPr>
              <p:nvPr/>
            </p:nvSpPr>
            <p:spPr bwMode="auto">
              <a:xfrm>
                <a:off x="3264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1" name="Freeform 462"/>
              <p:cNvSpPr>
                <a:spLocks/>
              </p:cNvSpPr>
              <p:nvPr/>
            </p:nvSpPr>
            <p:spPr bwMode="auto">
              <a:xfrm>
                <a:off x="327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" name="Freeform 463"/>
              <p:cNvSpPr>
                <a:spLocks/>
              </p:cNvSpPr>
              <p:nvPr/>
            </p:nvSpPr>
            <p:spPr bwMode="auto">
              <a:xfrm>
                <a:off x="327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3" name="Freeform 464"/>
              <p:cNvSpPr>
                <a:spLocks/>
              </p:cNvSpPr>
              <p:nvPr/>
            </p:nvSpPr>
            <p:spPr bwMode="auto">
              <a:xfrm>
                <a:off x="327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4" name="Freeform 465"/>
              <p:cNvSpPr>
                <a:spLocks/>
              </p:cNvSpPr>
              <p:nvPr/>
            </p:nvSpPr>
            <p:spPr bwMode="auto">
              <a:xfrm>
                <a:off x="327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5" name="Freeform 466"/>
              <p:cNvSpPr>
                <a:spLocks/>
              </p:cNvSpPr>
              <p:nvPr/>
            </p:nvSpPr>
            <p:spPr bwMode="auto">
              <a:xfrm>
                <a:off x="3271" y="3730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9 w 17"/>
                  <a:gd name="T3" fmla="*/ 0 h 8"/>
                  <a:gd name="T4" fmla="*/ 17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6" name="Freeform 467"/>
              <p:cNvSpPr>
                <a:spLocks/>
              </p:cNvSpPr>
              <p:nvPr/>
            </p:nvSpPr>
            <p:spPr bwMode="auto">
              <a:xfrm>
                <a:off x="3280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7" name="Freeform 468"/>
              <p:cNvSpPr>
                <a:spLocks/>
              </p:cNvSpPr>
              <p:nvPr/>
            </p:nvSpPr>
            <p:spPr bwMode="auto">
              <a:xfrm>
                <a:off x="3288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8" name="Freeform 469"/>
              <p:cNvSpPr>
                <a:spLocks/>
              </p:cNvSpPr>
              <p:nvPr/>
            </p:nvSpPr>
            <p:spPr bwMode="auto">
              <a:xfrm>
                <a:off x="3288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9" name="Freeform 470"/>
              <p:cNvSpPr>
                <a:spLocks/>
              </p:cNvSpPr>
              <p:nvPr/>
            </p:nvSpPr>
            <p:spPr bwMode="auto">
              <a:xfrm>
                <a:off x="3288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0" name="Freeform 471"/>
              <p:cNvSpPr>
                <a:spLocks/>
              </p:cNvSpPr>
              <p:nvPr/>
            </p:nvSpPr>
            <p:spPr bwMode="auto">
              <a:xfrm>
                <a:off x="3288" y="3698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1" name="Freeform 472"/>
              <p:cNvSpPr>
                <a:spLocks/>
              </p:cNvSpPr>
              <p:nvPr/>
            </p:nvSpPr>
            <p:spPr bwMode="auto">
              <a:xfrm>
                <a:off x="3288" y="3690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2" name="Freeform 473"/>
              <p:cNvSpPr>
                <a:spLocks/>
              </p:cNvSpPr>
              <p:nvPr/>
            </p:nvSpPr>
            <p:spPr bwMode="auto">
              <a:xfrm>
                <a:off x="3288" y="3642"/>
                <a:ext cx="16" cy="56"/>
              </a:xfrm>
              <a:custGeom>
                <a:avLst/>
                <a:gdLst>
                  <a:gd name="T0" fmla="*/ 0 w 17"/>
                  <a:gd name="T1" fmla="*/ 46 h 58"/>
                  <a:gd name="T2" fmla="*/ 8 w 17"/>
                  <a:gd name="T3" fmla="*/ 0 h 58"/>
                  <a:gd name="T4" fmla="*/ 11 w 17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58">
                    <a:moveTo>
                      <a:pt x="0" y="5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3" name="Freeform 474"/>
              <p:cNvSpPr>
                <a:spLocks/>
              </p:cNvSpPr>
              <p:nvPr/>
            </p:nvSpPr>
            <p:spPr bwMode="auto">
              <a:xfrm>
                <a:off x="3295" y="3514"/>
                <a:ext cx="1" cy="128"/>
              </a:xfrm>
              <a:custGeom>
                <a:avLst/>
                <a:gdLst>
                  <a:gd name="T0" fmla="*/ 0 w 1"/>
                  <a:gd name="T1" fmla="*/ 106 h 133"/>
                  <a:gd name="T2" fmla="*/ 0 w 1"/>
                  <a:gd name="T3" fmla="*/ 8 h 133"/>
                  <a:gd name="T4" fmla="*/ 0 w 1"/>
                  <a:gd name="T5" fmla="*/ 0 h 1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33">
                    <a:moveTo>
                      <a:pt x="0" y="1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4" name="Freeform 475"/>
              <p:cNvSpPr>
                <a:spLocks/>
              </p:cNvSpPr>
              <p:nvPr/>
            </p:nvSpPr>
            <p:spPr bwMode="auto">
              <a:xfrm>
                <a:off x="3295" y="3210"/>
                <a:ext cx="1" cy="312"/>
              </a:xfrm>
              <a:custGeom>
                <a:avLst/>
                <a:gdLst>
                  <a:gd name="T0" fmla="*/ 0 w 1"/>
                  <a:gd name="T1" fmla="*/ 254 h 325"/>
                  <a:gd name="T2" fmla="*/ 0 w 1"/>
                  <a:gd name="T3" fmla="*/ 9 h 325"/>
                  <a:gd name="T4" fmla="*/ 0 w 1"/>
                  <a:gd name="T5" fmla="*/ 0 h 3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25">
                    <a:moveTo>
                      <a:pt x="0" y="3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5" name="Freeform 476"/>
              <p:cNvSpPr>
                <a:spLocks/>
              </p:cNvSpPr>
              <p:nvPr/>
            </p:nvSpPr>
            <p:spPr bwMode="auto">
              <a:xfrm>
                <a:off x="3295" y="2770"/>
                <a:ext cx="1" cy="449"/>
              </a:xfrm>
              <a:custGeom>
                <a:avLst/>
                <a:gdLst>
                  <a:gd name="T0" fmla="*/ 0 w 1"/>
                  <a:gd name="T1" fmla="*/ 369 h 467"/>
                  <a:gd name="T2" fmla="*/ 0 w 1"/>
                  <a:gd name="T3" fmla="*/ 8 h 467"/>
                  <a:gd name="T4" fmla="*/ 0 w 1"/>
                  <a:gd name="T5" fmla="*/ 0 h 4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67">
                    <a:moveTo>
                      <a:pt x="0" y="46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6" name="Freeform 477"/>
              <p:cNvSpPr>
                <a:spLocks/>
              </p:cNvSpPr>
              <p:nvPr/>
            </p:nvSpPr>
            <p:spPr bwMode="auto">
              <a:xfrm>
                <a:off x="3295" y="2778"/>
                <a:ext cx="1" cy="369"/>
              </a:xfrm>
              <a:custGeom>
                <a:avLst/>
                <a:gdLst>
                  <a:gd name="T0" fmla="*/ 0 w 1"/>
                  <a:gd name="T1" fmla="*/ 0 h 384"/>
                  <a:gd name="T2" fmla="*/ 0 w 1"/>
                  <a:gd name="T3" fmla="*/ 295 h 384"/>
                  <a:gd name="T4" fmla="*/ 0 w 1"/>
                  <a:gd name="T5" fmla="*/ 303 h 3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84">
                    <a:moveTo>
                      <a:pt x="0" y="0"/>
                    </a:moveTo>
                    <a:lnTo>
                      <a:pt x="0" y="375"/>
                    </a:lnTo>
                    <a:lnTo>
                      <a:pt x="0" y="38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7" name="Freeform 478"/>
              <p:cNvSpPr>
                <a:spLocks/>
              </p:cNvSpPr>
              <p:nvPr/>
            </p:nvSpPr>
            <p:spPr bwMode="auto">
              <a:xfrm>
                <a:off x="3295" y="3138"/>
                <a:ext cx="1" cy="216"/>
              </a:xfrm>
              <a:custGeom>
                <a:avLst/>
                <a:gdLst>
                  <a:gd name="T0" fmla="*/ 0 w 1"/>
                  <a:gd name="T1" fmla="*/ 0 h 225"/>
                  <a:gd name="T2" fmla="*/ 0 w 1"/>
                  <a:gd name="T3" fmla="*/ 170 h 225"/>
                  <a:gd name="T4" fmla="*/ 0 w 1"/>
                  <a:gd name="T5" fmla="*/ 176 h 2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25">
                    <a:moveTo>
                      <a:pt x="0" y="0"/>
                    </a:moveTo>
                    <a:lnTo>
                      <a:pt x="0" y="217"/>
                    </a:lnTo>
                    <a:lnTo>
                      <a:pt x="0" y="2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8" name="Freeform 479"/>
              <p:cNvSpPr>
                <a:spLocks/>
              </p:cNvSpPr>
              <p:nvPr/>
            </p:nvSpPr>
            <p:spPr bwMode="auto">
              <a:xfrm>
                <a:off x="3295" y="3219"/>
                <a:ext cx="1" cy="127"/>
              </a:xfrm>
              <a:custGeom>
                <a:avLst/>
                <a:gdLst>
                  <a:gd name="T0" fmla="*/ 0 w 1"/>
                  <a:gd name="T1" fmla="*/ 101 h 133"/>
                  <a:gd name="T2" fmla="*/ 0 w 1"/>
                  <a:gd name="T3" fmla="*/ 8 h 133"/>
                  <a:gd name="T4" fmla="*/ 0 w 1"/>
                  <a:gd name="T5" fmla="*/ 0 h 1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33">
                    <a:moveTo>
                      <a:pt x="0" y="1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9" name="Freeform 480"/>
              <p:cNvSpPr>
                <a:spLocks/>
              </p:cNvSpPr>
              <p:nvPr/>
            </p:nvSpPr>
            <p:spPr bwMode="auto">
              <a:xfrm>
                <a:off x="3295" y="3210"/>
                <a:ext cx="16" cy="16"/>
              </a:xfrm>
              <a:custGeom>
                <a:avLst/>
                <a:gdLst>
                  <a:gd name="T0" fmla="*/ 0 w 17"/>
                  <a:gd name="T1" fmla="*/ 11 h 17"/>
                  <a:gd name="T2" fmla="*/ 8 w 17"/>
                  <a:gd name="T3" fmla="*/ 0 h 17"/>
                  <a:gd name="T4" fmla="*/ 11 w 17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7">
                    <a:moveTo>
                      <a:pt x="0" y="17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0" name="Freeform 481"/>
              <p:cNvSpPr>
                <a:spLocks/>
              </p:cNvSpPr>
              <p:nvPr/>
            </p:nvSpPr>
            <p:spPr bwMode="auto">
              <a:xfrm>
                <a:off x="3304" y="3210"/>
                <a:ext cx="1" cy="208"/>
              </a:xfrm>
              <a:custGeom>
                <a:avLst/>
                <a:gdLst>
                  <a:gd name="T0" fmla="*/ 0 w 1"/>
                  <a:gd name="T1" fmla="*/ 0 h 217"/>
                  <a:gd name="T2" fmla="*/ 0 w 1"/>
                  <a:gd name="T3" fmla="*/ 162 h 217"/>
                  <a:gd name="T4" fmla="*/ 0 w 1"/>
                  <a:gd name="T5" fmla="*/ 168 h 2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lnTo>
                      <a:pt x="0" y="209"/>
                    </a:lnTo>
                    <a:lnTo>
                      <a:pt x="0" y="2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1" name="Freeform 482"/>
              <p:cNvSpPr>
                <a:spLocks/>
              </p:cNvSpPr>
              <p:nvPr/>
            </p:nvSpPr>
            <p:spPr bwMode="auto">
              <a:xfrm>
                <a:off x="3304" y="3411"/>
                <a:ext cx="1" cy="191"/>
              </a:xfrm>
              <a:custGeom>
                <a:avLst/>
                <a:gdLst>
                  <a:gd name="T0" fmla="*/ 0 w 1"/>
                  <a:gd name="T1" fmla="*/ 0 h 199"/>
                  <a:gd name="T2" fmla="*/ 0 w 1"/>
                  <a:gd name="T3" fmla="*/ 149 h 199"/>
                  <a:gd name="T4" fmla="*/ 0 w 1"/>
                  <a:gd name="T5" fmla="*/ 155 h 1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99">
                    <a:moveTo>
                      <a:pt x="0" y="0"/>
                    </a:moveTo>
                    <a:lnTo>
                      <a:pt x="0" y="191"/>
                    </a:lnTo>
                    <a:lnTo>
                      <a:pt x="0" y="19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2" name="Freeform 483"/>
              <p:cNvSpPr>
                <a:spLocks/>
              </p:cNvSpPr>
              <p:nvPr/>
            </p:nvSpPr>
            <p:spPr bwMode="auto">
              <a:xfrm>
                <a:off x="3304" y="3594"/>
                <a:ext cx="1" cy="96"/>
              </a:xfrm>
              <a:custGeom>
                <a:avLst/>
                <a:gdLst>
                  <a:gd name="T0" fmla="*/ 0 w 1"/>
                  <a:gd name="T1" fmla="*/ 0 h 100"/>
                  <a:gd name="T2" fmla="*/ 0 w 1"/>
                  <a:gd name="T3" fmla="*/ 72 h 100"/>
                  <a:gd name="T4" fmla="*/ 0 w 1"/>
                  <a:gd name="T5" fmla="*/ 78 h 1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0">
                    <a:moveTo>
                      <a:pt x="0" y="0"/>
                    </a:moveTo>
                    <a:lnTo>
                      <a:pt x="0" y="92"/>
                    </a:lnTo>
                    <a:lnTo>
                      <a:pt x="0" y="10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3" name="Freeform 484"/>
              <p:cNvSpPr>
                <a:spLocks/>
              </p:cNvSpPr>
              <p:nvPr/>
            </p:nvSpPr>
            <p:spPr bwMode="auto">
              <a:xfrm>
                <a:off x="3304" y="3682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4" name="Freeform 485"/>
              <p:cNvSpPr>
                <a:spLocks/>
              </p:cNvSpPr>
              <p:nvPr/>
            </p:nvSpPr>
            <p:spPr bwMode="auto">
              <a:xfrm>
                <a:off x="3304" y="3706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5" name="Freeform 486"/>
              <p:cNvSpPr>
                <a:spLocks/>
              </p:cNvSpPr>
              <p:nvPr/>
            </p:nvSpPr>
            <p:spPr bwMode="auto">
              <a:xfrm>
                <a:off x="3304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6" name="Freeform 487"/>
              <p:cNvSpPr>
                <a:spLocks/>
              </p:cNvSpPr>
              <p:nvPr/>
            </p:nvSpPr>
            <p:spPr bwMode="auto">
              <a:xfrm>
                <a:off x="3304" y="3722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7" name="Freeform 488"/>
              <p:cNvSpPr>
                <a:spLocks/>
              </p:cNvSpPr>
              <p:nvPr/>
            </p:nvSpPr>
            <p:spPr bwMode="auto">
              <a:xfrm>
                <a:off x="3311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8" name="Freeform 489"/>
              <p:cNvSpPr>
                <a:spLocks/>
              </p:cNvSpPr>
              <p:nvPr/>
            </p:nvSpPr>
            <p:spPr bwMode="auto">
              <a:xfrm>
                <a:off x="331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9" name="Freeform 490"/>
              <p:cNvSpPr>
                <a:spLocks/>
              </p:cNvSpPr>
              <p:nvPr/>
            </p:nvSpPr>
            <p:spPr bwMode="auto">
              <a:xfrm>
                <a:off x="331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0" name="Freeform 491"/>
              <p:cNvSpPr>
                <a:spLocks/>
              </p:cNvSpPr>
              <p:nvPr/>
            </p:nvSpPr>
            <p:spPr bwMode="auto">
              <a:xfrm>
                <a:off x="3311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1" name="Freeform 492"/>
              <p:cNvSpPr>
                <a:spLocks/>
              </p:cNvSpPr>
              <p:nvPr/>
            </p:nvSpPr>
            <p:spPr bwMode="auto">
              <a:xfrm>
                <a:off x="331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2" name="Freeform 493"/>
              <p:cNvSpPr>
                <a:spLocks/>
              </p:cNvSpPr>
              <p:nvPr/>
            </p:nvSpPr>
            <p:spPr bwMode="auto">
              <a:xfrm>
                <a:off x="331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3" name="Freeform 494"/>
              <p:cNvSpPr>
                <a:spLocks/>
              </p:cNvSpPr>
              <p:nvPr/>
            </p:nvSpPr>
            <p:spPr bwMode="auto">
              <a:xfrm>
                <a:off x="3319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4" name="Freeform 495"/>
              <p:cNvSpPr>
                <a:spLocks/>
              </p:cNvSpPr>
              <p:nvPr/>
            </p:nvSpPr>
            <p:spPr bwMode="auto">
              <a:xfrm>
                <a:off x="332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5" name="Freeform 496"/>
              <p:cNvSpPr>
                <a:spLocks/>
              </p:cNvSpPr>
              <p:nvPr/>
            </p:nvSpPr>
            <p:spPr bwMode="auto">
              <a:xfrm>
                <a:off x="332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6" name="Freeform 497"/>
              <p:cNvSpPr>
                <a:spLocks/>
              </p:cNvSpPr>
              <p:nvPr/>
            </p:nvSpPr>
            <p:spPr bwMode="auto">
              <a:xfrm>
                <a:off x="332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7" name="Freeform 498"/>
              <p:cNvSpPr>
                <a:spLocks/>
              </p:cNvSpPr>
              <p:nvPr/>
            </p:nvSpPr>
            <p:spPr bwMode="auto">
              <a:xfrm>
                <a:off x="332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8" name="Freeform 499"/>
              <p:cNvSpPr>
                <a:spLocks/>
              </p:cNvSpPr>
              <p:nvPr/>
            </p:nvSpPr>
            <p:spPr bwMode="auto">
              <a:xfrm>
                <a:off x="332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9" name="Freeform 500"/>
              <p:cNvSpPr>
                <a:spLocks/>
              </p:cNvSpPr>
              <p:nvPr/>
            </p:nvSpPr>
            <p:spPr bwMode="auto">
              <a:xfrm>
                <a:off x="3328" y="3730"/>
                <a:ext cx="15" cy="8"/>
              </a:xfrm>
              <a:custGeom>
                <a:avLst/>
                <a:gdLst>
                  <a:gd name="T0" fmla="*/ 0 w 16"/>
                  <a:gd name="T1" fmla="*/ 8 h 8"/>
                  <a:gd name="T2" fmla="*/ 8 w 16"/>
                  <a:gd name="T3" fmla="*/ 0 h 8"/>
                  <a:gd name="T4" fmla="*/ 10 w 16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0" name="Freeform 501"/>
              <p:cNvSpPr>
                <a:spLocks/>
              </p:cNvSpPr>
              <p:nvPr/>
            </p:nvSpPr>
            <p:spPr bwMode="auto">
              <a:xfrm>
                <a:off x="333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1" name="Freeform 502"/>
              <p:cNvSpPr>
                <a:spLocks/>
              </p:cNvSpPr>
              <p:nvPr/>
            </p:nvSpPr>
            <p:spPr bwMode="auto">
              <a:xfrm>
                <a:off x="3335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2" name="Freeform 503"/>
              <p:cNvSpPr>
                <a:spLocks/>
              </p:cNvSpPr>
              <p:nvPr/>
            </p:nvSpPr>
            <p:spPr bwMode="auto">
              <a:xfrm>
                <a:off x="333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3" name="Freeform 504"/>
              <p:cNvSpPr>
                <a:spLocks/>
              </p:cNvSpPr>
              <p:nvPr/>
            </p:nvSpPr>
            <p:spPr bwMode="auto">
              <a:xfrm>
                <a:off x="3335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4" name="Freeform 505"/>
              <p:cNvSpPr>
                <a:spLocks/>
              </p:cNvSpPr>
              <p:nvPr/>
            </p:nvSpPr>
            <p:spPr bwMode="auto">
              <a:xfrm>
                <a:off x="334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5" name="Freeform 506"/>
              <p:cNvSpPr>
                <a:spLocks/>
              </p:cNvSpPr>
              <p:nvPr/>
            </p:nvSpPr>
            <p:spPr bwMode="auto">
              <a:xfrm>
                <a:off x="334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6" name="Freeform 507"/>
              <p:cNvSpPr>
                <a:spLocks/>
              </p:cNvSpPr>
              <p:nvPr/>
            </p:nvSpPr>
            <p:spPr bwMode="auto">
              <a:xfrm>
                <a:off x="334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7" name="Freeform 508"/>
              <p:cNvSpPr>
                <a:spLocks/>
              </p:cNvSpPr>
              <p:nvPr/>
            </p:nvSpPr>
            <p:spPr bwMode="auto">
              <a:xfrm>
                <a:off x="3343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9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8" name="Freeform 509"/>
              <p:cNvSpPr>
                <a:spLocks/>
              </p:cNvSpPr>
              <p:nvPr/>
            </p:nvSpPr>
            <p:spPr bwMode="auto">
              <a:xfrm>
                <a:off x="335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9" name="Freeform 510"/>
              <p:cNvSpPr>
                <a:spLocks/>
              </p:cNvSpPr>
              <p:nvPr/>
            </p:nvSpPr>
            <p:spPr bwMode="auto">
              <a:xfrm>
                <a:off x="335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0" name="Freeform 511"/>
              <p:cNvSpPr>
                <a:spLocks/>
              </p:cNvSpPr>
              <p:nvPr/>
            </p:nvSpPr>
            <p:spPr bwMode="auto">
              <a:xfrm>
                <a:off x="335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1" name="Freeform 512"/>
              <p:cNvSpPr>
                <a:spLocks/>
              </p:cNvSpPr>
              <p:nvPr/>
            </p:nvSpPr>
            <p:spPr bwMode="auto">
              <a:xfrm>
                <a:off x="335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2" name="Freeform 513"/>
              <p:cNvSpPr>
                <a:spLocks/>
              </p:cNvSpPr>
              <p:nvPr/>
            </p:nvSpPr>
            <p:spPr bwMode="auto">
              <a:xfrm>
                <a:off x="335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3" name="Freeform 514"/>
              <p:cNvSpPr>
                <a:spLocks/>
              </p:cNvSpPr>
              <p:nvPr/>
            </p:nvSpPr>
            <p:spPr bwMode="auto">
              <a:xfrm>
                <a:off x="3352" y="3730"/>
                <a:ext cx="15" cy="8"/>
              </a:xfrm>
              <a:custGeom>
                <a:avLst/>
                <a:gdLst>
                  <a:gd name="T0" fmla="*/ 0 w 16"/>
                  <a:gd name="T1" fmla="*/ 0 h 8"/>
                  <a:gd name="T2" fmla="*/ 8 w 16"/>
                  <a:gd name="T3" fmla="*/ 8 h 8"/>
                  <a:gd name="T4" fmla="*/ 10 w 16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8"/>
                    </a:lnTo>
                    <a:lnTo>
                      <a:pt x="16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4" name="Freeform 515"/>
              <p:cNvSpPr>
                <a:spLocks/>
              </p:cNvSpPr>
              <p:nvPr/>
            </p:nvSpPr>
            <p:spPr bwMode="auto">
              <a:xfrm>
                <a:off x="335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5" name="Freeform 516"/>
              <p:cNvSpPr>
                <a:spLocks/>
              </p:cNvSpPr>
              <p:nvPr/>
            </p:nvSpPr>
            <p:spPr bwMode="auto">
              <a:xfrm>
                <a:off x="335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6" name="Freeform 517"/>
              <p:cNvSpPr>
                <a:spLocks/>
              </p:cNvSpPr>
              <p:nvPr/>
            </p:nvSpPr>
            <p:spPr bwMode="auto">
              <a:xfrm>
                <a:off x="335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7" name="Freeform 518"/>
              <p:cNvSpPr>
                <a:spLocks/>
              </p:cNvSpPr>
              <p:nvPr/>
            </p:nvSpPr>
            <p:spPr bwMode="auto">
              <a:xfrm>
                <a:off x="335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8" name="Freeform 519"/>
              <p:cNvSpPr>
                <a:spLocks/>
              </p:cNvSpPr>
              <p:nvPr/>
            </p:nvSpPr>
            <p:spPr bwMode="auto">
              <a:xfrm>
                <a:off x="3359" y="3730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7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9" name="Freeform 520"/>
              <p:cNvSpPr>
                <a:spLocks/>
              </p:cNvSpPr>
              <p:nvPr/>
            </p:nvSpPr>
            <p:spPr bwMode="auto">
              <a:xfrm>
                <a:off x="336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0" name="Freeform 521"/>
              <p:cNvSpPr>
                <a:spLocks/>
              </p:cNvSpPr>
              <p:nvPr/>
            </p:nvSpPr>
            <p:spPr bwMode="auto">
              <a:xfrm>
                <a:off x="336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1" name="Freeform 522"/>
              <p:cNvSpPr>
                <a:spLocks/>
              </p:cNvSpPr>
              <p:nvPr/>
            </p:nvSpPr>
            <p:spPr bwMode="auto">
              <a:xfrm>
                <a:off x="3367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2" name="Freeform 523"/>
              <p:cNvSpPr>
                <a:spLocks/>
              </p:cNvSpPr>
              <p:nvPr/>
            </p:nvSpPr>
            <p:spPr bwMode="auto">
              <a:xfrm>
                <a:off x="3367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3" name="Freeform 524"/>
              <p:cNvSpPr>
                <a:spLocks/>
              </p:cNvSpPr>
              <p:nvPr/>
            </p:nvSpPr>
            <p:spPr bwMode="auto">
              <a:xfrm>
                <a:off x="3367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4" name="Freeform 525"/>
              <p:cNvSpPr>
                <a:spLocks/>
              </p:cNvSpPr>
              <p:nvPr/>
            </p:nvSpPr>
            <p:spPr bwMode="auto">
              <a:xfrm>
                <a:off x="337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5" name="Freeform 526"/>
              <p:cNvSpPr>
                <a:spLocks/>
              </p:cNvSpPr>
              <p:nvPr/>
            </p:nvSpPr>
            <p:spPr bwMode="auto">
              <a:xfrm>
                <a:off x="337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6" name="Freeform 527"/>
              <p:cNvSpPr>
                <a:spLocks/>
              </p:cNvSpPr>
              <p:nvPr/>
            </p:nvSpPr>
            <p:spPr bwMode="auto">
              <a:xfrm>
                <a:off x="337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7" name="Freeform 528"/>
              <p:cNvSpPr>
                <a:spLocks/>
              </p:cNvSpPr>
              <p:nvPr/>
            </p:nvSpPr>
            <p:spPr bwMode="auto">
              <a:xfrm>
                <a:off x="3376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8" name="Freeform 529"/>
              <p:cNvSpPr>
                <a:spLocks/>
              </p:cNvSpPr>
              <p:nvPr/>
            </p:nvSpPr>
            <p:spPr bwMode="auto">
              <a:xfrm>
                <a:off x="338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9" name="Freeform 530"/>
              <p:cNvSpPr>
                <a:spLocks/>
              </p:cNvSpPr>
              <p:nvPr/>
            </p:nvSpPr>
            <p:spPr bwMode="auto">
              <a:xfrm>
                <a:off x="338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0" name="Freeform 531"/>
              <p:cNvSpPr>
                <a:spLocks/>
              </p:cNvSpPr>
              <p:nvPr/>
            </p:nvSpPr>
            <p:spPr bwMode="auto">
              <a:xfrm>
                <a:off x="338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1" name="Freeform 532"/>
              <p:cNvSpPr>
                <a:spLocks/>
              </p:cNvSpPr>
              <p:nvPr/>
            </p:nvSpPr>
            <p:spPr bwMode="auto">
              <a:xfrm>
                <a:off x="338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2" name="Freeform 533"/>
              <p:cNvSpPr>
                <a:spLocks/>
              </p:cNvSpPr>
              <p:nvPr/>
            </p:nvSpPr>
            <p:spPr bwMode="auto">
              <a:xfrm>
                <a:off x="338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3" name="Freeform 534"/>
              <p:cNvSpPr>
                <a:spLocks/>
              </p:cNvSpPr>
              <p:nvPr/>
            </p:nvSpPr>
            <p:spPr bwMode="auto">
              <a:xfrm>
                <a:off x="3383" y="3730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9 w 17"/>
                  <a:gd name="T3" fmla="*/ 0 h 8"/>
                  <a:gd name="T4" fmla="*/ 17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4" name="Freeform 535"/>
              <p:cNvSpPr>
                <a:spLocks/>
              </p:cNvSpPr>
              <p:nvPr/>
            </p:nvSpPr>
            <p:spPr bwMode="auto">
              <a:xfrm>
                <a:off x="339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5" name="Freeform 536"/>
              <p:cNvSpPr>
                <a:spLocks/>
              </p:cNvSpPr>
              <p:nvPr/>
            </p:nvSpPr>
            <p:spPr bwMode="auto">
              <a:xfrm>
                <a:off x="339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6" name="Freeform 537"/>
              <p:cNvSpPr>
                <a:spLocks/>
              </p:cNvSpPr>
              <p:nvPr/>
            </p:nvSpPr>
            <p:spPr bwMode="auto">
              <a:xfrm>
                <a:off x="339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7" name="Freeform 538"/>
              <p:cNvSpPr>
                <a:spLocks/>
              </p:cNvSpPr>
              <p:nvPr/>
            </p:nvSpPr>
            <p:spPr bwMode="auto">
              <a:xfrm>
                <a:off x="3392" y="3738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8" name="Freeform 539"/>
              <p:cNvSpPr>
                <a:spLocks/>
              </p:cNvSpPr>
              <p:nvPr/>
            </p:nvSpPr>
            <p:spPr bwMode="auto">
              <a:xfrm>
                <a:off x="340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9" name="Freeform 540"/>
              <p:cNvSpPr>
                <a:spLocks/>
              </p:cNvSpPr>
              <p:nvPr/>
            </p:nvSpPr>
            <p:spPr bwMode="auto">
              <a:xfrm>
                <a:off x="340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0" name="Freeform 541"/>
              <p:cNvSpPr>
                <a:spLocks/>
              </p:cNvSpPr>
              <p:nvPr/>
            </p:nvSpPr>
            <p:spPr bwMode="auto">
              <a:xfrm>
                <a:off x="3400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1" name="Freeform 542"/>
              <p:cNvSpPr>
                <a:spLocks/>
              </p:cNvSpPr>
              <p:nvPr/>
            </p:nvSpPr>
            <p:spPr bwMode="auto">
              <a:xfrm>
                <a:off x="340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2" name="Freeform 543"/>
              <p:cNvSpPr>
                <a:spLocks/>
              </p:cNvSpPr>
              <p:nvPr/>
            </p:nvSpPr>
            <p:spPr bwMode="auto">
              <a:xfrm>
                <a:off x="340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3" name="Freeform 544"/>
              <p:cNvSpPr>
                <a:spLocks/>
              </p:cNvSpPr>
              <p:nvPr/>
            </p:nvSpPr>
            <p:spPr bwMode="auto">
              <a:xfrm>
                <a:off x="3407" y="3730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9 w 17"/>
                  <a:gd name="T3" fmla="*/ 0 h 8"/>
                  <a:gd name="T4" fmla="*/ 17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4" name="Freeform 545"/>
              <p:cNvSpPr>
                <a:spLocks/>
              </p:cNvSpPr>
              <p:nvPr/>
            </p:nvSpPr>
            <p:spPr bwMode="auto">
              <a:xfrm>
                <a:off x="341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5" name="Freeform 546"/>
              <p:cNvSpPr>
                <a:spLocks/>
              </p:cNvSpPr>
              <p:nvPr/>
            </p:nvSpPr>
            <p:spPr bwMode="auto">
              <a:xfrm>
                <a:off x="341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6" name="Freeform 547"/>
              <p:cNvSpPr>
                <a:spLocks/>
              </p:cNvSpPr>
              <p:nvPr/>
            </p:nvSpPr>
            <p:spPr bwMode="auto">
              <a:xfrm>
                <a:off x="341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7" name="Freeform 548"/>
              <p:cNvSpPr>
                <a:spLocks/>
              </p:cNvSpPr>
              <p:nvPr/>
            </p:nvSpPr>
            <p:spPr bwMode="auto">
              <a:xfrm>
                <a:off x="3416" y="3738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8" name="Freeform 549"/>
              <p:cNvSpPr>
                <a:spLocks/>
              </p:cNvSpPr>
              <p:nvPr/>
            </p:nvSpPr>
            <p:spPr bwMode="auto">
              <a:xfrm>
                <a:off x="342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9" name="Freeform 550"/>
              <p:cNvSpPr>
                <a:spLocks/>
              </p:cNvSpPr>
              <p:nvPr/>
            </p:nvSpPr>
            <p:spPr bwMode="auto">
              <a:xfrm>
                <a:off x="342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0" name="Freeform 551"/>
              <p:cNvSpPr>
                <a:spLocks/>
              </p:cNvSpPr>
              <p:nvPr/>
            </p:nvSpPr>
            <p:spPr bwMode="auto">
              <a:xfrm>
                <a:off x="342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1" name="Freeform 552"/>
              <p:cNvSpPr>
                <a:spLocks/>
              </p:cNvSpPr>
              <p:nvPr/>
            </p:nvSpPr>
            <p:spPr bwMode="auto">
              <a:xfrm>
                <a:off x="342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2" name="Freeform 553"/>
              <p:cNvSpPr>
                <a:spLocks/>
              </p:cNvSpPr>
              <p:nvPr/>
            </p:nvSpPr>
            <p:spPr bwMode="auto">
              <a:xfrm>
                <a:off x="3424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3" name="Freeform 554"/>
              <p:cNvSpPr>
                <a:spLocks/>
              </p:cNvSpPr>
              <p:nvPr/>
            </p:nvSpPr>
            <p:spPr bwMode="auto">
              <a:xfrm>
                <a:off x="3431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4" name="Freeform 555"/>
              <p:cNvSpPr>
                <a:spLocks/>
              </p:cNvSpPr>
              <p:nvPr/>
            </p:nvSpPr>
            <p:spPr bwMode="auto">
              <a:xfrm>
                <a:off x="3431" y="3690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5" name="Freeform 556"/>
              <p:cNvSpPr>
                <a:spLocks/>
              </p:cNvSpPr>
              <p:nvPr/>
            </p:nvSpPr>
            <p:spPr bwMode="auto">
              <a:xfrm>
                <a:off x="3431" y="3658"/>
                <a:ext cx="1" cy="40"/>
              </a:xfrm>
              <a:custGeom>
                <a:avLst/>
                <a:gdLst>
                  <a:gd name="T0" fmla="*/ 0 w 1"/>
                  <a:gd name="T1" fmla="*/ 35 h 41"/>
                  <a:gd name="T2" fmla="*/ 0 w 1"/>
                  <a:gd name="T3" fmla="*/ 8 h 41"/>
                  <a:gd name="T4" fmla="*/ 0 w 1"/>
                  <a:gd name="T5" fmla="*/ 0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1">
                    <a:moveTo>
                      <a:pt x="0" y="41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6" name="Freeform 557"/>
              <p:cNvSpPr>
                <a:spLocks/>
              </p:cNvSpPr>
              <p:nvPr/>
            </p:nvSpPr>
            <p:spPr bwMode="auto">
              <a:xfrm>
                <a:off x="3431" y="3578"/>
                <a:ext cx="17" cy="88"/>
              </a:xfrm>
              <a:custGeom>
                <a:avLst/>
                <a:gdLst>
                  <a:gd name="T0" fmla="*/ 0 w 17"/>
                  <a:gd name="T1" fmla="*/ 71 h 92"/>
                  <a:gd name="T2" fmla="*/ 9 w 17"/>
                  <a:gd name="T3" fmla="*/ 0 h 92"/>
                  <a:gd name="T4" fmla="*/ 17 w 17"/>
                  <a:gd name="T5" fmla="*/ 0 h 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2">
                    <a:moveTo>
                      <a:pt x="0" y="92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7" name="Freeform 558"/>
              <p:cNvSpPr>
                <a:spLocks/>
              </p:cNvSpPr>
              <p:nvPr/>
            </p:nvSpPr>
            <p:spPr bwMode="auto">
              <a:xfrm>
                <a:off x="3440" y="3330"/>
                <a:ext cx="1" cy="248"/>
              </a:xfrm>
              <a:custGeom>
                <a:avLst/>
                <a:gdLst>
                  <a:gd name="T0" fmla="*/ 0 w 1"/>
                  <a:gd name="T1" fmla="*/ 203 h 258"/>
                  <a:gd name="T2" fmla="*/ 0 w 1"/>
                  <a:gd name="T3" fmla="*/ 9 h 258"/>
                  <a:gd name="T4" fmla="*/ 0 w 1"/>
                  <a:gd name="T5" fmla="*/ 0 h 2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8">
                    <a:moveTo>
                      <a:pt x="0" y="258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8" name="Freeform 559"/>
              <p:cNvSpPr>
                <a:spLocks/>
              </p:cNvSpPr>
              <p:nvPr/>
            </p:nvSpPr>
            <p:spPr bwMode="auto">
              <a:xfrm>
                <a:off x="3440" y="3210"/>
                <a:ext cx="1" cy="129"/>
              </a:xfrm>
              <a:custGeom>
                <a:avLst/>
                <a:gdLst>
                  <a:gd name="T0" fmla="*/ 0 w 1"/>
                  <a:gd name="T1" fmla="*/ 107 h 134"/>
                  <a:gd name="T2" fmla="*/ 0 w 1"/>
                  <a:gd name="T3" fmla="*/ 9 h 134"/>
                  <a:gd name="T4" fmla="*/ 0 w 1"/>
                  <a:gd name="T5" fmla="*/ 0 h 1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34">
                    <a:moveTo>
                      <a:pt x="0" y="134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9" name="Freeform 560"/>
              <p:cNvSpPr>
                <a:spLocks/>
              </p:cNvSpPr>
              <p:nvPr/>
            </p:nvSpPr>
            <p:spPr bwMode="auto">
              <a:xfrm>
                <a:off x="3440" y="3219"/>
                <a:ext cx="1" cy="72"/>
              </a:xfrm>
              <a:custGeom>
                <a:avLst/>
                <a:gdLst>
                  <a:gd name="T0" fmla="*/ 0 w 1"/>
                  <a:gd name="T1" fmla="*/ 0 h 75"/>
                  <a:gd name="T2" fmla="*/ 0 w 1"/>
                  <a:gd name="T3" fmla="*/ 52 h 75"/>
                  <a:gd name="T4" fmla="*/ 0 w 1"/>
                  <a:gd name="T5" fmla="*/ 58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5">
                    <a:moveTo>
                      <a:pt x="0" y="0"/>
                    </a:moveTo>
                    <a:lnTo>
                      <a:pt x="0" y="66"/>
                    </a:lnTo>
                    <a:lnTo>
                      <a:pt x="0" y="7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0" name="Freeform 561"/>
              <p:cNvSpPr>
                <a:spLocks/>
              </p:cNvSpPr>
              <p:nvPr/>
            </p:nvSpPr>
            <p:spPr bwMode="auto">
              <a:xfrm>
                <a:off x="3440" y="3282"/>
                <a:ext cx="1" cy="184"/>
              </a:xfrm>
              <a:custGeom>
                <a:avLst/>
                <a:gdLst>
                  <a:gd name="T0" fmla="*/ 0 w 1"/>
                  <a:gd name="T1" fmla="*/ 0 h 192"/>
                  <a:gd name="T2" fmla="*/ 0 w 1"/>
                  <a:gd name="T3" fmla="*/ 143 h 192"/>
                  <a:gd name="T4" fmla="*/ 0 w 1"/>
                  <a:gd name="T5" fmla="*/ 149 h 1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92">
                    <a:moveTo>
                      <a:pt x="0" y="0"/>
                    </a:moveTo>
                    <a:lnTo>
                      <a:pt x="0" y="184"/>
                    </a:lnTo>
                    <a:lnTo>
                      <a:pt x="0" y="192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1" name="Freeform 562"/>
              <p:cNvSpPr>
                <a:spLocks/>
              </p:cNvSpPr>
              <p:nvPr/>
            </p:nvSpPr>
            <p:spPr bwMode="auto">
              <a:xfrm>
                <a:off x="3440" y="3459"/>
                <a:ext cx="1" cy="87"/>
              </a:xfrm>
              <a:custGeom>
                <a:avLst/>
                <a:gdLst>
                  <a:gd name="T0" fmla="*/ 0 w 1"/>
                  <a:gd name="T1" fmla="*/ 0 h 91"/>
                  <a:gd name="T2" fmla="*/ 0 w 1"/>
                  <a:gd name="T3" fmla="*/ 64 h 91"/>
                  <a:gd name="T4" fmla="*/ 0 w 1"/>
                  <a:gd name="T5" fmla="*/ 70 h 9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91">
                    <a:moveTo>
                      <a:pt x="0" y="0"/>
                    </a:moveTo>
                    <a:lnTo>
                      <a:pt x="0" y="83"/>
                    </a:lnTo>
                    <a:lnTo>
                      <a:pt x="0" y="91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2" name="Freeform 563"/>
              <p:cNvSpPr>
                <a:spLocks/>
              </p:cNvSpPr>
              <p:nvPr/>
            </p:nvSpPr>
            <p:spPr bwMode="auto">
              <a:xfrm>
                <a:off x="3440" y="3435"/>
                <a:ext cx="1" cy="103"/>
              </a:xfrm>
              <a:custGeom>
                <a:avLst/>
                <a:gdLst>
                  <a:gd name="T0" fmla="*/ 0 w 1"/>
                  <a:gd name="T1" fmla="*/ 81 h 108"/>
                  <a:gd name="T2" fmla="*/ 0 w 1"/>
                  <a:gd name="T3" fmla="*/ 8 h 108"/>
                  <a:gd name="T4" fmla="*/ 0 w 1"/>
                  <a:gd name="T5" fmla="*/ 0 h 1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8">
                    <a:moveTo>
                      <a:pt x="0" y="10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3" name="Freeform 564"/>
              <p:cNvSpPr>
                <a:spLocks/>
              </p:cNvSpPr>
              <p:nvPr/>
            </p:nvSpPr>
            <p:spPr bwMode="auto">
              <a:xfrm>
                <a:off x="3440" y="3442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4" name="Freeform 565"/>
              <p:cNvSpPr>
                <a:spLocks/>
              </p:cNvSpPr>
              <p:nvPr/>
            </p:nvSpPr>
            <p:spPr bwMode="auto">
              <a:xfrm>
                <a:off x="3440" y="3466"/>
                <a:ext cx="15" cy="89"/>
              </a:xfrm>
              <a:custGeom>
                <a:avLst/>
                <a:gdLst>
                  <a:gd name="T0" fmla="*/ 0 w 16"/>
                  <a:gd name="T1" fmla="*/ 0 h 92"/>
                  <a:gd name="T2" fmla="*/ 8 w 16"/>
                  <a:gd name="T3" fmla="*/ 74 h 92"/>
                  <a:gd name="T4" fmla="*/ 10 w 16"/>
                  <a:gd name="T5" fmla="*/ 74 h 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92">
                    <a:moveTo>
                      <a:pt x="0" y="0"/>
                    </a:moveTo>
                    <a:lnTo>
                      <a:pt x="8" y="92"/>
                    </a:lnTo>
                    <a:lnTo>
                      <a:pt x="16" y="92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5" name="Freeform 566"/>
              <p:cNvSpPr>
                <a:spLocks/>
              </p:cNvSpPr>
              <p:nvPr/>
            </p:nvSpPr>
            <p:spPr bwMode="auto">
              <a:xfrm>
                <a:off x="3448" y="3555"/>
                <a:ext cx="1" cy="95"/>
              </a:xfrm>
              <a:custGeom>
                <a:avLst/>
                <a:gdLst>
                  <a:gd name="T0" fmla="*/ 0 w 1"/>
                  <a:gd name="T1" fmla="*/ 0 h 99"/>
                  <a:gd name="T2" fmla="*/ 0 w 1"/>
                  <a:gd name="T3" fmla="*/ 71 h 99"/>
                  <a:gd name="T4" fmla="*/ 0 w 1"/>
                  <a:gd name="T5" fmla="*/ 77 h 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99">
                    <a:moveTo>
                      <a:pt x="0" y="0"/>
                    </a:moveTo>
                    <a:lnTo>
                      <a:pt x="0" y="91"/>
                    </a:lnTo>
                    <a:lnTo>
                      <a:pt x="0" y="9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6" name="Freeform 567"/>
              <p:cNvSpPr>
                <a:spLocks/>
              </p:cNvSpPr>
              <p:nvPr/>
            </p:nvSpPr>
            <p:spPr bwMode="auto">
              <a:xfrm>
                <a:off x="3448" y="3642"/>
                <a:ext cx="1" cy="72"/>
              </a:xfrm>
              <a:custGeom>
                <a:avLst/>
                <a:gdLst>
                  <a:gd name="T0" fmla="*/ 0 w 1"/>
                  <a:gd name="T1" fmla="*/ 0 h 75"/>
                  <a:gd name="T2" fmla="*/ 0 w 1"/>
                  <a:gd name="T3" fmla="*/ 53 h 75"/>
                  <a:gd name="T4" fmla="*/ 0 w 1"/>
                  <a:gd name="T5" fmla="*/ 58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5">
                    <a:moveTo>
                      <a:pt x="0" y="0"/>
                    </a:moveTo>
                    <a:lnTo>
                      <a:pt x="0" y="67"/>
                    </a:lnTo>
                    <a:lnTo>
                      <a:pt x="0" y="7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7" name="Freeform 568"/>
              <p:cNvSpPr>
                <a:spLocks/>
              </p:cNvSpPr>
              <p:nvPr/>
            </p:nvSpPr>
            <p:spPr bwMode="auto">
              <a:xfrm>
                <a:off x="3448" y="3706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6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8" name="Freeform 569"/>
              <p:cNvSpPr>
                <a:spLocks/>
              </p:cNvSpPr>
              <p:nvPr/>
            </p:nvSpPr>
            <p:spPr bwMode="auto">
              <a:xfrm>
                <a:off x="3448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9" name="Freeform 570"/>
              <p:cNvSpPr>
                <a:spLocks/>
              </p:cNvSpPr>
              <p:nvPr/>
            </p:nvSpPr>
            <p:spPr bwMode="auto">
              <a:xfrm>
                <a:off x="3448" y="3714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0" name="Freeform 571"/>
              <p:cNvSpPr>
                <a:spLocks/>
              </p:cNvSpPr>
              <p:nvPr/>
            </p:nvSpPr>
            <p:spPr bwMode="auto">
              <a:xfrm>
                <a:off x="3448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1" name="Freeform 572"/>
              <p:cNvSpPr>
                <a:spLocks/>
              </p:cNvSpPr>
              <p:nvPr/>
            </p:nvSpPr>
            <p:spPr bwMode="auto">
              <a:xfrm>
                <a:off x="3448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2" name="Freeform 573"/>
              <p:cNvSpPr>
                <a:spLocks/>
              </p:cNvSpPr>
              <p:nvPr/>
            </p:nvSpPr>
            <p:spPr bwMode="auto">
              <a:xfrm>
                <a:off x="3448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3" name="Freeform 574"/>
              <p:cNvSpPr>
                <a:spLocks/>
              </p:cNvSpPr>
              <p:nvPr/>
            </p:nvSpPr>
            <p:spPr bwMode="auto">
              <a:xfrm>
                <a:off x="345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4" name="Freeform 575"/>
              <p:cNvSpPr>
                <a:spLocks/>
              </p:cNvSpPr>
              <p:nvPr/>
            </p:nvSpPr>
            <p:spPr bwMode="auto">
              <a:xfrm>
                <a:off x="3455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5" name="Freeform 576"/>
              <p:cNvSpPr>
                <a:spLocks/>
              </p:cNvSpPr>
              <p:nvPr/>
            </p:nvSpPr>
            <p:spPr bwMode="auto">
              <a:xfrm>
                <a:off x="3455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6" name="Freeform 577"/>
              <p:cNvSpPr>
                <a:spLocks/>
              </p:cNvSpPr>
              <p:nvPr/>
            </p:nvSpPr>
            <p:spPr bwMode="auto">
              <a:xfrm>
                <a:off x="346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7" name="Freeform 578"/>
              <p:cNvSpPr>
                <a:spLocks/>
              </p:cNvSpPr>
              <p:nvPr/>
            </p:nvSpPr>
            <p:spPr bwMode="auto">
              <a:xfrm>
                <a:off x="346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8" name="Freeform 579"/>
              <p:cNvSpPr>
                <a:spLocks/>
              </p:cNvSpPr>
              <p:nvPr/>
            </p:nvSpPr>
            <p:spPr bwMode="auto">
              <a:xfrm>
                <a:off x="346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9" name="Freeform 580"/>
              <p:cNvSpPr>
                <a:spLocks/>
              </p:cNvSpPr>
              <p:nvPr/>
            </p:nvSpPr>
            <p:spPr bwMode="auto">
              <a:xfrm>
                <a:off x="346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0" name="Freeform 581"/>
              <p:cNvSpPr>
                <a:spLocks/>
              </p:cNvSpPr>
              <p:nvPr/>
            </p:nvSpPr>
            <p:spPr bwMode="auto">
              <a:xfrm>
                <a:off x="3464" y="3730"/>
                <a:ext cx="15" cy="8"/>
              </a:xfrm>
              <a:custGeom>
                <a:avLst/>
                <a:gdLst>
                  <a:gd name="T0" fmla="*/ 0 w 16"/>
                  <a:gd name="T1" fmla="*/ 0 h 8"/>
                  <a:gd name="T2" fmla="*/ 8 w 16"/>
                  <a:gd name="T3" fmla="*/ 8 h 8"/>
                  <a:gd name="T4" fmla="*/ 10 w 16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8"/>
                    </a:lnTo>
                    <a:lnTo>
                      <a:pt x="16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1" name="Freeform 582"/>
              <p:cNvSpPr>
                <a:spLocks/>
              </p:cNvSpPr>
              <p:nvPr/>
            </p:nvSpPr>
            <p:spPr bwMode="auto">
              <a:xfrm>
                <a:off x="347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2" name="Freeform 583"/>
              <p:cNvSpPr>
                <a:spLocks/>
              </p:cNvSpPr>
              <p:nvPr/>
            </p:nvSpPr>
            <p:spPr bwMode="auto">
              <a:xfrm>
                <a:off x="347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3" name="Freeform 584"/>
              <p:cNvSpPr>
                <a:spLocks/>
              </p:cNvSpPr>
              <p:nvPr/>
            </p:nvSpPr>
            <p:spPr bwMode="auto">
              <a:xfrm>
                <a:off x="347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4" name="Freeform 585"/>
              <p:cNvSpPr>
                <a:spLocks/>
              </p:cNvSpPr>
              <p:nvPr/>
            </p:nvSpPr>
            <p:spPr bwMode="auto">
              <a:xfrm>
                <a:off x="347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5" name="Freeform 586"/>
              <p:cNvSpPr>
                <a:spLocks/>
              </p:cNvSpPr>
              <p:nvPr/>
            </p:nvSpPr>
            <p:spPr bwMode="auto">
              <a:xfrm>
                <a:off x="3472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6" name="Freeform 587"/>
              <p:cNvSpPr>
                <a:spLocks/>
              </p:cNvSpPr>
              <p:nvPr/>
            </p:nvSpPr>
            <p:spPr bwMode="auto">
              <a:xfrm>
                <a:off x="347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7" name="Freeform 588"/>
              <p:cNvSpPr>
                <a:spLocks/>
              </p:cNvSpPr>
              <p:nvPr/>
            </p:nvSpPr>
            <p:spPr bwMode="auto">
              <a:xfrm>
                <a:off x="347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8" name="Freeform 589"/>
              <p:cNvSpPr>
                <a:spLocks/>
              </p:cNvSpPr>
              <p:nvPr/>
            </p:nvSpPr>
            <p:spPr bwMode="auto">
              <a:xfrm>
                <a:off x="347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9" name="Freeform 590"/>
              <p:cNvSpPr>
                <a:spLocks/>
              </p:cNvSpPr>
              <p:nvPr/>
            </p:nvSpPr>
            <p:spPr bwMode="auto">
              <a:xfrm>
                <a:off x="347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0" name="Freeform 591"/>
              <p:cNvSpPr>
                <a:spLocks/>
              </p:cNvSpPr>
              <p:nvPr/>
            </p:nvSpPr>
            <p:spPr bwMode="auto">
              <a:xfrm>
                <a:off x="3479" y="3730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9 w 17"/>
                  <a:gd name="T3" fmla="*/ 0 h 8"/>
                  <a:gd name="T4" fmla="*/ 17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1" name="Freeform 592"/>
              <p:cNvSpPr>
                <a:spLocks/>
              </p:cNvSpPr>
              <p:nvPr/>
            </p:nvSpPr>
            <p:spPr bwMode="auto">
              <a:xfrm>
                <a:off x="348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2" name="Freeform 593"/>
              <p:cNvSpPr>
                <a:spLocks/>
              </p:cNvSpPr>
              <p:nvPr/>
            </p:nvSpPr>
            <p:spPr bwMode="auto">
              <a:xfrm>
                <a:off x="348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3" name="Freeform 594"/>
              <p:cNvSpPr>
                <a:spLocks/>
              </p:cNvSpPr>
              <p:nvPr/>
            </p:nvSpPr>
            <p:spPr bwMode="auto">
              <a:xfrm>
                <a:off x="348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4" name="Freeform 595"/>
              <p:cNvSpPr>
                <a:spLocks/>
              </p:cNvSpPr>
              <p:nvPr/>
            </p:nvSpPr>
            <p:spPr bwMode="auto">
              <a:xfrm>
                <a:off x="348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5" name="Freeform 596"/>
              <p:cNvSpPr>
                <a:spLocks/>
              </p:cNvSpPr>
              <p:nvPr/>
            </p:nvSpPr>
            <p:spPr bwMode="auto">
              <a:xfrm>
                <a:off x="3488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6" name="Freeform 597"/>
              <p:cNvSpPr>
                <a:spLocks/>
              </p:cNvSpPr>
              <p:nvPr/>
            </p:nvSpPr>
            <p:spPr bwMode="auto">
              <a:xfrm>
                <a:off x="3496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7" name="Freeform 598"/>
              <p:cNvSpPr>
                <a:spLocks/>
              </p:cNvSpPr>
              <p:nvPr/>
            </p:nvSpPr>
            <p:spPr bwMode="auto">
              <a:xfrm>
                <a:off x="3496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8" name="Freeform 599"/>
              <p:cNvSpPr>
                <a:spLocks/>
              </p:cNvSpPr>
              <p:nvPr/>
            </p:nvSpPr>
            <p:spPr bwMode="auto">
              <a:xfrm>
                <a:off x="3496" y="3690"/>
                <a:ext cx="16" cy="24"/>
              </a:xfrm>
              <a:custGeom>
                <a:avLst/>
                <a:gdLst>
                  <a:gd name="T0" fmla="*/ 0 w 17"/>
                  <a:gd name="T1" fmla="*/ 19 h 25"/>
                  <a:gd name="T2" fmla="*/ 8 w 17"/>
                  <a:gd name="T3" fmla="*/ 0 h 25"/>
                  <a:gd name="T4" fmla="*/ 11 w 17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25">
                    <a:moveTo>
                      <a:pt x="0" y="25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9" name="Freeform 600"/>
              <p:cNvSpPr>
                <a:spLocks/>
              </p:cNvSpPr>
              <p:nvPr/>
            </p:nvSpPr>
            <p:spPr bwMode="auto">
              <a:xfrm>
                <a:off x="3503" y="367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0" name="Freeform 601"/>
              <p:cNvSpPr>
                <a:spLocks/>
              </p:cNvSpPr>
              <p:nvPr/>
            </p:nvSpPr>
            <p:spPr bwMode="auto">
              <a:xfrm>
                <a:off x="3503" y="3610"/>
                <a:ext cx="1" cy="72"/>
              </a:xfrm>
              <a:custGeom>
                <a:avLst/>
                <a:gdLst>
                  <a:gd name="T0" fmla="*/ 0 w 1"/>
                  <a:gd name="T1" fmla="*/ 58 h 75"/>
                  <a:gd name="T2" fmla="*/ 0 w 1"/>
                  <a:gd name="T3" fmla="*/ 8 h 75"/>
                  <a:gd name="T4" fmla="*/ 0 w 1"/>
                  <a:gd name="T5" fmla="*/ 0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5">
                    <a:moveTo>
                      <a:pt x="0" y="7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1" name="Freeform 602"/>
              <p:cNvSpPr>
                <a:spLocks/>
              </p:cNvSpPr>
              <p:nvPr/>
            </p:nvSpPr>
            <p:spPr bwMode="auto">
              <a:xfrm>
                <a:off x="3503" y="3418"/>
                <a:ext cx="1" cy="200"/>
              </a:xfrm>
              <a:custGeom>
                <a:avLst/>
                <a:gdLst>
                  <a:gd name="T0" fmla="*/ 0 w 1"/>
                  <a:gd name="T1" fmla="*/ 164 h 208"/>
                  <a:gd name="T2" fmla="*/ 0 w 1"/>
                  <a:gd name="T3" fmla="*/ 8 h 208"/>
                  <a:gd name="T4" fmla="*/ 0 w 1"/>
                  <a:gd name="T5" fmla="*/ 0 h 2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08">
                    <a:moveTo>
                      <a:pt x="0" y="20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2" name="Freeform 603"/>
              <p:cNvSpPr>
                <a:spLocks/>
              </p:cNvSpPr>
              <p:nvPr/>
            </p:nvSpPr>
            <p:spPr bwMode="auto">
              <a:xfrm>
                <a:off x="3503" y="3130"/>
                <a:ext cx="1" cy="296"/>
              </a:xfrm>
              <a:custGeom>
                <a:avLst/>
                <a:gdLst>
                  <a:gd name="T0" fmla="*/ 0 w 1"/>
                  <a:gd name="T1" fmla="*/ 242 h 308"/>
                  <a:gd name="T2" fmla="*/ 0 w 1"/>
                  <a:gd name="T3" fmla="*/ 8 h 308"/>
                  <a:gd name="T4" fmla="*/ 0 w 1"/>
                  <a:gd name="T5" fmla="*/ 0 h 3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08">
                    <a:moveTo>
                      <a:pt x="0" y="30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3" name="Freeform 604"/>
              <p:cNvSpPr>
                <a:spLocks/>
              </p:cNvSpPr>
              <p:nvPr/>
            </p:nvSpPr>
            <p:spPr bwMode="auto">
              <a:xfrm>
                <a:off x="3503" y="2883"/>
                <a:ext cx="1" cy="255"/>
              </a:xfrm>
              <a:custGeom>
                <a:avLst/>
                <a:gdLst>
                  <a:gd name="T0" fmla="*/ 0 w 1"/>
                  <a:gd name="T1" fmla="*/ 206 h 266"/>
                  <a:gd name="T2" fmla="*/ 0 w 1"/>
                  <a:gd name="T3" fmla="*/ 8 h 266"/>
                  <a:gd name="T4" fmla="*/ 0 w 1"/>
                  <a:gd name="T5" fmla="*/ 0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66">
                    <a:moveTo>
                      <a:pt x="0" y="26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4" name="Freeform 605"/>
              <p:cNvSpPr>
                <a:spLocks/>
              </p:cNvSpPr>
              <p:nvPr/>
            </p:nvSpPr>
            <p:spPr bwMode="auto">
              <a:xfrm>
                <a:off x="3503" y="2866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5" name="Freeform 606"/>
              <p:cNvSpPr>
                <a:spLocks/>
              </p:cNvSpPr>
              <p:nvPr/>
            </p:nvSpPr>
            <p:spPr bwMode="auto">
              <a:xfrm>
                <a:off x="3503" y="2874"/>
                <a:ext cx="1" cy="273"/>
              </a:xfrm>
              <a:custGeom>
                <a:avLst/>
                <a:gdLst>
                  <a:gd name="T0" fmla="*/ 0 w 1"/>
                  <a:gd name="T1" fmla="*/ 0 h 284"/>
                  <a:gd name="T2" fmla="*/ 0 w 1"/>
                  <a:gd name="T3" fmla="*/ 217 h 284"/>
                  <a:gd name="T4" fmla="*/ 0 w 1"/>
                  <a:gd name="T5" fmla="*/ 224 h 2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84">
                    <a:moveTo>
                      <a:pt x="0" y="0"/>
                    </a:moveTo>
                    <a:lnTo>
                      <a:pt x="0" y="275"/>
                    </a:lnTo>
                    <a:lnTo>
                      <a:pt x="0" y="28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6" name="Freeform 607"/>
              <p:cNvSpPr>
                <a:spLocks/>
              </p:cNvSpPr>
              <p:nvPr/>
            </p:nvSpPr>
            <p:spPr bwMode="auto">
              <a:xfrm>
                <a:off x="3503" y="3138"/>
                <a:ext cx="17" cy="264"/>
              </a:xfrm>
              <a:custGeom>
                <a:avLst/>
                <a:gdLst>
                  <a:gd name="T0" fmla="*/ 0 w 17"/>
                  <a:gd name="T1" fmla="*/ 0 h 275"/>
                  <a:gd name="T2" fmla="*/ 9 w 17"/>
                  <a:gd name="T3" fmla="*/ 215 h 275"/>
                  <a:gd name="T4" fmla="*/ 17 w 17"/>
                  <a:gd name="T5" fmla="*/ 215 h 2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275">
                    <a:moveTo>
                      <a:pt x="0" y="0"/>
                    </a:moveTo>
                    <a:lnTo>
                      <a:pt x="9" y="275"/>
                    </a:lnTo>
                    <a:lnTo>
                      <a:pt x="17" y="27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7" name="Freeform 608"/>
              <p:cNvSpPr>
                <a:spLocks/>
              </p:cNvSpPr>
              <p:nvPr/>
            </p:nvSpPr>
            <p:spPr bwMode="auto">
              <a:xfrm>
                <a:off x="3512" y="3315"/>
                <a:ext cx="1" cy="87"/>
              </a:xfrm>
              <a:custGeom>
                <a:avLst/>
                <a:gdLst>
                  <a:gd name="T0" fmla="*/ 0 w 1"/>
                  <a:gd name="T1" fmla="*/ 70 h 91"/>
                  <a:gd name="T2" fmla="*/ 0 w 1"/>
                  <a:gd name="T3" fmla="*/ 8 h 91"/>
                  <a:gd name="T4" fmla="*/ 0 w 1"/>
                  <a:gd name="T5" fmla="*/ 0 h 9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91">
                    <a:moveTo>
                      <a:pt x="0" y="91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8" name="Freeform 609"/>
              <p:cNvSpPr>
                <a:spLocks/>
              </p:cNvSpPr>
              <p:nvPr/>
            </p:nvSpPr>
            <p:spPr bwMode="auto">
              <a:xfrm>
                <a:off x="3512" y="3243"/>
                <a:ext cx="1" cy="79"/>
              </a:xfrm>
              <a:custGeom>
                <a:avLst/>
                <a:gdLst>
                  <a:gd name="T0" fmla="*/ 0 w 1"/>
                  <a:gd name="T1" fmla="*/ 62 h 83"/>
                  <a:gd name="T2" fmla="*/ 0 w 1"/>
                  <a:gd name="T3" fmla="*/ 8 h 83"/>
                  <a:gd name="T4" fmla="*/ 0 w 1"/>
                  <a:gd name="T5" fmla="*/ 0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3">
                    <a:moveTo>
                      <a:pt x="0" y="8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9" name="Freeform 610"/>
              <p:cNvSpPr>
                <a:spLocks/>
              </p:cNvSpPr>
              <p:nvPr/>
            </p:nvSpPr>
            <p:spPr bwMode="auto">
              <a:xfrm>
                <a:off x="3512" y="3250"/>
                <a:ext cx="1" cy="80"/>
              </a:xfrm>
              <a:custGeom>
                <a:avLst/>
                <a:gdLst>
                  <a:gd name="T0" fmla="*/ 0 w 1"/>
                  <a:gd name="T1" fmla="*/ 0 h 83"/>
                  <a:gd name="T2" fmla="*/ 0 w 1"/>
                  <a:gd name="T3" fmla="*/ 61 h 83"/>
                  <a:gd name="T4" fmla="*/ 0 w 1"/>
                  <a:gd name="T5" fmla="*/ 66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3">
                    <a:moveTo>
                      <a:pt x="0" y="0"/>
                    </a:moveTo>
                    <a:lnTo>
                      <a:pt x="0" y="75"/>
                    </a:lnTo>
                    <a:lnTo>
                      <a:pt x="0" y="8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0" name="Freeform 611"/>
              <p:cNvSpPr>
                <a:spLocks/>
              </p:cNvSpPr>
              <p:nvPr/>
            </p:nvSpPr>
            <p:spPr bwMode="auto">
              <a:xfrm>
                <a:off x="3512" y="3322"/>
                <a:ext cx="1" cy="192"/>
              </a:xfrm>
              <a:custGeom>
                <a:avLst/>
                <a:gdLst>
                  <a:gd name="T0" fmla="*/ 0 w 1"/>
                  <a:gd name="T1" fmla="*/ 0 h 200"/>
                  <a:gd name="T2" fmla="*/ 0 w 1"/>
                  <a:gd name="T3" fmla="*/ 150 h 200"/>
                  <a:gd name="T4" fmla="*/ 0 w 1"/>
                  <a:gd name="T5" fmla="*/ 156 h 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192"/>
                    </a:lnTo>
                    <a:lnTo>
                      <a:pt x="0" y="20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6" name="Group 612"/>
            <p:cNvGrpSpPr>
              <a:grpSpLocks/>
            </p:cNvGrpSpPr>
            <p:nvPr/>
          </p:nvGrpSpPr>
          <p:grpSpPr bwMode="auto">
            <a:xfrm>
              <a:off x="3811" y="3286"/>
              <a:ext cx="453" cy="241"/>
              <a:chOff x="3512" y="3474"/>
              <a:chExt cx="456" cy="272"/>
            </a:xfrm>
          </p:grpSpPr>
          <p:sp>
            <p:nvSpPr>
              <p:cNvPr id="20341" name="Freeform 613"/>
              <p:cNvSpPr>
                <a:spLocks/>
              </p:cNvSpPr>
              <p:nvPr/>
            </p:nvSpPr>
            <p:spPr bwMode="auto">
              <a:xfrm>
                <a:off x="3512" y="3507"/>
                <a:ext cx="1" cy="159"/>
              </a:xfrm>
              <a:custGeom>
                <a:avLst/>
                <a:gdLst>
                  <a:gd name="T0" fmla="*/ 0 w 1"/>
                  <a:gd name="T1" fmla="*/ 0 h 166"/>
                  <a:gd name="T2" fmla="*/ 0 w 1"/>
                  <a:gd name="T3" fmla="*/ 122 h 166"/>
                  <a:gd name="T4" fmla="*/ 0 w 1"/>
                  <a:gd name="T5" fmla="*/ 128 h 1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6">
                    <a:moveTo>
                      <a:pt x="0" y="0"/>
                    </a:moveTo>
                    <a:lnTo>
                      <a:pt x="0" y="158"/>
                    </a:lnTo>
                    <a:lnTo>
                      <a:pt x="0" y="16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2" name="Freeform 614"/>
              <p:cNvSpPr>
                <a:spLocks/>
              </p:cNvSpPr>
              <p:nvPr/>
            </p:nvSpPr>
            <p:spPr bwMode="auto">
              <a:xfrm>
                <a:off x="3512" y="3658"/>
                <a:ext cx="1" cy="48"/>
              </a:xfrm>
              <a:custGeom>
                <a:avLst/>
                <a:gdLst>
                  <a:gd name="T0" fmla="*/ 0 w 1"/>
                  <a:gd name="T1" fmla="*/ 0 h 50"/>
                  <a:gd name="T2" fmla="*/ 0 w 1"/>
                  <a:gd name="T3" fmla="*/ 33 h 50"/>
                  <a:gd name="T4" fmla="*/ 0 w 1"/>
                  <a:gd name="T5" fmla="*/ 38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0"/>
                    </a:moveTo>
                    <a:lnTo>
                      <a:pt x="0" y="41"/>
                    </a:lnTo>
                    <a:lnTo>
                      <a:pt x="0" y="5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3" name="Freeform 615"/>
              <p:cNvSpPr>
                <a:spLocks/>
              </p:cNvSpPr>
              <p:nvPr/>
            </p:nvSpPr>
            <p:spPr bwMode="auto">
              <a:xfrm>
                <a:off x="3512" y="3698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4" name="Freeform 616"/>
              <p:cNvSpPr>
                <a:spLocks/>
              </p:cNvSpPr>
              <p:nvPr/>
            </p:nvSpPr>
            <p:spPr bwMode="auto">
              <a:xfrm>
                <a:off x="3512" y="3714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5" name="Freeform 617"/>
              <p:cNvSpPr>
                <a:spLocks/>
              </p:cNvSpPr>
              <p:nvPr/>
            </p:nvSpPr>
            <p:spPr bwMode="auto">
              <a:xfrm>
                <a:off x="3520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6" name="Freeform 618"/>
              <p:cNvSpPr>
                <a:spLocks/>
              </p:cNvSpPr>
              <p:nvPr/>
            </p:nvSpPr>
            <p:spPr bwMode="auto">
              <a:xfrm>
                <a:off x="3520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7" name="Freeform 619"/>
              <p:cNvSpPr>
                <a:spLocks/>
              </p:cNvSpPr>
              <p:nvPr/>
            </p:nvSpPr>
            <p:spPr bwMode="auto">
              <a:xfrm>
                <a:off x="3520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8" name="Freeform 620"/>
              <p:cNvSpPr>
                <a:spLocks/>
              </p:cNvSpPr>
              <p:nvPr/>
            </p:nvSpPr>
            <p:spPr bwMode="auto">
              <a:xfrm>
                <a:off x="3527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9" name="Freeform 621"/>
              <p:cNvSpPr>
                <a:spLocks/>
              </p:cNvSpPr>
              <p:nvPr/>
            </p:nvSpPr>
            <p:spPr bwMode="auto">
              <a:xfrm>
                <a:off x="353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0" name="Freeform 622"/>
              <p:cNvSpPr>
                <a:spLocks/>
              </p:cNvSpPr>
              <p:nvPr/>
            </p:nvSpPr>
            <p:spPr bwMode="auto">
              <a:xfrm>
                <a:off x="353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1" name="Freeform 623"/>
              <p:cNvSpPr>
                <a:spLocks/>
              </p:cNvSpPr>
              <p:nvPr/>
            </p:nvSpPr>
            <p:spPr bwMode="auto">
              <a:xfrm>
                <a:off x="353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2" name="Freeform 624"/>
              <p:cNvSpPr>
                <a:spLocks/>
              </p:cNvSpPr>
              <p:nvPr/>
            </p:nvSpPr>
            <p:spPr bwMode="auto">
              <a:xfrm>
                <a:off x="353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3" name="Freeform 625"/>
              <p:cNvSpPr>
                <a:spLocks/>
              </p:cNvSpPr>
              <p:nvPr/>
            </p:nvSpPr>
            <p:spPr bwMode="auto">
              <a:xfrm>
                <a:off x="3536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4" name="Freeform 626"/>
              <p:cNvSpPr>
                <a:spLocks/>
              </p:cNvSpPr>
              <p:nvPr/>
            </p:nvSpPr>
            <p:spPr bwMode="auto">
              <a:xfrm>
                <a:off x="354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5" name="Freeform 627"/>
              <p:cNvSpPr>
                <a:spLocks/>
              </p:cNvSpPr>
              <p:nvPr/>
            </p:nvSpPr>
            <p:spPr bwMode="auto">
              <a:xfrm>
                <a:off x="354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6" name="Freeform 628"/>
              <p:cNvSpPr>
                <a:spLocks/>
              </p:cNvSpPr>
              <p:nvPr/>
            </p:nvSpPr>
            <p:spPr bwMode="auto">
              <a:xfrm>
                <a:off x="354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7" name="Freeform 629"/>
              <p:cNvSpPr>
                <a:spLocks/>
              </p:cNvSpPr>
              <p:nvPr/>
            </p:nvSpPr>
            <p:spPr bwMode="auto">
              <a:xfrm>
                <a:off x="354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8" name="Freeform 630"/>
              <p:cNvSpPr>
                <a:spLocks/>
              </p:cNvSpPr>
              <p:nvPr/>
            </p:nvSpPr>
            <p:spPr bwMode="auto">
              <a:xfrm>
                <a:off x="3544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9" name="Freeform 631"/>
              <p:cNvSpPr>
                <a:spLocks/>
              </p:cNvSpPr>
              <p:nvPr/>
            </p:nvSpPr>
            <p:spPr bwMode="auto">
              <a:xfrm>
                <a:off x="3551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0" name="Freeform 632"/>
              <p:cNvSpPr>
                <a:spLocks/>
              </p:cNvSpPr>
              <p:nvPr/>
            </p:nvSpPr>
            <p:spPr bwMode="auto">
              <a:xfrm>
                <a:off x="356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1" name="Freeform 633"/>
              <p:cNvSpPr>
                <a:spLocks/>
              </p:cNvSpPr>
              <p:nvPr/>
            </p:nvSpPr>
            <p:spPr bwMode="auto">
              <a:xfrm>
                <a:off x="356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2" name="Freeform 634"/>
              <p:cNvSpPr>
                <a:spLocks/>
              </p:cNvSpPr>
              <p:nvPr/>
            </p:nvSpPr>
            <p:spPr bwMode="auto">
              <a:xfrm>
                <a:off x="3560" y="3738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3" name="Freeform 635"/>
              <p:cNvSpPr>
                <a:spLocks/>
              </p:cNvSpPr>
              <p:nvPr/>
            </p:nvSpPr>
            <p:spPr bwMode="auto">
              <a:xfrm>
                <a:off x="356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4" name="Freeform 636"/>
              <p:cNvSpPr>
                <a:spLocks/>
              </p:cNvSpPr>
              <p:nvPr/>
            </p:nvSpPr>
            <p:spPr bwMode="auto">
              <a:xfrm>
                <a:off x="356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5" name="Freeform 637"/>
              <p:cNvSpPr>
                <a:spLocks/>
              </p:cNvSpPr>
              <p:nvPr/>
            </p:nvSpPr>
            <p:spPr bwMode="auto">
              <a:xfrm>
                <a:off x="356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6" name="Freeform 638"/>
              <p:cNvSpPr>
                <a:spLocks/>
              </p:cNvSpPr>
              <p:nvPr/>
            </p:nvSpPr>
            <p:spPr bwMode="auto">
              <a:xfrm>
                <a:off x="356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7" name="Freeform 639"/>
              <p:cNvSpPr>
                <a:spLocks/>
              </p:cNvSpPr>
              <p:nvPr/>
            </p:nvSpPr>
            <p:spPr bwMode="auto">
              <a:xfrm>
                <a:off x="3568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8" name="Freeform 640"/>
              <p:cNvSpPr>
                <a:spLocks/>
              </p:cNvSpPr>
              <p:nvPr/>
            </p:nvSpPr>
            <p:spPr bwMode="auto">
              <a:xfrm>
                <a:off x="357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9" name="Freeform 641"/>
              <p:cNvSpPr>
                <a:spLocks/>
              </p:cNvSpPr>
              <p:nvPr/>
            </p:nvSpPr>
            <p:spPr bwMode="auto">
              <a:xfrm>
                <a:off x="3575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0" name="Freeform 642"/>
              <p:cNvSpPr>
                <a:spLocks/>
              </p:cNvSpPr>
              <p:nvPr/>
            </p:nvSpPr>
            <p:spPr bwMode="auto">
              <a:xfrm>
                <a:off x="3584" y="3738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1" name="Freeform 643"/>
              <p:cNvSpPr>
                <a:spLocks/>
              </p:cNvSpPr>
              <p:nvPr/>
            </p:nvSpPr>
            <p:spPr bwMode="auto">
              <a:xfrm>
                <a:off x="359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2" name="Freeform 644"/>
              <p:cNvSpPr>
                <a:spLocks/>
              </p:cNvSpPr>
              <p:nvPr/>
            </p:nvSpPr>
            <p:spPr bwMode="auto">
              <a:xfrm>
                <a:off x="359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3" name="Freeform 645"/>
              <p:cNvSpPr>
                <a:spLocks/>
              </p:cNvSpPr>
              <p:nvPr/>
            </p:nvSpPr>
            <p:spPr bwMode="auto">
              <a:xfrm>
                <a:off x="359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4" name="Freeform 646"/>
              <p:cNvSpPr>
                <a:spLocks/>
              </p:cNvSpPr>
              <p:nvPr/>
            </p:nvSpPr>
            <p:spPr bwMode="auto">
              <a:xfrm>
                <a:off x="359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5" name="Freeform 647"/>
              <p:cNvSpPr>
                <a:spLocks/>
              </p:cNvSpPr>
              <p:nvPr/>
            </p:nvSpPr>
            <p:spPr bwMode="auto">
              <a:xfrm>
                <a:off x="3592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6" name="Freeform 648"/>
              <p:cNvSpPr>
                <a:spLocks/>
              </p:cNvSpPr>
              <p:nvPr/>
            </p:nvSpPr>
            <p:spPr bwMode="auto">
              <a:xfrm>
                <a:off x="3599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7" name="Freeform 649"/>
              <p:cNvSpPr>
                <a:spLocks/>
              </p:cNvSpPr>
              <p:nvPr/>
            </p:nvSpPr>
            <p:spPr bwMode="auto">
              <a:xfrm>
                <a:off x="360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8" name="Freeform 650"/>
              <p:cNvSpPr>
                <a:spLocks/>
              </p:cNvSpPr>
              <p:nvPr/>
            </p:nvSpPr>
            <p:spPr bwMode="auto">
              <a:xfrm>
                <a:off x="360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9" name="Freeform 651"/>
              <p:cNvSpPr>
                <a:spLocks/>
              </p:cNvSpPr>
              <p:nvPr/>
            </p:nvSpPr>
            <p:spPr bwMode="auto">
              <a:xfrm>
                <a:off x="3608" y="3738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0" name="Freeform 652"/>
              <p:cNvSpPr>
                <a:spLocks/>
              </p:cNvSpPr>
              <p:nvPr/>
            </p:nvSpPr>
            <p:spPr bwMode="auto">
              <a:xfrm>
                <a:off x="3616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1" name="Freeform 653"/>
              <p:cNvSpPr>
                <a:spLocks/>
              </p:cNvSpPr>
              <p:nvPr/>
            </p:nvSpPr>
            <p:spPr bwMode="auto">
              <a:xfrm>
                <a:off x="3623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2" name="Freeform 654"/>
              <p:cNvSpPr>
                <a:spLocks/>
              </p:cNvSpPr>
              <p:nvPr/>
            </p:nvSpPr>
            <p:spPr bwMode="auto">
              <a:xfrm>
                <a:off x="363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3" name="Freeform 655"/>
              <p:cNvSpPr>
                <a:spLocks/>
              </p:cNvSpPr>
              <p:nvPr/>
            </p:nvSpPr>
            <p:spPr bwMode="auto">
              <a:xfrm>
                <a:off x="3632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4" name="Freeform 656"/>
              <p:cNvSpPr>
                <a:spLocks/>
              </p:cNvSpPr>
              <p:nvPr/>
            </p:nvSpPr>
            <p:spPr bwMode="auto">
              <a:xfrm>
                <a:off x="3632" y="3698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5" name="Freeform 657"/>
              <p:cNvSpPr>
                <a:spLocks/>
              </p:cNvSpPr>
              <p:nvPr/>
            </p:nvSpPr>
            <p:spPr bwMode="auto">
              <a:xfrm>
                <a:off x="3632" y="3706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6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6" name="Freeform 658"/>
              <p:cNvSpPr>
                <a:spLocks/>
              </p:cNvSpPr>
              <p:nvPr/>
            </p:nvSpPr>
            <p:spPr bwMode="auto">
              <a:xfrm>
                <a:off x="3632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7" name="Freeform 659"/>
              <p:cNvSpPr>
                <a:spLocks/>
              </p:cNvSpPr>
              <p:nvPr/>
            </p:nvSpPr>
            <p:spPr bwMode="auto">
              <a:xfrm>
                <a:off x="3632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8" name="Freeform 660"/>
              <p:cNvSpPr>
                <a:spLocks/>
              </p:cNvSpPr>
              <p:nvPr/>
            </p:nvSpPr>
            <p:spPr bwMode="auto">
              <a:xfrm>
                <a:off x="3639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9" name="Freeform 661"/>
              <p:cNvSpPr>
                <a:spLocks/>
              </p:cNvSpPr>
              <p:nvPr/>
            </p:nvSpPr>
            <p:spPr bwMode="auto">
              <a:xfrm>
                <a:off x="3639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0" name="Freeform 662"/>
              <p:cNvSpPr>
                <a:spLocks/>
              </p:cNvSpPr>
              <p:nvPr/>
            </p:nvSpPr>
            <p:spPr bwMode="auto">
              <a:xfrm>
                <a:off x="363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1" name="Freeform 663"/>
              <p:cNvSpPr>
                <a:spLocks/>
              </p:cNvSpPr>
              <p:nvPr/>
            </p:nvSpPr>
            <p:spPr bwMode="auto">
              <a:xfrm>
                <a:off x="3639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2" name="Freeform 664"/>
              <p:cNvSpPr>
                <a:spLocks/>
              </p:cNvSpPr>
              <p:nvPr/>
            </p:nvSpPr>
            <p:spPr bwMode="auto">
              <a:xfrm>
                <a:off x="3647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3" name="Freeform 665"/>
              <p:cNvSpPr>
                <a:spLocks/>
              </p:cNvSpPr>
              <p:nvPr/>
            </p:nvSpPr>
            <p:spPr bwMode="auto">
              <a:xfrm>
                <a:off x="365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4" name="Freeform 666"/>
              <p:cNvSpPr>
                <a:spLocks/>
              </p:cNvSpPr>
              <p:nvPr/>
            </p:nvSpPr>
            <p:spPr bwMode="auto">
              <a:xfrm>
                <a:off x="3656" y="3738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5" name="Freeform 667"/>
              <p:cNvSpPr>
                <a:spLocks/>
              </p:cNvSpPr>
              <p:nvPr/>
            </p:nvSpPr>
            <p:spPr bwMode="auto">
              <a:xfrm>
                <a:off x="3663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6" name="Freeform 668"/>
              <p:cNvSpPr>
                <a:spLocks/>
              </p:cNvSpPr>
              <p:nvPr/>
            </p:nvSpPr>
            <p:spPr bwMode="auto">
              <a:xfrm>
                <a:off x="367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7" name="Freeform 669"/>
              <p:cNvSpPr>
                <a:spLocks/>
              </p:cNvSpPr>
              <p:nvPr/>
            </p:nvSpPr>
            <p:spPr bwMode="auto">
              <a:xfrm>
                <a:off x="367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8" name="Freeform 670"/>
              <p:cNvSpPr>
                <a:spLocks/>
              </p:cNvSpPr>
              <p:nvPr/>
            </p:nvSpPr>
            <p:spPr bwMode="auto">
              <a:xfrm>
                <a:off x="3671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9" name="Freeform 671"/>
              <p:cNvSpPr>
                <a:spLocks/>
              </p:cNvSpPr>
              <p:nvPr/>
            </p:nvSpPr>
            <p:spPr bwMode="auto">
              <a:xfrm>
                <a:off x="368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00" name="Freeform 672"/>
              <p:cNvSpPr>
                <a:spLocks/>
              </p:cNvSpPr>
              <p:nvPr/>
            </p:nvSpPr>
            <p:spPr bwMode="auto">
              <a:xfrm>
                <a:off x="368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01" name="Freeform 673"/>
              <p:cNvSpPr>
                <a:spLocks/>
              </p:cNvSpPr>
              <p:nvPr/>
            </p:nvSpPr>
            <p:spPr bwMode="auto">
              <a:xfrm>
                <a:off x="368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02" name="Freeform 674"/>
              <p:cNvSpPr>
                <a:spLocks/>
              </p:cNvSpPr>
              <p:nvPr/>
            </p:nvSpPr>
            <p:spPr bwMode="auto">
              <a:xfrm>
                <a:off x="3680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03" name="Freeform 675"/>
              <p:cNvSpPr>
                <a:spLocks/>
              </p:cNvSpPr>
              <p:nvPr/>
            </p:nvSpPr>
            <p:spPr bwMode="auto">
              <a:xfrm>
                <a:off x="3687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04" name="Freeform 676"/>
              <p:cNvSpPr>
                <a:spLocks/>
              </p:cNvSpPr>
              <p:nvPr/>
            </p:nvSpPr>
            <p:spPr bwMode="auto">
              <a:xfrm>
                <a:off x="3687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05" name="Freeform 677"/>
              <p:cNvSpPr>
                <a:spLocks/>
              </p:cNvSpPr>
              <p:nvPr/>
            </p:nvSpPr>
            <p:spPr bwMode="auto">
              <a:xfrm>
                <a:off x="3687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06" name="Freeform 678"/>
              <p:cNvSpPr>
                <a:spLocks/>
              </p:cNvSpPr>
              <p:nvPr/>
            </p:nvSpPr>
            <p:spPr bwMode="auto">
              <a:xfrm>
                <a:off x="3687" y="3698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07" name="Freeform 679"/>
              <p:cNvSpPr>
                <a:spLocks/>
              </p:cNvSpPr>
              <p:nvPr/>
            </p:nvSpPr>
            <p:spPr bwMode="auto">
              <a:xfrm>
                <a:off x="3687" y="3682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08" name="Freeform 680"/>
              <p:cNvSpPr>
                <a:spLocks/>
              </p:cNvSpPr>
              <p:nvPr/>
            </p:nvSpPr>
            <p:spPr bwMode="auto">
              <a:xfrm>
                <a:off x="3687" y="3658"/>
                <a:ext cx="17" cy="32"/>
              </a:xfrm>
              <a:custGeom>
                <a:avLst/>
                <a:gdLst>
                  <a:gd name="T0" fmla="*/ 0 w 17"/>
                  <a:gd name="T1" fmla="*/ 27 h 33"/>
                  <a:gd name="T2" fmla="*/ 8 w 17"/>
                  <a:gd name="T3" fmla="*/ 0 h 33"/>
                  <a:gd name="T4" fmla="*/ 17 w 17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33">
                    <a:moveTo>
                      <a:pt x="0" y="33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09" name="Freeform 681"/>
              <p:cNvSpPr>
                <a:spLocks/>
              </p:cNvSpPr>
              <p:nvPr/>
            </p:nvSpPr>
            <p:spPr bwMode="auto">
              <a:xfrm>
                <a:off x="3695" y="3594"/>
                <a:ext cx="1" cy="64"/>
              </a:xfrm>
              <a:custGeom>
                <a:avLst/>
                <a:gdLst>
                  <a:gd name="T0" fmla="*/ 0 w 1"/>
                  <a:gd name="T1" fmla="*/ 51 h 67"/>
                  <a:gd name="T2" fmla="*/ 0 w 1"/>
                  <a:gd name="T3" fmla="*/ 8 h 67"/>
                  <a:gd name="T4" fmla="*/ 0 w 1"/>
                  <a:gd name="T5" fmla="*/ 0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7">
                    <a:moveTo>
                      <a:pt x="0" y="6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0" name="Freeform 682"/>
              <p:cNvSpPr>
                <a:spLocks/>
              </p:cNvSpPr>
              <p:nvPr/>
            </p:nvSpPr>
            <p:spPr bwMode="auto">
              <a:xfrm>
                <a:off x="3695" y="3546"/>
                <a:ext cx="1" cy="56"/>
              </a:xfrm>
              <a:custGeom>
                <a:avLst/>
                <a:gdLst>
                  <a:gd name="T0" fmla="*/ 0 w 1"/>
                  <a:gd name="T1" fmla="*/ 46 h 58"/>
                  <a:gd name="T2" fmla="*/ 0 w 1"/>
                  <a:gd name="T3" fmla="*/ 9 h 58"/>
                  <a:gd name="T4" fmla="*/ 0 w 1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8">
                    <a:moveTo>
                      <a:pt x="0" y="58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1" name="Freeform 683"/>
              <p:cNvSpPr>
                <a:spLocks/>
              </p:cNvSpPr>
              <p:nvPr/>
            </p:nvSpPr>
            <p:spPr bwMode="auto">
              <a:xfrm>
                <a:off x="3695" y="3555"/>
                <a:ext cx="1" cy="23"/>
              </a:xfrm>
              <a:custGeom>
                <a:avLst/>
                <a:gdLst>
                  <a:gd name="T0" fmla="*/ 0 w 1"/>
                  <a:gd name="T1" fmla="*/ 0 h 24"/>
                  <a:gd name="T2" fmla="*/ 0 w 1"/>
                  <a:gd name="T3" fmla="*/ 12 h 24"/>
                  <a:gd name="T4" fmla="*/ 0 w 1"/>
                  <a:gd name="T5" fmla="*/ 18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4">
                    <a:moveTo>
                      <a:pt x="0" y="0"/>
                    </a:moveTo>
                    <a:lnTo>
                      <a:pt x="0" y="16"/>
                    </a:lnTo>
                    <a:lnTo>
                      <a:pt x="0" y="2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2" name="Freeform 684"/>
              <p:cNvSpPr>
                <a:spLocks/>
              </p:cNvSpPr>
              <p:nvPr/>
            </p:nvSpPr>
            <p:spPr bwMode="auto">
              <a:xfrm>
                <a:off x="3695" y="3570"/>
                <a:ext cx="1" cy="64"/>
              </a:xfrm>
              <a:custGeom>
                <a:avLst/>
                <a:gdLst>
                  <a:gd name="T0" fmla="*/ 0 w 1"/>
                  <a:gd name="T1" fmla="*/ 0 h 67"/>
                  <a:gd name="T2" fmla="*/ 0 w 1"/>
                  <a:gd name="T3" fmla="*/ 45 h 67"/>
                  <a:gd name="T4" fmla="*/ 0 w 1"/>
                  <a:gd name="T5" fmla="*/ 51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7">
                    <a:moveTo>
                      <a:pt x="0" y="0"/>
                    </a:moveTo>
                    <a:lnTo>
                      <a:pt x="0" y="58"/>
                    </a:lnTo>
                    <a:lnTo>
                      <a:pt x="0" y="6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3" name="Freeform 685"/>
              <p:cNvSpPr>
                <a:spLocks/>
              </p:cNvSpPr>
              <p:nvPr/>
            </p:nvSpPr>
            <p:spPr bwMode="auto">
              <a:xfrm>
                <a:off x="3695" y="3626"/>
                <a:ext cx="1" cy="40"/>
              </a:xfrm>
              <a:custGeom>
                <a:avLst/>
                <a:gdLst>
                  <a:gd name="T0" fmla="*/ 0 w 1"/>
                  <a:gd name="T1" fmla="*/ 0 h 42"/>
                  <a:gd name="T2" fmla="*/ 0 w 1"/>
                  <a:gd name="T3" fmla="*/ 26 h 42"/>
                  <a:gd name="T4" fmla="*/ 0 w 1"/>
                  <a:gd name="T5" fmla="*/ 3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2">
                    <a:moveTo>
                      <a:pt x="0" y="0"/>
                    </a:moveTo>
                    <a:lnTo>
                      <a:pt x="0" y="34"/>
                    </a:lnTo>
                    <a:lnTo>
                      <a:pt x="0" y="42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4" name="Freeform 686"/>
              <p:cNvSpPr>
                <a:spLocks/>
              </p:cNvSpPr>
              <p:nvPr/>
            </p:nvSpPr>
            <p:spPr bwMode="auto">
              <a:xfrm>
                <a:off x="3695" y="364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5" name="Freeform 687"/>
              <p:cNvSpPr>
                <a:spLocks/>
              </p:cNvSpPr>
              <p:nvPr/>
            </p:nvSpPr>
            <p:spPr bwMode="auto">
              <a:xfrm>
                <a:off x="3695" y="3634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6" name="Freeform 688"/>
              <p:cNvSpPr>
                <a:spLocks/>
              </p:cNvSpPr>
              <p:nvPr/>
            </p:nvSpPr>
            <p:spPr bwMode="auto">
              <a:xfrm>
                <a:off x="3695" y="3642"/>
                <a:ext cx="16" cy="24"/>
              </a:xfrm>
              <a:custGeom>
                <a:avLst/>
                <a:gdLst>
                  <a:gd name="T0" fmla="*/ 0 w 17"/>
                  <a:gd name="T1" fmla="*/ 0 h 25"/>
                  <a:gd name="T2" fmla="*/ 8 w 17"/>
                  <a:gd name="T3" fmla="*/ 19 h 25"/>
                  <a:gd name="T4" fmla="*/ 11 w 17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25">
                    <a:moveTo>
                      <a:pt x="0" y="0"/>
                    </a:moveTo>
                    <a:lnTo>
                      <a:pt x="9" y="25"/>
                    </a:lnTo>
                    <a:lnTo>
                      <a:pt x="17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7" name="Freeform 689"/>
              <p:cNvSpPr>
                <a:spLocks/>
              </p:cNvSpPr>
              <p:nvPr/>
            </p:nvSpPr>
            <p:spPr bwMode="auto">
              <a:xfrm>
                <a:off x="3704" y="3666"/>
                <a:ext cx="1" cy="48"/>
              </a:xfrm>
              <a:custGeom>
                <a:avLst/>
                <a:gdLst>
                  <a:gd name="T0" fmla="*/ 0 w 1"/>
                  <a:gd name="T1" fmla="*/ 0 h 50"/>
                  <a:gd name="T2" fmla="*/ 0 w 1"/>
                  <a:gd name="T3" fmla="*/ 33 h 50"/>
                  <a:gd name="T4" fmla="*/ 0 w 1"/>
                  <a:gd name="T5" fmla="*/ 38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0"/>
                    </a:moveTo>
                    <a:lnTo>
                      <a:pt x="0" y="42"/>
                    </a:lnTo>
                    <a:lnTo>
                      <a:pt x="0" y="5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8" name="Freeform 690"/>
              <p:cNvSpPr>
                <a:spLocks/>
              </p:cNvSpPr>
              <p:nvPr/>
            </p:nvSpPr>
            <p:spPr bwMode="auto">
              <a:xfrm>
                <a:off x="3704" y="3706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6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9" name="Freeform 691"/>
              <p:cNvSpPr>
                <a:spLocks/>
              </p:cNvSpPr>
              <p:nvPr/>
            </p:nvSpPr>
            <p:spPr bwMode="auto">
              <a:xfrm>
                <a:off x="3704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0" name="Freeform 692"/>
              <p:cNvSpPr>
                <a:spLocks/>
              </p:cNvSpPr>
              <p:nvPr/>
            </p:nvSpPr>
            <p:spPr bwMode="auto">
              <a:xfrm>
                <a:off x="370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1" name="Freeform 693"/>
              <p:cNvSpPr>
                <a:spLocks/>
              </p:cNvSpPr>
              <p:nvPr/>
            </p:nvSpPr>
            <p:spPr bwMode="auto">
              <a:xfrm>
                <a:off x="3704" y="3730"/>
                <a:ext cx="15" cy="8"/>
              </a:xfrm>
              <a:custGeom>
                <a:avLst/>
                <a:gdLst>
                  <a:gd name="T0" fmla="*/ 0 w 16"/>
                  <a:gd name="T1" fmla="*/ 8 h 8"/>
                  <a:gd name="T2" fmla="*/ 8 w 16"/>
                  <a:gd name="T3" fmla="*/ 0 h 8"/>
                  <a:gd name="T4" fmla="*/ 10 w 16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2" name="Freeform 694"/>
              <p:cNvSpPr>
                <a:spLocks/>
              </p:cNvSpPr>
              <p:nvPr/>
            </p:nvSpPr>
            <p:spPr bwMode="auto">
              <a:xfrm>
                <a:off x="371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3" name="Freeform 695"/>
              <p:cNvSpPr>
                <a:spLocks/>
              </p:cNvSpPr>
              <p:nvPr/>
            </p:nvSpPr>
            <p:spPr bwMode="auto">
              <a:xfrm>
                <a:off x="371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4" name="Freeform 696"/>
              <p:cNvSpPr>
                <a:spLocks/>
              </p:cNvSpPr>
              <p:nvPr/>
            </p:nvSpPr>
            <p:spPr bwMode="auto">
              <a:xfrm>
                <a:off x="371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5" name="Freeform 697"/>
              <p:cNvSpPr>
                <a:spLocks/>
              </p:cNvSpPr>
              <p:nvPr/>
            </p:nvSpPr>
            <p:spPr bwMode="auto">
              <a:xfrm>
                <a:off x="3711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6" name="Freeform 698"/>
              <p:cNvSpPr>
                <a:spLocks/>
              </p:cNvSpPr>
              <p:nvPr/>
            </p:nvSpPr>
            <p:spPr bwMode="auto">
              <a:xfrm>
                <a:off x="371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7" name="Freeform 699"/>
              <p:cNvSpPr>
                <a:spLocks/>
              </p:cNvSpPr>
              <p:nvPr/>
            </p:nvSpPr>
            <p:spPr bwMode="auto">
              <a:xfrm>
                <a:off x="371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8" name="Freeform 700"/>
              <p:cNvSpPr>
                <a:spLocks/>
              </p:cNvSpPr>
              <p:nvPr/>
            </p:nvSpPr>
            <p:spPr bwMode="auto">
              <a:xfrm>
                <a:off x="3719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9" name="Freeform 701"/>
              <p:cNvSpPr>
                <a:spLocks/>
              </p:cNvSpPr>
              <p:nvPr/>
            </p:nvSpPr>
            <p:spPr bwMode="auto">
              <a:xfrm>
                <a:off x="372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0" name="Freeform 702"/>
              <p:cNvSpPr>
                <a:spLocks/>
              </p:cNvSpPr>
              <p:nvPr/>
            </p:nvSpPr>
            <p:spPr bwMode="auto">
              <a:xfrm>
                <a:off x="372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1" name="Freeform 703"/>
              <p:cNvSpPr>
                <a:spLocks/>
              </p:cNvSpPr>
              <p:nvPr/>
            </p:nvSpPr>
            <p:spPr bwMode="auto">
              <a:xfrm>
                <a:off x="3728" y="3738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2" name="Freeform 704"/>
              <p:cNvSpPr>
                <a:spLocks/>
              </p:cNvSpPr>
              <p:nvPr/>
            </p:nvSpPr>
            <p:spPr bwMode="auto">
              <a:xfrm>
                <a:off x="3735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3" name="Freeform 705"/>
              <p:cNvSpPr>
                <a:spLocks/>
              </p:cNvSpPr>
              <p:nvPr/>
            </p:nvSpPr>
            <p:spPr bwMode="auto">
              <a:xfrm>
                <a:off x="3735" y="3730"/>
                <a:ext cx="17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7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4" name="Freeform 706"/>
              <p:cNvSpPr>
                <a:spLocks/>
              </p:cNvSpPr>
              <p:nvPr/>
            </p:nvSpPr>
            <p:spPr bwMode="auto">
              <a:xfrm>
                <a:off x="374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5" name="Freeform 707"/>
              <p:cNvSpPr>
                <a:spLocks/>
              </p:cNvSpPr>
              <p:nvPr/>
            </p:nvSpPr>
            <p:spPr bwMode="auto">
              <a:xfrm>
                <a:off x="3743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9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6" name="Freeform 708"/>
              <p:cNvSpPr>
                <a:spLocks/>
              </p:cNvSpPr>
              <p:nvPr/>
            </p:nvSpPr>
            <p:spPr bwMode="auto">
              <a:xfrm>
                <a:off x="375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7" name="Freeform 709"/>
              <p:cNvSpPr>
                <a:spLocks/>
              </p:cNvSpPr>
              <p:nvPr/>
            </p:nvSpPr>
            <p:spPr bwMode="auto">
              <a:xfrm>
                <a:off x="3752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8" name="Freeform 710"/>
              <p:cNvSpPr>
                <a:spLocks/>
              </p:cNvSpPr>
              <p:nvPr/>
            </p:nvSpPr>
            <p:spPr bwMode="auto">
              <a:xfrm>
                <a:off x="3752" y="3698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9" name="Freeform 711"/>
              <p:cNvSpPr>
                <a:spLocks/>
              </p:cNvSpPr>
              <p:nvPr/>
            </p:nvSpPr>
            <p:spPr bwMode="auto">
              <a:xfrm>
                <a:off x="3752" y="3706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0" name="Freeform 712"/>
              <p:cNvSpPr>
                <a:spLocks/>
              </p:cNvSpPr>
              <p:nvPr/>
            </p:nvSpPr>
            <p:spPr bwMode="auto">
              <a:xfrm>
                <a:off x="3752" y="3714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1" name="Freeform 713"/>
              <p:cNvSpPr>
                <a:spLocks/>
              </p:cNvSpPr>
              <p:nvPr/>
            </p:nvSpPr>
            <p:spPr bwMode="auto">
              <a:xfrm>
                <a:off x="3752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2" name="Freeform 714"/>
              <p:cNvSpPr>
                <a:spLocks/>
              </p:cNvSpPr>
              <p:nvPr/>
            </p:nvSpPr>
            <p:spPr bwMode="auto">
              <a:xfrm>
                <a:off x="3759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3" name="Freeform 715"/>
              <p:cNvSpPr>
                <a:spLocks/>
              </p:cNvSpPr>
              <p:nvPr/>
            </p:nvSpPr>
            <p:spPr bwMode="auto">
              <a:xfrm>
                <a:off x="3759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4" name="Freeform 716"/>
              <p:cNvSpPr>
                <a:spLocks/>
              </p:cNvSpPr>
              <p:nvPr/>
            </p:nvSpPr>
            <p:spPr bwMode="auto">
              <a:xfrm>
                <a:off x="375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5" name="Freeform 717"/>
              <p:cNvSpPr>
                <a:spLocks/>
              </p:cNvSpPr>
              <p:nvPr/>
            </p:nvSpPr>
            <p:spPr bwMode="auto">
              <a:xfrm>
                <a:off x="375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6" name="Freeform 718"/>
              <p:cNvSpPr>
                <a:spLocks/>
              </p:cNvSpPr>
              <p:nvPr/>
            </p:nvSpPr>
            <p:spPr bwMode="auto">
              <a:xfrm>
                <a:off x="375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7" name="Freeform 719"/>
              <p:cNvSpPr>
                <a:spLocks/>
              </p:cNvSpPr>
              <p:nvPr/>
            </p:nvSpPr>
            <p:spPr bwMode="auto">
              <a:xfrm>
                <a:off x="3759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8" name="Freeform 720"/>
              <p:cNvSpPr>
                <a:spLocks/>
              </p:cNvSpPr>
              <p:nvPr/>
            </p:nvSpPr>
            <p:spPr bwMode="auto">
              <a:xfrm>
                <a:off x="3767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9" name="Freeform 721"/>
              <p:cNvSpPr>
                <a:spLocks/>
              </p:cNvSpPr>
              <p:nvPr/>
            </p:nvSpPr>
            <p:spPr bwMode="auto">
              <a:xfrm>
                <a:off x="3776" y="3738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0" name="Freeform 722"/>
              <p:cNvSpPr>
                <a:spLocks/>
              </p:cNvSpPr>
              <p:nvPr/>
            </p:nvSpPr>
            <p:spPr bwMode="auto">
              <a:xfrm>
                <a:off x="378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1" name="Freeform 723"/>
              <p:cNvSpPr>
                <a:spLocks/>
              </p:cNvSpPr>
              <p:nvPr/>
            </p:nvSpPr>
            <p:spPr bwMode="auto">
              <a:xfrm>
                <a:off x="378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2" name="Freeform 724"/>
              <p:cNvSpPr>
                <a:spLocks/>
              </p:cNvSpPr>
              <p:nvPr/>
            </p:nvSpPr>
            <p:spPr bwMode="auto">
              <a:xfrm>
                <a:off x="378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3" name="Freeform 725"/>
              <p:cNvSpPr>
                <a:spLocks/>
              </p:cNvSpPr>
              <p:nvPr/>
            </p:nvSpPr>
            <p:spPr bwMode="auto">
              <a:xfrm>
                <a:off x="378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4" name="Freeform 726"/>
              <p:cNvSpPr>
                <a:spLocks/>
              </p:cNvSpPr>
              <p:nvPr/>
            </p:nvSpPr>
            <p:spPr bwMode="auto">
              <a:xfrm>
                <a:off x="378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5" name="Freeform 727"/>
              <p:cNvSpPr>
                <a:spLocks/>
              </p:cNvSpPr>
              <p:nvPr/>
            </p:nvSpPr>
            <p:spPr bwMode="auto">
              <a:xfrm>
                <a:off x="3783" y="3730"/>
                <a:ext cx="17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7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6" name="Freeform 728"/>
              <p:cNvSpPr>
                <a:spLocks/>
              </p:cNvSpPr>
              <p:nvPr/>
            </p:nvSpPr>
            <p:spPr bwMode="auto">
              <a:xfrm>
                <a:off x="379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7" name="Freeform 729"/>
              <p:cNvSpPr>
                <a:spLocks/>
              </p:cNvSpPr>
              <p:nvPr/>
            </p:nvSpPr>
            <p:spPr bwMode="auto">
              <a:xfrm>
                <a:off x="379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8" name="Freeform 730"/>
              <p:cNvSpPr>
                <a:spLocks/>
              </p:cNvSpPr>
              <p:nvPr/>
            </p:nvSpPr>
            <p:spPr bwMode="auto">
              <a:xfrm>
                <a:off x="3791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9" name="Freeform 731"/>
              <p:cNvSpPr>
                <a:spLocks/>
              </p:cNvSpPr>
              <p:nvPr/>
            </p:nvSpPr>
            <p:spPr bwMode="auto">
              <a:xfrm>
                <a:off x="380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0" name="Freeform 732"/>
              <p:cNvSpPr>
                <a:spLocks/>
              </p:cNvSpPr>
              <p:nvPr/>
            </p:nvSpPr>
            <p:spPr bwMode="auto">
              <a:xfrm>
                <a:off x="380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1" name="Freeform 733"/>
              <p:cNvSpPr>
                <a:spLocks/>
              </p:cNvSpPr>
              <p:nvPr/>
            </p:nvSpPr>
            <p:spPr bwMode="auto">
              <a:xfrm>
                <a:off x="3800" y="3730"/>
                <a:ext cx="15" cy="8"/>
              </a:xfrm>
              <a:custGeom>
                <a:avLst/>
                <a:gdLst>
                  <a:gd name="T0" fmla="*/ 0 w 16"/>
                  <a:gd name="T1" fmla="*/ 8 h 8"/>
                  <a:gd name="T2" fmla="*/ 8 w 16"/>
                  <a:gd name="T3" fmla="*/ 0 h 8"/>
                  <a:gd name="T4" fmla="*/ 10 w 16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2" name="Freeform 734"/>
              <p:cNvSpPr>
                <a:spLocks/>
              </p:cNvSpPr>
              <p:nvPr/>
            </p:nvSpPr>
            <p:spPr bwMode="auto">
              <a:xfrm>
                <a:off x="380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3" name="Freeform 735"/>
              <p:cNvSpPr>
                <a:spLocks/>
              </p:cNvSpPr>
              <p:nvPr/>
            </p:nvSpPr>
            <p:spPr bwMode="auto">
              <a:xfrm>
                <a:off x="3807" y="3714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4" name="Freeform 736"/>
              <p:cNvSpPr>
                <a:spLocks/>
              </p:cNvSpPr>
              <p:nvPr/>
            </p:nvSpPr>
            <p:spPr bwMode="auto">
              <a:xfrm>
                <a:off x="3807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5" name="Freeform 737"/>
              <p:cNvSpPr>
                <a:spLocks/>
              </p:cNvSpPr>
              <p:nvPr/>
            </p:nvSpPr>
            <p:spPr bwMode="auto">
              <a:xfrm>
                <a:off x="3807" y="3690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6" name="Freeform 738"/>
              <p:cNvSpPr>
                <a:spLocks/>
              </p:cNvSpPr>
              <p:nvPr/>
            </p:nvSpPr>
            <p:spPr bwMode="auto">
              <a:xfrm>
                <a:off x="3807" y="3674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7" name="Freeform 739"/>
              <p:cNvSpPr>
                <a:spLocks/>
              </p:cNvSpPr>
              <p:nvPr/>
            </p:nvSpPr>
            <p:spPr bwMode="auto">
              <a:xfrm>
                <a:off x="3807" y="3666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8" name="Freeform 740"/>
              <p:cNvSpPr>
                <a:spLocks/>
              </p:cNvSpPr>
              <p:nvPr/>
            </p:nvSpPr>
            <p:spPr bwMode="auto">
              <a:xfrm>
                <a:off x="3807" y="367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9" name="Freeform 741"/>
              <p:cNvSpPr>
                <a:spLocks/>
              </p:cNvSpPr>
              <p:nvPr/>
            </p:nvSpPr>
            <p:spPr bwMode="auto">
              <a:xfrm>
                <a:off x="3807" y="3682"/>
                <a:ext cx="17" cy="24"/>
              </a:xfrm>
              <a:custGeom>
                <a:avLst/>
                <a:gdLst>
                  <a:gd name="T0" fmla="*/ 0 w 17"/>
                  <a:gd name="T1" fmla="*/ 0 h 25"/>
                  <a:gd name="T2" fmla="*/ 8 w 17"/>
                  <a:gd name="T3" fmla="*/ 19 h 25"/>
                  <a:gd name="T4" fmla="*/ 17 w 17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25">
                    <a:moveTo>
                      <a:pt x="0" y="0"/>
                    </a:moveTo>
                    <a:lnTo>
                      <a:pt x="8" y="25"/>
                    </a:lnTo>
                    <a:lnTo>
                      <a:pt x="17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0" name="Freeform 742"/>
              <p:cNvSpPr>
                <a:spLocks/>
              </p:cNvSpPr>
              <p:nvPr/>
            </p:nvSpPr>
            <p:spPr bwMode="auto">
              <a:xfrm>
                <a:off x="3815" y="3706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1" name="Freeform 743"/>
              <p:cNvSpPr>
                <a:spLocks/>
              </p:cNvSpPr>
              <p:nvPr/>
            </p:nvSpPr>
            <p:spPr bwMode="auto">
              <a:xfrm>
                <a:off x="3815" y="3698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2" name="Freeform 744"/>
              <p:cNvSpPr>
                <a:spLocks/>
              </p:cNvSpPr>
              <p:nvPr/>
            </p:nvSpPr>
            <p:spPr bwMode="auto">
              <a:xfrm>
                <a:off x="3815" y="3690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3" name="Freeform 745"/>
              <p:cNvSpPr>
                <a:spLocks/>
              </p:cNvSpPr>
              <p:nvPr/>
            </p:nvSpPr>
            <p:spPr bwMode="auto">
              <a:xfrm>
                <a:off x="3815" y="3698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4" name="Freeform 746"/>
              <p:cNvSpPr>
                <a:spLocks/>
              </p:cNvSpPr>
              <p:nvPr/>
            </p:nvSpPr>
            <p:spPr bwMode="auto">
              <a:xfrm>
                <a:off x="3815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5" name="Freeform 747"/>
              <p:cNvSpPr>
                <a:spLocks/>
              </p:cNvSpPr>
              <p:nvPr/>
            </p:nvSpPr>
            <p:spPr bwMode="auto">
              <a:xfrm>
                <a:off x="3815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6" name="Freeform 748"/>
              <p:cNvSpPr>
                <a:spLocks/>
              </p:cNvSpPr>
              <p:nvPr/>
            </p:nvSpPr>
            <p:spPr bwMode="auto">
              <a:xfrm>
                <a:off x="3815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7" name="Freeform 749"/>
              <p:cNvSpPr>
                <a:spLocks/>
              </p:cNvSpPr>
              <p:nvPr/>
            </p:nvSpPr>
            <p:spPr bwMode="auto">
              <a:xfrm>
                <a:off x="382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8" name="Freeform 750"/>
              <p:cNvSpPr>
                <a:spLocks/>
              </p:cNvSpPr>
              <p:nvPr/>
            </p:nvSpPr>
            <p:spPr bwMode="auto">
              <a:xfrm>
                <a:off x="3824" y="3738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9" name="Freeform 751"/>
              <p:cNvSpPr>
                <a:spLocks/>
              </p:cNvSpPr>
              <p:nvPr/>
            </p:nvSpPr>
            <p:spPr bwMode="auto">
              <a:xfrm>
                <a:off x="383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0" name="Freeform 752"/>
              <p:cNvSpPr>
                <a:spLocks/>
              </p:cNvSpPr>
              <p:nvPr/>
            </p:nvSpPr>
            <p:spPr bwMode="auto">
              <a:xfrm>
                <a:off x="383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1" name="Freeform 753"/>
              <p:cNvSpPr>
                <a:spLocks/>
              </p:cNvSpPr>
              <p:nvPr/>
            </p:nvSpPr>
            <p:spPr bwMode="auto">
              <a:xfrm>
                <a:off x="3831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2" name="Freeform 754"/>
              <p:cNvSpPr>
                <a:spLocks/>
              </p:cNvSpPr>
              <p:nvPr/>
            </p:nvSpPr>
            <p:spPr bwMode="auto">
              <a:xfrm>
                <a:off x="3839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3" name="Freeform 755"/>
              <p:cNvSpPr>
                <a:spLocks/>
              </p:cNvSpPr>
              <p:nvPr/>
            </p:nvSpPr>
            <p:spPr bwMode="auto">
              <a:xfrm>
                <a:off x="384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4" name="Freeform 756"/>
              <p:cNvSpPr>
                <a:spLocks/>
              </p:cNvSpPr>
              <p:nvPr/>
            </p:nvSpPr>
            <p:spPr bwMode="auto">
              <a:xfrm>
                <a:off x="3848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5" name="Freeform 757"/>
              <p:cNvSpPr>
                <a:spLocks/>
              </p:cNvSpPr>
              <p:nvPr/>
            </p:nvSpPr>
            <p:spPr bwMode="auto">
              <a:xfrm>
                <a:off x="385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6" name="Freeform 758"/>
              <p:cNvSpPr>
                <a:spLocks/>
              </p:cNvSpPr>
              <p:nvPr/>
            </p:nvSpPr>
            <p:spPr bwMode="auto">
              <a:xfrm>
                <a:off x="3855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7" name="Freeform 759"/>
              <p:cNvSpPr>
                <a:spLocks/>
              </p:cNvSpPr>
              <p:nvPr/>
            </p:nvSpPr>
            <p:spPr bwMode="auto">
              <a:xfrm>
                <a:off x="3855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8" name="Freeform 760"/>
              <p:cNvSpPr>
                <a:spLocks/>
              </p:cNvSpPr>
              <p:nvPr/>
            </p:nvSpPr>
            <p:spPr bwMode="auto">
              <a:xfrm>
                <a:off x="3864" y="3706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9" name="Freeform 761"/>
              <p:cNvSpPr>
                <a:spLocks/>
              </p:cNvSpPr>
              <p:nvPr/>
            </p:nvSpPr>
            <p:spPr bwMode="auto">
              <a:xfrm>
                <a:off x="3864" y="3666"/>
                <a:ext cx="1" cy="48"/>
              </a:xfrm>
              <a:custGeom>
                <a:avLst/>
                <a:gdLst>
                  <a:gd name="T0" fmla="*/ 0 w 1"/>
                  <a:gd name="T1" fmla="*/ 38 h 50"/>
                  <a:gd name="T2" fmla="*/ 0 w 1"/>
                  <a:gd name="T3" fmla="*/ 8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50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0" name="Freeform 762"/>
              <p:cNvSpPr>
                <a:spLocks/>
              </p:cNvSpPr>
              <p:nvPr/>
            </p:nvSpPr>
            <p:spPr bwMode="auto">
              <a:xfrm>
                <a:off x="3864" y="3578"/>
                <a:ext cx="1" cy="96"/>
              </a:xfrm>
              <a:custGeom>
                <a:avLst/>
                <a:gdLst>
                  <a:gd name="T0" fmla="*/ 0 w 1"/>
                  <a:gd name="T1" fmla="*/ 78 h 100"/>
                  <a:gd name="T2" fmla="*/ 0 w 1"/>
                  <a:gd name="T3" fmla="*/ 9 h 100"/>
                  <a:gd name="T4" fmla="*/ 0 w 1"/>
                  <a:gd name="T5" fmla="*/ 0 h 1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0">
                    <a:moveTo>
                      <a:pt x="0" y="100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1" name="Freeform 763"/>
              <p:cNvSpPr>
                <a:spLocks/>
              </p:cNvSpPr>
              <p:nvPr/>
            </p:nvSpPr>
            <p:spPr bwMode="auto">
              <a:xfrm>
                <a:off x="3864" y="3522"/>
                <a:ext cx="1" cy="64"/>
              </a:xfrm>
              <a:custGeom>
                <a:avLst/>
                <a:gdLst>
                  <a:gd name="T0" fmla="*/ 0 w 1"/>
                  <a:gd name="T1" fmla="*/ 51 h 67"/>
                  <a:gd name="T2" fmla="*/ 0 w 1"/>
                  <a:gd name="T3" fmla="*/ 9 h 67"/>
                  <a:gd name="T4" fmla="*/ 0 w 1"/>
                  <a:gd name="T5" fmla="*/ 0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7">
                    <a:moveTo>
                      <a:pt x="0" y="6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2" name="Freeform 764"/>
              <p:cNvSpPr>
                <a:spLocks/>
              </p:cNvSpPr>
              <p:nvPr/>
            </p:nvSpPr>
            <p:spPr bwMode="auto">
              <a:xfrm>
                <a:off x="3864" y="3531"/>
                <a:ext cx="1" cy="47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32 h 49"/>
                  <a:gd name="T4" fmla="*/ 0 w 1"/>
                  <a:gd name="T5" fmla="*/ 37 h 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9">
                    <a:moveTo>
                      <a:pt x="0" y="0"/>
                    </a:moveTo>
                    <a:lnTo>
                      <a:pt x="0" y="41"/>
                    </a:lnTo>
                    <a:lnTo>
                      <a:pt x="0" y="4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3" name="Freeform 765"/>
              <p:cNvSpPr>
                <a:spLocks/>
              </p:cNvSpPr>
              <p:nvPr/>
            </p:nvSpPr>
            <p:spPr bwMode="auto">
              <a:xfrm>
                <a:off x="3864" y="3570"/>
                <a:ext cx="15" cy="64"/>
              </a:xfrm>
              <a:custGeom>
                <a:avLst/>
                <a:gdLst>
                  <a:gd name="T0" fmla="*/ 0 w 16"/>
                  <a:gd name="T1" fmla="*/ 0 h 67"/>
                  <a:gd name="T2" fmla="*/ 8 w 16"/>
                  <a:gd name="T3" fmla="*/ 51 h 67"/>
                  <a:gd name="T4" fmla="*/ 10 w 16"/>
                  <a:gd name="T5" fmla="*/ 51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67">
                    <a:moveTo>
                      <a:pt x="0" y="0"/>
                    </a:moveTo>
                    <a:lnTo>
                      <a:pt x="8" y="67"/>
                    </a:lnTo>
                    <a:lnTo>
                      <a:pt x="16" y="6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4" name="Freeform 766"/>
              <p:cNvSpPr>
                <a:spLocks/>
              </p:cNvSpPr>
              <p:nvPr/>
            </p:nvSpPr>
            <p:spPr bwMode="auto">
              <a:xfrm>
                <a:off x="3872" y="3634"/>
                <a:ext cx="1" cy="56"/>
              </a:xfrm>
              <a:custGeom>
                <a:avLst/>
                <a:gdLst>
                  <a:gd name="T0" fmla="*/ 0 w 1"/>
                  <a:gd name="T1" fmla="*/ 0 h 58"/>
                  <a:gd name="T2" fmla="*/ 0 w 1"/>
                  <a:gd name="T3" fmla="*/ 40 h 58"/>
                  <a:gd name="T4" fmla="*/ 0 w 1"/>
                  <a:gd name="T5" fmla="*/ 46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8">
                    <a:moveTo>
                      <a:pt x="0" y="0"/>
                    </a:moveTo>
                    <a:lnTo>
                      <a:pt x="0" y="50"/>
                    </a:lnTo>
                    <a:lnTo>
                      <a:pt x="0" y="5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5" name="Freeform 767"/>
              <p:cNvSpPr>
                <a:spLocks/>
              </p:cNvSpPr>
              <p:nvPr/>
            </p:nvSpPr>
            <p:spPr bwMode="auto">
              <a:xfrm>
                <a:off x="3872" y="3642"/>
                <a:ext cx="1" cy="40"/>
              </a:xfrm>
              <a:custGeom>
                <a:avLst/>
                <a:gdLst>
                  <a:gd name="T0" fmla="*/ 0 w 1"/>
                  <a:gd name="T1" fmla="*/ 30 h 42"/>
                  <a:gd name="T2" fmla="*/ 0 w 1"/>
                  <a:gd name="T3" fmla="*/ 8 h 42"/>
                  <a:gd name="T4" fmla="*/ 0 w 1"/>
                  <a:gd name="T5" fmla="*/ 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2">
                    <a:moveTo>
                      <a:pt x="0" y="42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6" name="Freeform 768"/>
              <p:cNvSpPr>
                <a:spLocks/>
              </p:cNvSpPr>
              <p:nvPr/>
            </p:nvSpPr>
            <p:spPr bwMode="auto">
              <a:xfrm>
                <a:off x="3872" y="3626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7" name="Freeform 769"/>
              <p:cNvSpPr>
                <a:spLocks/>
              </p:cNvSpPr>
              <p:nvPr/>
            </p:nvSpPr>
            <p:spPr bwMode="auto">
              <a:xfrm>
                <a:off x="3872" y="3634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8" name="Freeform 770"/>
              <p:cNvSpPr>
                <a:spLocks/>
              </p:cNvSpPr>
              <p:nvPr/>
            </p:nvSpPr>
            <p:spPr bwMode="auto">
              <a:xfrm>
                <a:off x="3872" y="3658"/>
                <a:ext cx="1" cy="40"/>
              </a:xfrm>
              <a:custGeom>
                <a:avLst/>
                <a:gdLst>
                  <a:gd name="T0" fmla="*/ 0 w 1"/>
                  <a:gd name="T1" fmla="*/ 0 h 41"/>
                  <a:gd name="T2" fmla="*/ 0 w 1"/>
                  <a:gd name="T3" fmla="*/ 27 h 41"/>
                  <a:gd name="T4" fmla="*/ 0 w 1"/>
                  <a:gd name="T5" fmla="*/ 35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1">
                    <a:moveTo>
                      <a:pt x="0" y="0"/>
                    </a:moveTo>
                    <a:lnTo>
                      <a:pt x="0" y="33"/>
                    </a:lnTo>
                    <a:lnTo>
                      <a:pt x="0" y="41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9" name="Freeform 771"/>
              <p:cNvSpPr>
                <a:spLocks/>
              </p:cNvSpPr>
              <p:nvPr/>
            </p:nvSpPr>
            <p:spPr bwMode="auto">
              <a:xfrm>
                <a:off x="3872" y="3690"/>
                <a:ext cx="1" cy="40"/>
              </a:xfrm>
              <a:custGeom>
                <a:avLst/>
                <a:gdLst>
                  <a:gd name="T0" fmla="*/ 0 w 1"/>
                  <a:gd name="T1" fmla="*/ 0 h 42"/>
                  <a:gd name="T2" fmla="*/ 0 w 1"/>
                  <a:gd name="T3" fmla="*/ 26 h 42"/>
                  <a:gd name="T4" fmla="*/ 0 w 1"/>
                  <a:gd name="T5" fmla="*/ 3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2">
                    <a:moveTo>
                      <a:pt x="0" y="0"/>
                    </a:moveTo>
                    <a:lnTo>
                      <a:pt x="0" y="33"/>
                    </a:lnTo>
                    <a:lnTo>
                      <a:pt x="0" y="42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0" name="Freeform 772"/>
              <p:cNvSpPr>
                <a:spLocks/>
              </p:cNvSpPr>
              <p:nvPr/>
            </p:nvSpPr>
            <p:spPr bwMode="auto">
              <a:xfrm>
                <a:off x="3872" y="3722"/>
                <a:ext cx="16" cy="8"/>
              </a:xfrm>
              <a:custGeom>
                <a:avLst/>
                <a:gdLst>
                  <a:gd name="T0" fmla="*/ 0 w 17"/>
                  <a:gd name="T1" fmla="*/ 0 h 9"/>
                  <a:gd name="T2" fmla="*/ 8 w 17"/>
                  <a:gd name="T3" fmla="*/ 4 h 9"/>
                  <a:gd name="T4" fmla="*/ 11 w 17"/>
                  <a:gd name="T5" fmla="*/ 4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0"/>
                    </a:moveTo>
                    <a:lnTo>
                      <a:pt x="8" y="9"/>
                    </a:lnTo>
                    <a:lnTo>
                      <a:pt x="17" y="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1" name="Freeform 773"/>
              <p:cNvSpPr>
                <a:spLocks/>
              </p:cNvSpPr>
              <p:nvPr/>
            </p:nvSpPr>
            <p:spPr bwMode="auto">
              <a:xfrm>
                <a:off x="387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2" name="Freeform 774"/>
              <p:cNvSpPr>
                <a:spLocks/>
              </p:cNvSpPr>
              <p:nvPr/>
            </p:nvSpPr>
            <p:spPr bwMode="auto">
              <a:xfrm>
                <a:off x="387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Freeform 775"/>
              <p:cNvSpPr>
                <a:spLocks/>
              </p:cNvSpPr>
              <p:nvPr/>
            </p:nvSpPr>
            <p:spPr bwMode="auto">
              <a:xfrm>
                <a:off x="387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4" name="Freeform 776"/>
              <p:cNvSpPr>
                <a:spLocks/>
              </p:cNvSpPr>
              <p:nvPr/>
            </p:nvSpPr>
            <p:spPr bwMode="auto">
              <a:xfrm>
                <a:off x="3879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5" name="Freeform 777"/>
              <p:cNvSpPr>
                <a:spLocks/>
              </p:cNvSpPr>
              <p:nvPr/>
            </p:nvSpPr>
            <p:spPr bwMode="auto">
              <a:xfrm>
                <a:off x="388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6" name="Freeform 778"/>
              <p:cNvSpPr>
                <a:spLocks/>
              </p:cNvSpPr>
              <p:nvPr/>
            </p:nvSpPr>
            <p:spPr bwMode="auto">
              <a:xfrm>
                <a:off x="388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7" name="Freeform 779"/>
              <p:cNvSpPr>
                <a:spLocks/>
              </p:cNvSpPr>
              <p:nvPr/>
            </p:nvSpPr>
            <p:spPr bwMode="auto">
              <a:xfrm>
                <a:off x="3888" y="3730"/>
                <a:ext cx="15" cy="8"/>
              </a:xfrm>
              <a:custGeom>
                <a:avLst/>
                <a:gdLst>
                  <a:gd name="T0" fmla="*/ 0 w 16"/>
                  <a:gd name="T1" fmla="*/ 8 h 8"/>
                  <a:gd name="T2" fmla="*/ 8 w 16"/>
                  <a:gd name="T3" fmla="*/ 0 h 8"/>
                  <a:gd name="T4" fmla="*/ 10 w 16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8" name="Freeform 780"/>
              <p:cNvSpPr>
                <a:spLocks/>
              </p:cNvSpPr>
              <p:nvPr/>
            </p:nvSpPr>
            <p:spPr bwMode="auto">
              <a:xfrm>
                <a:off x="389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Freeform 781"/>
              <p:cNvSpPr>
                <a:spLocks/>
              </p:cNvSpPr>
              <p:nvPr/>
            </p:nvSpPr>
            <p:spPr bwMode="auto">
              <a:xfrm>
                <a:off x="389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0" name="Freeform 782"/>
              <p:cNvSpPr>
                <a:spLocks/>
              </p:cNvSpPr>
              <p:nvPr/>
            </p:nvSpPr>
            <p:spPr bwMode="auto">
              <a:xfrm>
                <a:off x="3896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1" name="Freeform 783"/>
              <p:cNvSpPr>
                <a:spLocks/>
              </p:cNvSpPr>
              <p:nvPr/>
            </p:nvSpPr>
            <p:spPr bwMode="auto">
              <a:xfrm>
                <a:off x="390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2" name="Freeform 784"/>
              <p:cNvSpPr>
                <a:spLocks/>
              </p:cNvSpPr>
              <p:nvPr/>
            </p:nvSpPr>
            <p:spPr bwMode="auto">
              <a:xfrm>
                <a:off x="390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Freeform 785"/>
              <p:cNvSpPr>
                <a:spLocks/>
              </p:cNvSpPr>
              <p:nvPr/>
            </p:nvSpPr>
            <p:spPr bwMode="auto">
              <a:xfrm>
                <a:off x="390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4" name="Freeform 786"/>
              <p:cNvSpPr>
                <a:spLocks/>
              </p:cNvSpPr>
              <p:nvPr/>
            </p:nvSpPr>
            <p:spPr bwMode="auto">
              <a:xfrm>
                <a:off x="390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5" name="Freeform 787"/>
              <p:cNvSpPr>
                <a:spLocks/>
              </p:cNvSpPr>
              <p:nvPr/>
            </p:nvSpPr>
            <p:spPr bwMode="auto">
              <a:xfrm>
                <a:off x="3903" y="3730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9 w 17"/>
                  <a:gd name="T3" fmla="*/ 0 h 8"/>
                  <a:gd name="T4" fmla="*/ 17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6" name="Freeform 788"/>
              <p:cNvSpPr>
                <a:spLocks/>
              </p:cNvSpPr>
              <p:nvPr/>
            </p:nvSpPr>
            <p:spPr bwMode="auto">
              <a:xfrm>
                <a:off x="3912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Freeform 789"/>
              <p:cNvSpPr>
                <a:spLocks/>
              </p:cNvSpPr>
              <p:nvPr/>
            </p:nvSpPr>
            <p:spPr bwMode="auto">
              <a:xfrm>
                <a:off x="3912" y="3722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8" name="Freeform 790"/>
              <p:cNvSpPr>
                <a:spLocks/>
              </p:cNvSpPr>
              <p:nvPr/>
            </p:nvSpPr>
            <p:spPr bwMode="auto">
              <a:xfrm>
                <a:off x="3920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9" name="Freeform 791"/>
              <p:cNvSpPr>
                <a:spLocks/>
              </p:cNvSpPr>
              <p:nvPr/>
            </p:nvSpPr>
            <p:spPr bwMode="auto">
              <a:xfrm>
                <a:off x="3920" y="3690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0" name="Freeform 792"/>
              <p:cNvSpPr>
                <a:spLocks/>
              </p:cNvSpPr>
              <p:nvPr/>
            </p:nvSpPr>
            <p:spPr bwMode="auto">
              <a:xfrm>
                <a:off x="3920" y="3642"/>
                <a:ext cx="1" cy="56"/>
              </a:xfrm>
              <a:custGeom>
                <a:avLst/>
                <a:gdLst>
                  <a:gd name="T0" fmla="*/ 0 w 1"/>
                  <a:gd name="T1" fmla="*/ 46 h 58"/>
                  <a:gd name="T2" fmla="*/ 0 w 1"/>
                  <a:gd name="T3" fmla="*/ 8 h 58"/>
                  <a:gd name="T4" fmla="*/ 0 w 1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8">
                    <a:moveTo>
                      <a:pt x="0" y="5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1" name="Freeform 793"/>
              <p:cNvSpPr>
                <a:spLocks/>
              </p:cNvSpPr>
              <p:nvPr/>
            </p:nvSpPr>
            <p:spPr bwMode="auto">
              <a:xfrm>
                <a:off x="3920" y="3562"/>
                <a:ext cx="1" cy="88"/>
              </a:xfrm>
              <a:custGeom>
                <a:avLst/>
                <a:gdLst>
                  <a:gd name="T0" fmla="*/ 0 w 1"/>
                  <a:gd name="T1" fmla="*/ 73 h 91"/>
                  <a:gd name="T2" fmla="*/ 0 w 1"/>
                  <a:gd name="T3" fmla="*/ 8 h 91"/>
                  <a:gd name="T4" fmla="*/ 0 w 1"/>
                  <a:gd name="T5" fmla="*/ 0 h 9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91">
                    <a:moveTo>
                      <a:pt x="0" y="91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2" name="Freeform 794"/>
              <p:cNvSpPr>
                <a:spLocks/>
              </p:cNvSpPr>
              <p:nvPr/>
            </p:nvSpPr>
            <p:spPr bwMode="auto">
              <a:xfrm>
                <a:off x="3920" y="3490"/>
                <a:ext cx="1" cy="80"/>
              </a:xfrm>
              <a:custGeom>
                <a:avLst/>
                <a:gdLst>
                  <a:gd name="T0" fmla="*/ 0 w 1"/>
                  <a:gd name="T1" fmla="*/ 66 h 83"/>
                  <a:gd name="T2" fmla="*/ 0 w 1"/>
                  <a:gd name="T3" fmla="*/ 8 h 83"/>
                  <a:gd name="T4" fmla="*/ 0 w 1"/>
                  <a:gd name="T5" fmla="*/ 0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3">
                    <a:moveTo>
                      <a:pt x="0" y="8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3" name="Freeform 795"/>
              <p:cNvSpPr>
                <a:spLocks/>
              </p:cNvSpPr>
              <p:nvPr/>
            </p:nvSpPr>
            <p:spPr bwMode="auto">
              <a:xfrm>
                <a:off x="3920" y="3474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4" name="Freeform 796"/>
              <p:cNvSpPr>
                <a:spLocks/>
              </p:cNvSpPr>
              <p:nvPr/>
            </p:nvSpPr>
            <p:spPr bwMode="auto">
              <a:xfrm>
                <a:off x="3920" y="3483"/>
                <a:ext cx="1" cy="119"/>
              </a:xfrm>
              <a:custGeom>
                <a:avLst/>
                <a:gdLst>
                  <a:gd name="T0" fmla="*/ 0 w 1"/>
                  <a:gd name="T1" fmla="*/ 0 h 124"/>
                  <a:gd name="T2" fmla="*/ 0 w 1"/>
                  <a:gd name="T3" fmla="*/ 91 h 124"/>
                  <a:gd name="T4" fmla="*/ 0 w 1"/>
                  <a:gd name="T5" fmla="*/ 97 h 1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24">
                    <a:moveTo>
                      <a:pt x="0" y="0"/>
                    </a:moveTo>
                    <a:lnTo>
                      <a:pt x="0" y="116"/>
                    </a:lnTo>
                    <a:lnTo>
                      <a:pt x="0" y="12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5" name="Freeform 797"/>
              <p:cNvSpPr>
                <a:spLocks/>
              </p:cNvSpPr>
              <p:nvPr/>
            </p:nvSpPr>
            <p:spPr bwMode="auto">
              <a:xfrm>
                <a:off x="3920" y="3594"/>
                <a:ext cx="1" cy="72"/>
              </a:xfrm>
              <a:custGeom>
                <a:avLst/>
                <a:gdLst>
                  <a:gd name="T0" fmla="*/ 0 w 1"/>
                  <a:gd name="T1" fmla="*/ 0 h 75"/>
                  <a:gd name="T2" fmla="*/ 0 w 1"/>
                  <a:gd name="T3" fmla="*/ 53 h 75"/>
                  <a:gd name="T4" fmla="*/ 0 w 1"/>
                  <a:gd name="T5" fmla="*/ 58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5">
                    <a:moveTo>
                      <a:pt x="0" y="0"/>
                    </a:moveTo>
                    <a:lnTo>
                      <a:pt x="0" y="67"/>
                    </a:lnTo>
                    <a:lnTo>
                      <a:pt x="0" y="7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6" name="Freeform 798"/>
              <p:cNvSpPr>
                <a:spLocks/>
              </p:cNvSpPr>
              <p:nvPr/>
            </p:nvSpPr>
            <p:spPr bwMode="auto">
              <a:xfrm>
                <a:off x="3920" y="3658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7" name="Freeform 799"/>
              <p:cNvSpPr>
                <a:spLocks/>
              </p:cNvSpPr>
              <p:nvPr/>
            </p:nvSpPr>
            <p:spPr bwMode="auto">
              <a:xfrm>
                <a:off x="3927" y="3618"/>
                <a:ext cx="1" cy="48"/>
              </a:xfrm>
              <a:custGeom>
                <a:avLst/>
                <a:gdLst>
                  <a:gd name="T0" fmla="*/ 0 w 1"/>
                  <a:gd name="T1" fmla="*/ 38 h 50"/>
                  <a:gd name="T2" fmla="*/ 0 w 1"/>
                  <a:gd name="T3" fmla="*/ 8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50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8" name="Freeform 800"/>
              <p:cNvSpPr>
                <a:spLocks/>
              </p:cNvSpPr>
              <p:nvPr/>
            </p:nvSpPr>
            <p:spPr bwMode="auto">
              <a:xfrm>
                <a:off x="3927" y="3602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9" name="Freeform 801"/>
              <p:cNvSpPr>
                <a:spLocks/>
              </p:cNvSpPr>
              <p:nvPr/>
            </p:nvSpPr>
            <p:spPr bwMode="auto">
              <a:xfrm>
                <a:off x="3927" y="359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0" name="Freeform 802"/>
              <p:cNvSpPr>
                <a:spLocks/>
              </p:cNvSpPr>
              <p:nvPr/>
            </p:nvSpPr>
            <p:spPr bwMode="auto">
              <a:xfrm>
                <a:off x="3927" y="3602"/>
                <a:ext cx="1" cy="64"/>
              </a:xfrm>
              <a:custGeom>
                <a:avLst/>
                <a:gdLst>
                  <a:gd name="T0" fmla="*/ 0 w 1"/>
                  <a:gd name="T1" fmla="*/ 0 h 67"/>
                  <a:gd name="T2" fmla="*/ 0 w 1"/>
                  <a:gd name="T3" fmla="*/ 45 h 67"/>
                  <a:gd name="T4" fmla="*/ 0 w 1"/>
                  <a:gd name="T5" fmla="*/ 51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7">
                    <a:moveTo>
                      <a:pt x="0" y="0"/>
                    </a:moveTo>
                    <a:lnTo>
                      <a:pt x="0" y="59"/>
                    </a:lnTo>
                    <a:lnTo>
                      <a:pt x="0" y="6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1" name="Freeform 803"/>
              <p:cNvSpPr>
                <a:spLocks/>
              </p:cNvSpPr>
              <p:nvPr/>
            </p:nvSpPr>
            <p:spPr bwMode="auto">
              <a:xfrm>
                <a:off x="3927" y="3658"/>
                <a:ext cx="1" cy="48"/>
              </a:xfrm>
              <a:custGeom>
                <a:avLst/>
                <a:gdLst>
                  <a:gd name="T0" fmla="*/ 0 w 1"/>
                  <a:gd name="T1" fmla="*/ 0 h 50"/>
                  <a:gd name="T2" fmla="*/ 0 w 1"/>
                  <a:gd name="T3" fmla="*/ 33 h 50"/>
                  <a:gd name="T4" fmla="*/ 0 w 1"/>
                  <a:gd name="T5" fmla="*/ 38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0"/>
                    </a:moveTo>
                    <a:lnTo>
                      <a:pt x="0" y="41"/>
                    </a:lnTo>
                    <a:lnTo>
                      <a:pt x="0" y="5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2" name="Freeform 804"/>
              <p:cNvSpPr>
                <a:spLocks/>
              </p:cNvSpPr>
              <p:nvPr/>
            </p:nvSpPr>
            <p:spPr bwMode="auto">
              <a:xfrm>
                <a:off x="3927" y="3698"/>
                <a:ext cx="1" cy="32"/>
              </a:xfrm>
              <a:custGeom>
                <a:avLst/>
                <a:gdLst>
                  <a:gd name="T0" fmla="*/ 0 w 1"/>
                  <a:gd name="T1" fmla="*/ 0 h 34"/>
                  <a:gd name="T2" fmla="*/ 0 w 1"/>
                  <a:gd name="T3" fmla="*/ 19 h 34"/>
                  <a:gd name="T4" fmla="*/ 0 w 1"/>
                  <a:gd name="T5" fmla="*/ 23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4">
                    <a:moveTo>
                      <a:pt x="0" y="0"/>
                    </a:moveTo>
                    <a:lnTo>
                      <a:pt x="0" y="25"/>
                    </a:lnTo>
                    <a:lnTo>
                      <a:pt x="0" y="3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3" name="Freeform 805"/>
              <p:cNvSpPr>
                <a:spLocks/>
              </p:cNvSpPr>
              <p:nvPr/>
            </p:nvSpPr>
            <p:spPr bwMode="auto">
              <a:xfrm>
                <a:off x="3927" y="3722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9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4" name="Freeform 806"/>
              <p:cNvSpPr>
                <a:spLocks/>
              </p:cNvSpPr>
              <p:nvPr/>
            </p:nvSpPr>
            <p:spPr bwMode="auto">
              <a:xfrm>
                <a:off x="3936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5" name="Freeform 807"/>
              <p:cNvSpPr>
                <a:spLocks/>
              </p:cNvSpPr>
              <p:nvPr/>
            </p:nvSpPr>
            <p:spPr bwMode="auto">
              <a:xfrm>
                <a:off x="393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6" name="Freeform 808"/>
              <p:cNvSpPr>
                <a:spLocks/>
              </p:cNvSpPr>
              <p:nvPr/>
            </p:nvSpPr>
            <p:spPr bwMode="auto">
              <a:xfrm>
                <a:off x="3936" y="3730"/>
                <a:ext cx="15" cy="8"/>
              </a:xfrm>
              <a:custGeom>
                <a:avLst/>
                <a:gdLst>
                  <a:gd name="T0" fmla="*/ 0 w 16"/>
                  <a:gd name="T1" fmla="*/ 8 h 8"/>
                  <a:gd name="T2" fmla="*/ 8 w 16"/>
                  <a:gd name="T3" fmla="*/ 0 h 8"/>
                  <a:gd name="T4" fmla="*/ 10 w 16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7" name="Freeform 809"/>
              <p:cNvSpPr>
                <a:spLocks/>
              </p:cNvSpPr>
              <p:nvPr/>
            </p:nvSpPr>
            <p:spPr bwMode="auto">
              <a:xfrm>
                <a:off x="394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8" name="Freeform 810"/>
              <p:cNvSpPr>
                <a:spLocks/>
              </p:cNvSpPr>
              <p:nvPr/>
            </p:nvSpPr>
            <p:spPr bwMode="auto">
              <a:xfrm>
                <a:off x="3944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9" name="Freeform 811"/>
              <p:cNvSpPr>
                <a:spLocks/>
              </p:cNvSpPr>
              <p:nvPr/>
            </p:nvSpPr>
            <p:spPr bwMode="auto">
              <a:xfrm>
                <a:off x="395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0" name="Freeform 812"/>
              <p:cNvSpPr>
                <a:spLocks/>
              </p:cNvSpPr>
              <p:nvPr/>
            </p:nvSpPr>
            <p:spPr bwMode="auto">
              <a:xfrm>
                <a:off x="3951" y="3730"/>
                <a:ext cx="17" cy="8"/>
              </a:xfrm>
              <a:custGeom>
                <a:avLst/>
                <a:gdLst>
                  <a:gd name="T0" fmla="*/ 0 w 17"/>
                  <a:gd name="T1" fmla="*/ 0 h 8"/>
                  <a:gd name="T2" fmla="*/ 9 w 17"/>
                  <a:gd name="T3" fmla="*/ 8 h 8"/>
                  <a:gd name="T4" fmla="*/ 17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9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7" name="Group 813"/>
            <p:cNvGrpSpPr>
              <a:grpSpLocks/>
            </p:cNvGrpSpPr>
            <p:nvPr/>
          </p:nvGrpSpPr>
          <p:grpSpPr bwMode="auto">
            <a:xfrm>
              <a:off x="4256" y="3137"/>
              <a:ext cx="326" cy="390"/>
              <a:chOff x="3960" y="3306"/>
              <a:chExt cx="327" cy="440"/>
            </a:xfrm>
          </p:grpSpPr>
          <p:sp>
            <p:nvSpPr>
              <p:cNvPr id="20141" name="Freeform 814"/>
              <p:cNvSpPr>
                <a:spLocks/>
              </p:cNvSpPr>
              <p:nvPr/>
            </p:nvSpPr>
            <p:spPr bwMode="auto">
              <a:xfrm>
                <a:off x="396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2" name="Freeform 815"/>
              <p:cNvSpPr>
                <a:spLocks/>
              </p:cNvSpPr>
              <p:nvPr/>
            </p:nvSpPr>
            <p:spPr bwMode="auto">
              <a:xfrm>
                <a:off x="396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3" name="Freeform 816"/>
              <p:cNvSpPr>
                <a:spLocks/>
              </p:cNvSpPr>
              <p:nvPr/>
            </p:nvSpPr>
            <p:spPr bwMode="auto">
              <a:xfrm>
                <a:off x="396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4" name="Freeform 817"/>
              <p:cNvSpPr>
                <a:spLocks/>
              </p:cNvSpPr>
              <p:nvPr/>
            </p:nvSpPr>
            <p:spPr bwMode="auto">
              <a:xfrm>
                <a:off x="3960" y="3730"/>
                <a:ext cx="15" cy="8"/>
              </a:xfrm>
              <a:custGeom>
                <a:avLst/>
                <a:gdLst>
                  <a:gd name="T0" fmla="*/ 0 w 16"/>
                  <a:gd name="T1" fmla="*/ 0 h 8"/>
                  <a:gd name="T2" fmla="*/ 8 w 16"/>
                  <a:gd name="T3" fmla="*/ 8 h 8"/>
                  <a:gd name="T4" fmla="*/ 10 w 16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8"/>
                    </a:lnTo>
                    <a:lnTo>
                      <a:pt x="16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5" name="Freeform 818"/>
              <p:cNvSpPr>
                <a:spLocks/>
              </p:cNvSpPr>
              <p:nvPr/>
            </p:nvSpPr>
            <p:spPr bwMode="auto">
              <a:xfrm>
                <a:off x="396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6" name="Freeform 819"/>
              <p:cNvSpPr>
                <a:spLocks/>
              </p:cNvSpPr>
              <p:nvPr/>
            </p:nvSpPr>
            <p:spPr bwMode="auto">
              <a:xfrm>
                <a:off x="396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7" name="Freeform 820"/>
              <p:cNvSpPr>
                <a:spLocks/>
              </p:cNvSpPr>
              <p:nvPr/>
            </p:nvSpPr>
            <p:spPr bwMode="auto">
              <a:xfrm>
                <a:off x="396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8" name="Freeform 821"/>
              <p:cNvSpPr>
                <a:spLocks/>
              </p:cNvSpPr>
              <p:nvPr/>
            </p:nvSpPr>
            <p:spPr bwMode="auto">
              <a:xfrm>
                <a:off x="3968" y="3722"/>
                <a:ext cx="16" cy="8"/>
              </a:xfrm>
              <a:custGeom>
                <a:avLst/>
                <a:gdLst>
                  <a:gd name="T0" fmla="*/ 0 w 17"/>
                  <a:gd name="T1" fmla="*/ 4 h 9"/>
                  <a:gd name="T2" fmla="*/ 8 w 17"/>
                  <a:gd name="T3" fmla="*/ 0 h 9"/>
                  <a:gd name="T4" fmla="*/ 11 w 17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9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9" name="Freeform 822"/>
              <p:cNvSpPr>
                <a:spLocks/>
              </p:cNvSpPr>
              <p:nvPr/>
            </p:nvSpPr>
            <p:spPr bwMode="auto">
              <a:xfrm>
                <a:off x="3975" y="3698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0" name="Freeform 823"/>
              <p:cNvSpPr>
                <a:spLocks/>
              </p:cNvSpPr>
              <p:nvPr/>
            </p:nvSpPr>
            <p:spPr bwMode="auto">
              <a:xfrm>
                <a:off x="3975" y="3690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1" name="Freeform 824"/>
              <p:cNvSpPr>
                <a:spLocks/>
              </p:cNvSpPr>
              <p:nvPr/>
            </p:nvSpPr>
            <p:spPr bwMode="auto">
              <a:xfrm>
                <a:off x="3975" y="3698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2" name="Freeform 825"/>
              <p:cNvSpPr>
                <a:spLocks/>
              </p:cNvSpPr>
              <p:nvPr/>
            </p:nvSpPr>
            <p:spPr bwMode="auto">
              <a:xfrm>
                <a:off x="3975" y="3706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3" name="Freeform 826"/>
              <p:cNvSpPr>
                <a:spLocks/>
              </p:cNvSpPr>
              <p:nvPr/>
            </p:nvSpPr>
            <p:spPr bwMode="auto">
              <a:xfrm>
                <a:off x="3975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4" name="Freeform 827"/>
              <p:cNvSpPr>
                <a:spLocks/>
              </p:cNvSpPr>
              <p:nvPr/>
            </p:nvSpPr>
            <p:spPr bwMode="auto">
              <a:xfrm>
                <a:off x="3975" y="3714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5" name="Freeform 828"/>
              <p:cNvSpPr>
                <a:spLocks/>
              </p:cNvSpPr>
              <p:nvPr/>
            </p:nvSpPr>
            <p:spPr bwMode="auto">
              <a:xfrm>
                <a:off x="3984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6" name="Freeform 829"/>
              <p:cNvSpPr>
                <a:spLocks/>
              </p:cNvSpPr>
              <p:nvPr/>
            </p:nvSpPr>
            <p:spPr bwMode="auto">
              <a:xfrm>
                <a:off x="3984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7" name="Freeform 830"/>
              <p:cNvSpPr>
                <a:spLocks/>
              </p:cNvSpPr>
              <p:nvPr/>
            </p:nvSpPr>
            <p:spPr bwMode="auto">
              <a:xfrm>
                <a:off x="398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8" name="Freeform 831"/>
              <p:cNvSpPr>
                <a:spLocks/>
              </p:cNvSpPr>
              <p:nvPr/>
            </p:nvSpPr>
            <p:spPr bwMode="auto">
              <a:xfrm>
                <a:off x="398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9" name="Freeform 832"/>
              <p:cNvSpPr>
                <a:spLocks/>
              </p:cNvSpPr>
              <p:nvPr/>
            </p:nvSpPr>
            <p:spPr bwMode="auto">
              <a:xfrm>
                <a:off x="3984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0" name="Freeform 833"/>
              <p:cNvSpPr>
                <a:spLocks/>
              </p:cNvSpPr>
              <p:nvPr/>
            </p:nvSpPr>
            <p:spPr bwMode="auto">
              <a:xfrm>
                <a:off x="399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1" name="Freeform 834"/>
              <p:cNvSpPr>
                <a:spLocks/>
              </p:cNvSpPr>
              <p:nvPr/>
            </p:nvSpPr>
            <p:spPr bwMode="auto">
              <a:xfrm>
                <a:off x="399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2" name="Freeform 835"/>
              <p:cNvSpPr>
                <a:spLocks/>
              </p:cNvSpPr>
              <p:nvPr/>
            </p:nvSpPr>
            <p:spPr bwMode="auto">
              <a:xfrm>
                <a:off x="3991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3" name="Freeform 836"/>
              <p:cNvSpPr>
                <a:spLocks/>
              </p:cNvSpPr>
              <p:nvPr/>
            </p:nvSpPr>
            <p:spPr bwMode="auto">
              <a:xfrm>
                <a:off x="399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4" name="Freeform 837"/>
              <p:cNvSpPr>
                <a:spLocks/>
              </p:cNvSpPr>
              <p:nvPr/>
            </p:nvSpPr>
            <p:spPr bwMode="auto">
              <a:xfrm>
                <a:off x="399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5" name="Freeform 838"/>
              <p:cNvSpPr>
                <a:spLocks/>
              </p:cNvSpPr>
              <p:nvPr/>
            </p:nvSpPr>
            <p:spPr bwMode="auto">
              <a:xfrm>
                <a:off x="399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6" name="Freeform 839"/>
              <p:cNvSpPr>
                <a:spLocks/>
              </p:cNvSpPr>
              <p:nvPr/>
            </p:nvSpPr>
            <p:spPr bwMode="auto">
              <a:xfrm>
                <a:off x="3999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7" name="Freeform 840"/>
              <p:cNvSpPr>
                <a:spLocks/>
              </p:cNvSpPr>
              <p:nvPr/>
            </p:nvSpPr>
            <p:spPr bwMode="auto">
              <a:xfrm>
                <a:off x="400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8" name="Freeform 841"/>
              <p:cNvSpPr>
                <a:spLocks/>
              </p:cNvSpPr>
              <p:nvPr/>
            </p:nvSpPr>
            <p:spPr bwMode="auto">
              <a:xfrm>
                <a:off x="400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9" name="Freeform 842"/>
              <p:cNvSpPr>
                <a:spLocks/>
              </p:cNvSpPr>
              <p:nvPr/>
            </p:nvSpPr>
            <p:spPr bwMode="auto">
              <a:xfrm>
                <a:off x="400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0" name="Freeform 843"/>
              <p:cNvSpPr>
                <a:spLocks/>
              </p:cNvSpPr>
              <p:nvPr/>
            </p:nvSpPr>
            <p:spPr bwMode="auto">
              <a:xfrm>
                <a:off x="400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1" name="Freeform 844"/>
              <p:cNvSpPr>
                <a:spLocks/>
              </p:cNvSpPr>
              <p:nvPr/>
            </p:nvSpPr>
            <p:spPr bwMode="auto">
              <a:xfrm>
                <a:off x="400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2" name="Freeform 845"/>
              <p:cNvSpPr>
                <a:spLocks/>
              </p:cNvSpPr>
              <p:nvPr/>
            </p:nvSpPr>
            <p:spPr bwMode="auto">
              <a:xfrm>
                <a:off x="4008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3" name="Freeform 846"/>
              <p:cNvSpPr>
                <a:spLocks/>
              </p:cNvSpPr>
              <p:nvPr/>
            </p:nvSpPr>
            <p:spPr bwMode="auto">
              <a:xfrm>
                <a:off x="401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4" name="Freeform 847"/>
              <p:cNvSpPr>
                <a:spLocks/>
              </p:cNvSpPr>
              <p:nvPr/>
            </p:nvSpPr>
            <p:spPr bwMode="auto">
              <a:xfrm>
                <a:off x="4015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5" name="Freeform 848"/>
              <p:cNvSpPr>
                <a:spLocks/>
              </p:cNvSpPr>
              <p:nvPr/>
            </p:nvSpPr>
            <p:spPr bwMode="auto">
              <a:xfrm>
                <a:off x="401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6" name="Freeform 849"/>
              <p:cNvSpPr>
                <a:spLocks/>
              </p:cNvSpPr>
              <p:nvPr/>
            </p:nvSpPr>
            <p:spPr bwMode="auto">
              <a:xfrm>
                <a:off x="4015" y="3730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7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7" name="Freeform 850"/>
              <p:cNvSpPr>
                <a:spLocks/>
              </p:cNvSpPr>
              <p:nvPr/>
            </p:nvSpPr>
            <p:spPr bwMode="auto">
              <a:xfrm>
                <a:off x="402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8" name="Freeform 851"/>
              <p:cNvSpPr>
                <a:spLocks/>
              </p:cNvSpPr>
              <p:nvPr/>
            </p:nvSpPr>
            <p:spPr bwMode="auto">
              <a:xfrm>
                <a:off x="402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9" name="Freeform 852"/>
              <p:cNvSpPr>
                <a:spLocks/>
              </p:cNvSpPr>
              <p:nvPr/>
            </p:nvSpPr>
            <p:spPr bwMode="auto">
              <a:xfrm>
                <a:off x="402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0" name="Freeform 853"/>
              <p:cNvSpPr>
                <a:spLocks/>
              </p:cNvSpPr>
              <p:nvPr/>
            </p:nvSpPr>
            <p:spPr bwMode="auto">
              <a:xfrm>
                <a:off x="4023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1" name="Freeform 854"/>
              <p:cNvSpPr>
                <a:spLocks/>
              </p:cNvSpPr>
              <p:nvPr/>
            </p:nvSpPr>
            <p:spPr bwMode="auto">
              <a:xfrm>
                <a:off x="403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2" name="Freeform 855"/>
              <p:cNvSpPr>
                <a:spLocks/>
              </p:cNvSpPr>
              <p:nvPr/>
            </p:nvSpPr>
            <p:spPr bwMode="auto">
              <a:xfrm>
                <a:off x="403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3" name="Freeform 856"/>
              <p:cNvSpPr>
                <a:spLocks/>
              </p:cNvSpPr>
              <p:nvPr/>
            </p:nvSpPr>
            <p:spPr bwMode="auto">
              <a:xfrm>
                <a:off x="403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4" name="Freeform 857"/>
              <p:cNvSpPr>
                <a:spLocks/>
              </p:cNvSpPr>
              <p:nvPr/>
            </p:nvSpPr>
            <p:spPr bwMode="auto">
              <a:xfrm>
                <a:off x="403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5" name="Freeform 858"/>
              <p:cNvSpPr>
                <a:spLocks/>
              </p:cNvSpPr>
              <p:nvPr/>
            </p:nvSpPr>
            <p:spPr bwMode="auto">
              <a:xfrm>
                <a:off x="4032" y="3730"/>
                <a:ext cx="15" cy="8"/>
              </a:xfrm>
              <a:custGeom>
                <a:avLst/>
                <a:gdLst>
                  <a:gd name="T0" fmla="*/ 0 w 16"/>
                  <a:gd name="T1" fmla="*/ 8 h 8"/>
                  <a:gd name="T2" fmla="*/ 8 w 16"/>
                  <a:gd name="T3" fmla="*/ 0 h 8"/>
                  <a:gd name="T4" fmla="*/ 10 w 16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" name="Freeform 859"/>
              <p:cNvSpPr>
                <a:spLocks/>
              </p:cNvSpPr>
              <p:nvPr/>
            </p:nvSpPr>
            <p:spPr bwMode="auto">
              <a:xfrm>
                <a:off x="403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7" name="Freeform 860"/>
              <p:cNvSpPr>
                <a:spLocks/>
              </p:cNvSpPr>
              <p:nvPr/>
            </p:nvSpPr>
            <p:spPr bwMode="auto">
              <a:xfrm>
                <a:off x="403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8" name="Freeform 861"/>
              <p:cNvSpPr>
                <a:spLocks/>
              </p:cNvSpPr>
              <p:nvPr/>
            </p:nvSpPr>
            <p:spPr bwMode="auto">
              <a:xfrm>
                <a:off x="4039" y="3730"/>
                <a:ext cx="17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7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9" name="Freeform 862"/>
              <p:cNvSpPr>
                <a:spLocks/>
              </p:cNvSpPr>
              <p:nvPr/>
            </p:nvSpPr>
            <p:spPr bwMode="auto">
              <a:xfrm>
                <a:off x="404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0" name="Freeform 863"/>
              <p:cNvSpPr>
                <a:spLocks/>
              </p:cNvSpPr>
              <p:nvPr/>
            </p:nvSpPr>
            <p:spPr bwMode="auto">
              <a:xfrm>
                <a:off x="404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1" name="Freeform 864"/>
              <p:cNvSpPr>
                <a:spLocks/>
              </p:cNvSpPr>
              <p:nvPr/>
            </p:nvSpPr>
            <p:spPr bwMode="auto">
              <a:xfrm>
                <a:off x="404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2" name="Freeform 865"/>
              <p:cNvSpPr>
                <a:spLocks/>
              </p:cNvSpPr>
              <p:nvPr/>
            </p:nvSpPr>
            <p:spPr bwMode="auto">
              <a:xfrm>
                <a:off x="4047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3" name="Freeform 866"/>
              <p:cNvSpPr>
                <a:spLocks/>
              </p:cNvSpPr>
              <p:nvPr/>
            </p:nvSpPr>
            <p:spPr bwMode="auto">
              <a:xfrm>
                <a:off x="405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4" name="Freeform 867"/>
              <p:cNvSpPr>
                <a:spLocks/>
              </p:cNvSpPr>
              <p:nvPr/>
            </p:nvSpPr>
            <p:spPr bwMode="auto">
              <a:xfrm>
                <a:off x="405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5" name="Freeform 868"/>
              <p:cNvSpPr>
                <a:spLocks/>
              </p:cNvSpPr>
              <p:nvPr/>
            </p:nvSpPr>
            <p:spPr bwMode="auto">
              <a:xfrm>
                <a:off x="405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6" name="Freeform 869"/>
              <p:cNvSpPr>
                <a:spLocks/>
              </p:cNvSpPr>
              <p:nvPr/>
            </p:nvSpPr>
            <p:spPr bwMode="auto">
              <a:xfrm>
                <a:off x="405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7" name="Freeform 870"/>
              <p:cNvSpPr>
                <a:spLocks/>
              </p:cNvSpPr>
              <p:nvPr/>
            </p:nvSpPr>
            <p:spPr bwMode="auto">
              <a:xfrm>
                <a:off x="4056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8" name="Freeform 871"/>
              <p:cNvSpPr>
                <a:spLocks/>
              </p:cNvSpPr>
              <p:nvPr/>
            </p:nvSpPr>
            <p:spPr bwMode="auto">
              <a:xfrm>
                <a:off x="406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9" name="Freeform 872"/>
              <p:cNvSpPr>
                <a:spLocks/>
              </p:cNvSpPr>
              <p:nvPr/>
            </p:nvSpPr>
            <p:spPr bwMode="auto">
              <a:xfrm>
                <a:off x="406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0" name="Freeform 873"/>
              <p:cNvSpPr>
                <a:spLocks/>
              </p:cNvSpPr>
              <p:nvPr/>
            </p:nvSpPr>
            <p:spPr bwMode="auto">
              <a:xfrm>
                <a:off x="4063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1" name="Freeform 874"/>
              <p:cNvSpPr>
                <a:spLocks/>
              </p:cNvSpPr>
              <p:nvPr/>
            </p:nvSpPr>
            <p:spPr bwMode="auto">
              <a:xfrm>
                <a:off x="4063" y="3722"/>
                <a:ext cx="17" cy="8"/>
              </a:xfrm>
              <a:custGeom>
                <a:avLst/>
                <a:gdLst>
                  <a:gd name="T0" fmla="*/ 0 w 17"/>
                  <a:gd name="T1" fmla="*/ 0 h 9"/>
                  <a:gd name="T2" fmla="*/ 8 w 17"/>
                  <a:gd name="T3" fmla="*/ 4 h 9"/>
                  <a:gd name="T4" fmla="*/ 17 w 17"/>
                  <a:gd name="T5" fmla="*/ 4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0"/>
                    </a:moveTo>
                    <a:lnTo>
                      <a:pt x="8" y="9"/>
                    </a:lnTo>
                    <a:lnTo>
                      <a:pt x="17" y="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2" name="Freeform 875"/>
              <p:cNvSpPr>
                <a:spLocks/>
              </p:cNvSpPr>
              <p:nvPr/>
            </p:nvSpPr>
            <p:spPr bwMode="auto">
              <a:xfrm>
                <a:off x="4071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3" name="Freeform 876"/>
              <p:cNvSpPr>
                <a:spLocks/>
              </p:cNvSpPr>
              <p:nvPr/>
            </p:nvSpPr>
            <p:spPr bwMode="auto">
              <a:xfrm>
                <a:off x="4071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4" name="Freeform 877"/>
              <p:cNvSpPr>
                <a:spLocks/>
              </p:cNvSpPr>
              <p:nvPr/>
            </p:nvSpPr>
            <p:spPr bwMode="auto">
              <a:xfrm>
                <a:off x="4071" y="3698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5" name="Freeform 878"/>
              <p:cNvSpPr>
                <a:spLocks/>
              </p:cNvSpPr>
              <p:nvPr/>
            </p:nvSpPr>
            <p:spPr bwMode="auto">
              <a:xfrm>
                <a:off x="4071" y="3674"/>
                <a:ext cx="1" cy="32"/>
              </a:xfrm>
              <a:custGeom>
                <a:avLst/>
                <a:gdLst>
                  <a:gd name="T0" fmla="*/ 0 w 1"/>
                  <a:gd name="T1" fmla="*/ 23 h 34"/>
                  <a:gd name="T2" fmla="*/ 0 w 1"/>
                  <a:gd name="T3" fmla="*/ 8 h 34"/>
                  <a:gd name="T4" fmla="*/ 0 w 1"/>
                  <a:gd name="T5" fmla="*/ 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4">
                    <a:moveTo>
                      <a:pt x="0" y="34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6" name="Freeform 879"/>
              <p:cNvSpPr>
                <a:spLocks/>
              </p:cNvSpPr>
              <p:nvPr/>
            </p:nvSpPr>
            <p:spPr bwMode="auto">
              <a:xfrm>
                <a:off x="4071" y="3618"/>
                <a:ext cx="1" cy="64"/>
              </a:xfrm>
              <a:custGeom>
                <a:avLst/>
                <a:gdLst>
                  <a:gd name="T0" fmla="*/ 0 w 1"/>
                  <a:gd name="T1" fmla="*/ 51 h 67"/>
                  <a:gd name="T2" fmla="*/ 0 w 1"/>
                  <a:gd name="T3" fmla="*/ 8 h 67"/>
                  <a:gd name="T4" fmla="*/ 0 w 1"/>
                  <a:gd name="T5" fmla="*/ 0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7">
                    <a:moveTo>
                      <a:pt x="0" y="6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7" name="Freeform 880"/>
              <p:cNvSpPr>
                <a:spLocks/>
              </p:cNvSpPr>
              <p:nvPr/>
            </p:nvSpPr>
            <p:spPr bwMode="auto">
              <a:xfrm>
                <a:off x="4071" y="3538"/>
                <a:ext cx="16" cy="88"/>
              </a:xfrm>
              <a:custGeom>
                <a:avLst/>
                <a:gdLst>
                  <a:gd name="T0" fmla="*/ 0 w 17"/>
                  <a:gd name="T1" fmla="*/ 73 h 91"/>
                  <a:gd name="T2" fmla="*/ 8 w 17"/>
                  <a:gd name="T3" fmla="*/ 0 h 91"/>
                  <a:gd name="T4" fmla="*/ 11 w 17"/>
                  <a:gd name="T5" fmla="*/ 0 h 9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1">
                    <a:moveTo>
                      <a:pt x="0" y="91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8" name="Freeform 881"/>
              <p:cNvSpPr>
                <a:spLocks/>
              </p:cNvSpPr>
              <p:nvPr/>
            </p:nvSpPr>
            <p:spPr bwMode="auto">
              <a:xfrm>
                <a:off x="4080" y="3459"/>
                <a:ext cx="1" cy="79"/>
              </a:xfrm>
              <a:custGeom>
                <a:avLst/>
                <a:gdLst>
                  <a:gd name="T0" fmla="*/ 0 w 1"/>
                  <a:gd name="T1" fmla="*/ 62 h 83"/>
                  <a:gd name="T2" fmla="*/ 0 w 1"/>
                  <a:gd name="T3" fmla="*/ 8 h 83"/>
                  <a:gd name="T4" fmla="*/ 0 w 1"/>
                  <a:gd name="T5" fmla="*/ 0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3">
                    <a:moveTo>
                      <a:pt x="0" y="8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9" name="Freeform 882"/>
              <p:cNvSpPr>
                <a:spLocks/>
              </p:cNvSpPr>
              <p:nvPr/>
            </p:nvSpPr>
            <p:spPr bwMode="auto">
              <a:xfrm>
                <a:off x="4080" y="3450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0" name="Freeform 883"/>
              <p:cNvSpPr>
                <a:spLocks/>
              </p:cNvSpPr>
              <p:nvPr/>
            </p:nvSpPr>
            <p:spPr bwMode="auto">
              <a:xfrm>
                <a:off x="4080" y="3459"/>
                <a:ext cx="1" cy="87"/>
              </a:xfrm>
              <a:custGeom>
                <a:avLst/>
                <a:gdLst>
                  <a:gd name="T0" fmla="*/ 0 w 1"/>
                  <a:gd name="T1" fmla="*/ 0 h 91"/>
                  <a:gd name="T2" fmla="*/ 0 w 1"/>
                  <a:gd name="T3" fmla="*/ 64 h 91"/>
                  <a:gd name="T4" fmla="*/ 0 w 1"/>
                  <a:gd name="T5" fmla="*/ 70 h 9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91">
                    <a:moveTo>
                      <a:pt x="0" y="0"/>
                    </a:moveTo>
                    <a:lnTo>
                      <a:pt x="0" y="83"/>
                    </a:lnTo>
                    <a:lnTo>
                      <a:pt x="0" y="91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1" name="Freeform 884"/>
              <p:cNvSpPr>
                <a:spLocks/>
              </p:cNvSpPr>
              <p:nvPr/>
            </p:nvSpPr>
            <p:spPr bwMode="auto">
              <a:xfrm>
                <a:off x="4080" y="3538"/>
                <a:ext cx="1" cy="88"/>
              </a:xfrm>
              <a:custGeom>
                <a:avLst/>
                <a:gdLst>
                  <a:gd name="T0" fmla="*/ 0 w 1"/>
                  <a:gd name="T1" fmla="*/ 0 h 91"/>
                  <a:gd name="T2" fmla="*/ 0 w 1"/>
                  <a:gd name="T3" fmla="*/ 68 h 91"/>
                  <a:gd name="T4" fmla="*/ 0 w 1"/>
                  <a:gd name="T5" fmla="*/ 73 h 9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91">
                    <a:moveTo>
                      <a:pt x="0" y="0"/>
                    </a:moveTo>
                    <a:lnTo>
                      <a:pt x="0" y="83"/>
                    </a:lnTo>
                    <a:lnTo>
                      <a:pt x="0" y="91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2" name="Freeform 885"/>
              <p:cNvSpPr>
                <a:spLocks/>
              </p:cNvSpPr>
              <p:nvPr/>
            </p:nvSpPr>
            <p:spPr bwMode="auto">
              <a:xfrm>
                <a:off x="4080" y="3618"/>
                <a:ext cx="1" cy="40"/>
              </a:xfrm>
              <a:custGeom>
                <a:avLst/>
                <a:gdLst>
                  <a:gd name="T0" fmla="*/ 0 w 1"/>
                  <a:gd name="T1" fmla="*/ 0 h 42"/>
                  <a:gd name="T2" fmla="*/ 0 w 1"/>
                  <a:gd name="T3" fmla="*/ 26 h 42"/>
                  <a:gd name="T4" fmla="*/ 0 w 1"/>
                  <a:gd name="T5" fmla="*/ 3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2">
                    <a:moveTo>
                      <a:pt x="0" y="0"/>
                    </a:moveTo>
                    <a:lnTo>
                      <a:pt x="0" y="33"/>
                    </a:lnTo>
                    <a:lnTo>
                      <a:pt x="0" y="42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3" name="Freeform 886"/>
              <p:cNvSpPr>
                <a:spLocks/>
              </p:cNvSpPr>
              <p:nvPr/>
            </p:nvSpPr>
            <p:spPr bwMode="auto">
              <a:xfrm>
                <a:off x="4080" y="3626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4" name="Freeform 887"/>
              <p:cNvSpPr>
                <a:spLocks/>
              </p:cNvSpPr>
              <p:nvPr/>
            </p:nvSpPr>
            <p:spPr bwMode="auto">
              <a:xfrm>
                <a:off x="4080" y="3586"/>
                <a:ext cx="1" cy="48"/>
              </a:xfrm>
              <a:custGeom>
                <a:avLst/>
                <a:gdLst>
                  <a:gd name="T0" fmla="*/ 0 w 1"/>
                  <a:gd name="T1" fmla="*/ 38 h 50"/>
                  <a:gd name="T2" fmla="*/ 0 w 1"/>
                  <a:gd name="T3" fmla="*/ 8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50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5" name="Freeform 888"/>
              <p:cNvSpPr>
                <a:spLocks/>
              </p:cNvSpPr>
              <p:nvPr/>
            </p:nvSpPr>
            <p:spPr bwMode="auto">
              <a:xfrm>
                <a:off x="4080" y="3562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6" name="Freeform 889"/>
              <p:cNvSpPr>
                <a:spLocks/>
              </p:cNvSpPr>
              <p:nvPr/>
            </p:nvSpPr>
            <p:spPr bwMode="auto">
              <a:xfrm>
                <a:off x="4080" y="3570"/>
                <a:ext cx="15" cy="48"/>
              </a:xfrm>
              <a:custGeom>
                <a:avLst/>
                <a:gdLst>
                  <a:gd name="T0" fmla="*/ 0 w 16"/>
                  <a:gd name="T1" fmla="*/ 0 h 50"/>
                  <a:gd name="T2" fmla="*/ 8 w 16"/>
                  <a:gd name="T3" fmla="*/ 38 h 50"/>
                  <a:gd name="T4" fmla="*/ 10 w 16"/>
                  <a:gd name="T5" fmla="*/ 38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50">
                    <a:moveTo>
                      <a:pt x="0" y="0"/>
                    </a:moveTo>
                    <a:lnTo>
                      <a:pt x="8" y="50"/>
                    </a:lnTo>
                    <a:lnTo>
                      <a:pt x="16" y="5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7" name="Freeform 890"/>
              <p:cNvSpPr>
                <a:spLocks/>
              </p:cNvSpPr>
              <p:nvPr/>
            </p:nvSpPr>
            <p:spPr bwMode="auto">
              <a:xfrm>
                <a:off x="4087" y="3618"/>
                <a:ext cx="1" cy="40"/>
              </a:xfrm>
              <a:custGeom>
                <a:avLst/>
                <a:gdLst>
                  <a:gd name="T0" fmla="*/ 0 w 1"/>
                  <a:gd name="T1" fmla="*/ 0 h 42"/>
                  <a:gd name="T2" fmla="*/ 0 w 1"/>
                  <a:gd name="T3" fmla="*/ 26 h 42"/>
                  <a:gd name="T4" fmla="*/ 0 w 1"/>
                  <a:gd name="T5" fmla="*/ 3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2">
                    <a:moveTo>
                      <a:pt x="0" y="0"/>
                    </a:moveTo>
                    <a:lnTo>
                      <a:pt x="0" y="33"/>
                    </a:lnTo>
                    <a:lnTo>
                      <a:pt x="0" y="42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8" name="Freeform 891"/>
              <p:cNvSpPr>
                <a:spLocks/>
              </p:cNvSpPr>
              <p:nvPr/>
            </p:nvSpPr>
            <p:spPr bwMode="auto">
              <a:xfrm>
                <a:off x="4087" y="3650"/>
                <a:ext cx="1" cy="56"/>
              </a:xfrm>
              <a:custGeom>
                <a:avLst/>
                <a:gdLst>
                  <a:gd name="T0" fmla="*/ 0 w 1"/>
                  <a:gd name="T1" fmla="*/ 0 h 59"/>
                  <a:gd name="T2" fmla="*/ 0 w 1"/>
                  <a:gd name="T3" fmla="*/ 37 h 59"/>
                  <a:gd name="T4" fmla="*/ 0 w 1"/>
                  <a:gd name="T5" fmla="*/ 43 h 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9">
                    <a:moveTo>
                      <a:pt x="0" y="0"/>
                    </a:moveTo>
                    <a:lnTo>
                      <a:pt x="0" y="50"/>
                    </a:lnTo>
                    <a:lnTo>
                      <a:pt x="0" y="5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9" name="Freeform 892"/>
              <p:cNvSpPr>
                <a:spLocks/>
              </p:cNvSpPr>
              <p:nvPr/>
            </p:nvSpPr>
            <p:spPr bwMode="auto">
              <a:xfrm>
                <a:off x="4087" y="3698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0" name="Freeform 893"/>
              <p:cNvSpPr>
                <a:spLocks/>
              </p:cNvSpPr>
              <p:nvPr/>
            </p:nvSpPr>
            <p:spPr bwMode="auto">
              <a:xfrm>
                <a:off x="4087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1" name="Freeform 894"/>
              <p:cNvSpPr>
                <a:spLocks/>
              </p:cNvSpPr>
              <p:nvPr/>
            </p:nvSpPr>
            <p:spPr bwMode="auto">
              <a:xfrm>
                <a:off x="4087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2" name="Freeform 895"/>
              <p:cNvSpPr>
                <a:spLocks/>
              </p:cNvSpPr>
              <p:nvPr/>
            </p:nvSpPr>
            <p:spPr bwMode="auto">
              <a:xfrm>
                <a:off x="4087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3" name="Freeform 896"/>
              <p:cNvSpPr>
                <a:spLocks/>
              </p:cNvSpPr>
              <p:nvPr/>
            </p:nvSpPr>
            <p:spPr bwMode="auto">
              <a:xfrm>
                <a:off x="4087" y="3722"/>
                <a:ext cx="17" cy="8"/>
              </a:xfrm>
              <a:custGeom>
                <a:avLst/>
                <a:gdLst>
                  <a:gd name="T0" fmla="*/ 0 w 17"/>
                  <a:gd name="T1" fmla="*/ 0 h 9"/>
                  <a:gd name="T2" fmla="*/ 8 w 17"/>
                  <a:gd name="T3" fmla="*/ 4 h 9"/>
                  <a:gd name="T4" fmla="*/ 17 w 17"/>
                  <a:gd name="T5" fmla="*/ 4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0"/>
                    </a:moveTo>
                    <a:lnTo>
                      <a:pt x="8" y="9"/>
                    </a:lnTo>
                    <a:lnTo>
                      <a:pt x="17" y="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4" name="Freeform 897"/>
              <p:cNvSpPr>
                <a:spLocks/>
              </p:cNvSpPr>
              <p:nvPr/>
            </p:nvSpPr>
            <p:spPr bwMode="auto">
              <a:xfrm>
                <a:off x="4095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5" name="Freeform 898"/>
              <p:cNvSpPr>
                <a:spLocks/>
              </p:cNvSpPr>
              <p:nvPr/>
            </p:nvSpPr>
            <p:spPr bwMode="auto">
              <a:xfrm>
                <a:off x="4104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6" name="Freeform 899"/>
              <p:cNvSpPr>
                <a:spLocks/>
              </p:cNvSpPr>
              <p:nvPr/>
            </p:nvSpPr>
            <p:spPr bwMode="auto">
              <a:xfrm>
                <a:off x="411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7" name="Freeform 900"/>
              <p:cNvSpPr>
                <a:spLocks/>
              </p:cNvSpPr>
              <p:nvPr/>
            </p:nvSpPr>
            <p:spPr bwMode="auto">
              <a:xfrm>
                <a:off x="411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8" name="Freeform 901"/>
              <p:cNvSpPr>
                <a:spLocks/>
              </p:cNvSpPr>
              <p:nvPr/>
            </p:nvSpPr>
            <p:spPr bwMode="auto">
              <a:xfrm>
                <a:off x="4111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9" name="Freeform 902"/>
              <p:cNvSpPr>
                <a:spLocks/>
              </p:cNvSpPr>
              <p:nvPr/>
            </p:nvSpPr>
            <p:spPr bwMode="auto">
              <a:xfrm>
                <a:off x="4119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0" name="Freeform 903"/>
              <p:cNvSpPr>
                <a:spLocks/>
              </p:cNvSpPr>
              <p:nvPr/>
            </p:nvSpPr>
            <p:spPr bwMode="auto">
              <a:xfrm>
                <a:off x="4119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1" name="Freeform 904"/>
              <p:cNvSpPr>
                <a:spLocks/>
              </p:cNvSpPr>
              <p:nvPr/>
            </p:nvSpPr>
            <p:spPr bwMode="auto">
              <a:xfrm>
                <a:off x="4119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2" name="Freeform 905"/>
              <p:cNvSpPr>
                <a:spLocks/>
              </p:cNvSpPr>
              <p:nvPr/>
            </p:nvSpPr>
            <p:spPr bwMode="auto">
              <a:xfrm>
                <a:off x="4119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3" name="Freeform 906"/>
              <p:cNvSpPr>
                <a:spLocks/>
              </p:cNvSpPr>
              <p:nvPr/>
            </p:nvSpPr>
            <p:spPr bwMode="auto">
              <a:xfrm>
                <a:off x="4119" y="3706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4" name="Freeform 907"/>
              <p:cNvSpPr>
                <a:spLocks/>
              </p:cNvSpPr>
              <p:nvPr/>
            </p:nvSpPr>
            <p:spPr bwMode="auto">
              <a:xfrm>
                <a:off x="4128" y="3682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5" name="Freeform 908"/>
              <p:cNvSpPr>
                <a:spLocks/>
              </p:cNvSpPr>
              <p:nvPr/>
            </p:nvSpPr>
            <p:spPr bwMode="auto">
              <a:xfrm>
                <a:off x="4128" y="3642"/>
                <a:ext cx="1" cy="48"/>
              </a:xfrm>
              <a:custGeom>
                <a:avLst/>
                <a:gdLst>
                  <a:gd name="T0" fmla="*/ 0 w 1"/>
                  <a:gd name="T1" fmla="*/ 38 h 50"/>
                  <a:gd name="T2" fmla="*/ 0 w 1"/>
                  <a:gd name="T3" fmla="*/ 8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50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6" name="Freeform 909"/>
              <p:cNvSpPr>
                <a:spLocks/>
              </p:cNvSpPr>
              <p:nvPr/>
            </p:nvSpPr>
            <p:spPr bwMode="auto">
              <a:xfrm>
                <a:off x="4128" y="3602"/>
                <a:ext cx="1" cy="48"/>
              </a:xfrm>
              <a:custGeom>
                <a:avLst/>
                <a:gdLst>
                  <a:gd name="T0" fmla="*/ 0 w 1"/>
                  <a:gd name="T1" fmla="*/ 38 h 50"/>
                  <a:gd name="T2" fmla="*/ 0 w 1"/>
                  <a:gd name="T3" fmla="*/ 9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50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7" name="Freeform 910"/>
              <p:cNvSpPr>
                <a:spLocks/>
              </p:cNvSpPr>
              <p:nvPr/>
            </p:nvSpPr>
            <p:spPr bwMode="auto">
              <a:xfrm>
                <a:off x="4128" y="359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8" name="Freeform 911"/>
              <p:cNvSpPr>
                <a:spLocks/>
              </p:cNvSpPr>
              <p:nvPr/>
            </p:nvSpPr>
            <p:spPr bwMode="auto">
              <a:xfrm>
                <a:off x="4128" y="3602"/>
                <a:ext cx="1" cy="64"/>
              </a:xfrm>
              <a:custGeom>
                <a:avLst/>
                <a:gdLst>
                  <a:gd name="T0" fmla="*/ 0 w 1"/>
                  <a:gd name="T1" fmla="*/ 0 h 67"/>
                  <a:gd name="T2" fmla="*/ 0 w 1"/>
                  <a:gd name="T3" fmla="*/ 45 h 67"/>
                  <a:gd name="T4" fmla="*/ 0 w 1"/>
                  <a:gd name="T5" fmla="*/ 51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7">
                    <a:moveTo>
                      <a:pt x="0" y="0"/>
                    </a:moveTo>
                    <a:lnTo>
                      <a:pt x="0" y="59"/>
                    </a:lnTo>
                    <a:lnTo>
                      <a:pt x="0" y="6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9" name="Freeform 912"/>
              <p:cNvSpPr>
                <a:spLocks/>
              </p:cNvSpPr>
              <p:nvPr/>
            </p:nvSpPr>
            <p:spPr bwMode="auto">
              <a:xfrm>
                <a:off x="4128" y="3658"/>
                <a:ext cx="1" cy="40"/>
              </a:xfrm>
              <a:custGeom>
                <a:avLst/>
                <a:gdLst>
                  <a:gd name="T0" fmla="*/ 0 w 1"/>
                  <a:gd name="T1" fmla="*/ 0 h 41"/>
                  <a:gd name="T2" fmla="*/ 0 w 1"/>
                  <a:gd name="T3" fmla="*/ 27 h 41"/>
                  <a:gd name="T4" fmla="*/ 0 w 1"/>
                  <a:gd name="T5" fmla="*/ 35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1">
                    <a:moveTo>
                      <a:pt x="0" y="0"/>
                    </a:moveTo>
                    <a:lnTo>
                      <a:pt x="0" y="33"/>
                    </a:lnTo>
                    <a:lnTo>
                      <a:pt x="0" y="41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0" name="Freeform 913"/>
              <p:cNvSpPr>
                <a:spLocks/>
              </p:cNvSpPr>
              <p:nvPr/>
            </p:nvSpPr>
            <p:spPr bwMode="auto">
              <a:xfrm>
                <a:off x="4128" y="3690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1" name="Freeform 914"/>
              <p:cNvSpPr>
                <a:spLocks/>
              </p:cNvSpPr>
              <p:nvPr/>
            </p:nvSpPr>
            <p:spPr bwMode="auto">
              <a:xfrm>
                <a:off x="4128" y="3698"/>
                <a:ext cx="15" cy="8"/>
              </a:xfrm>
              <a:custGeom>
                <a:avLst/>
                <a:gdLst>
                  <a:gd name="T0" fmla="*/ 0 w 16"/>
                  <a:gd name="T1" fmla="*/ 4 h 9"/>
                  <a:gd name="T2" fmla="*/ 8 w 16"/>
                  <a:gd name="T3" fmla="*/ 0 h 9"/>
                  <a:gd name="T4" fmla="*/ 10 w 16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2" name="Freeform 915"/>
              <p:cNvSpPr>
                <a:spLocks/>
              </p:cNvSpPr>
              <p:nvPr/>
            </p:nvSpPr>
            <p:spPr bwMode="auto">
              <a:xfrm>
                <a:off x="4135" y="3682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3" name="Freeform 916"/>
              <p:cNvSpPr>
                <a:spLocks/>
              </p:cNvSpPr>
              <p:nvPr/>
            </p:nvSpPr>
            <p:spPr bwMode="auto">
              <a:xfrm>
                <a:off x="4135" y="3650"/>
                <a:ext cx="1" cy="40"/>
              </a:xfrm>
              <a:custGeom>
                <a:avLst/>
                <a:gdLst>
                  <a:gd name="T0" fmla="*/ 0 w 1"/>
                  <a:gd name="T1" fmla="*/ 30 h 42"/>
                  <a:gd name="T2" fmla="*/ 0 w 1"/>
                  <a:gd name="T3" fmla="*/ 9 h 42"/>
                  <a:gd name="T4" fmla="*/ 0 w 1"/>
                  <a:gd name="T5" fmla="*/ 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2">
                    <a:moveTo>
                      <a:pt x="0" y="42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4" name="Freeform 917"/>
              <p:cNvSpPr>
                <a:spLocks/>
              </p:cNvSpPr>
              <p:nvPr/>
            </p:nvSpPr>
            <p:spPr bwMode="auto">
              <a:xfrm>
                <a:off x="4135" y="3658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6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5" name="Freeform 918"/>
              <p:cNvSpPr>
                <a:spLocks/>
              </p:cNvSpPr>
              <p:nvPr/>
            </p:nvSpPr>
            <p:spPr bwMode="auto">
              <a:xfrm>
                <a:off x="4135" y="3674"/>
                <a:ext cx="1" cy="40"/>
              </a:xfrm>
              <a:custGeom>
                <a:avLst/>
                <a:gdLst>
                  <a:gd name="T0" fmla="*/ 0 w 1"/>
                  <a:gd name="T1" fmla="*/ 0 h 42"/>
                  <a:gd name="T2" fmla="*/ 0 w 1"/>
                  <a:gd name="T3" fmla="*/ 26 h 42"/>
                  <a:gd name="T4" fmla="*/ 0 w 1"/>
                  <a:gd name="T5" fmla="*/ 3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2">
                    <a:moveTo>
                      <a:pt x="0" y="0"/>
                    </a:moveTo>
                    <a:lnTo>
                      <a:pt x="0" y="34"/>
                    </a:lnTo>
                    <a:lnTo>
                      <a:pt x="0" y="42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6" name="Freeform 919"/>
              <p:cNvSpPr>
                <a:spLocks/>
              </p:cNvSpPr>
              <p:nvPr/>
            </p:nvSpPr>
            <p:spPr bwMode="auto">
              <a:xfrm>
                <a:off x="4135" y="3706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7" name="Freeform 920"/>
              <p:cNvSpPr>
                <a:spLocks/>
              </p:cNvSpPr>
              <p:nvPr/>
            </p:nvSpPr>
            <p:spPr bwMode="auto">
              <a:xfrm>
                <a:off x="4135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8" name="Freeform 921"/>
              <p:cNvSpPr>
                <a:spLocks/>
              </p:cNvSpPr>
              <p:nvPr/>
            </p:nvSpPr>
            <p:spPr bwMode="auto">
              <a:xfrm>
                <a:off x="414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9" name="Freeform 922"/>
              <p:cNvSpPr>
                <a:spLocks/>
              </p:cNvSpPr>
              <p:nvPr/>
            </p:nvSpPr>
            <p:spPr bwMode="auto">
              <a:xfrm>
                <a:off x="414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0" name="Freeform 923"/>
              <p:cNvSpPr>
                <a:spLocks/>
              </p:cNvSpPr>
              <p:nvPr/>
            </p:nvSpPr>
            <p:spPr bwMode="auto">
              <a:xfrm>
                <a:off x="4143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1" name="Freeform 924"/>
              <p:cNvSpPr>
                <a:spLocks/>
              </p:cNvSpPr>
              <p:nvPr/>
            </p:nvSpPr>
            <p:spPr bwMode="auto">
              <a:xfrm>
                <a:off x="415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2" name="Freeform 925"/>
              <p:cNvSpPr>
                <a:spLocks/>
              </p:cNvSpPr>
              <p:nvPr/>
            </p:nvSpPr>
            <p:spPr bwMode="auto">
              <a:xfrm>
                <a:off x="415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3" name="Freeform 926"/>
              <p:cNvSpPr>
                <a:spLocks/>
              </p:cNvSpPr>
              <p:nvPr/>
            </p:nvSpPr>
            <p:spPr bwMode="auto">
              <a:xfrm>
                <a:off x="4152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4" name="Freeform 927"/>
              <p:cNvSpPr>
                <a:spLocks/>
              </p:cNvSpPr>
              <p:nvPr/>
            </p:nvSpPr>
            <p:spPr bwMode="auto">
              <a:xfrm>
                <a:off x="415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5" name="Freeform 928"/>
              <p:cNvSpPr>
                <a:spLocks/>
              </p:cNvSpPr>
              <p:nvPr/>
            </p:nvSpPr>
            <p:spPr bwMode="auto">
              <a:xfrm>
                <a:off x="415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6" name="Freeform 929"/>
              <p:cNvSpPr>
                <a:spLocks/>
              </p:cNvSpPr>
              <p:nvPr/>
            </p:nvSpPr>
            <p:spPr bwMode="auto">
              <a:xfrm>
                <a:off x="4159" y="3722"/>
                <a:ext cx="17" cy="8"/>
              </a:xfrm>
              <a:custGeom>
                <a:avLst/>
                <a:gdLst>
                  <a:gd name="T0" fmla="*/ 0 w 17"/>
                  <a:gd name="T1" fmla="*/ 4 h 9"/>
                  <a:gd name="T2" fmla="*/ 8 w 17"/>
                  <a:gd name="T3" fmla="*/ 0 h 9"/>
                  <a:gd name="T4" fmla="*/ 17 w 17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9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7" name="Freeform 930"/>
              <p:cNvSpPr>
                <a:spLocks/>
              </p:cNvSpPr>
              <p:nvPr/>
            </p:nvSpPr>
            <p:spPr bwMode="auto">
              <a:xfrm>
                <a:off x="4167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8" name="Freeform 931"/>
              <p:cNvSpPr>
                <a:spLocks/>
              </p:cNvSpPr>
              <p:nvPr/>
            </p:nvSpPr>
            <p:spPr bwMode="auto">
              <a:xfrm>
                <a:off x="4167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9" name="Freeform 932"/>
              <p:cNvSpPr>
                <a:spLocks/>
              </p:cNvSpPr>
              <p:nvPr/>
            </p:nvSpPr>
            <p:spPr bwMode="auto">
              <a:xfrm>
                <a:off x="4167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0" name="Freeform 933"/>
              <p:cNvSpPr>
                <a:spLocks/>
              </p:cNvSpPr>
              <p:nvPr/>
            </p:nvSpPr>
            <p:spPr bwMode="auto">
              <a:xfrm>
                <a:off x="4167" y="3714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1" name="Freeform 934"/>
              <p:cNvSpPr>
                <a:spLocks/>
              </p:cNvSpPr>
              <p:nvPr/>
            </p:nvSpPr>
            <p:spPr bwMode="auto">
              <a:xfrm>
                <a:off x="4176" y="3682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2" name="Freeform 935"/>
              <p:cNvSpPr>
                <a:spLocks/>
              </p:cNvSpPr>
              <p:nvPr/>
            </p:nvSpPr>
            <p:spPr bwMode="auto">
              <a:xfrm>
                <a:off x="4176" y="3642"/>
                <a:ext cx="1" cy="48"/>
              </a:xfrm>
              <a:custGeom>
                <a:avLst/>
                <a:gdLst>
                  <a:gd name="T0" fmla="*/ 0 w 1"/>
                  <a:gd name="T1" fmla="*/ 38 h 50"/>
                  <a:gd name="T2" fmla="*/ 0 w 1"/>
                  <a:gd name="T3" fmla="*/ 8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50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3" name="Freeform 936"/>
              <p:cNvSpPr>
                <a:spLocks/>
              </p:cNvSpPr>
              <p:nvPr/>
            </p:nvSpPr>
            <p:spPr bwMode="auto">
              <a:xfrm>
                <a:off x="4176" y="3562"/>
                <a:ext cx="1" cy="88"/>
              </a:xfrm>
              <a:custGeom>
                <a:avLst/>
                <a:gdLst>
                  <a:gd name="T0" fmla="*/ 0 w 1"/>
                  <a:gd name="T1" fmla="*/ 73 h 91"/>
                  <a:gd name="T2" fmla="*/ 0 w 1"/>
                  <a:gd name="T3" fmla="*/ 8 h 91"/>
                  <a:gd name="T4" fmla="*/ 0 w 1"/>
                  <a:gd name="T5" fmla="*/ 0 h 9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91">
                    <a:moveTo>
                      <a:pt x="0" y="91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4" name="Freeform 937"/>
              <p:cNvSpPr>
                <a:spLocks/>
              </p:cNvSpPr>
              <p:nvPr/>
            </p:nvSpPr>
            <p:spPr bwMode="auto">
              <a:xfrm>
                <a:off x="4176" y="3418"/>
                <a:ext cx="1" cy="152"/>
              </a:xfrm>
              <a:custGeom>
                <a:avLst/>
                <a:gdLst>
                  <a:gd name="T0" fmla="*/ 0 w 1"/>
                  <a:gd name="T1" fmla="*/ 125 h 158"/>
                  <a:gd name="T2" fmla="*/ 0 w 1"/>
                  <a:gd name="T3" fmla="*/ 8 h 158"/>
                  <a:gd name="T4" fmla="*/ 0 w 1"/>
                  <a:gd name="T5" fmla="*/ 0 h 1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58">
                    <a:moveTo>
                      <a:pt x="0" y="15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5" name="Freeform 938"/>
              <p:cNvSpPr>
                <a:spLocks/>
              </p:cNvSpPr>
              <p:nvPr/>
            </p:nvSpPr>
            <p:spPr bwMode="auto">
              <a:xfrm>
                <a:off x="4176" y="3402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6" name="Freeform 939"/>
              <p:cNvSpPr>
                <a:spLocks/>
              </p:cNvSpPr>
              <p:nvPr/>
            </p:nvSpPr>
            <p:spPr bwMode="auto">
              <a:xfrm>
                <a:off x="4176" y="3411"/>
                <a:ext cx="1" cy="72"/>
              </a:xfrm>
              <a:custGeom>
                <a:avLst/>
                <a:gdLst>
                  <a:gd name="T0" fmla="*/ 0 w 1"/>
                  <a:gd name="T1" fmla="*/ 0 h 75"/>
                  <a:gd name="T2" fmla="*/ 0 w 1"/>
                  <a:gd name="T3" fmla="*/ 52 h 75"/>
                  <a:gd name="T4" fmla="*/ 0 w 1"/>
                  <a:gd name="T5" fmla="*/ 58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5">
                    <a:moveTo>
                      <a:pt x="0" y="0"/>
                    </a:moveTo>
                    <a:lnTo>
                      <a:pt x="0" y="66"/>
                    </a:lnTo>
                    <a:lnTo>
                      <a:pt x="0" y="7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7" name="Freeform 940"/>
              <p:cNvSpPr>
                <a:spLocks/>
              </p:cNvSpPr>
              <p:nvPr/>
            </p:nvSpPr>
            <p:spPr bwMode="auto">
              <a:xfrm>
                <a:off x="4176" y="3474"/>
                <a:ext cx="1" cy="120"/>
              </a:xfrm>
              <a:custGeom>
                <a:avLst/>
                <a:gdLst>
                  <a:gd name="T0" fmla="*/ 0 w 1"/>
                  <a:gd name="T1" fmla="*/ 0 h 125"/>
                  <a:gd name="T2" fmla="*/ 0 w 1"/>
                  <a:gd name="T3" fmla="*/ 92 h 125"/>
                  <a:gd name="T4" fmla="*/ 0 w 1"/>
                  <a:gd name="T5" fmla="*/ 98 h 1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25">
                    <a:moveTo>
                      <a:pt x="0" y="0"/>
                    </a:moveTo>
                    <a:lnTo>
                      <a:pt x="0" y="117"/>
                    </a:lnTo>
                    <a:lnTo>
                      <a:pt x="0" y="1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8" name="Freeform 941"/>
              <p:cNvSpPr>
                <a:spLocks/>
              </p:cNvSpPr>
              <p:nvPr/>
            </p:nvSpPr>
            <p:spPr bwMode="auto">
              <a:xfrm>
                <a:off x="4176" y="3586"/>
                <a:ext cx="1" cy="72"/>
              </a:xfrm>
              <a:custGeom>
                <a:avLst/>
                <a:gdLst>
                  <a:gd name="T0" fmla="*/ 0 w 1"/>
                  <a:gd name="T1" fmla="*/ 0 h 75"/>
                  <a:gd name="T2" fmla="*/ 0 w 1"/>
                  <a:gd name="T3" fmla="*/ 52 h 75"/>
                  <a:gd name="T4" fmla="*/ 0 w 1"/>
                  <a:gd name="T5" fmla="*/ 58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5">
                    <a:moveTo>
                      <a:pt x="0" y="0"/>
                    </a:moveTo>
                    <a:lnTo>
                      <a:pt x="0" y="66"/>
                    </a:lnTo>
                    <a:lnTo>
                      <a:pt x="0" y="7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9" name="Freeform 942"/>
              <p:cNvSpPr>
                <a:spLocks/>
              </p:cNvSpPr>
              <p:nvPr/>
            </p:nvSpPr>
            <p:spPr bwMode="auto">
              <a:xfrm>
                <a:off x="4176" y="3650"/>
                <a:ext cx="15" cy="8"/>
              </a:xfrm>
              <a:custGeom>
                <a:avLst/>
                <a:gdLst>
                  <a:gd name="T0" fmla="*/ 0 w 16"/>
                  <a:gd name="T1" fmla="*/ 0 h 9"/>
                  <a:gd name="T2" fmla="*/ 8 w 16"/>
                  <a:gd name="T3" fmla="*/ 4 h 9"/>
                  <a:gd name="T4" fmla="*/ 10 w 16"/>
                  <a:gd name="T5" fmla="*/ 4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9">
                    <a:moveTo>
                      <a:pt x="0" y="0"/>
                    </a:moveTo>
                    <a:lnTo>
                      <a:pt x="8" y="9"/>
                    </a:lnTo>
                    <a:lnTo>
                      <a:pt x="16" y="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0" name="Freeform 943"/>
              <p:cNvSpPr>
                <a:spLocks/>
              </p:cNvSpPr>
              <p:nvPr/>
            </p:nvSpPr>
            <p:spPr bwMode="auto">
              <a:xfrm>
                <a:off x="4183" y="3602"/>
                <a:ext cx="1" cy="56"/>
              </a:xfrm>
              <a:custGeom>
                <a:avLst/>
                <a:gdLst>
                  <a:gd name="T0" fmla="*/ 0 w 1"/>
                  <a:gd name="T1" fmla="*/ 43 h 59"/>
                  <a:gd name="T2" fmla="*/ 0 w 1"/>
                  <a:gd name="T3" fmla="*/ 9 h 59"/>
                  <a:gd name="T4" fmla="*/ 0 w 1"/>
                  <a:gd name="T5" fmla="*/ 0 h 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9">
                    <a:moveTo>
                      <a:pt x="0" y="5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1" name="Freeform 944"/>
              <p:cNvSpPr>
                <a:spLocks/>
              </p:cNvSpPr>
              <p:nvPr/>
            </p:nvSpPr>
            <p:spPr bwMode="auto">
              <a:xfrm>
                <a:off x="4183" y="3538"/>
                <a:ext cx="1" cy="72"/>
              </a:xfrm>
              <a:custGeom>
                <a:avLst/>
                <a:gdLst>
                  <a:gd name="T0" fmla="*/ 0 w 1"/>
                  <a:gd name="T1" fmla="*/ 58 h 75"/>
                  <a:gd name="T2" fmla="*/ 0 w 1"/>
                  <a:gd name="T3" fmla="*/ 8 h 75"/>
                  <a:gd name="T4" fmla="*/ 0 w 1"/>
                  <a:gd name="T5" fmla="*/ 0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5">
                    <a:moveTo>
                      <a:pt x="0" y="7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2" name="Freeform 945"/>
              <p:cNvSpPr>
                <a:spLocks/>
              </p:cNvSpPr>
              <p:nvPr/>
            </p:nvSpPr>
            <p:spPr bwMode="auto">
              <a:xfrm>
                <a:off x="4183" y="3546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3" name="Freeform 946"/>
              <p:cNvSpPr>
                <a:spLocks/>
              </p:cNvSpPr>
              <p:nvPr/>
            </p:nvSpPr>
            <p:spPr bwMode="auto">
              <a:xfrm>
                <a:off x="4183" y="3555"/>
                <a:ext cx="1" cy="71"/>
              </a:xfrm>
              <a:custGeom>
                <a:avLst/>
                <a:gdLst>
                  <a:gd name="T0" fmla="*/ 0 w 1"/>
                  <a:gd name="T1" fmla="*/ 0 h 74"/>
                  <a:gd name="T2" fmla="*/ 0 w 1"/>
                  <a:gd name="T3" fmla="*/ 52 h 74"/>
                  <a:gd name="T4" fmla="*/ 0 w 1"/>
                  <a:gd name="T5" fmla="*/ 57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4">
                    <a:moveTo>
                      <a:pt x="0" y="0"/>
                    </a:moveTo>
                    <a:lnTo>
                      <a:pt x="0" y="66"/>
                    </a:lnTo>
                    <a:lnTo>
                      <a:pt x="0" y="7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4" name="Freeform 947"/>
              <p:cNvSpPr>
                <a:spLocks/>
              </p:cNvSpPr>
              <p:nvPr/>
            </p:nvSpPr>
            <p:spPr bwMode="auto">
              <a:xfrm>
                <a:off x="4183" y="3618"/>
                <a:ext cx="1" cy="64"/>
              </a:xfrm>
              <a:custGeom>
                <a:avLst/>
                <a:gdLst>
                  <a:gd name="T0" fmla="*/ 0 w 1"/>
                  <a:gd name="T1" fmla="*/ 0 h 67"/>
                  <a:gd name="T2" fmla="*/ 0 w 1"/>
                  <a:gd name="T3" fmla="*/ 45 h 67"/>
                  <a:gd name="T4" fmla="*/ 0 w 1"/>
                  <a:gd name="T5" fmla="*/ 51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7">
                    <a:moveTo>
                      <a:pt x="0" y="0"/>
                    </a:moveTo>
                    <a:lnTo>
                      <a:pt x="0" y="58"/>
                    </a:lnTo>
                    <a:lnTo>
                      <a:pt x="0" y="6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5" name="Freeform 948"/>
              <p:cNvSpPr>
                <a:spLocks/>
              </p:cNvSpPr>
              <p:nvPr/>
            </p:nvSpPr>
            <p:spPr bwMode="auto">
              <a:xfrm>
                <a:off x="4183" y="3674"/>
                <a:ext cx="1" cy="32"/>
              </a:xfrm>
              <a:custGeom>
                <a:avLst/>
                <a:gdLst>
                  <a:gd name="T0" fmla="*/ 0 w 1"/>
                  <a:gd name="T1" fmla="*/ 0 h 34"/>
                  <a:gd name="T2" fmla="*/ 0 w 1"/>
                  <a:gd name="T3" fmla="*/ 19 h 34"/>
                  <a:gd name="T4" fmla="*/ 0 w 1"/>
                  <a:gd name="T5" fmla="*/ 23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4">
                    <a:moveTo>
                      <a:pt x="0" y="0"/>
                    </a:moveTo>
                    <a:lnTo>
                      <a:pt x="0" y="25"/>
                    </a:lnTo>
                    <a:lnTo>
                      <a:pt x="0" y="3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6" name="Freeform 949"/>
              <p:cNvSpPr>
                <a:spLocks/>
              </p:cNvSpPr>
              <p:nvPr/>
            </p:nvSpPr>
            <p:spPr bwMode="auto">
              <a:xfrm>
                <a:off x="4183" y="3698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7" name="Freeform 950"/>
              <p:cNvSpPr>
                <a:spLocks/>
              </p:cNvSpPr>
              <p:nvPr/>
            </p:nvSpPr>
            <p:spPr bwMode="auto">
              <a:xfrm>
                <a:off x="4183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8" name="Freeform 951"/>
              <p:cNvSpPr>
                <a:spLocks/>
              </p:cNvSpPr>
              <p:nvPr/>
            </p:nvSpPr>
            <p:spPr bwMode="auto">
              <a:xfrm>
                <a:off x="4183" y="3722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9" name="Freeform 952"/>
              <p:cNvSpPr>
                <a:spLocks/>
              </p:cNvSpPr>
              <p:nvPr/>
            </p:nvSpPr>
            <p:spPr bwMode="auto">
              <a:xfrm>
                <a:off x="4191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0" name="Freeform 953"/>
              <p:cNvSpPr>
                <a:spLocks/>
              </p:cNvSpPr>
              <p:nvPr/>
            </p:nvSpPr>
            <p:spPr bwMode="auto">
              <a:xfrm>
                <a:off x="4191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1" name="Freeform 954"/>
              <p:cNvSpPr>
                <a:spLocks/>
              </p:cNvSpPr>
              <p:nvPr/>
            </p:nvSpPr>
            <p:spPr bwMode="auto">
              <a:xfrm>
                <a:off x="4191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2" name="Freeform 955"/>
              <p:cNvSpPr>
                <a:spLocks/>
              </p:cNvSpPr>
              <p:nvPr/>
            </p:nvSpPr>
            <p:spPr bwMode="auto">
              <a:xfrm>
                <a:off x="4191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3" name="Freeform 956"/>
              <p:cNvSpPr>
                <a:spLocks/>
              </p:cNvSpPr>
              <p:nvPr/>
            </p:nvSpPr>
            <p:spPr bwMode="auto">
              <a:xfrm>
                <a:off x="420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4" name="Freeform 957"/>
              <p:cNvSpPr>
                <a:spLocks/>
              </p:cNvSpPr>
              <p:nvPr/>
            </p:nvSpPr>
            <p:spPr bwMode="auto">
              <a:xfrm>
                <a:off x="420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5" name="Freeform 958"/>
              <p:cNvSpPr>
                <a:spLocks/>
              </p:cNvSpPr>
              <p:nvPr/>
            </p:nvSpPr>
            <p:spPr bwMode="auto">
              <a:xfrm>
                <a:off x="4200" y="3722"/>
                <a:ext cx="15" cy="8"/>
              </a:xfrm>
              <a:custGeom>
                <a:avLst/>
                <a:gdLst>
                  <a:gd name="T0" fmla="*/ 0 w 16"/>
                  <a:gd name="T1" fmla="*/ 4 h 9"/>
                  <a:gd name="T2" fmla="*/ 8 w 16"/>
                  <a:gd name="T3" fmla="*/ 0 h 9"/>
                  <a:gd name="T4" fmla="*/ 10 w 16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6" name="Freeform 959"/>
              <p:cNvSpPr>
                <a:spLocks/>
              </p:cNvSpPr>
              <p:nvPr/>
            </p:nvSpPr>
            <p:spPr bwMode="auto">
              <a:xfrm>
                <a:off x="4207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7" name="Freeform 960"/>
              <p:cNvSpPr>
                <a:spLocks/>
              </p:cNvSpPr>
              <p:nvPr/>
            </p:nvSpPr>
            <p:spPr bwMode="auto">
              <a:xfrm>
                <a:off x="420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8" name="Freeform 961"/>
              <p:cNvSpPr>
                <a:spLocks/>
              </p:cNvSpPr>
              <p:nvPr/>
            </p:nvSpPr>
            <p:spPr bwMode="auto">
              <a:xfrm>
                <a:off x="420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9" name="Freeform 962"/>
              <p:cNvSpPr>
                <a:spLocks/>
              </p:cNvSpPr>
              <p:nvPr/>
            </p:nvSpPr>
            <p:spPr bwMode="auto">
              <a:xfrm>
                <a:off x="4207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0" name="Freeform 963"/>
              <p:cNvSpPr>
                <a:spLocks/>
              </p:cNvSpPr>
              <p:nvPr/>
            </p:nvSpPr>
            <p:spPr bwMode="auto">
              <a:xfrm>
                <a:off x="4215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1" name="Freeform 964"/>
              <p:cNvSpPr>
                <a:spLocks/>
              </p:cNvSpPr>
              <p:nvPr/>
            </p:nvSpPr>
            <p:spPr bwMode="auto">
              <a:xfrm>
                <a:off x="4215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2" name="Freeform 965"/>
              <p:cNvSpPr>
                <a:spLocks/>
              </p:cNvSpPr>
              <p:nvPr/>
            </p:nvSpPr>
            <p:spPr bwMode="auto">
              <a:xfrm>
                <a:off x="4215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3" name="Freeform 966"/>
              <p:cNvSpPr>
                <a:spLocks/>
              </p:cNvSpPr>
              <p:nvPr/>
            </p:nvSpPr>
            <p:spPr bwMode="auto">
              <a:xfrm>
                <a:off x="4215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4" name="Freeform 967"/>
              <p:cNvSpPr>
                <a:spLocks/>
              </p:cNvSpPr>
              <p:nvPr/>
            </p:nvSpPr>
            <p:spPr bwMode="auto">
              <a:xfrm>
                <a:off x="4215" y="3706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5" name="Freeform 968"/>
              <p:cNvSpPr>
                <a:spLocks/>
              </p:cNvSpPr>
              <p:nvPr/>
            </p:nvSpPr>
            <p:spPr bwMode="auto">
              <a:xfrm>
                <a:off x="4224" y="3682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6" name="Freeform 969"/>
              <p:cNvSpPr>
                <a:spLocks/>
              </p:cNvSpPr>
              <p:nvPr/>
            </p:nvSpPr>
            <p:spPr bwMode="auto">
              <a:xfrm>
                <a:off x="4224" y="3642"/>
                <a:ext cx="1" cy="48"/>
              </a:xfrm>
              <a:custGeom>
                <a:avLst/>
                <a:gdLst>
                  <a:gd name="T0" fmla="*/ 0 w 1"/>
                  <a:gd name="T1" fmla="*/ 38 h 50"/>
                  <a:gd name="T2" fmla="*/ 0 w 1"/>
                  <a:gd name="T3" fmla="*/ 8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50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7" name="Freeform 970"/>
              <p:cNvSpPr>
                <a:spLocks/>
              </p:cNvSpPr>
              <p:nvPr/>
            </p:nvSpPr>
            <p:spPr bwMode="auto">
              <a:xfrm>
                <a:off x="4224" y="3546"/>
                <a:ext cx="1" cy="104"/>
              </a:xfrm>
              <a:custGeom>
                <a:avLst/>
                <a:gdLst>
                  <a:gd name="T0" fmla="*/ 0 w 1"/>
                  <a:gd name="T1" fmla="*/ 86 h 108"/>
                  <a:gd name="T2" fmla="*/ 0 w 1"/>
                  <a:gd name="T3" fmla="*/ 9 h 108"/>
                  <a:gd name="T4" fmla="*/ 0 w 1"/>
                  <a:gd name="T5" fmla="*/ 0 h 1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8">
                    <a:moveTo>
                      <a:pt x="0" y="108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8" name="Freeform 971"/>
              <p:cNvSpPr>
                <a:spLocks/>
              </p:cNvSpPr>
              <p:nvPr/>
            </p:nvSpPr>
            <p:spPr bwMode="auto">
              <a:xfrm>
                <a:off x="4224" y="3378"/>
                <a:ext cx="1" cy="177"/>
              </a:xfrm>
              <a:custGeom>
                <a:avLst/>
                <a:gdLst>
                  <a:gd name="T0" fmla="*/ 0 w 1"/>
                  <a:gd name="T1" fmla="*/ 146 h 184"/>
                  <a:gd name="T2" fmla="*/ 0 w 1"/>
                  <a:gd name="T3" fmla="*/ 9 h 184"/>
                  <a:gd name="T4" fmla="*/ 0 w 1"/>
                  <a:gd name="T5" fmla="*/ 0 h 1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84">
                    <a:moveTo>
                      <a:pt x="0" y="184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9" name="Freeform 972"/>
              <p:cNvSpPr>
                <a:spLocks/>
              </p:cNvSpPr>
              <p:nvPr/>
            </p:nvSpPr>
            <p:spPr bwMode="auto">
              <a:xfrm>
                <a:off x="4224" y="3306"/>
                <a:ext cx="1" cy="81"/>
              </a:xfrm>
              <a:custGeom>
                <a:avLst/>
                <a:gdLst>
                  <a:gd name="T0" fmla="*/ 0 w 1"/>
                  <a:gd name="T1" fmla="*/ 67 h 84"/>
                  <a:gd name="T2" fmla="*/ 0 w 1"/>
                  <a:gd name="T3" fmla="*/ 9 h 84"/>
                  <a:gd name="T4" fmla="*/ 0 w 1"/>
                  <a:gd name="T5" fmla="*/ 0 h 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4">
                    <a:moveTo>
                      <a:pt x="0" y="84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0" name="Freeform 973"/>
              <p:cNvSpPr>
                <a:spLocks/>
              </p:cNvSpPr>
              <p:nvPr/>
            </p:nvSpPr>
            <p:spPr bwMode="auto">
              <a:xfrm>
                <a:off x="4224" y="3315"/>
                <a:ext cx="1" cy="72"/>
              </a:xfrm>
              <a:custGeom>
                <a:avLst/>
                <a:gdLst>
                  <a:gd name="T0" fmla="*/ 0 w 1"/>
                  <a:gd name="T1" fmla="*/ 0 h 75"/>
                  <a:gd name="T2" fmla="*/ 0 w 1"/>
                  <a:gd name="T3" fmla="*/ 52 h 75"/>
                  <a:gd name="T4" fmla="*/ 0 w 1"/>
                  <a:gd name="T5" fmla="*/ 58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5">
                    <a:moveTo>
                      <a:pt x="0" y="0"/>
                    </a:moveTo>
                    <a:lnTo>
                      <a:pt x="0" y="66"/>
                    </a:lnTo>
                    <a:lnTo>
                      <a:pt x="0" y="7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1" name="Freeform 974"/>
              <p:cNvSpPr>
                <a:spLocks/>
              </p:cNvSpPr>
              <p:nvPr/>
            </p:nvSpPr>
            <p:spPr bwMode="auto">
              <a:xfrm>
                <a:off x="4224" y="3378"/>
                <a:ext cx="1" cy="177"/>
              </a:xfrm>
              <a:custGeom>
                <a:avLst/>
                <a:gdLst>
                  <a:gd name="T0" fmla="*/ 0 w 1"/>
                  <a:gd name="T1" fmla="*/ 0 h 184"/>
                  <a:gd name="T2" fmla="*/ 0 w 1"/>
                  <a:gd name="T3" fmla="*/ 139 h 184"/>
                  <a:gd name="T4" fmla="*/ 0 w 1"/>
                  <a:gd name="T5" fmla="*/ 146 h 1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84">
                    <a:moveTo>
                      <a:pt x="0" y="0"/>
                    </a:moveTo>
                    <a:lnTo>
                      <a:pt x="0" y="175"/>
                    </a:lnTo>
                    <a:lnTo>
                      <a:pt x="0" y="18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2" name="Freeform 975"/>
              <p:cNvSpPr>
                <a:spLocks/>
              </p:cNvSpPr>
              <p:nvPr/>
            </p:nvSpPr>
            <p:spPr bwMode="auto">
              <a:xfrm>
                <a:off x="4224" y="3546"/>
                <a:ext cx="1" cy="88"/>
              </a:xfrm>
              <a:custGeom>
                <a:avLst/>
                <a:gdLst>
                  <a:gd name="T0" fmla="*/ 0 w 1"/>
                  <a:gd name="T1" fmla="*/ 0 h 92"/>
                  <a:gd name="T2" fmla="*/ 0 w 1"/>
                  <a:gd name="T3" fmla="*/ 64 h 92"/>
                  <a:gd name="T4" fmla="*/ 0 w 1"/>
                  <a:gd name="T5" fmla="*/ 71 h 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92">
                    <a:moveTo>
                      <a:pt x="0" y="0"/>
                    </a:moveTo>
                    <a:lnTo>
                      <a:pt x="0" y="83"/>
                    </a:lnTo>
                    <a:lnTo>
                      <a:pt x="0" y="92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3" name="Freeform 976"/>
              <p:cNvSpPr>
                <a:spLocks/>
              </p:cNvSpPr>
              <p:nvPr/>
            </p:nvSpPr>
            <p:spPr bwMode="auto">
              <a:xfrm>
                <a:off x="4224" y="3626"/>
                <a:ext cx="15" cy="32"/>
              </a:xfrm>
              <a:custGeom>
                <a:avLst/>
                <a:gdLst>
                  <a:gd name="T0" fmla="*/ 0 w 16"/>
                  <a:gd name="T1" fmla="*/ 0 h 34"/>
                  <a:gd name="T2" fmla="*/ 8 w 16"/>
                  <a:gd name="T3" fmla="*/ 23 h 34"/>
                  <a:gd name="T4" fmla="*/ 10 w 16"/>
                  <a:gd name="T5" fmla="*/ 23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34">
                    <a:moveTo>
                      <a:pt x="0" y="0"/>
                    </a:moveTo>
                    <a:lnTo>
                      <a:pt x="8" y="34"/>
                    </a:lnTo>
                    <a:lnTo>
                      <a:pt x="16" y="3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4" name="Freeform 977"/>
              <p:cNvSpPr>
                <a:spLocks/>
              </p:cNvSpPr>
              <p:nvPr/>
            </p:nvSpPr>
            <p:spPr bwMode="auto">
              <a:xfrm>
                <a:off x="4231" y="3602"/>
                <a:ext cx="1" cy="56"/>
              </a:xfrm>
              <a:custGeom>
                <a:avLst/>
                <a:gdLst>
                  <a:gd name="T0" fmla="*/ 0 w 1"/>
                  <a:gd name="T1" fmla="*/ 43 h 59"/>
                  <a:gd name="T2" fmla="*/ 0 w 1"/>
                  <a:gd name="T3" fmla="*/ 9 h 59"/>
                  <a:gd name="T4" fmla="*/ 0 w 1"/>
                  <a:gd name="T5" fmla="*/ 0 h 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9">
                    <a:moveTo>
                      <a:pt x="0" y="5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5" name="Freeform 978"/>
              <p:cNvSpPr>
                <a:spLocks/>
              </p:cNvSpPr>
              <p:nvPr/>
            </p:nvSpPr>
            <p:spPr bwMode="auto">
              <a:xfrm>
                <a:off x="4231" y="3538"/>
                <a:ext cx="1" cy="72"/>
              </a:xfrm>
              <a:custGeom>
                <a:avLst/>
                <a:gdLst>
                  <a:gd name="T0" fmla="*/ 0 w 1"/>
                  <a:gd name="T1" fmla="*/ 58 h 75"/>
                  <a:gd name="T2" fmla="*/ 0 w 1"/>
                  <a:gd name="T3" fmla="*/ 8 h 75"/>
                  <a:gd name="T4" fmla="*/ 0 w 1"/>
                  <a:gd name="T5" fmla="*/ 0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5">
                    <a:moveTo>
                      <a:pt x="0" y="7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6" name="Freeform 979"/>
              <p:cNvSpPr>
                <a:spLocks/>
              </p:cNvSpPr>
              <p:nvPr/>
            </p:nvSpPr>
            <p:spPr bwMode="auto">
              <a:xfrm>
                <a:off x="4231" y="3498"/>
                <a:ext cx="1" cy="48"/>
              </a:xfrm>
              <a:custGeom>
                <a:avLst/>
                <a:gdLst>
                  <a:gd name="T0" fmla="*/ 0 w 1"/>
                  <a:gd name="T1" fmla="*/ 38 h 50"/>
                  <a:gd name="T2" fmla="*/ 0 w 1"/>
                  <a:gd name="T3" fmla="*/ 9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50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7" name="Freeform 980"/>
              <p:cNvSpPr>
                <a:spLocks/>
              </p:cNvSpPr>
              <p:nvPr/>
            </p:nvSpPr>
            <p:spPr bwMode="auto">
              <a:xfrm>
                <a:off x="4231" y="3507"/>
                <a:ext cx="1" cy="71"/>
              </a:xfrm>
              <a:custGeom>
                <a:avLst/>
                <a:gdLst>
                  <a:gd name="T0" fmla="*/ 0 w 1"/>
                  <a:gd name="T1" fmla="*/ 0 h 74"/>
                  <a:gd name="T2" fmla="*/ 0 w 1"/>
                  <a:gd name="T3" fmla="*/ 52 h 74"/>
                  <a:gd name="T4" fmla="*/ 0 w 1"/>
                  <a:gd name="T5" fmla="*/ 57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4">
                    <a:moveTo>
                      <a:pt x="0" y="0"/>
                    </a:moveTo>
                    <a:lnTo>
                      <a:pt x="0" y="66"/>
                    </a:lnTo>
                    <a:lnTo>
                      <a:pt x="0" y="7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8" name="Freeform 981"/>
              <p:cNvSpPr>
                <a:spLocks/>
              </p:cNvSpPr>
              <p:nvPr/>
            </p:nvSpPr>
            <p:spPr bwMode="auto">
              <a:xfrm>
                <a:off x="4231" y="3570"/>
                <a:ext cx="1" cy="80"/>
              </a:xfrm>
              <a:custGeom>
                <a:avLst/>
                <a:gdLst>
                  <a:gd name="T0" fmla="*/ 0 w 1"/>
                  <a:gd name="T1" fmla="*/ 0 h 83"/>
                  <a:gd name="T2" fmla="*/ 0 w 1"/>
                  <a:gd name="T3" fmla="*/ 61 h 83"/>
                  <a:gd name="T4" fmla="*/ 0 w 1"/>
                  <a:gd name="T5" fmla="*/ 66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3">
                    <a:moveTo>
                      <a:pt x="0" y="0"/>
                    </a:moveTo>
                    <a:lnTo>
                      <a:pt x="0" y="75"/>
                    </a:lnTo>
                    <a:lnTo>
                      <a:pt x="0" y="8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9" name="Freeform 982"/>
              <p:cNvSpPr>
                <a:spLocks/>
              </p:cNvSpPr>
              <p:nvPr/>
            </p:nvSpPr>
            <p:spPr bwMode="auto">
              <a:xfrm>
                <a:off x="4231" y="3642"/>
                <a:ext cx="1" cy="48"/>
              </a:xfrm>
              <a:custGeom>
                <a:avLst/>
                <a:gdLst>
                  <a:gd name="T0" fmla="*/ 0 w 1"/>
                  <a:gd name="T1" fmla="*/ 0 h 50"/>
                  <a:gd name="T2" fmla="*/ 0 w 1"/>
                  <a:gd name="T3" fmla="*/ 33 h 50"/>
                  <a:gd name="T4" fmla="*/ 0 w 1"/>
                  <a:gd name="T5" fmla="*/ 38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0"/>
                    </a:moveTo>
                    <a:lnTo>
                      <a:pt x="0" y="42"/>
                    </a:lnTo>
                    <a:lnTo>
                      <a:pt x="0" y="5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0" name="Freeform 983"/>
              <p:cNvSpPr>
                <a:spLocks/>
              </p:cNvSpPr>
              <p:nvPr/>
            </p:nvSpPr>
            <p:spPr bwMode="auto">
              <a:xfrm>
                <a:off x="4231" y="3682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6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1" name="Freeform 984"/>
              <p:cNvSpPr>
                <a:spLocks/>
              </p:cNvSpPr>
              <p:nvPr/>
            </p:nvSpPr>
            <p:spPr bwMode="auto">
              <a:xfrm>
                <a:off x="4231" y="3698"/>
                <a:ext cx="1" cy="32"/>
              </a:xfrm>
              <a:custGeom>
                <a:avLst/>
                <a:gdLst>
                  <a:gd name="T0" fmla="*/ 0 w 1"/>
                  <a:gd name="T1" fmla="*/ 0 h 34"/>
                  <a:gd name="T2" fmla="*/ 0 w 1"/>
                  <a:gd name="T3" fmla="*/ 19 h 34"/>
                  <a:gd name="T4" fmla="*/ 0 w 1"/>
                  <a:gd name="T5" fmla="*/ 23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4">
                    <a:moveTo>
                      <a:pt x="0" y="0"/>
                    </a:moveTo>
                    <a:lnTo>
                      <a:pt x="0" y="25"/>
                    </a:lnTo>
                    <a:lnTo>
                      <a:pt x="0" y="3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2" name="Freeform 985"/>
              <p:cNvSpPr>
                <a:spLocks/>
              </p:cNvSpPr>
              <p:nvPr/>
            </p:nvSpPr>
            <p:spPr bwMode="auto">
              <a:xfrm>
                <a:off x="4231" y="3722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3" name="Freeform 986"/>
              <p:cNvSpPr>
                <a:spLocks/>
              </p:cNvSpPr>
              <p:nvPr/>
            </p:nvSpPr>
            <p:spPr bwMode="auto">
              <a:xfrm>
                <a:off x="4239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4" name="Freeform 987"/>
              <p:cNvSpPr>
                <a:spLocks/>
              </p:cNvSpPr>
              <p:nvPr/>
            </p:nvSpPr>
            <p:spPr bwMode="auto">
              <a:xfrm>
                <a:off x="4239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5" name="Freeform 988"/>
              <p:cNvSpPr>
                <a:spLocks/>
              </p:cNvSpPr>
              <p:nvPr/>
            </p:nvSpPr>
            <p:spPr bwMode="auto">
              <a:xfrm>
                <a:off x="4239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6" name="Freeform 989"/>
              <p:cNvSpPr>
                <a:spLocks/>
              </p:cNvSpPr>
              <p:nvPr/>
            </p:nvSpPr>
            <p:spPr bwMode="auto">
              <a:xfrm>
                <a:off x="423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7" name="Freeform 990"/>
              <p:cNvSpPr>
                <a:spLocks/>
              </p:cNvSpPr>
              <p:nvPr/>
            </p:nvSpPr>
            <p:spPr bwMode="auto">
              <a:xfrm>
                <a:off x="4239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8" name="Freeform 991"/>
              <p:cNvSpPr>
                <a:spLocks/>
              </p:cNvSpPr>
              <p:nvPr/>
            </p:nvSpPr>
            <p:spPr bwMode="auto">
              <a:xfrm>
                <a:off x="4248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9" name="Freeform 992"/>
              <p:cNvSpPr>
                <a:spLocks/>
              </p:cNvSpPr>
              <p:nvPr/>
            </p:nvSpPr>
            <p:spPr bwMode="auto">
              <a:xfrm>
                <a:off x="4248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0" name="Freeform 993"/>
              <p:cNvSpPr>
                <a:spLocks/>
              </p:cNvSpPr>
              <p:nvPr/>
            </p:nvSpPr>
            <p:spPr bwMode="auto">
              <a:xfrm>
                <a:off x="424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1" name="Freeform 994"/>
              <p:cNvSpPr>
                <a:spLocks/>
              </p:cNvSpPr>
              <p:nvPr/>
            </p:nvSpPr>
            <p:spPr bwMode="auto">
              <a:xfrm>
                <a:off x="4248" y="3738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2" name="Freeform 995"/>
              <p:cNvSpPr>
                <a:spLocks/>
              </p:cNvSpPr>
              <p:nvPr/>
            </p:nvSpPr>
            <p:spPr bwMode="auto">
              <a:xfrm>
                <a:off x="4255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3" name="Freeform 996"/>
              <p:cNvSpPr>
                <a:spLocks/>
              </p:cNvSpPr>
              <p:nvPr/>
            </p:nvSpPr>
            <p:spPr bwMode="auto">
              <a:xfrm>
                <a:off x="425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4" name="Freeform 997"/>
              <p:cNvSpPr>
                <a:spLocks/>
              </p:cNvSpPr>
              <p:nvPr/>
            </p:nvSpPr>
            <p:spPr bwMode="auto">
              <a:xfrm>
                <a:off x="4255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5" name="Freeform 998"/>
              <p:cNvSpPr>
                <a:spLocks/>
              </p:cNvSpPr>
              <p:nvPr/>
            </p:nvSpPr>
            <p:spPr bwMode="auto">
              <a:xfrm>
                <a:off x="426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6" name="Freeform 999"/>
              <p:cNvSpPr>
                <a:spLocks/>
              </p:cNvSpPr>
              <p:nvPr/>
            </p:nvSpPr>
            <p:spPr bwMode="auto">
              <a:xfrm>
                <a:off x="426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7" name="Freeform 1000"/>
              <p:cNvSpPr>
                <a:spLocks/>
              </p:cNvSpPr>
              <p:nvPr/>
            </p:nvSpPr>
            <p:spPr bwMode="auto">
              <a:xfrm>
                <a:off x="426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8" name="Freeform 1001"/>
              <p:cNvSpPr>
                <a:spLocks/>
              </p:cNvSpPr>
              <p:nvPr/>
            </p:nvSpPr>
            <p:spPr bwMode="auto">
              <a:xfrm>
                <a:off x="426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9" name="Freeform 1002"/>
              <p:cNvSpPr>
                <a:spLocks/>
              </p:cNvSpPr>
              <p:nvPr/>
            </p:nvSpPr>
            <p:spPr bwMode="auto">
              <a:xfrm>
                <a:off x="426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0" name="Freeform 1003"/>
              <p:cNvSpPr>
                <a:spLocks/>
              </p:cNvSpPr>
              <p:nvPr/>
            </p:nvSpPr>
            <p:spPr bwMode="auto">
              <a:xfrm>
                <a:off x="4263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1" name="Freeform 1004"/>
              <p:cNvSpPr>
                <a:spLocks/>
              </p:cNvSpPr>
              <p:nvPr/>
            </p:nvSpPr>
            <p:spPr bwMode="auto">
              <a:xfrm>
                <a:off x="427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2" name="Freeform 1005"/>
              <p:cNvSpPr>
                <a:spLocks/>
              </p:cNvSpPr>
              <p:nvPr/>
            </p:nvSpPr>
            <p:spPr bwMode="auto">
              <a:xfrm>
                <a:off x="427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3" name="Freeform 1006"/>
              <p:cNvSpPr>
                <a:spLocks/>
              </p:cNvSpPr>
              <p:nvPr/>
            </p:nvSpPr>
            <p:spPr bwMode="auto">
              <a:xfrm>
                <a:off x="427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4" name="Freeform 1007"/>
              <p:cNvSpPr>
                <a:spLocks/>
              </p:cNvSpPr>
              <p:nvPr/>
            </p:nvSpPr>
            <p:spPr bwMode="auto">
              <a:xfrm>
                <a:off x="427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5" name="Freeform 1008"/>
              <p:cNvSpPr>
                <a:spLocks/>
              </p:cNvSpPr>
              <p:nvPr/>
            </p:nvSpPr>
            <p:spPr bwMode="auto">
              <a:xfrm>
                <a:off x="427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6" name="Freeform 1009"/>
              <p:cNvSpPr>
                <a:spLocks/>
              </p:cNvSpPr>
              <p:nvPr/>
            </p:nvSpPr>
            <p:spPr bwMode="auto">
              <a:xfrm>
                <a:off x="4272" y="3730"/>
                <a:ext cx="15" cy="8"/>
              </a:xfrm>
              <a:custGeom>
                <a:avLst/>
                <a:gdLst>
                  <a:gd name="T0" fmla="*/ 0 w 16"/>
                  <a:gd name="T1" fmla="*/ 8 h 8"/>
                  <a:gd name="T2" fmla="*/ 8 w 16"/>
                  <a:gd name="T3" fmla="*/ 0 h 8"/>
                  <a:gd name="T4" fmla="*/ 10 w 16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7" name="Freeform 1010"/>
              <p:cNvSpPr>
                <a:spLocks/>
              </p:cNvSpPr>
              <p:nvPr/>
            </p:nvSpPr>
            <p:spPr bwMode="auto">
              <a:xfrm>
                <a:off x="427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8" name="Freeform 1011"/>
              <p:cNvSpPr>
                <a:spLocks/>
              </p:cNvSpPr>
              <p:nvPr/>
            </p:nvSpPr>
            <p:spPr bwMode="auto">
              <a:xfrm>
                <a:off x="427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9" name="Freeform 1012"/>
              <p:cNvSpPr>
                <a:spLocks/>
              </p:cNvSpPr>
              <p:nvPr/>
            </p:nvSpPr>
            <p:spPr bwMode="auto">
              <a:xfrm>
                <a:off x="427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0" name="Freeform 1013"/>
              <p:cNvSpPr>
                <a:spLocks/>
              </p:cNvSpPr>
              <p:nvPr/>
            </p:nvSpPr>
            <p:spPr bwMode="auto">
              <a:xfrm>
                <a:off x="427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8" name="Group 1014"/>
            <p:cNvGrpSpPr>
              <a:grpSpLocks/>
            </p:cNvGrpSpPr>
            <p:nvPr/>
          </p:nvGrpSpPr>
          <p:grpSpPr bwMode="auto">
            <a:xfrm>
              <a:off x="4574" y="3209"/>
              <a:ext cx="319" cy="318"/>
              <a:chOff x="4279" y="3387"/>
              <a:chExt cx="321" cy="359"/>
            </a:xfrm>
          </p:grpSpPr>
          <p:sp>
            <p:nvSpPr>
              <p:cNvPr id="19941" name="Freeform 1015"/>
              <p:cNvSpPr>
                <a:spLocks/>
              </p:cNvSpPr>
              <p:nvPr/>
            </p:nvSpPr>
            <p:spPr bwMode="auto">
              <a:xfrm>
                <a:off x="427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2" name="Freeform 1016"/>
              <p:cNvSpPr>
                <a:spLocks/>
              </p:cNvSpPr>
              <p:nvPr/>
            </p:nvSpPr>
            <p:spPr bwMode="auto">
              <a:xfrm>
                <a:off x="4279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3" name="Freeform 1017"/>
              <p:cNvSpPr>
                <a:spLocks/>
              </p:cNvSpPr>
              <p:nvPr/>
            </p:nvSpPr>
            <p:spPr bwMode="auto">
              <a:xfrm>
                <a:off x="428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4" name="Freeform 1018"/>
              <p:cNvSpPr>
                <a:spLocks/>
              </p:cNvSpPr>
              <p:nvPr/>
            </p:nvSpPr>
            <p:spPr bwMode="auto">
              <a:xfrm>
                <a:off x="4287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9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5" name="Freeform 1019"/>
              <p:cNvSpPr>
                <a:spLocks/>
              </p:cNvSpPr>
              <p:nvPr/>
            </p:nvSpPr>
            <p:spPr bwMode="auto">
              <a:xfrm>
                <a:off x="429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6" name="Freeform 1020"/>
              <p:cNvSpPr>
                <a:spLocks/>
              </p:cNvSpPr>
              <p:nvPr/>
            </p:nvSpPr>
            <p:spPr bwMode="auto">
              <a:xfrm>
                <a:off x="4296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7" name="Freeform 1021"/>
              <p:cNvSpPr>
                <a:spLocks/>
              </p:cNvSpPr>
              <p:nvPr/>
            </p:nvSpPr>
            <p:spPr bwMode="auto">
              <a:xfrm>
                <a:off x="4296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8" name="Freeform 1022"/>
              <p:cNvSpPr>
                <a:spLocks/>
              </p:cNvSpPr>
              <p:nvPr/>
            </p:nvSpPr>
            <p:spPr bwMode="auto">
              <a:xfrm>
                <a:off x="4296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9" name="Freeform 1023"/>
              <p:cNvSpPr>
                <a:spLocks/>
              </p:cNvSpPr>
              <p:nvPr/>
            </p:nvSpPr>
            <p:spPr bwMode="auto">
              <a:xfrm>
                <a:off x="4303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0" name="Freeform 1024"/>
              <p:cNvSpPr>
                <a:spLocks/>
              </p:cNvSpPr>
              <p:nvPr/>
            </p:nvSpPr>
            <p:spPr bwMode="auto">
              <a:xfrm>
                <a:off x="4303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1" name="Freeform 1025"/>
              <p:cNvSpPr>
                <a:spLocks/>
              </p:cNvSpPr>
              <p:nvPr/>
            </p:nvSpPr>
            <p:spPr bwMode="auto">
              <a:xfrm>
                <a:off x="4303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2" name="Freeform 1026"/>
              <p:cNvSpPr>
                <a:spLocks/>
              </p:cNvSpPr>
              <p:nvPr/>
            </p:nvSpPr>
            <p:spPr bwMode="auto">
              <a:xfrm>
                <a:off x="4303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3" name="Freeform 1027"/>
              <p:cNvSpPr>
                <a:spLocks/>
              </p:cNvSpPr>
              <p:nvPr/>
            </p:nvSpPr>
            <p:spPr bwMode="auto">
              <a:xfrm>
                <a:off x="4303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4" name="Freeform 1028"/>
              <p:cNvSpPr>
                <a:spLocks/>
              </p:cNvSpPr>
              <p:nvPr/>
            </p:nvSpPr>
            <p:spPr bwMode="auto">
              <a:xfrm>
                <a:off x="4303" y="3722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5" name="Freeform 1029"/>
              <p:cNvSpPr>
                <a:spLocks/>
              </p:cNvSpPr>
              <p:nvPr/>
            </p:nvSpPr>
            <p:spPr bwMode="auto">
              <a:xfrm>
                <a:off x="4312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6" name="Freeform 1030"/>
              <p:cNvSpPr>
                <a:spLocks/>
              </p:cNvSpPr>
              <p:nvPr/>
            </p:nvSpPr>
            <p:spPr bwMode="auto">
              <a:xfrm>
                <a:off x="4312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7" name="Freeform 1031"/>
              <p:cNvSpPr>
                <a:spLocks/>
              </p:cNvSpPr>
              <p:nvPr/>
            </p:nvSpPr>
            <p:spPr bwMode="auto">
              <a:xfrm>
                <a:off x="4312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8" name="Freeform 1032"/>
              <p:cNvSpPr>
                <a:spLocks/>
              </p:cNvSpPr>
              <p:nvPr/>
            </p:nvSpPr>
            <p:spPr bwMode="auto">
              <a:xfrm>
                <a:off x="4312" y="3682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9" name="Freeform 1033"/>
              <p:cNvSpPr>
                <a:spLocks/>
              </p:cNvSpPr>
              <p:nvPr/>
            </p:nvSpPr>
            <p:spPr bwMode="auto">
              <a:xfrm>
                <a:off x="4312" y="3642"/>
                <a:ext cx="1" cy="48"/>
              </a:xfrm>
              <a:custGeom>
                <a:avLst/>
                <a:gdLst>
                  <a:gd name="T0" fmla="*/ 0 w 1"/>
                  <a:gd name="T1" fmla="*/ 38 h 50"/>
                  <a:gd name="T2" fmla="*/ 0 w 1"/>
                  <a:gd name="T3" fmla="*/ 8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50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0" name="Freeform 1034"/>
              <p:cNvSpPr>
                <a:spLocks/>
              </p:cNvSpPr>
              <p:nvPr/>
            </p:nvSpPr>
            <p:spPr bwMode="auto">
              <a:xfrm>
                <a:off x="4312" y="3555"/>
                <a:ext cx="15" cy="95"/>
              </a:xfrm>
              <a:custGeom>
                <a:avLst/>
                <a:gdLst>
                  <a:gd name="T0" fmla="*/ 0 w 16"/>
                  <a:gd name="T1" fmla="*/ 77 h 99"/>
                  <a:gd name="T2" fmla="*/ 8 w 16"/>
                  <a:gd name="T3" fmla="*/ 0 h 99"/>
                  <a:gd name="T4" fmla="*/ 10 w 16"/>
                  <a:gd name="T5" fmla="*/ 0 h 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99">
                    <a:moveTo>
                      <a:pt x="0" y="99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1" name="Freeform 1035"/>
              <p:cNvSpPr>
                <a:spLocks/>
              </p:cNvSpPr>
              <p:nvPr/>
            </p:nvSpPr>
            <p:spPr bwMode="auto">
              <a:xfrm>
                <a:off x="4319" y="3459"/>
                <a:ext cx="1" cy="96"/>
              </a:xfrm>
              <a:custGeom>
                <a:avLst/>
                <a:gdLst>
                  <a:gd name="T0" fmla="*/ 0 w 1"/>
                  <a:gd name="T1" fmla="*/ 78 h 100"/>
                  <a:gd name="T2" fmla="*/ 0 w 1"/>
                  <a:gd name="T3" fmla="*/ 8 h 100"/>
                  <a:gd name="T4" fmla="*/ 0 w 1"/>
                  <a:gd name="T5" fmla="*/ 0 h 1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0">
                    <a:moveTo>
                      <a:pt x="0" y="100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2" name="Freeform 1036"/>
              <p:cNvSpPr>
                <a:spLocks/>
              </p:cNvSpPr>
              <p:nvPr/>
            </p:nvSpPr>
            <p:spPr bwMode="auto">
              <a:xfrm>
                <a:off x="4319" y="3387"/>
                <a:ext cx="1" cy="79"/>
              </a:xfrm>
              <a:custGeom>
                <a:avLst/>
                <a:gdLst>
                  <a:gd name="T0" fmla="*/ 0 w 1"/>
                  <a:gd name="T1" fmla="*/ 62 h 83"/>
                  <a:gd name="T2" fmla="*/ 0 w 1"/>
                  <a:gd name="T3" fmla="*/ 8 h 83"/>
                  <a:gd name="T4" fmla="*/ 0 w 1"/>
                  <a:gd name="T5" fmla="*/ 0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3">
                    <a:moveTo>
                      <a:pt x="0" y="8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3" name="Freeform 1037"/>
              <p:cNvSpPr>
                <a:spLocks/>
              </p:cNvSpPr>
              <p:nvPr/>
            </p:nvSpPr>
            <p:spPr bwMode="auto">
              <a:xfrm>
                <a:off x="4319" y="3394"/>
                <a:ext cx="1" cy="104"/>
              </a:xfrm>
              <a:custGeom>
                <a:avLst/>
                <a:gdLst>
                  <a:gd name="T0" fmla="*/ 0 w 1"/>
                  <a:gd name="T1" fmla="*/ 0 h 108"/>
                  <a:gd name="T2" fmla="*/ 0 w 1"/>
                  <a:gd name="T3" fmla="*/ 80 h 108"/>
                  <a:gd name="T4" fmla="*/ 0 w 1"/>
                  <a:gd name="T5" fmla="*/ 86 h 1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8">
                    <a:moveTo>
                      <a:pt x="0" y="0"/>
                    </a:moveTo>
                    <a:lnTo>
                      <a:pt x="0" y="100"/>
                    </a:lnTo>
                    <a:lnTo>
                      <a:pt x="0" y="10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4" name="Freeform 1038"/>
              <p:cNvSpPr>
                <a:spLocks/>
              </p:cNvSpPr>
              <p:nvPr/>
            </p:nvSpPr>
            <p:spPr bwMode="auto">
              <a:xfrm>
                <a:off x="4319" y="3490"/>
                <a:ext cx="1" cy="112"/>
              </a:xfrm>
              <a:custGeom>
                <a:avLst/>
                <a:gdLst>
                  <a:gd name="T0" fmla="*/ 0 w 1"/>
                  <a:gd name="T1" fmla="*/ 0 h 116"/>
                  <a:gd name="T2" fmla="*/ 0 w 1"/>
                  <a:gd name="T3" fmla="*/ 88 h 116"/>
                  <a:gd name="T4" fmla="*/ 0 w 1"/>
                  <a:gd name="T5" fmla="*/ 94 h 1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16">
                    <a:moveTo>
                      <a:pt x="0" y="0"/>
                    </a:moveTo>
                    <a:lnTo>
                      <a:pt x="0" y="108"/>
                    </a:lnTo>
                    <a:lnTo>
                      <a:pt x="0" y="1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5" name="Freeform 1039"/>
              <p:cNvSpPr>
                <a:spLocks/>
              </p:cNvSpPr>
              <p:nvPr/>
            </p:nvSpPr>
            <p:spPr bwMode="auto">
              <a:xfrm>
                <a:off x="4319" y="3594"/>
                <a:ext cx="1" cy="72"/>
              </a:xfrm>
              <a:custGeom>
                <a:avLst/>
                <a:gdLst>
                  <a:gd name="T0" fmla="*/ 0 w 1"/>
                  <a:gd name="T1" fmla="*/ 0 h 75"/>
                  <a:gd name="T2" fmla="*/ 0 w 1"/>
                  <a:gd name="T3" fmla="*/ 53 h 75"/>
                  <a:gd name="T4" fmla="*/ 0 w 1"/>
                  <a:gd name="T5" fmla="*/ 58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5">
                    <a:moveTo>
                      <a:pt x="0" y="0"/>
                    </a:moveTo>
                    <a:lnTo>
                      <a:pt x="0" y="67"/>
                    </a:lnTo>
                    <a:lnTo>
                      <a:pt x="0" y="7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6" name="Freeform 1040"/>
              <p:cNvSpPr>
                <a:spLocks/>
              </p:cNvSpPr>
              <p:nvPr/>
            </p:nvSpPr>
            <p:spPr bwMode="auto">
              <a:xfrm>
                <a:off x="4319" y="3658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7" name="Freeform 1041"/>
              <p:cNvSpPr>
                <a:spLocks/>
              </p:cNvSpPr>
              <p:nvPr/>
            </p:nvSpPr>
            <p:spPr bwMode="auto">
              <a:xfrm>
                <a:off x="4319" y="3642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8" name="Freeform 1042"/>
              <p:cNvSpPr>
                <a:spLocks/>
              </p:cNvSpPr>
              <p:nvPr/>
            </p:nvSpPr>
            <p:spPr bwMode="auto">
              <a:xfrm>
                <a:off x="4319" y="3578"/>
                <a:ext cx="1" cy="72"/>
              </a:xfrm>
              <a:custGeom>
                <a:avLst/>
                <a:gdLst>
                  <a:gd name="T0" fmla="*/ 0 w 1"/>
                  <a:gd name="T1" fmla="*/ 58 h 75"/>
                  <a:gd name="T2" fmla="*/ 0 w 1"/>
                  <a:gd name="T3" fmla="*/ 9 h 75"/>
                  <a:gd name="T4" fmla="*/ 0 w 1"/>
                  <a:gd name="T5" fmla="*/ 0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5">
                    <a:moveTo>
                      <a:pt x="0" y="7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9" name="Freeform 1043"/>
              <p:cNvSpPr>
                <a:spLocks/>
              </p:cNvSpPr>
              <p:nvPr/>
            </p:nvSpPr>
            <p:spPr bwMode="auto">
              <a:xfrm>
                <a:off x="4319" y="3555"/>
                <a:ext cx="17" cy="31"/>
              </a:xfrm>
              <a:custGeom>
                <a:avLst/>
                <a:gdLst>
                  <a:gd name="T0" fmla="*/ 0 w 17"/>
                  <a:gd name="T1" fmla="*/ 22 h 33"/>
                  <a:gd name="T2" fmla="*/ 8 w 17"/>
                  <a:gd name="T3" fmla="*/ 0 h 33"/>
                  <a:gd name="T4" fmla="*/ 17 w 17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33">
                    <a:moveTo>
                      <a:pt x="0" y="33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0" name="Freeform 1044"/>
              <p:cNvSpPr>
                <a:spLocks/>
              </p:cNvSpPr>
              <p:nvPr/>
            </p:nvSpPr>
            <p:spPr bwMode="auto">
              <a:xfrm>
                <a:off x="4327" y="3555"/>
                <a:ext cx="1" cy="47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32 h 49"/>
                  <a:gd name="T4" fmla="*/ 0 w 1"/>
                  <a:gd name="T5" fmla="*/ 37 h 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9">
                    <a:moveTo>
                      <a:pt x="0" y="0"/>
                    </a:moveTo>
                    <a:lnTo>
                      <a:pt x="0" y="41"/>
                    </a:lnTo>
                    <a:lnTo>
                      <a:pt x="0" y="4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1" name="Freeform 1045"/>
              <p:cNvSpPr>
                <a:spLocks/>
              </p:cNvSpPr>
              <p:nvPr/>
            </p:nvSpPr>
            <p:spPr bwMode="auto">
              <a:xfrm>
                <a:off x="4327" y="3594"/>
                <a:ext cx="1" cy="64"/>
              </a:xfrm>
              <a:custGeom>
                <a:avLst/>
                <a:gdLst>
                  <a:gd name="T0" fmla="*/ 0 w 1"/>
                  <a:gd name="T1" fmla="*/ 0 h 67"/>
                  <a:gd name="T2" fmla="*/ 0 w 1"/>
                  <a:gd name="T3" fmla="*/ 45 h 67"/>
                  <a:gd name="T4" fmla="*/ 0 w 1"/>
                  <a:gd name="T5" fmla="*/ 51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7">
                    <a:moveTo>
                      <a:pt x="0" y="0"/>
                    </a:moveTo>
                    <a:lnTo>
                      <a:pt x="0" y="58"/>
                    </a:lnTo>
                    <a:lnTo>
                      <a:pt x="0" y="6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2" name="Freeform 1046"/>
              <p:cNvSpPr>
                <a:spLocks/>
              </p:cNvSpPr>
              <p:nvPr/>
            </p:nvSpPr>
            <p:spPr bwMode="auto">
              <a:xfrm>
                <a:off x="4327" y="3650"/>
                <a:ext cx="1" cy="40"/>
              </a:xfrm>
              <a:custGeom>
                <a:avLst/>
                <a:gdLst>
                  <a:gd name="T0" fmla="*/ 0 w 1"/>
                  <a:gd name="T1" fmla="*/ 0 h 42"/>
                  <a:gd name="T2" fmla="*/ 0 w 1"/>
                  <a:gd name="T3" fmla="*/ 26 h 42"/>
                  <a:gd name="T4" fmla="*/ 0 w 1"/>
                  <a:gd name="T5" fmla="*/ 3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2">
                    <a:moveTo>
                      <a:pt x="0" y="0"/>
                    </a:moveTo>
                    <a:lnTo>
                      <a:pt x="0" y="34"/>
                    </a:lnTo>
                    <a:lnTo>
                      <a:pt x="0" y="42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" name="Freeform 1047"/>
              <p:cNvSpPr>
                <a:spLocks/>
              </p:cNvSpPr>
              <p:nvPr/>
            </p:nvSpPr>
            <p:spPr bwMode="auto">
              <a:xfrm>
                <a:off x="4327" y="3682"/>
                <a:ext cx="1" cy="40"/>
              </a:xfrm>
              <a:custGeom>
                <a:avLst/>
                <a:gdLst>
                  <a:gd name="T0" fmla="*/ 0 w 1"/>
                  <a:gd name="T1" fmla="*/ 0 h 41"/>
                  <a:gd name="T2" fmla="*/ 0 w 1"/>
                  <a:gd name="T3" fmla="*/ 27 h 41"/>
                  <a:gd name="T4" fmla="*/ 0 w 1"/>
                  <a:gd name="T5" fmla="*/ 35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1">
                    <a:moveTo>
                      <a:pt x="0" y="0"/>
                    </a:moveTo>
                    <a:lnTo>
                      <a:pt x="0" y="33"/>
                    </a:lnTo>
                    <a:lnTo>
                      <a:pt x="0" y="41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" name="Freeform 1048"/>
              <p:cNvSpPr>
                <a:spLocks/>
              </p:cNvSpPr>
              <p:nvPr/>
            </p:nvSpPr>
            <p:spPr bwMode="auto">
              <a:xfrm>
                <a:off x="4327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" name="Freeform 1049"/>
              <p:cNvSpPr>
                <a:spLocks/>
              </p:cNvSpPr>
              <p:nvPr/>
            </p:nvSpPr>
            <p:spPr bwMode="auto">
              <a:xfrm>
                <a:off x="4327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" name="Freeform 1050"/>
              <p:cNvSpPr>
                <a:spLocks/>
              </p:cNvSpPr>
              <p:nvPr/>
            </p:nvSpPr>
            <p:spPr bwMode="auto">
              <a:xfrm>
                <a:off x="4327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" name="Freeform 1051"/>
              <p:cNvSpPr>
                <a:spLocks/>
              </p:cNvSpPr>
              <p:nvPr/>
            </p:nvSpPr>
            <p:spPr bwMode="auto">
              <a:xfrm>
                <a:off x="4327" y="3722"/>
                <a:ext cx="16" cy="8"/>
              </a:xfrm>
              <a:custGeom>
                <a:avLst/>
                <a:gdLst>
                  <a:gd name="T0" fmla="*/ 0 w 17"/>
                  <a:gd name="T1" fmla="*/ 0 h 9"/>
                  <a:gd name="T2" fmla="*/ 8 w 17"/>
                  <a:gd name="T3" fmla="*/ 4 h 9"/>
                  <a:gd name="T4" fmla="*/ 11 w 17"/>
                  <a:gd name="T5" fmla="*/ 4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0"/>
                    </a:moveTo>
                    <a:lnTo>
                      <a:pt x="9" y="9"/>
                    </a:lnTo>
                    <a:lnTo>
                      <a:pt x="17" y="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" name="Freeform 1052"/>
              <p:cNvSpPr>
                <a:spLocks/>
              </p:cNvSpPr>
              <p:nvPr/>
            </p:nvSpPr>
            <p:spPr bwMode="auto">
              <a:xfrm>
                <a:off x="4336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" name="Freeform 1053"/>
              <p:cNvSpPr>
                <a:spLocks/>
              </p:cNvSpPr>
              <p:nvPr/>
            </p:nvSpPr>
            <p:spPr bwMode="auto">
              <a:xfrm>
                <a:off x="4336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0" name="Freeform 1054"/>
              <p:cNvSpPr>
                <a:spLocks/>
              </p:cNvSpPr>
              <p:nvPr/>
            </p:nvSpPr>
            <p:spPr bwMode="auto">
              <a:xfrm>
                <a:off x="4336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1" name="Freeform 1055"/>
              <p:cNvSpPr>
                <a:spLocks/>
              </p:cNvSpPr>
              <p:nvPr/>
            </p:nvSpPr>
            <p:spPr bwMode="auto">
              <a:xfrm>
                <a:off x="434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2" name="Freeform 1056"/>
              <p:cNvSpPr>
                <a:spLocks/>
              </p:cNvSpPr>
              <p:nvPr/>
            </p:nvSpPr>
            <p:spPr bwMode="auto">
              <a:xfrm>
                <a:off x="434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3" name="Freeform 1057"/>
              <p:cNvSpPr>
                <a:spLocks/>
              </p:cNvSpPr>
              <p:nvPr/>
            </p:nvSpPr>
            <p:spPr bwMode="auto">
              <a:xfrm>
                <a:off x="4343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4" name="Freeform 1058"/>
              <p:cNvSpPr>
                <a:spLocks/>
              </p:cNvSpPr>
              <p:nvPr/>
            </p:nvSpPr>
            <p:spPr bwMode="auto">
              <a:xfrm>
                <a:off x="435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5" name="Freeform 1059"/>
              <p:cNvSpPr>
                <a:spLocks/>
              </p:cNvSpPr>
              <p:nvPr/>
            </p:nvSpPr>
            <p:spPr bwMode="auto">
              <a:xfrm>
                <a:off x="435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6" name="Freeform 1060"/>
              <p:cNvSpPr>
                <a:spLocks/>
              </p:cNvSpPr>
              <p:nvPr/>
            </p:nvSpPr>
            <p:spPr bwMode="auto">
              <a:xfrm>
                <a:off x="4351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7" name="Freeform 1061"/>
              <p:cNvSpPr>
                <a:spLocks/>
              </p:cNvSpPr>
              <p:nvPr/>
            </p:nvSpPr>
            <p:spPr bwMode="auto">
              <a:xfrm>
                <a:off x="4360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8" name="Freeform 1062"/>
              <p:cNvSpPr>
                <a:spLocks/>
              </p:cNvSpPr>
              <p:nvPr/>
            </p:nvSpPr>
            <p:spPr bwMode="auto">
              <a:xfrm>
                <a:off x="4360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9" name="Freeform 1063"/>
              <p:cNvSpPr>
                <a:spLocks/>
              </p:cNvSpPr>
              <p:nvPr/>
            </p:nvSpPr>
            <p:spPr bwMode="auto">
              <a:xfrm>
                <a:off x="4360" y="3698"/>
                <a:ext cx="1" cy="32"/>
              </a:xfrm>
              <a:custGeom>
                <a:avLst/>
                <a:gdLst>
                  <a:gd name="T0" fmla="*/ 0 w 1"/>
                  <a:gd name="T1" fmla="*/ 23 h 34"/>
                  <a:gd name="T2" fmla="*/ 0 w 1"/>
                  <a:gd name="T3" fmla="*/ 8 h 34"/>
                  <a:gd name="T4" fmla="*/ 0 w 1"/>
                  <a:gd name="T5" fmla="*/ 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4">
                    <a:moveTo>
                      <a:pt x="0" y="34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0" name="Freeform 1064"/>
              <p:cNvSpPr>
                <a:spLocks/>
              </p:cNvSpPr>
              <p:nvPr/>
            </p:nvSpPr>
            <p:spPr bwMode="auto">
              <a:xfrm>
                <a:off x="4360" y="3658"/>
                <a:ext cx="1" cy="48"/>
              </a:xfrm>
              <a:custGeom>
                <a:avLst/>
                <a:gdLst>
                  <a:gd name="T0" fmla="*/ 0 w 1"/>
                  <a:gd name="T1" fmla="*/ 38 h 50"/>
                  <a:gd name="T2" fmla="*/ 0 w 1"/>
                  <a:gd name="T3" fmla="*/ 8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50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1" name="Freeform 1065"/>
              <p:cNvSpPr>
                <a:spLocks/>
              </p:cNvSpPr>
              <p:nvPr/>
            </p:nvSpPr>
            <p:spPr bwMode="auto">
              <a:xfrm>
                <a:off x="4360" y="3610"/>
                <a:ext cx="1" cy="56"/>
              </a:xfrm>
              <a:custGeom>
                <a:avLst/>
                <a:gdLst>
                  <a:gd name="T0" fmla="*/ 0 w 1"/>
                  <a:gd name="T1" fmla="*/ 46 h 58"/>
                  <a:gd name="T2" fmla="*/ 0 w 1"/>
                  <a:gd name="T3" fmla="*/ 8 h 58"/>
                  <a:gd name="T4" fmla="*/ 0 w 1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8">
                    <a:moveTo>
                      <a:pt x="0" y="5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2" name="Freeform 1066"/>
              <p:cNvSpPr>
                <a:spLocks/>
              </p:cNvSpPr>
              <p:nvPr/>
            </p:nvSpPr>
            <p:spPr bwMode="auto">
              <a:xfrm>
                <a:off x="4360" y="3594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3" name="Freeform 1067"/>
              <p:cNvSpPr>
                <a:spLocks/>
              </p:cNvSpPr>
              <p:nvPr/>
            </p:nvSpPr>
            <p:spPr bwMode="auto">
              <a:xfrm>
                <a:off x="4360" y="3602"/>
                <a:ext cx="15" cy="32"/>
              </a:xfrm>
              <a:custGeom>
                <a:avLst/>
                <a:gdLst>
                  <a:gd name="T0" fmla="*/ 0 w 16"/>
                  <a:gd name="T1" fmla="*/ 0 h 34"/>
                  <a:gd name="T2" fmla="*/ 8 w 16"/>
                  <a:gd name="T3" fmla="*/ 23 h 34"/>
                  <a:gd name="T4" fmla="*/ 10 w 16"/>
                  <a:gd name="T5" fmla="*/ 23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34">
                    <a:moveTo>
                      <a:pt x="0" y="0"/>
                    </a:moveTo>
                    <a:lnTo>
                      <a:pt x="8" y="34"/>
                    </a:lnTo>
                    <a:lnTo>
                      <a:pt x="16" y="3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4" name="Freeform 1068"/>
              <p:cNvSpPr>
                <a:spLocks/>
              </p:cNvSpPr>
              <p:nvPr/>
            </p:nvSpPr>
            <p:spPr bwMode="auto">
              <a:xfrm>
                <a:off x="4367" y="3634"/>
                <a:ext cx="1" cy="64"/>
              </a:xfrm>
              <a:custGeom>
                <a:avLst/>
                <a:gdLst>
                  <a:gd name="T0" fmla="*/ 0 w 1"/>
                  <a:gd name="T1" fmla="*/ 0 h 66"/>
                  <a:gd name="T2" fmla="*/ 0 w 1"/>
                  <a:gd name="T3" fmla="*/ 47 h 66"/>
                  <a:gd name="T4" fmla="*/ 0 w 1"/>
                  <a:gd name="T5" fmla="*/ 54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6">
                    <a:moveTo>
                      <a:pt x="0" y="0"/>
                    </a:moveTo>
                    <a:lnTo>
                      <a:pt x="0" y="58"/>
                    </a:lnTo>
                    <a:lnTo>
                      <a:pt x="0" y="6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5" name="Freeform 1069"/>
              <p:cNvSpPr>
                <a:spLocks/>
              </p:cNvSpPr>
              <p:nvPr/>
            </p:nvSpPr>
            <p:spPr bwMode="auto">
              <a:xfrm>
                <a:off x="4367" y="3690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6" name="Freeform 1070"/>
              <p:cNvSpPr>
                <a:spLocks/>
              </p:cNvSpPr>
              <p:nvPr/>
            </p:nvSpPr>
            <p:spPr bwMode="auto">
              <a:xfrm>
                <a:off x="4367" y="3698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7" name="Freeform 1071"/>
              <p:cNvSpPr>
                <a:spLocks/>
              </p:cNvSpPr>
              <p:nvPr/>
            </p:nvSpPr>
            <p:spPr bwMode="auto">
              <a:xfrm>
                <a:off x="4367" y="3666"/>
                <a:ext cx="1" cy="40"/>
              </a:xfrm>
              <a:custGeom>
                <a:avLst/>
                <a:gdLst>
                  <a:gd name="T0" fmla="*/ 0 w 1"/>
                  <a:gd name="T1" fmla="*/ 30 h 42"/>
                  <a:gd name="T2" fmla="*/ 0 w 1"/>
                  <a:gd name="T3" fmla="*/ 8 h 42"/>
                  <a:gd name="T4" fmla="*/ 0 w 1"/>
                  <a:gd name="T5" fmla="*/ 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2">
                    <a:moveTo>
                      <a:pt x="0" y="42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8" name="Freeform 1072"/>
              <p:cNvSpPr>
                <a:spLocks/>
              </p:cNvSpPr>
              <p:nvPr/>
            </p:nvSpPr>
            <p:spPr bwMode="auto">
              <a:xfrm>
                <a:off x="4367" y="3658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9" name="Freeform 1073"/>
              <p:cNvSpPr>
                <a:spLocks/>
              </p:cNvSpPr>
              <p:nvPr/>
            </p:nvSpPr>
            <p:spPr bwMode="auto">
              <a:xfrm>
                <a:off x="4367" y="3666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0" name="Freeform 1074"/>
              <p:cNvSpPr>
                <a:spLocks/>
              </p:cNvSpPr>
              <p:nvPr/>
            </p:nvSpPr>
            <p:spPr bwMode="auto">
              <a:xfrm>
                <a:off x="4367" y="3674"/>
                <a:ext cx="17" cy="24"/>
              </a:xfrm>
              <a:custGeom>
                <a:avLst/>
                <a:gdLst>
                  <a:gd name="T0" fmla="*/ 0 w 17"/>
                  <a:gd name="T1" fmla="*/ 0 h 25"/>
                  <a:gd name="T2" fmla="*/ 8 w 17"/>
                  <a:gd name="T3" fmla="*/ 19 h 25"/>
                  <a:gd name="T4" fmla="*/ 17 w 17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25">
                    <a:moveTo>
                      <a:pt x="0" y="0"/>
                    </a:moveTo>
                    <a:lnTo>
                      <a:pt x="8" y="25"/>
                    </a:lnTo>
                    <a:lnTo>
                      <a:pt x="17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1" name="Freeform 1075"/>
              <p:cNvSpPr>
                <a:spLocks/>
              </p:cNvSpPr>
              <p:nvPr/>
            </p:nvSpPr>
            <p:spPr bwMode="auto">
              <a:xfrm>
                <a:off x="4375" y="3698"/>
                <a:ext cx="1" cy="32"/>
              </a:xfrm>
              <a:custGeom>
                <a:avLst/>
                <a:gdLst>
                  <a:gd name="T0" fmla="*/ 0 w 1"/>
                  <a:gd name="T1" fmla="*/ 0 h 34"/>
                  <a:gd name="T2" fmla="*/ 0 w 1"/>
                  <a:gd name="T3" fmla="*/ 19 h 34"/>
                  <a:gd name="T4" fmla="*/ 0 w 1"/>
                  <a:gd name="T5" fmla="*/ 23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4">
                    <a:moveTo>
                      <a:pt x="0" y="0"/>
                    </a:moveTo>
                    <a:lnTo>
                      <a:pt x="0" y="25"/>
                    </a:lnTo>
                    <a:lnTo>
                      <a:pt x="0" y="3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2" name="Freeform 1076"/>
              <p:cNvSpPr>
                <a:spLocks/>
              </p:cNvSpPr>
              <p:nvPr/>
            </p:nvSpPr>
            <p:spPr bwMode="auto">
              <a:xfrm>
                <a:off x="4375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3" name="Freeform 1077"/>
              <p:cNvSpPr>
                <a:spLocks/>
              </p:cNvSpPr>
              <p:nvPr/>
            </p:nvSpPr>
            <p:spPr bwMode="auto">
              <a:xfrm>
                <a:off x="437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4" name="Freeform 1078"/>
              <p:cNvSpPr>
                <a:spLocks/>
              </p:cNvSpPr>
              <p:nvPr/>
            </p:nvSpPr>
            <p:spPr bwMode="auto">
              <a:xfrm>
                <a:off x="4375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5" name="Freeform 1079"/>
              <p:cNvSpPr>
                <a:spLocks/>
              </p:cNvSpPr>
              <p:nvPr/>
            </p:nvSpPr>
            <p:spPr bwMode="auto">
              <a:xfrm>
                <a:off x="437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6" name="Freeform 1080"/>
              <p:cNvSpPr>
                <a:spLocks/>
              </p:cNvSpPr>
              <p:nvPr/>
            </p:nvSpPr>
            <p:spPr bwMode="auto">
              <a:xfrm>
                <a:off x="4375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7" name="Freeform 1081"/>
              <p:cNvSpPr>
                <a:spLocks/>
              </p:cNvSpPr>
              <p:nvPr/>
            </p:nvSpPr>
            <p:spPr bwMode="auto">
              <a:xfrm>
                <a:off x="438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8" name="Freeform 1082"/>
              <p:cNvSpPr>
                <a:spLocks/>
              </p:cNvSpPr>
              <p:nvPr/>
            </p:nvSpPr>
            <p:spPr bwMode="auto">
              <a:xfrm>
                <a:off x="438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9" name="Freeform 1083"/>
              <p:cNvSpPr>
                <a:spLocks/>
              </p:cNvSpPr>
              <p:nvPr/>
            </p:nvSpPr>
            <p:spPr bwMode="auto">
              <a:xfrm>
                <a:off x="4384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0" name="Freeform 1084"/>
              <p:cNvSpPr>
                <a:spLocks/>
              </p:cNvSpPr>
              <p:nvPr/>
            </p:nvSpPr>
            <p:spPr bwMode="auto">
              <a:xfrm>
                <a:off x="439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1" name="Freeform 1085"/>
              <p:cNvSpPr>
                <a:spLocks/>
              </p:cNvSpPr>
              <p:nvPr/>
            </p:nvSpPr>
            <p:spPr bwMode="auto">
              <a:xfrm>
                <a:off x="439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2" name="Freeform 1086"/>
              <p:cNvSpPr>
                <a:spLocks/>
              </p:cNvSpPr>
              <p:nvPr/>
            </p:nvSpPr>
            <p:spPr bwMode="auto">
              <a:xfrm>
                <a:off x="439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3" name="Freeform 1087"/>
              <p:cNvSpPr>
                <a:spLocks/>
              </p:cNvSpPr>
              <p:nvPr/>
            </p:nvSpPr>
            <p:spPr bwMode="auto">
              <a:xfrm>
                <a:off x="439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4" name="Freeform 1088"/>
              <p:cNvSpPr>
                <a:spLocks/>
              </p:cNvSpPr>
              <p:nvPr/>
            </p:nvSpPr>
            <p:spPr bwMode="auto">
              <a:xfrm>
                <a:off x="439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5" name="Freeform 1089"/>
              <p:cNvSpPr>
                <a:spLocks/>
              </p:cNvSpPr>
              <p:nvPr/>
            </p:nvSpPr>
            <p:spPr bwMode="auto">
              <a:xfrm>
                <a:off x="4391" y="3730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7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6" name="Freeform 1090"/>
              <p:cNvSpPr>
                <a:spLocks/>
              </p:cNvSpPr>
              <p:nvPr/>
            </p:nvSpPr>
            <p:spPr bwMode="auto">
              <a:xfrm>
                <a:off x="439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7" name="Freeform 1091"/>
              <p:cNvSpPr>
                <a:spLocks/>
              </p:cNvSpPr>
              <p:nvPr/>
            </p:nvSpPr>
            <p:spPr bwMode="auto">
              <a:xfrm>
                <a:off x="439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8" name="Freeform 1092"/>
              <p:cNvSpPr>
                <a:spLocks/>
              </p:cNvSpPr>
              <p:nvPr/>
            </p:nvSpPr>
            <p:spPr bwMode="auto">
              <a:xfrm>
                <a:off x="439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9" name="Freeform 1093"/>
              <p:cNvSpPr>
                <a:spLocks/>
              </p:cNvSpPr>
              <p:nvPr/>
            </p:nvSpPr>
            <p:spPr bwMode="auto">
              <a:xfrm>
                <a:off x="4399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0" name="Freeform 1094"/>
              <p:cNvSpPr>
                <a:spLocks/>
              </p:cNvSpPr>
              <p:nvPr/>
            </p:nvSpPr>
            <p:spPr bwMode="auto">
              <a:xfrm>
                <a:off x="440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1" name="Freeform 1095"/>
              <p:cNvSpPr>
                <a:spLocks/>
              </p:cNvSpPr>
              <p:nvPr/>
            </p:nvSpPr>
            <p:spPr bwMode="auto">
              <a:xfrm>
                <a:off x="440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2" name="Freeform 1096"/>
              <p:cNvSpPr>
                <a:spLocks/>
              </p:cNvSpPr>
              <p:nvPr/>
            </p:nvSpPr>
            <p:spPr bwMode="auto">
              <a:xfrm>
                <a:off x="440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3" name="Freeform 1097"/>
              <p:cNvSpPr>
                <a:spLocks/>
              </p:cNvSpPr>
              <p:nvPr/>
            </p:nvSpPr>
            <p:spPr bwMode="auto">
              <a:xfrm>
                <a:off x="440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4" name="Freeform 1098"/>
              <p:cNvSpPr>
                <a:spLocks/>
              </p:cNvSpPr>
              <p:nvPr/>
            </p:nvSpPr>
            <p:spPr bwMode="auto">
              <a:xfrm>
                <a:off x="4408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5" name="Freeform 1099"/>
              <p:cNvSpPr>
                <a:spLocks/>
              </p:cNvSpPr>
              <p:nvPr/>
            </p:nvSpPr>
            <p:spPr bwMode="auto">
              <a:xfrm>
                <a:off x="441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6" name="Freeform 1100"/>
              <p:cNvSpPr>
                <a:spLocks/>
              </p:cNvSpPr>
              <p:nvPr/>
            </p:nvSpPr>
            <p:spPr bwMode="auto">
              <a:xfrm>
                <a:off x="4415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7" name="Freeform 1101"/>
              <p:cNvSpPr>
                <a:spLocks/>
              </p:cNvSpPr>
              <p:nvPr/>
            </p:nvSpPr>
            <p:spPr bwMode="auto">
              <a:xfrm>
                <a:off x="441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8" name="Freeform 1102"/>
              <p:cNvSpPr>
                <a:spLocks/>
              </p:cNvSpPr>
              <p:nvPr/>
            </p:nvSpPr>
            <p:spPr bwMode="auto">
              <a:xfrm>
                <a:off x="4415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9" name="Freeform 1103"/>
              <p:cNvSpPr>
                <a:spLocks/>
              </p:cNvSpPr>
              <p:nvPr/>
            </p:nvSpPr>
            <p:spPr bwMode="auto">
              <a:xfrm>
                <a:off x="442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0" name="Freeform 1104"/>
              <p:cNvSpPr>
                <a:spLocks/>
              </p:cNvSpPr>
              <p:nvPr/>
            </p:nvSpPr>
            <p:spPr bwMode="auto">
              <a:xfrm>
                <a:off x="442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1" name="Freeform 1105"/>
              <p:cNvSpPr>
                <a:spLocks/>
              </p:cNvSpPr>
              <p:nvPr/>
            </p:nvSpPr>
            <p:spPr bwMode="auto">
              <a:xfrm>
                <a:off x="4423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2" name="Freeform 1106"/>
              <p:cNvSpPr>
                <a:spLocks/>
              </p:cNvSpPr>
              <p:nvPr/>
            </p:nvSpPr>
            <p:spPr bwMode="auto">
              <a:xfrm>
                <a:off x="443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3" name="Freeform 1107"/>
              <p:cNvSpPr>
                <a:spLocks/>
              </p:cNvSpPr>
              <p:nvPr/>
            </p:nvSpPr>
            <p:spPr bwMode="auto">
              <a:xfrm>
                <a:off x="443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4" name="Freeform 1108"/>
              <p:cNvSpPr>
                <a:spLocks/>
              </p:cNvSpPr>
              <p:nvPr/>
            </p:nvSpPr>
            <p:spPr bwMode="auto">
              <a:xfrm>
                <a:off x="443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5" name="Freeform 1109"/>
              <p:cNvSpPr>
                <a:spLocks/>
              </p:cNvSpPr>
              <p:nvPr/>
            </p:nvSpPr>
            <p:spPr bwMode="auto">
              <a:xfrm>
                <a:off x="443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6" name="Freeform 1110"/>
              <p:cNvSpPr>
                <a:spLocks/>
              </p:cNvSpPr>
              <p:nvPr/>
            </p:nvSpPr>
            <p:spPr bwMode="auto">
              <a:xfrm>
                <a:off x="443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7" name="Freeform 1111"/>
              <p:cNvSpPr>
                <a:spLocks/>
              </p:cNvSpPr>
              <p:nvPr/>
            </p:nvSpPr>
            <p:spPr bwMode="auto">
              <a:xfrm>
                <a:off x="4432" y="3738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8" name="Freeform 1112"/>
              <p:cNvSpPr>
                <a:spLocks/>
              </p:cNvSpPr>
              <p:nvPr/>
            </p:nvSpPr>
            <p:spPr bwMode="auto">
              <a:xfrm>
                <a:off x="443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9" name="Freeform 1113"/>
              <p:cNvSpPr>
                <a:spLocks/>
              </p:cNvSpPr>
              <p:nvPr/>
            </p:nvSpPr>
            <p:spPr bwMode="auto">
              <a:xfrm>
                <a:off x="443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0" name="Freeform 1114"/>
              <p:cNvSpPr>
                <a:spLocks/>
              </p:cNvSpPr>
              <p:nvPr/>
            </p:nvSpPr>
            <p:spPr bwMode="auto">
              <a:xfrm>
                <a:off x="443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1" name="Freeform 1115"/>
              <p:cNvSpPr>
                <a:spLocks/>
              </p:cNvSpPr>
              <p:nvPr/>
            </p:nvSpPr>
            <p:spPr bwMode="auto">
              <a:xfrm>
                <a:off x="4439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2" name="Freeform 1116"/>
              <p:cNvSpPr>
                <a:spLocks/>
              </p:cNvSpPr>
              <p:nvPr/>
            </p:nvSpPr>
            <p:spPr bwMode="auto">
              <a:xfrm>
                <a:off x="4447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3" name="Freeform 1117"/>
              <p:cNvSpPr>
                <a:spLocks/>
              </p:cNvSpPr>
              <p:nvPr/>
            </p:nvSpPr>
            <p:spPr bwMode="auto">
              <a:xfrm>
                <a:off x="4447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4" name="Freeform 1118"/>
              <p:cNvSpPr>
                <a:spLocks/>
              </p:cNvSpPr>
              <p:nvPr/>
            </p:nvSpPr>
            <p:spPr bwMode="auto">
              <a:xfrm>
                <a:off x="4447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5" name="Freeform 1119"/>
              <p:cNvSpPr>
                <a:spLocks/>
              </p:cNvSpPr>
              <p:nvPr/>
            </p:nvSpPr>
            <p:spPr bwMode="auto">
              <a:xfrm>
                <a:off x="4447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6" name="Freeform 1120"/>
              <p:cNvSpPr>
                <a:spLocks/>
              </p:cNvSpPr>
              <p:nvPr/>
            </p:nvSpPr>
            <p:spPr bwMode="auto">
              <a:xfrm>
                <a:off x="4447" y="3706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7" name="Freeform 1121"/>
              <p:cNvSpPr>
                <a:spLocks/>
              </p:cNvSpPr>
              <p:nvPr/>
            </p:nvSpPr>
            <p:spPr bwMode="auto">
              <a:xfrm>
                <a:off x="4447" y="3690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8" name="Freeform 1122"/>
              <p:cNvSpPr>
                <a:spLocks/>
              </p:cNvSpPr>
              <p:nvPr/>
            </p:nvSpPr>
            <p:spPr bwMode="auto">
              <a:xfrm>
                <a:off x="4447" y="3642"/>
                <a:ext cx="1" cy="56"/>
              </a:xfrm>
              <a:custGeom>
                <a:avLst/>
                <a:gdLst>
                  <a:gd name="T0" fmla="*/ 0 w 1"/>
                  <a:gd name="T1" fmla="*/ 46 h 58"/>
                  <a:gd name="T2" fmla="*/ 0 w 1"/>
                  <a:gd name="T3" fmla="*/ 8 h 58"/>
                  <a:gd name="T4" fmla="*/ 0 w 1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8">
                    <a:moveTo>
                      <a:pt x="0" y="5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9" name="Freeform 1123"/>
              <p:cNvSpPr>
                <a:spLocks/>
              </p:cNvSpPr>
              <p:nvPr/>
            </p:nvSpPr>
            <p:spPr bwMode="auto">
              <a:xfrm>
                <a:off x="4447" y="3626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0" name="Freeform 1124"/>
              <p:cNvSpPr>
                <a:spLocks/>
              </p:cNvSpPr>
              <p:nvPr/>
            </p:nvSpPr>
            <p:spPr bwMode="auto">
              <a:xfrm>
                <a:off x="4447" y="3602"/>
                <a:ext cx="16" cy="32"/>
              </a:xfrm>
              <a:custGeom>
                <a:avLst/>
                <a:gdLst>
                  <a:gd name="T0" fmla="*/ 0 w 17"/>
                  <a:gd name="T1" fmla="*/ 23 h 34"/>
                  <a:gd name="T2" fmla="*/ 8 w 17"/>
                  <a:gd name="T3" fmla="*/ 0 h 34"/>
                  <a:gd name="T4" fmla="*/ 11 w 17"/>
                  <a:gd name="T5" fmla="*/ 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34">
                    <a:moveTo>
                      <a:pt x="0" y="34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1" name="Freeform 1125"/>
              <p:cNvSpPr>
                <a:spLocks/>
              </p:cNvSpPr>
              <p:nvPr/>
            </p:nvSpPr>
            <p:spPr bwMode="auto">
              <a:xfrm>
                <a:off x="4456" y="358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2" name="Freeform 1126"/>
              <p:cNvSpPr>
                <a:spLocks/>
              </p:cNvSpPr>
              <p:nvPr/>
            </p:nvSpPr>
            <p:spPr bwMode="auto">
              <a:xfrm>
                <a:off x="4456" y="3594"/>
                <a:ext cx="1" cy="88"/>
              </a:xfrm>
              <a:custGeom>
                <a:avLst/>
                <a:gdLst>
                  <a:gd name="T0" fmla="*/ 0 w 1"/>
                  <a:gd name="T1" fmla="*/ 0 h 92"/>
                  <a:gd name="T2" fmla="*/ 0 w 1"/>
                  <a:gd name="T3" fmla="*/ 64 h 92"/>
                  <a:gd name="T4" fmla="*/ 0 w 1"/>
                  <a:gd name="T5" fmla="*/ 71 h 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92">
                    <a:moveTo>
                      <a:pt x="0" y="0"/>
                    </a:moveTo>
                    <a:lnTo>
                      <a:pt x="0" y="83"/>
                    </a:lnTo>
                    <a:lnTo>
                      <a:pt x="0" y="92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3" name="Freeform 1127"/>
              <p:cNvSpPr>
                <a:spLocks/>
              </p:cNvSpPr>
              <p:nvPr/>
            </p:nvSpPr>
            <p:spPr bwMode="auto">
              <a:xfrm>
                <a:off x="4456" y="3674"/>
                <a:ext cx="1" cy="32"/>
              </a:xfrm>
              <a:custGeom>
                <a:avLst/>
                <a:gdLst>
                  <a:gd name="T0" fmla="*/ 0 w 1"/>
                  <a:gd name="T1" fmla="*/ 0 h 34"/>
                  <a:gd name="T2" fmla="*/ 0 w 1"/>
                  <a:gd name="T3" fmla="*/ 19 h 34"/>
                  <a:gd name="T4" fmla="*/ 0 w 1"/>
                  <a:gd name="T5" fmla="*/ 23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4">
                    <a:moveTo>
                      <a:pt x="0" y="0"/>
                    </a:moveTo>
                    <a:lnTo>
                      <a:pt x="0" y="25"/>
                    </a:lnTo>
                    <a:lnTo>
                      <a:pt x="0" y="3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4" name="Freeform 1128"/>
              <p:cNvSpPr>
                <a:spLocks/>
              </p:cNvSpPr>
              <p:nvPr/>
            </p:nvSpPr>
            <p:spPr bwMode="auto">
              <a:xfrm>
                <a:off x="4456" y="3698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5" name="Freeform 1129"/>
              <p:cNvSpPr>
                <a:spLocks/>
              </p:cNvSpPr>
              <p:nvPr/>
            </p:nvSpPr>
            <p:spPr bwMode="auto">
              <a:xfrm>
                <a:off x="4456" y="3690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6" name="Freeform 1130"/>
              <p:cNvSpPr>
                <a:spLocks/>
              </p:cNvSpPr>
              <p:nvPr/>
            </p:nvSpPr>
            <p:spPr bwMode="auto">
              <a:xfrm>
                <a:off x="4456" y="3674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7" name="Freeform 1131"/>
              <p:cNvSpPr>
                <a:spLocks/>
              </p:cNvSpPr>
              <p:nvPr/>
            </p:nvSpPr>
            <p:spPr bwMode="auto">
              <a:xfrm>
                <a:off x="4456" y="3666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8" name="Freeform 1132"/>
              <p:cNvSpPr>
                <a:spLocks/>
              </p:cNvSpPr>
              <p:nvPr/>
            </p:nvSpPr>
            <p:spPr bwMode="auto">
              <a:xfrm>
                <a:off x="4456" y="3658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9" name="Freeform 1133"/>
              <p:cNvSpPr>
                <a:spLocks/>
              </p:cNvSpPr>
              <p:nvPr/>
            </p:nvSpPr>
            <p:spPr bwMode="auto">
              <a:xfrm>
                <a:off x="4456" y="3666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0" name="Freeform 1134"/>
              <p:cNvSpPr>
                <a:spLocks/>
              </p:cNvSpPr>
              <p:nvPr/>
            </p:nvSpPr>
            <p:spPr bwMode="auto">
              <a:xfrm>
                <a:off x="4463" y="3666"/>
                <a:ext cx="1" cy="48"/>
              </a:xfrm>
              <a:custGeom>
                <a:avLst/>
                <a:gdLst>
                  <a:gd name="T0" fmla="*/ 0 w 1"/>
                  <a:gd name="T1" fmla="*/ 0 h 50"/>
                  <a:gd name="T2" fmla="*/ 0 w 1"/>
                  <a:gd name="T3" fmla="*/ 33 h 50"/>
                  <a:gd name="T4" fmla="*/ 0 w 1"/>
                  <a:gd name="T5" fmla="*/ 38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0"/>
                    </a:moveTo>
                    <a:lnTo>
                      <a:pt x="0" y="42"/>
                    </a:lnTo>
                    <a:lnTo>
                      <a:pt x="0" y="5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1" name="Freeform 1135"/>
              <p:cNvSpPr>
                <a:spLocks/>
              </p:cNvSpPr>
              <p:nvPr/>
            </p:nvSpPr>
            <p:spPr bwMode="auto">
              <a:xfrm>
                <a:off x="4463" y="3706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2" name="Freeform 1136"/>
              <p:cNvSpPr>
                <a:spLocks/>
              </p:cNvSpPr>
              <p:nvPr/>
            </p:nvSpPr>
            <p:spPr bwMode="auto">
              <a:xfrm>
                <a:off x="4463" y="3714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3" name="Freeform 1137"/>
              <p:cNvSpPr>
                <a:spLocks/>
              </p:cNvSpPr>
              <p:nvPr/>
            </p:nvSpPr>
            <p:spPr bwMode="auto">
              <a:xfrm>
                <a:off x="4463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4" name="Freeform 1138"/>
              <p:cNvSpPr>
                <a:spLocks/>
              </p:cNvSpPr>
              <p:nvPr/>
            </p:nvSpPr>
            <p:spPr bwMode="auto">
              <a:xfrm>
                <a:off x="4463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5" name="Freeform 1139"/>
              <p:cNvSpPr>
                <a:spLocks/>
              </p:cNvSpPr>
              <p:nvPr/>
            </p:nvSpPr>
            <p:spPr bwMode="auto">
              <a:xfrm>
                <a:off x="4463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6" name="Freeform 1140"/>
              <p:cNvSpPr>
                <a:spLocks/>
              </p:cNvSpPr>
              <p:nvPr/>
            </p:nvSpPr>
            <p:spPr bwMode="auto">
              <a:xfrm>
                <a:off x="447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7" name="Freeform 1141"/>
              <p:cNvSpPr>
                <a:spLocks/>
              </p:cNvSpPr>
              <p:nvPr/>
            </p:nvSpPr>
            <p:spPr bwMode="auto">
              <a:xfrm>
                <a:off x="447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8" name="Freeform 1142"/>
              <p:cNvSpPr>
                <a:spLocks/>
              </p:cNvSpPr>
              <p:nvPr/>
            </p:nvSpPr>
            <p:spPr bwMode="auto">
              <a:xfrm>
                <a:off x="4471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9" name="Freeform 1143"/>
              <p:cNvSpPr>
                <a:spLocks/>
              </p:cNvSpPr>
              <p:nvPr/>
            </p:nvSpPr>
            <p:spPr bwMode="auto">
              <a:xfrm>
                <a:off x="448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0" name="Freeform 1144"/>
              <p:cNvSpPr>
                <a:spLocks/>
              </p:cNvSpPr>
              <p:nvPr/>
            </p:nvSpPr>
            <p:spPr bwMode="auto">
              <a:xfrm>
                <a:off x="448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1" name="Freeform 1145"/>
              <p:cNvSpPr>
                <a:spLocks/>
              </p:cNvSpPr>
              <p:nvPr/>
            </p:nvSpPr>
            <p:spPr bwMode="auto">
              <a:xfrm>
                <a:off x="448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" name="Freeform 1146"/>
              <p:cNvSpPr>
                <a:spLocks/>
              </p:cNvSpPr>
              <p:nvPr/>
            </p:nvSpPr>
            <p:spPr bwMode="auto">
              <a:xfrm>
                <a:off x="4480" y="3730"/>
                <a:ext cx="15" cy="8"/>
              </a:xfrm>
              <a:custGeom>
                <a:avLst/>
                <a:gdLst>
                  <a:gd name="T0" fmla="*/ 0 w 16"/>
                  <a:gd name="T1" fmla="*/ 8 h 8"/>
                  <a:gd name="T2" fmla="*/ 8 w 16"/>
                  <a:gd name="T3" fmla="*/ 0 h 8"/>
                  <a:gd name="T4" fmla="*/ 10 w 16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3" name="Freeform 1147"/>
              <p:cNvSpPr>
                <a:spLocks/>
              </p:cNvSpPr>
              <p:nvPr/>
            </p:nvSpPr>
            <p:spPr bwMode="auto">
              <a:xfrm>
                <a:off x="448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4" name="Freeform 1148"/>
              <p:cNvSpPr>
                <a:spLocks/>
              </p:cNvSpPr>
              <p:nvPr/>
            </p:nvSpPr>
            <p:spPr bwMode="auto">
              <a:xfrm>
                <a:off x="448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5" name="Freeform 1149"/>
              <p:cNvSpPr>
                <a:spLocks/>
              </p:cNvSpPr>
              <p:nvPr/>
            </p:nvSpPr>
            <p:spPr bwMode="auto">
              <a:xfrm>
                <a:off x="4487" y="3722"/>
                <a:ext cx="17" cy="8"/>
              </a:xfrm>
              <a:custGeom>
                <a:avLst/>
                <a:gdLst>
                  <a:gd name="T0" fmla="*/ 0 w 17"/>
                  <a:gd name="T1" fmla="*/ 4 h 9"/>
                  <a:gd name="T2" fmla="*/ 8 w 17"/>
                  <a:gd name="T3" fmla="*/ 0 h 9"/>
                  <a:gd name="T4" fmla="*/ 17 w 17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9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6" name="Freeform 1150"/>
              <p:cNvSpPr>
                <a:spLocks/>
              </p:cNvSpPr>
              <p:nvPr/>
            </p:nvSpPr>
            <p:spPr bwMode="auto">
              <a:xfrm>
                <a:off x="4495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7" name="Freeform 1151"/>
              <p:cNvSpPr>
                <a:spLocks/>
              </p:cNvSpPr>
              <p:nvPr/>
            </p:nvSpPr>
            <p:spPr bwMode="auto">
              <a:xfrm>
                <a:off x="4495" y="3690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8" name="Freeform 1152"/>
              <p:cNvSpPr>
                <a:spLocks/>
              </p:cNvSpPr>
              <p:nvPr/>
            </p:nvSpPr>
            <p:spPr bwMode="auto">
              <a:xfrm>
                <a:off x="4495" y="3666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9" name="Freeform 1153"/>
              <p:cNvSpPr>
                <a:spLocks/>
              </p:cNvSpPr>
              <p:nvPr/>
            </p:nvSpPr>
            <p:spPr bwMode="auto">
              <a:xfrm>
                <a:off x="4495" y="3658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0" name="Freeform 1154"/>
              <p:cNvSpPr>
                <a:spLocks/>
              </p:cNvSpPr>
              <p:nvPr/>
            </p:nvSpPr>
            <p:spPr bwMode="auto">
              <a:xfrm>
                <a:off x="4495" y="3666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1" name="Freeform 1155"/>
              <p:cNvSpPr>
                <a:spLocks/>
              </p:cNvSpPr>
              <p:nvPr/>
            </p:nvSpPr>
            <p:spPr bwMode="auto">
              <a:xfrm>
                <a:off x="4495" y="3690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2" name="Freeform 1156"/>
              <p:cNvSpPr>
                <a:spLocks/>
              </p:cNvSpPr>
              <p:nvPr/>
            </p:nvSpPr>
            <p:spPr bwMode="auto">
              <a:xfrm>
                <a:off x="4495" y="3714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3" name="Freeform 1157"/>
              <p:cNvSpPr>
                <a:spLocks/>
              </p:cNvSpPr>
              <p:nvPr/>
            </p:nvSpPr>
            <p:spPr bwMode="auto">
              <a:xfrm>
                <a:off x="4504" y="3698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4" name="Freeform 1158"/>
              <p:cNvSpPr>
                <a:spLocks/>
              </p:cNvSpPr>
              <p:nvPr/>
            </p:nvSpPr>
            <p:spPr bwMode="auto">
              <a:xfrm>
                <a:off x="4504" y="3706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6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5" name="Freeform 1159"/>
              <p:cNvSpPr>
                <a:spLocks/>
              </p:cNvSpPr>
              <p:nvPr/>
            </p:nvSpPr>
            <p:spPr bwMode="auto">
              <a:xfrm>
                <a:off x="4504" y="3722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6" name="Freeform 1160"/>
              <p:cNvSpPr>
                <a:spLocks/>
              </p:cNvSpPr>
              <p:nvPr/>
            </p:nvSpPr>
            <p:spPr bwMode="auto">
              <a:xfrm>
                <a:off x="450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7" name="Freeform 1161"/>
              <p:cNvSpPr>
                <a:spLocks/>
              </p:cNvSpPr>
              <p:nvPr/>
            </p:nvSpPr>
            <p:spPr bwMode="auto">
              <a:xfrm>
                <a:off x="4504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8" name="Freeform 1162"/>
              <p:cNvSpPr>
                <a:spLocks/>
              </p:cNvSpPr>
              <p:nvPr/>
            </p:nvSpPr>
            <p:spPr bwMode="auto">
              <a:xfrm>
                <a:off x="451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9" name="Freeform 1163"/>
              <p:cNvSpPr>
                <a:spLocks/>
              </p:cNvSpPr>
              <p:nvPr/>
            </p:nvSpPr>
            <p:spPr bwMode="auto">
              <a:xfrm>
                <a:off x="451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0" name="Freeform 1164"/>
              <p:cNvSpPr>
                <a:spLocks/>
              </p:cNvSpPr>
              <p:nvPr/>
            </p:nvSpPr>
            <p:spPr bwMode="auto">
              <a:xfrm>
                <a:off x="451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1" name="Freeform 1165"/>
              <p:cNvSpPr>
                <a:spLocks/>
              </p:cNvSpPr>
              <p:nvPr/>
            </p:nvSpPr>
            <p:spPr bwMode="auto">
              <a:xfrm>
                <a:off x="451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2" name="Freeform 1166"/>
              <p:cNvSpPr>
                <a:spLocks/>
              </p:cNvSpPr>
              <p:nvPr/>
            </p:nvSpPr>
            <p:spPr bwMode="auto">
              <a:xfrm>
                <a:off x="451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3" name="Freeform 1167"/>
              <p:cNvSpPr>
                <a:spLocks/>
              </p:cNvSpPr>
              <p:nvPr/>
            </p:nvSpPr>
            <p:spPr bwMode="auto">
              <a:xfrm>
                <a:off x="451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4" name="Freeform 1168"/>
              <p:cNvSpPr>
                <a:spLocks/>
              </p:cNvSpPr>
              <p:nvPr/>
            </p:nvSpPr>
            <p:spPr bwMode="auto">
              <a:xfrm>
                <a:off x="4511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5" name="Freeform 1169"/>
              <p:cNvSpPr>
                <a:spLocks/>
              </p:cNvSpPr>
              <p:nvPr/>
            </p:nvSpPr>
            <p:spPr bwMode="auto">
              <a:xfrm>
                <a:off x="451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6" name="Freeform 1170"/>
              <p:cNvSpPr>
                <a:spLocks/>
              </p:cNvSpPr>
              <p:nvPr/>
            </p:nvSpPr>
            <p:spPr bwMode="auto">
              <a:xfrm>
                <a:off x="451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7" name="Freeform 1171"/>
              <p:cNvSpPr>
                <a:spLocks/>
              </p:cNvSpPr>
              <p:nvPr/>
            </p:nvSpPr>
            <p:spPr bwMode="auto">
              <a:xfrm>
                <a:off x="4519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8" name="Freeform 1172"/>
              <p:cNvSpPr>
                <a:spLocks/>
              </p:cNvSpPr>
              <p:nvPr/>
            </p:nvSpPr>
            <p:spPr bwMode="auto">
              <a:xfrm>
                <a:off x="4528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9" name="Freeform 1173"/>
              <p:cNvSpPr>
                <a:spLocks/>
              </p:cNvSpPr>
              <p:nvPr/>
            </p:nvSpPr>
            <p:spPr bwMode="auto">
              <a:xfrm>
                <a:off x="4528" y="3722"/>
                <a:ext cx="15" cy="8"/>
              </a:xfrm>
              <a:custGeom>
                <a:avLst/>
                <a:gdLst>
                  <a:gd name="T0" fmla="*/ 0 w 16"/>
                  <a:gd name="T1" fmla="*/ 0 h 9"/>
                  <a:gd name="T2" fmla="*/ 8 w 16"/>
                  <a:gd name="T3" fmla="*/ 4 h 9"/>
                  <a:gd name="T4" fmla="*/ 10 w 16"/>
                  <a:gd name="T5" fmla="*/ 4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9">
                    <a:moveTo>
                      <a:pt x="0" y="0"/>
                    </a:moveTo>
                    <a:lnTo>
                      <a:pt x="8" y="9"/>
                    </a:lnTo>
                    <a:lnTo>
                      <a:pt x="16" y="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0" name="Freeform 1174"/>
              <p:cNvSpPr>
                <a:spLocks/>
              </p:cNvSpPr>
              <p:nvPr/>
            </p:nvSpPr>
            <p:spPr bwMode="auto">
              <a:xfrm>
                <a:off x="4535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1" name="Freeform 1175"/>
              <p:cNvSpPr>
                <a:spLocks/>
              </p:cNvSpPr>
              <p:nvPr/>
            </p:nvSpPr>
            <p:spPr bwMode="auto">
              <a:xfrm>
                <a:off x="4535" y="3690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2" name="Freeform 1176"/>
              <p:cNvSpPr>
                <a:spLocks/>
              </p:cNvSpPr>
              <p:nvPr/>
            </p:nvSpPr>
            <p:spPr bwMode="auto">
              <a:xfrm>
                <a:off x="4535" y="3674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3" name="Freeform 1177"/>
              <p:cNvSpPr>
                <a:spLocks/>
              </p:cNvSpPr>
              <p:nvPr/>
            </p:nvSpPr>
            <p:spPr bwMode="auto">
              <a:xfrm>
                <a:off x="4535" y="3642"/>
                <a:ext cx="1" cy="40"/>
              </a:xfrm>
              <a:custGeom>
                <a:avLst/>
                <a:gdLst>
                  <a:gd name="T0" fmla="*/ 0 w 1"/>
                  <a:gd name="T1" fmla="*/ 30 h 42"/>
                  <a:gd name="T2" fmla="*/ 0 w 1"/>
                  <a:gd name="T3" fmla="*/ 8 h 42"/>
                  <a:gd name="T4" fmla="*/ 0 w 1"/>
                  <a:gd name="T5" fmla="*/ 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2">
                    <a:moveTo>
                      <a:pt x="0" y="42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4" name="Freeform 1178"/>
              <p:cNvSpPr>
                <a:spLocks/>
              </p:cNvSpPr>
              <p:nvPr/>
            </p:nvSpPr>
            <p:spPr bwMode="auto">
              <a:xfrm>
                <a:off x="4535" y="3602"/>
                <a:ext cx="1" cy="48"/>
              </a:xfrm>
              <a:custGeom>
                <a:avLst/>
                <a:gdLst>
                  <a:gd name="T0" fmla="*/ 0 w 1"/>
                  <a:gd name="T1" fmla="*/ 38 h 50"/>
                  <a:gd name="T2" fmla="*/ 0 w 1"/>
                  <a:gd name="T3" fmla="*/ 9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50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5" name="Freeform 1179"/>
              <p:cNvSpPr>
                <a:spLocks/>
              </p:cNvSpPr>
              <p:nvPr/>
            </p:nvSpPr>
            <p:spPr bwMode="auto">
              <a:xfrm>
                <a:off x="4535" y="3610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6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6" name="Freeform 1180"/>
              <p:cNvSpPr>
                <a:spLocks/>
              </p:cNvSpPr>
              <p:nvPr/>
            </p:nvSpPr>
            <p:spPr bwMode="auto">
              <a:xfrm>
                <a:off x="4535" y="3626"/>
                <a:ext cx="17" cy="56"/>
              </a:xfrm>
              <a:custGeom>
                <a:avLst/>
                <a:gdLst>
                  <a:gd name="T0" fmla="*/ 0 w 17"/>
                  <a:gd name="T1" fmla="*/ 0 h 59"/>
                  <a:gd name="T2" fmla="*/ 8 w 17"/>
                  <a:gd name="T3" fmla="*/ 43 h 59"/>
                  <a:gd name="T4" fmla="*/ 17 w 17"/>
                  <a:gd name="T5" fmla="*/ 43 h 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59">
                    <a:moveTo>
                      <a:pt x="0" y="0"/>
                    </a:moveTo>
                    <a:lnTo>
                      <a:pt x="8" y="59"/>
                    </a:lnTo>
                    <a:lnTo>
                      <a:pt x="17" y="5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7" name="Freeform 1181"/>
              <p:cNvSpPr>
                <a:spLocks/>
              </p:cNvSpPr>
              <p:nvPr/>
            </p:nvSpPr>
            <p:spPr bwMode="auto">
              <a:xfrm>
                <a:off x="4543" y="3682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8" name="Freeform 1182"/>
              <p:cNvSpPr>
                <a:spLocks/>
              </p:cNvSpPr>
              <p:nvPr/>
            </p:nvSpPr>
            <p:spPr bwMode="auto">
              <a:xfrm>
                <a:off x="4543" y="3690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9" name="Freeform 1183"/>
              <p:cNvSpPr>
                <a:spLocks/>
              </p:cNvSpPr>
              <p:nvPr/>
            </p:nvSpPr>
            <p:spPr bwMode="auto">
              <a:xfrm>
                <a:off x="4543" y="3698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0" name="Freeform 1184"/>
              <p:cNvSpPr>
                <a:spLocks/>
              </p:cNvSpPr>
              <p:nvPr/>
            </p:nvSpPr>
            <p:spPr bwMode="auto">
              <a:xfrm>
                <a:off x="4543" y="3682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1" name="Freeform 1185"/>
              <p:cNvSpPr>
                <a:spLocks/>
              </p:cNvSpPr>
              <p:nvPr/>
            </p:nvSpPr>
            <p:spPr bwMode="auto">
              <a:xfrm>
                <a:off x="4543" y="3666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2" name="Freeform 1186"/>
              <p:cNvSpPr>
                <a:spLocks/>
              </p:cNvSpPr>
              <p:nvPr/>
            </p:nvSpPr>
            <p:spPr bwMode="auto">
              <a:xfrm>
                <a:off x="4543" y="3658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3" name="Freeform 1187"/>
              <p:cNvSpPr>
                <a:spLocks/>
              </p:cNvSpPr>
              <p:nvPr/>
            </p:nvSpPr>
            <p:spPr bwMode="auto">
              <a:xfrm>
                <a:off x="4543" y="3666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4" name="Freeform 1188"/>
              <p:cNvSpPr>
                <a:spLocks/>
              </p:cNvSpPr>
              <p:nvPr/>
            </p:nvSpPr>
            <p:spPr bwMode="auto">
              <a:xfrm>
                <a:off x="4543" y="3682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5" name="Freeform 1189"/>
              <p:cNvSpPr>
                <a:spLocks/>
              </p:cNvSpPr>
              <p:nvPr/>
            </p:nvSpPr>
            <p:spPr bwMode="auto">
              <a:xfrm>
                <a:off x="4543" y="3706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9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6" name="Freeform 1190"/>
              <p:cNvSpPr>
                <a:spLocks/>
              </p:cNvSpPr>
              <p:nvPr/>
            </p:nvSpPr>
            <p:spPr bwMode="auto">
              <a:xfrm>
                <a:off x="4552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7" name="Freeform 1191"/>
              <p:cNvSpPr>
                <a:spLocks/>
              </p:cNvSpPr>
              <p:nvPr/>
            </p:nvSpPr>
            <p:spPr bwMode="auto">
              <a:xfrm>
                <a:off x="4552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8" name="Freeform 1192"/>
              <p:cNvSpPr>
                <a:spLocks/>
              </p:cNvSpPr>
              <p:nvPr/>
            </p:nvSpPr>
            <p:spPr bwMode="auto">
              <a:xfrm>
                <a:off x="4552" y="3730"/>
                <a:ext cx="15" cy="8"/>
              </a:xfrm>
              <a:custGeom>
                <a:avLst/>
                <a:gdLst>
                  <a:gd name="T0" fmla="*/ 0 w 16"/>
                  <a:gd name="T1" fmla="*/ 0 h 8"/>
                  <a:gd name="T2" fmla="*/ 8 w 16"/>
                  <a:gd name="T3" fmla="*/ 8 h 8"/>
                  <a:gd name="T4" fmla="*/ 10 w 16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8"/>
                    </a:lnTo>
                    <a:lnTo>
                      <a:pt x="16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9" name="Freeform 1193"/>
              <p:cNvSpPr>
                <a:spLocks/>
              </p:cNvSpPr>
              <p:nvPr/>
            </p:nvSpPr>
            <p:spPr bwMode="auto">
              <a:xfrm>
                <a:off x="455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0" name="Freeform 1194"/>
              <p:cNvSpPr>
                <a:spLocks/>
              </p:cNvSpPr>
              <p:nvPr/>
            </p:nvSpPr>
            <p:spPr bwMode="auto">
              <a:xfrm>
                <a:off x="455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1" name="Freeform 1195"/>
              <p:cNvSpPr>
                <a:spLocks/>
              </p:cNvSpPr>
              <p:nvPr/>
            </p:nvSpPr>
            <p:spPr bwMode="auto">
              <a:xfrm>
                <a:off x="4559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2" name="Freeform 1196"/>
              <p:cNvSpPr>
                <a:spLocks/>
              </p:cNvSpPr>
              <p:nvPr/>
            </p:nvSpPr>
            <p:spPr bwMode="auto">
              <a:xfrm>
                <a:off x="456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3" name="Freeform 1197"/>
              <p:cNvSpPr>
                <a:spLocks/>
              </p:cNvSpPr>
              <p:nvPr/>
            </p:nvSpPr>
            <p:spPr bwMode="auto">
              <a:xfrm>
                <a:off x="456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4" name="Freeform 1198"/>
              <p:cNvSpPr>
                <a:spLocks/>
              </p:cNvSpPr>
              <p:nvPr/>
            </p:nvSpPr>
            <p:spPr bwMode="auto">
              <a:xfrm>
                <a:off x="456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5" name="Freeform 1199"/>
              <p:cNvSpPr>
                <a:spLocks/>
              </p:cNvSpPr>
              <p:nvPr/>
            </p:nvSpPr>
            <p:spPr bwMode="auto">
              <a:xfrm>
                <a:off x="456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6" name="Freeform 1200"/>
              <p:cNvSpPr>
                <a:spLocks/>
              </p:cNvSpPr>
              <p:nvPr/>
            </p:nvSpPr>
            <p:spPr bwMode="auto">
              <a:xfrm>
                <a:off x="4567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7" name="Freeform 1201"/>
              <p:cNvSpPr>
                <a:spLocks/>
              </p:cNvSpPr>
              <p:nvPr/>
            </p:nvSpPr>
            <p:spPr bwMode="auto">
              <a:xfrm>
                <a:off x="4576" y="3706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8" name="Freeform 1202"/>
              <p:cNvSpPr>
                <a:spLocks/>
              </p:cNvSpPr>
              <p:nvPr/>
            </p:nvSpPr>
            <p:spPr bwMode="auto">
              <a:xfrm>
                <a:off x="4576" y="3690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9" name="Freeform 1203"/>
              <p:cNvSpPr>
                <a:spLocks/>
              </p:cNvSpPr>
              <p:nvPr/>
            </p:nvSpPr>
            <p:spPr bwMode="auto">
              <a:xfrm>
                <a:off x="4576" y="3682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0" name="Freeform 1204"/>
              <p:cNvSpPr>
                <a:spLocks/>
              </p:cNvSpPr>
              <p:nvPr/>
            </p:nvSpPr>
            <p:spPr bwMode="auto">
              <a:xfrm>
                <a:off x="4576" y="3682"/>
                <a:ext cx="15" cy="8"/>
              </a:xfrm>
              <a:custGeom>
                <a:avLst/>
                <a:gdLst>
                  <a:gd name="T0" fmla="*/ 0 w 16"/>
                  <a:gd name="T1" fmla="*/ 8 h 8"/>
                  <a:gd name="T2" fmla="*/ 8 w 16"/>
                  <a:gd name="T3" fmla="*/ 0 h 8"/>
                  <a:gd name="T4" fmla="*/ 10 w 16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1" name="Freeform 1205"/>
              <p:cNvSpPr>
                <a:spLocks/>
              </p:cNvSpPr>
              <p:nvPr/>
            </p:nvSpPr>
            <p:spPr bwMode="auto">
              <a:xfrm>
                <a:off x="4583" y="3682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6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2" name="Freeform 1206"/>
              <p:cNvSpPr>
                <a:spLocks/>
              </p:cNvSpPr>
              <p:nvPr/>
            </p:nvSpPr>
            <p:spPr bwMode="auto">
              <a:xfrm>
                <a:off x="4583" y="3698"/>
                <a:ext cx="1" cy="32"/>
              </a:xfrm>
              <a:custGeom>
                <a:avLst/>
                <a:gdLst>
                  <a:gd name="T0" fmla="*/ 0 w 1"/>
                  <a:gd name="T1" fmla="*/ 0 h 34"/>
                  <a:gd name="T2" fmla="*/ 0 w 1"/>
                  <a:gd name="T3" fmla="*/ 19 h 34"/>
                  <a:gd name="T4" fmla="*/ 0 w 1"/>
                  <a:gd name="T5" fmla="*/ 23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4">
                    <a:moveTo>
                      <a:pt x="0" y="0"/>
                    </a:moveTo>
                    <a:lnTo>
                      <a:pt x="0" y="25"/>
                    </a:lnTo>
                    <a:lnTo>
                      <a:pt x="0" y="3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3" name="Freeform 1207"/>
              <p:cNvSpPr>
                <a:spLocks/>
              </p:cNvSpPr>
              <p:nvPr/>
            </p:nvSpPr>
            <p:spPr bwMode="auto">
              <a:xfrm>
                <a:off x="4583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4" name="Freeform 1208"/>
              <p:cNvSpPr>
                <a:spLocks/>
              </p:cNvSpPr>
              <p:nvPr/>
            </p:nvSpPr>
            <p:spPr bwMode="auto">
              <a:xfrm>
                <a:off x="4583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5" name="Freeform 1209"/>
              <p:cNvSpPr>
                <a:spLocks/>
              </p:cNvSpPr>
              <p:nvPr/>
            </p:nvSpPr>
            <p:spPr bwMode="auto">
              <a:xfrm>
                <a:off x="4583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6" name="Freeform 1210"/>
              <p:cNvSpPr>
                <a:spLocks/>
              </p:cNvSpPr>
              <p:nvPr/>
            </p:nvSpPr>
            <p:spPr bwMode="auto">
              <a:xfrm>
                <a:off x="4583" y="3706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7" name="Freeform 1211"/>
              <p:cNvSpPr>
                <a:spLocks/>
              </p:cNvSpPr>
              <p:nvPr/>
            </p:nvSpPr>
            <p:spPr bwMode="auto">
              <a:xfrm>
                <a:off x="4583" y="3698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8" name="Freeform 1212"/>
              <p:cNvSpPr>
                <a:spLocks/>
              </p:cNvSpPr>
              <p:nvPr/>
            </p:nvSpPr>
            <p:spPr bwMode="auto">
              <a:xfrm>
                <a:off x="4583" y="3706"/>
                <a:ext cx="17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7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9" name="Freeform 1213"/>
              <p:cNvSpPr>
                <a:spLocks/>
              </p:cNvSpPr>
              <p:nvPr/>
            </p:nvSpPr>
            <p:spPr bwMode="auto">
              <a:xfrm>
                <a:off x="4591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0" name="Freeform 1214"/>
              <p:cNvSpPr>
                <a:spLocks/>
              </p:cNvSpPr>
              <p:nvPr/>
            </p:nvSpPr>
            <p:spPr bwMode="auto">
              <a:xfrm>
                <a:off x="4591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9" name="Group 1215"/>
            <p:cNvGrpSpPr>
              <a:grpSpLocks/>
            </p:cNvGrpSpPr>
            <p:nvPr/>
          </p:nvGrpSpPr>
          <p:grpSpPr bwMode="auto">
            <a:xfrm>
              <a:off x="4884" y="2960"/>
              <a:ext cx="312" cy="567"/>
              <a:chOff x="4591" y="3106"/>
              <a:chExt cx="313" cy="640"/>
            </a:xfrm>
          </p:grpSpPr>
          <p:sp>
            <p:nvSpPr>
              <p:cNvPr id="19741" name="Freeform 1216"/>
              <p:cNvSpPr>
                <a:spLocks/>
              </p:cNvSpPr>
              <p:nvPr/>
            </p:nvSpPr>
            <p:spPr bwMode="auto">
              <a:xfrm>
                <a:off x="459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2" name="Freeform 1217"/>
              <p:cNvSpPr>
                <a:spLocks/>
              </p:cNvSpPr>
              <p:nvPr/>
            </p:nvSpPr>
            <p:spPr bwMode="auto">
              <a:xfrm>
                <a:off x="459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3" name="Freeform 1218"/>
              <p:cNvSpPr>
                <a:spLocks/>
              </p:cNvSpPr>
              <p:nvPr/>
            </p:nvSpPr>
            <p:spPr bwMode="auto">
              <a:xfrm>
                <a:off x="4591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4" name="Freeform 1219"/>
              <p:cNvSpPr>
                <a:spLocks/>
              </p:cNvSpPr>
              <p:nvPr/>
            </p:nvSpPr>
            <p:spPr bwMode="auto">
              <a:xfrm>
                <a:off x="460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5" name="Freeform 1220"/>
              <p:cNvSpPr>
                <a:spLocks/>
              </p:cNvSpPr>
              <p:nvPr/>
            </p:nvSpPr>
            <p:spPr bwMode="auto">
              <a:xfrm>
                <a:off x="460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6" name="Freeform 1221"/>
              <p:cNvSpPr>
                <a:spLocks/>
              </p:cNvSpPr>
              <p:nvPr/>
            </p:nvSpPr>
            <p:spPr bwMode="auto">
              <a:xfrm>
                <a:off x="460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7" name="Freeform 1222"/>
              <p:cNvSpPr>
                <a:spLocks/>
              </p:cNvSpPr>
              <p:nvPr/>
            </p:nvSpPr>
            <p:spPr bwMode="auto">
              <a:xfrm>
                <a:off x="460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8" name="Freeform 1223"/>
              <p:cNvSpPr>
                <a:spLocks/>
              </p:cNvSpPr>
              <p:nvPr/>
            </p:nvSpPr>
            <p:spPr bwMode="auto">
              <a:xfrm>
                <a:off x="4600" y="3730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9" name="Freeform 1224"/>
              <p:cNvSpPr>
                <a:spLocks/>
              </p:cNvSpPr>
              <p:nvPr/>
            </p:nvSpPr>
            <p:spPr bwMode="auto">
              <a:xfrm>
                <a:off x="460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0" name="Freeform 1225"/>
              <p:cNvSpPr>
                <a:spLocks/>
              </p:cNvSpPr>
              <p:nvPr/>
            </p:nvSpPr>
            <p:spPr bwMode="auto">
              <a:xfrm>
                <a:off x="460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1" name="Freeform 1226"/>
              <p:cNvSpPr>
                <a:spLocks/>
              </p:cNvSpPr>
              <p:nvPr/>
            </p:nvSpPr>
            <p:spPr bwMode="auto">
              <a:xfrm>
                <a:off x="4607" y="3730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2" name="Freeform 1227"/>
              <p:cNvSpPr>
                <a:spLocks/>
              </p:cNvSpPr>
              <p:nvPr/>
            </p:nvSpPr>
            <p:spPr bwMode="auto">
              <a:xfrm>
                <a:off x="461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3" name="Freeform 1228"/>
              <p:cNvSpPr>
                <a:spLocks/>
              </p:cNvSpPr>
              <p:nvPr/>
            </p:nvSpPr>
            <p:spPr bwMode="auto">
              <a:xfrm>
                <a:off x="4615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4" name="Freeform 1229"/>
              <p:cNvSpPr>
                <a:spLocks/>
              </p:cNvSpPr>
              <p:nvPr/>
            </p:nvSpPr>
            <p:spPr bwMode="auto">
              <a:xfrm>
                <a:off x="4615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5" name="Freeform 1230"/>
              <p:cNvSpPr>
                <a:spLocks/>
              </p:cNvSpPr>
              <p:nvPr/>
            </p:nvSpPr>
            <p:spPr bwMode="auto">
              <a:xfrm>
                <a:off x="4615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6" name="Freeform 1231"/>
              <p:cNvSpPr>
                <a:spLocks/>
              </p:cNvSpPr>
              <p:nvPr/>
            </p:nvSpPr>
            <p:spPr bwMode="auto">
              <a:xfrm>
                <a:off x="4615" y="3698"/>
                <a:ext cx="16" cy="16"/>
              </a:xfrm>
              <a:custGeom>
                <a:avLst/>
                <a:gdLst>
                  <a:gd name="T0" fmla="*/ 0 w 17"/>
                  <a:gd name="T1" fmla="*/ 11 h 17"/>
                  <a:gd name="T2" fmla="*/ 8 w 17"/>
                  <a:gd name="T3" fmla="*/ 0 h 17"/>
                  <a:gd name="T4" fmla="*/ 11 w 17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7">
                    <a:moveTo>
                      <a:pt x="0" y="17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7" name="Freeform 1232"/>
              <p:cNvSpPr>
                <a:spLocks/>
              </p:cNvSpPr>
              <p:nvPr/>
            </p:nvSpPr>
            <p:spPr bwMode="auto">
              <a:xfrm>
                <a:off x="4624" y="3682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8" name="Freeform 1233"/>
              <p:cNvSpPr>
                <a:spLocks/>
              </p:cNvSpPr>
              <p:nvPr/>
            </p:nvSpPr>
            <p:spPr bwMode="auto">
              <a:xfrm>
                <a:off x="4624" y="367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9" name="Freeform 1234"/>
              <p:cNvSpPr>
                <a:spLocks/>
              </p:cNvSpPr>
              <p:nvPr/>
            </p:nvSpPr>
            <p:spPr bwMode="auto">
              <a:xfrm>
                <a:off x="4624" y="3682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0" name="Freeform 1235"/>
              <p:cNvSpPr>
                <a:spLocks/>
              </p:cNvSpPr>
              <p:nvPr/>
            </p:nvSpPr>
            <p:spPr bwMode="auto">
              <a:xfrm>
                <a:off x="4624" y="3690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1" name="Freeform 1236"/>
              <p:cNvSpPr>
                <a:spLocks/>
              </p:cNvSpPr>
              <p:nvPr/>
            </p:nvSpPr>
            <p:spPr bwMode="auto">
              <a:xfrm>
                <a:off x="4624" y="3706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6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2" name="Freeform 1237"/>
              <p:cNvSpPr>
                <a:spLocks/>
              </p:cNvSpPr>
              <p:nvPr/>
            </p:nvSpPr>
            <p:spPr bwMode="auto">
              <a:xfrm>
                <a:off x="4624" y="3706"/>
                <a:ext cx="15" cy="16"/>
              </a:xfrm>
              <a:custGeom>
                <a:avLst/>
                <a:gdLst>
                  <a:gd name="T0" fmla="*/ 0 w 16"/>
                  <a:gd name="T1" fmla="*/ 16 h 16"/>
                  <a:gd name="T2" fmla="*/ 8 w 16"/>
                  <a:gd name="T3" fmla="*/ 0 h 16"/>
                  <a:gd name="T4" fmla="*/ 10 w 16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6">
                    <a:moveTo>
                      <a:pt x="0" y="16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3" name="Freeform 1238"/>
              <p:cNvSpPr>
                <a:spLocks/>
              </p:cNvSpPr>
              <p:nvPr/>
            </p:nvSpPr>
            <p:spPr bwMode="auto">
              <a:xfrm>
                <a:off x="4631" y="3706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4" name="Freeform 1239"/>
              <p:cNvSpPr>
                <a:spLocks/>
              </p:cNvSpPr>
              <p:nvPr/>
            </p:nvSpPr>
            <p:spPr bwMode="auto">
              <a:xfrm>
                <a:off x="4631" y="3714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5" name="Freeform 1240"/>
              <p:cNvSpPr>
                <a:spLocks/>
              </p:cNvSpPr>
              <p:nvPr/>
            </p:nvSpPr>
            <p:spPr bwMode="auto">
              <a:xfrm>
                <a:off x="463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6" name="Freeform 1241"/>
              <p:cNvSpPr>
                <a:spLocks/>
              </p:cNvSpPr>
              <p:nvPr/>
            </p:nvSpPr>
            <p:spPr bwMode="auto">
              <a:xfrm>
                <a:off x="463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7" name="Freeform 1242"/>
              <p:cNvSpPr>
                <a:spLocks/>
              </p:cNvSpPr>
              <p:nvPr/>
            </p:nvSpPr>
            <p:spPr bwMode="auto">
              <a:xfrm>
                <a:off x="463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8" name="Freeform 1243"/>
              <p:cNvSpPr>
                <a:spLocks/>
              </p:cNvSpPr>
              <p:nvPr/>
            </p:nvSpPr>
            <p:spPr bwMode="auto">
              <a:xfrm>
                <a:off x="4631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9" name="Freeform 1244"/>
              <p:cNvSpPr>
                <a:spLocks/>
              </p:cNvSpPr>
              <p:nvPr/>
            </p:nvSpPr>
            <p:spPr bwMode="auto">
              <a:xfrm>
                <a:off x="463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0" name="Freeform 1245"/>
              <p:cNvSpPr>
                <a:spLocks/>
              </p:cNvSpPr>
              <p:nvPr/>
            </p:nvSpPr>
            <p:spPr bwMode="auto">
              <a:xfrm>
                <a:off x="463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1" name="Freeform 1246"/>
              <p:cNvSpPr>
                <a:spLocks/>
              </p:cNvSpPr>
              <p:nvPr/>
            </p:nvSpPr>
            <p:spPr bwMode="auto">
              <a:xfrm>
                <a:off x="463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2" name="Freeform 1247"/>
              <p:cNvSpPr>
                <a:spLocks/>
              </p:cNvSpPr>
              <p:nvPr/>
            </p:nvSpPr>
            <p:spPr bwMode="auto">
              <a:xfrm>
                <a:off x="4639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3" name="Freeform 1248"/>
              <p:cNvSpPr>
                <a:spLocks/>
              </p:cNvSpPr>
              <p:nvPr/>
            </p:nvSpPr>
            <p:spPr bwMode="auto">
              <a:xfrm>
                <a:off x="464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4" name="Freeform 1249"/>
              <p:cNvSpPr>
                <a:spLocks/>
              </p:cNvSpPr>
              <p:nvPr/>
            </p:nvSpPr>
            <p:spPr bwMode="auto">
              <a:xfrm>
                <a:off x="464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5" name="Freeform 1250"/>
              <p:cNvSpPr>
                <a:spLocks/>
              </p:cNvSpPr>
              <p:nvPr/>
            </p:nvSpPr>
            <p:spPr bwMode="auto">
              <a:xfrm>
                <a:off x="464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6" name="Freeform 1251"/>
              <p:cNvSpPr>
                <a:spLocks/>
              </p:cNvSpPr>
              <p:nvPr/>
            </p:nvSpPr>
            <p:spPr bwMode="auto">
              <a:xfrm>
                <a:off x="464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7" name="Freeform 1252"/>
              <p:cNvSpPr>
                <a:spLocks/>
              </p:cNvSpPr>
              <p:nvPr/>
            </p:nvSpPr>
            <p:spPr bwMode="auto">
              <a:xfrm>
                <a:off x="4647" y="3738"/>
                <a:ext cx="16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6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8" name="Freeform 1253"/>
              <p:cNvSpPr>
                <a:spLocks/>
              </p:cNvSpPr>
              <p:nvPr/>
            </p:nvSpPr>
            <p:spPr bwMode="auto">
              <a:xfrm>
                <a:off x="4655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9" name="Freeform 1254"/>
              <p:cNvSpPr>
                <a:spLocks/>
              </p:cNvSpPr>
              <p:nvPr/>
            </p:nvSpPr>
            <p:spPr bwMode="auto">
              <a:xfrm>
                <a:off x="465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0" name="Freeform 1255"/>
              <p:cNvSpPr>
                <a:spLocks/>
              </p:cNvSpPr>
              <p:nvPr/>
            </p:nvSpPr>
            <p:spPr bwMode="auto">
              <a:xfrm>
                <a:off x="4655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1" name="Freeform 1256"/>
              <p:cNvSpPr>
                <a:spLocks/>
              </p:cNvSpPr>
              <p:nvPr/>
            </p:nvSpPr>
            <p:spPr bwMode="auto">
              <a:xfrm>
                <a:off x="4655" y="3722"/>
                <a:ext cx="16" cy="8"/>
              </a:xfrm>
              <a:custGeom>
                <a:avLst/>
                <a:gdLst>
                  <a:gd name="T0" fmla="*/ 0 w 17"/>
                  <a:gd name="T1" fmla="*/ 4 h 9"/>
                  <a:gd name="T2" fmla="*/ 8 w 17"/>
                  <a:gd name="T3" fmla="*/ 0 h 9"/>
                  <a:gd name="T4" fmla="*/ 11 w 17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9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2" name="Freeform 1257"/>
              <p:cNvSpPr>
                <a:spLocks/>
              </p:cNvSpPr>
              <p:nvPr/>
            </p:nvSpPr>
            <p:spPr bwMode="auto">
              <a:xfrm>
                <a:off x="4663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3" name="Freeform 1258"/>
              <p:cNvSpPr>
                <a:spLocks/>
              </p:cNvSpPr>
              <p:nvPr/>
            </p:nvSpPr>
            <p:spPr bwMode="auto">
              <a:xfrm>
                <a:off x="4663" y="3698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4" name="Freeform 1259"/>
              <p:cNvSpPr>
                <a:spLocks/>
              </p:cNvSpPr>
              <p:nvPr/>
            </p:nvSpPr>
            <p:spPr bwMode="auto">
              <a:xfrm>
                <a:off x="4663" y="3706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6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5" name="Freeform 1260"/>
              <p:cNvSpPr>
                <a:spLocks/>
              </p:cNvSpPr>
              <p:nvPr/>
            </p:nvSpPr>
            <p:spPr bwMode="auto">
              <a:xfrm>
                <a:off x="4663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6" name="Freeform 1261"/>
              <p:cNvSpPr>
                <a:spLocks/>
              </p:cNvSpPr>
              <p:nvPr/>
            </p:nvSpPr>
            <p:spPr bwMode="auto">
              <a:xfrm>
                <a:off x="466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7" name="Freeform 1262"/>
              <p:cNvSpPr>
                <a:spLocks/>
              </p:cNvSpPr>
              <p:nvPr/>
            </p:nvSpPr>
            <p:spPr bwMode="auto">
              <a:xfrm>
                <a:off x="466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8" name="Freeform 1263"/>
              <p:cNvSpPr>
                <a:spLocks/>
              </p:cNvSpPr>
              <p:nvPr/>
            </p:nvSpPr>
            <p:spPr bwMode="auto">
              <a:xfrm>
                <a:off x="4663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9" name="Freeform 1264"/>
              <p:cNvSpPr>
                <a:spLocks/>
              </p:cNvSpPr>
              <p:nvPr/>
            </p:nvSpPr>
            <p:spPr bwMode="auto">
              <a:xfrm>
                <a:off x="4671" y="3706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0" name="Freeform 1265"/>
              <p:cNvSpPr>
                <a:spLocks/>
              </p:cNvSpPr>
              <p:nvPr/>
            </p:nvSpPr>
            <p:spPr bwMode="auto">
              <a:xfrm>
                <a:off x="4671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1" name="Freeform 1266"/>
              <p:cNvSpPr>
                <a:spLocks/>
              </p:cNvSpPr>
              <p:nvPr/>
            </p:nvSpPr>
            <p:spPr bwMode="auto">
              <a:xfrm>
                <a:off x="4671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2" name="Freeform 1267"/>
              <p:cNvSpPr>
                <a:spLocks/>
              </p:cNvSpPr>
              <p:nvPr/>
            </p:nvSpPr>
            <p:spPr bwMode="auto">
              <a:xfrm>
                <a:off x="4671" y="3730"/>
                <a:ext cx="16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6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3" name="Freeform 1268"/>
              <p:cNvSpPr>
                <a:spLocks/>
              </p:cNvSpPr>
              <p:nvPr/>
            </p:nvSpPr>
            <p:spPr bwMode="auto">
              <a:xfrm>
                <a:off x="467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4" name="Freeform 1269"/>
              <p:cNvSpPr>
                <a:spLocks/>
              </p:cNvSpPr>
              <p:nvPr/>
            </p:nvSpPr>
            <p:spPr bwMode="auto">
              <a:xfrm>
                <a:off x="467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5" name="Freeform 1270"/>
              <p:cNvSpPr>
                <a:spLocks/>
              </p:cNvSpPr>
              <p:nvPr/>
            </p:nvSpPr>
            <p:spPr bwMode="auto">
              <a:xfrm>
                <a:off x="467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6" name="Freeform 1271"/>
              <p:cNvSpPr>
                <a:spLocks/>
              </p:cNvSpPr>
              <p:nvPr/>
            </p:nvSpPr>
            <p:spPr bwMode="auto">
              <a:xfrm>
                <a:off x="467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7" name="Freeform 1272"/>
              <p:cNvSpPr>
                <a:spLocks/>
              </p:cNvSpPr>
              <p:nvPr/>
            </p:nvSpPr>
            <p:spPr bwMode="auto">
              <a:xfrm>
                <a:off x="467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8" name="Freeform 1273"/>
              <p:cNvSpPr>
                <a:spLocks/>
              </p:cNvSpPr>
              <p:nvPr/>
            </p:nvSpPr>
            <p:spPr bwMode="auto">
              <a:xfrm>
                <a:off x="4679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9" name="Freeform 1274"/>
              <p:cNvSpPr>
                <a:spLocks/>
              </p:cNvSpPr>
              <p:nvPr/>
            </p:nvSpPr>
            <p:spPr bwMode="auto">
              <a:xfrm>
                <a:off x="4687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0" name="Freeform 1275"/>
              <p:cNvSpPr>
                <a:spLocks/>
              </p:cNvSpPr>
              <p:nvPr/>
            </p:nvSpPr>
            <p:spPr bwMode="auto">
              <a:xfrm>
                <a:off x="4687" y="3722"/>
                <a:ext cx="16" cy="8"/>
              </a:xfrm>
              <a:custGeom>
                <a:avLst/>
                <a:gdLst>
                  <a:gd name="T0" fmla="*/ 0 w 17"/>
                  <a:gd name="T1" fmla="*/ 0 h 9"/>
                  <a:gd name="T2" fmla="*/ 8 w 17"/>
                  <a:gd name="T3" fmla="*/ 4 h 9"/>
                  <a:gd name="T4" fmla="*/ 11 w 17"/>
                  <a:gd name="T5" fmla="*/ 4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0"/>
                    </a:moveTo>
                    <a:lnTo>
                      <a:pt x="9" y="9"/>
                    </a:lnTo>
                    <a:lnTo>
                      <a:pt x="17" y="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1" name="Freeform 1276"/>
              <p:cNvSpPr>
                <a:spLocks/>
              </p:cNvSpPr>
              <p:nvPr/>
            </p:nvSpPr>
            <p:spPr bwMode="auto">
              <a:xfrm>
                <a:off x="4695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2" name="Freeform 1277"/>
              <p:cNvSpPr>
                <a:spLocks/>
              </p:cNvSpPr>
              <p:nvPr/>
            </p:nvSpPr>
            <p:spPr bwMode="auto">
              <a:xfrm>
                <a:off x="4695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3" name="Freeform 1278"/>
              <p:cNvSpPr>
                <a:spLocks/>
              </p:cNvSpPr>
              <p:nvPr/>
            </p:nvSpPr>
            <p:spPr bwMode="auto">
              <a:xfrm>
                <a:off x="4695" y="3690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4" name="Freeform 1279"/>
              <p:cNvSpPr>
                <a:spLocks/>
              </p:cNvSpPr>
              <p:nvPr/>
            </p:nvSpPr>
            <p:spPr bwMode="auto">
              <a:xfrm>
                <a:off x="4695" y="3650"/>
                <a:ext cx="1" cy="48"/>
              </a:xfrm>
              <a:custGeom>
                <a:avLst/>
                <a:gdLst>
                  <a:gd name="T0" fmla="*/ 0 w 1"/>
                  <a:gd name="T1" fmla="*/ 38 h 50"/>
                  <a:gd name="T2" fmla="*/ 0 w 1"/>
                  <a:gd name="T3" fmla="*/ 9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50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5" name="Freeform 1280"/>
              <p:cNvSpPr>
                <a:spLocks/>
              </p:cNvSpPr>
              <p:nvPr/>
            </p:nvSpPr>
            <p:spPr bwMode="auto">
              <a:xfrm>
                <a:off x="4695" y="3594"/>
                <a:ext cx="16" cy="64"/>
              </a:xfrm>
              <a:custGeom>
                <a:avLst/>
                <a:gdLst>
                  <a:gd name="T0" fmla="*/ 0 w 16"/>
                  <a:gd name="T1" fmla="*/ 51 h 67"/>
                  <a:gd name="T2" fmla="*/ 8 w 16"/>
                  <a:gd name="T3" fmla="*/ 0 h 67"/>
                  <a:gd name="T4" fmla="*/ 16 w 16"/>
                  <a:gd name="T5" fmla="*/ 0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67">
                    <a:moveTo>
                      <a:pt x="0" y="67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6" name="Freeform 1281"/>
              <p:cNvSpPr>
                <a:spLocks/>
              </p:cNvSpPr>
              <p:nvPr/>
            </p:nvSpPr>
            <p:spPr bwMode="auto">
              <a:xfrm>
                <a:off x="4703" y="3411"/>
                <a:ext cx="1" cy="183"/>
              </a:xfrm>
              <a:custGeom>
                <a:avLst/>
                <a:gdLst>
                  <a:gd name="T0" fmla="*/ 0 w 1"/>
                  <a:gd name="T1" fmla="*/ 148 h 191"/>
                  <a:gd name="T2" fmla="*/ 0 w 1"/>
                  <a:gd name="T3" fmla="*/ 8 h 191"/>
                  <a:gd name="T4" fmla="*/ 0 w 1"/>
                  <a:gd name="T5" fmla="*/ 0 h 19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91">
                    <a:moveTo>
                      <a:pt x="0" y="191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7" name="Freeform 1282"/>
              <p:cNvSpPr>
                <a:spLocks/>
              </p:cNvSpPr>
              <p:nvPr/>
            </p:nvSpPr>
            <p:spPr bwMode="auto">
              <a:xfrm>
                <a:off x="4703" y="3219"/>
                <a:ext cx="1" cy="199"/>
              </a:xfrm>
              <a:custGeom>
                <a:avLst/>
                <a:gdLst>
                  <a:gd name="T0" fmla="*/ 0 w 1"/>
                  <a:gd name="T1" fmla="*/ 159 h 208"/>
                  <a:gd name="T2" fmla="*/ 0 w 1"/>
                  <a:gd name="T3" fmla="*/ 8 h 208"/>
                  <a:gd name="T4" fmla="*/ 0 w 1"/>
                  <a:gd name="T5" fmla="*/ 0 h 2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08">
                    <a:moveTo>
                      <a:pt x="0" y="20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8" name="Freeform 1283"/>
              <p:cNvSpPr>
                <a:spLocks/>
              </p:cNvSpPr>
              <p:nvPr/>
            </p:nvSpPr>
            <p:spPr bwMode="auto">
              <a:xfrm>
                <a:off x="4703" y="3106"/>
                <a:ext cx="1" cy="120"/>
              </a:xfrm>
              <a:custGeom>
                <a:avLst/>
                <a:gdLst>
                  <a:gd name="T0" fmla="*/ 0 w 1"/>
                  <a:gd name="T1" fmla="*/ 98 h 125"/>
                  <a:gd name="T2" fmla="*/ 0 w 1"/>
                  <a:gd name="T3" fmla="*/ 8 h 125"/>
                  <a:gd name="T4" fmla="*/ 0 w 1"/>
                  <a:gd name="T5" fmla="*/ 0 h 1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25">
                    <a:moveTo>
                      <a:pt x="0" y="1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9" name="Freeform 1284"/>
              <p:cNvSpPr>
                <a:spLocks/>
              </p:cNvSpPr>
              <p:nvPr/>
            </p:nvSpPr>
            <p:spPr bwMode="auto">
              <a:xfrm>
                <a:off x="4703" y="3114"/>
                <a:ext cx="1" cy="136"/>
              </a:xfrm>
              <a:custGeom>
                <a:avLst/>
                <a:gdLst>
                  <a:gd name="T0" fmla="*/ 0 w 1"/>
                  <a:gd name="T1" fmla="*/ 0 h 142"/>
                  <a:gd name="T2" fmla="*/ 0 w 1"/>
                  <a:gd name="T3" fmla="*/ 103 h 142"/>
                  <a:gd name="T4" fmla="*/ 0 w 1"/>
                  <a:gd name="T5" fmla="*/ 110 h 1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42">
                    <a:moveTo>
                      <a:pt x="0" y="0"/>
                    </a:moveTo>
                    <a:lnTo>
                      <a:pt x="0" y="134"/>
                    </a:lnTo>
                    <a:lnTo>
                      <a:pt x="0" y="142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0" name="Freeform 1285"/>
              <p:cNvSpPr>
                <a:spLocks/>
              </p:cNvSpPr>
              <p:nvPr/>
            </p:nvSpPr>
            <p:spPr bwMode="auto">
              <a:xfrm>
                <a:off x="4703" y="3243"/>
                <a:ext cx="1" cy="223"/>
              </a:xfrm>
              <a:custGeom>
                <a:avLst/>
                <a:gdLst>
                  <a:gd name="T0" fmla="*/ 0 w 1"/>
                  <a:gd name="T1" fmla="*/ 0 h 233"/>
                  <a:gd name="T2" fmla="*/ 0 w 1"/>
                  <a:gd name="T3" fmla="*/ 173 h 233"/>
                  <a:gd name="T4" fmla="*/ 0 w 1"/>
                  <a:gd name="T5" fmla="*/ 179 h 2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33">
                    <a:moveTo>
                      <a:pt x="0" y="0"/>
                    </a:moveTo>
                    <a:lnTo>
                      <a:pt x="0" y="225"/>
                    </a:lnTo>
                    <a:lnTo>
                      <a:pt x="0" y="2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1" name="Freeform 1286"/>
              <p:cNvSpPr>
                <a:spLocks/>
              </p:cNvSpPr>
              <p:nvPr/>
            </p:nvSpPr>
            <p:spPr bwMode="auto">
              <a:xfrm>
                <a:off x="4703" y="3459"/>
                <a:ext cx="1" cy="159"/>
              </a:xfrm>
              <a:custGeom>
                <a:avLst/>
                <a:gdLst>
                  <a:gd name="T0" fmla="*/ 0 w 1"/>
                  <a:gd name="T1" fmla="*/ 0 h 166"/>
                  <a:gd name="T2" fmla="*/ 0 w 1"/>
                  <a:gd name="T3" fmla="*/ 122 h 166"/>
                  <a:gd name="T4" fmla="*/ 0 w 1"/>
                  <a:gd name="T5" fmla="*/ 128 h 1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6">
                    <a:moveTo>
                      <a:pt x="0" y="0"/>
                    </a:moveTo>
                    <a:lnTo>
                      <a:pt x="0" y="158"/>
                    </a:lnTo>
                    <a:lnTo>
                      <a:pt x="0" y="16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2" name="Freeform 1287"/>
              <p:cNvSpPr>
                <a:spLocks/>
              </p:cNvSpPr>
              <p:nvPr/>
            </p:nvSpPr>
            <p:spPr bwMode="auto">
              <a:xfrm>
                <a:off x="4703" y="3610"/>
                <a:ext cx="1" cy="56"/>
              </a:xfrm>
              <a:custGeom>
                <a:avLst/>
                <a:gdLst>
                  <a:gd name="T0" fmla="*/ 0 w 1"/>
                  <a:gd name="T1" fmla="*/ 0 h 58"/>
                  <a:gd name="T2" fmla="*/ 0 w 1"/>
                  <a:gd name="T3" fmla="*/ 40 h 58"/>
                  <a:gd name="T4" fmla="*/ 0 w 1"/>
                  <a:gd name="T5" fmla="*/ 46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8">
                    <a:moveTo>
                      <a:pt x="0" y="0"/>
                    </a:moveTo>
                    <a:lnTo>
                      <a:pt x="0" y="50"/>
                    </a:lnTo>
                    <a:lnTo>
                      <a:pt x="0" y="5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3" name="Freeform 1288"/>
              <p:cNvSpPr>
                <a:spLocks/>
              </p:cNvSpPr>
              <p:nvPr/>
            </p:nvSpPr>
            <p:spPr bwMode="auto">
              <a:xfrm>
                <a:off x="4703" y="364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4" name="Freeform 1289"/>
              <p:cNvSpPr>
                <a:spLocks/>
              </p:cNvSpPr>
              <p:nvPr/>
            </p:nvSpPr>
            <p:spPr bwMode="auto">
              <a:xfrm>
                <a:off x="4703" y="3626"/>
                <a:ext cx="16" cy="24"/>
              </a:xfrm>
              <a:custGeom>
                <a:avLst/>
                <a:gdLst>
                  <a:gd name="T0" fmla="*/ 0 w 17"/>
                  <a:gd name="T1" fmla="*/ 19 h 25"/>
                  <a:gd name="T2" fmla="*/ 8 w 17"/>
                  <a:gd name="T3" fmla="*/ 0 h 25"/>
                  <a:gd name="T4" fmla="*/ 11 w 17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25">
                    <a:moveTo>
                      <a:pt x="0" y="25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5" name="Freeform 1290"/>
              <p:cNvSpPr>
                <a:spLocks/>
              </p:cNvSpPr>
              <p:nvPr/>
            </p:nvSpPr>
            <p:spPr bwMode="auto">
              <a:xfrm>
                <a:off x="4711" y="3522"/>
                <a:ext cx="1" cy="104"/>
              </a:xfrm>
              <a:custGeom>
                <a:avLst/>
                <a:gdLst>
                  <a:gd name="T0" fmla="*/ 0 w 1"/>
                  <a:gd name="T1" fmla="*/ 86 h 108"/>
                  <a:gd name="T2" fmla="*/ 0 w 1"/>
                  <a:gd name="T3" fmla="*/ 9 h 108"/>
                  <a:gd name="T4" fmla="*/ 0 w 1"/>
                  <a:gd name="T5" fmla="*/ 0 h 1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8">
                    <a:moveTo>
                      <a:pt x="0" y="108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6" name="Freeform 1291"/>
              <p:cNvSpPr>
                <a:spLocks/>
              </p:cNvSpPr>
              <p:nvPr/>
            </p:nvSpPr>
            <p:spPr bwMode="auto">
              <a:xfrm>
                <a:off x="4711" y="3435"/>
                <a:ext cx="1" cy="96"/>
              </a:xfrm>
              <a:custGeom>
                <a:avLst/>
                <a:gdLst>
                  <a:gd name="T0" fmla="*/ 0 w 1"/>
                  <a:gd name="T1" fmla="*/ 78 h 100"/>
                  <a:gd name="T2" fmla="*/ 0 w 1"/>
                  <a:gd name="T3" fmla="*/ 8 h 100"/>
                  <a:gd name="T4" fmla="*/ 0 w 1"/>
                  <a:gd name="T5" fmla="*/ 0 h 1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0">
                    <a:moveTo>
                      <a:pt x="0" y="100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7" name="Freeform 1292"/>
              <p:cNvSpPr>
                <a:spLocks/>
              </p:cNvSpPr>
              <p:nvPr/>
            </p:nvSpPr>
            <p:spPr bwMode="auto">
              <a:xfrm>
                <a:off x="4711" y="3418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8" name="Freeform 1293"/>
              <p:cNvSpPr>
                <a:spLocks/>
              </p:cNvSpPr>
              <p:nvPr/>
            </p:nvSpPr>
            <p:spPr bwMode="auto">
              <a:xfrm>
                <a:off x="4711" y="3426"/>
                <a:ext cx="1" cy="96"/>
              </a:xfrm>
              <a:custGeom>
                <a:avLst/>
                <a:gdLst>
                  <a:gd name="T0" fmla="*/ 0 w 1"/>
                  <a:gd name="T1" fmla="*/ 0 h 100"/>
                  <a:gd name="T2" fmla="*/ 0 w 1"/>
                  <a:gd name="T3" fmla="*/ 72 h 100"/>
                  <a:gd name="T4" fmla="*/ 0 w 1"/>
                  <a:gd name="T5" fmla="*/ 78 h 1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0">
                    <a:moveTo>
                      <a:pt x="0" y="0"/>
                    </a:moveTo>
                    <a:lnTo>
                      <a:pt x="0" y="92"/>
                    </a:lnTo>
                    <a:lnTo>
                      <a:pt x="0" y="10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9" name="Freeform 1294"/>
              <p:cNvSpPr>
                <a:spLocks/>
              </p:cNvSpPr>
              <p:nvPr/>
            </p:nvSpPr>
            <p:spPr bwMode="auto">
              <a:xfrm>
                <a:off x="4711" y="3514"/>
                <a:ext cx="1" cy="120"/>
              </a:xfrm>
              <a:custGeom>
                <a:avLst/>
                <a:gdLst>
                  <a:gd name="T0" fmla="*/ 0 w 1"/>
                  <a:gd name="T1" fmla="*/ 0 h 125"/>
                  <a:gd name="T2" fmla="*/ 0 w 1"/>
                  <a:gd name="T3" fmla="*/ 91 h 125"/>
                  <a:gd name="T4" fmla="*/ 0 w 1"/>
                  <a:gd name="T5" fmla="*/ 98 h 1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25">
                    <a:moveTo>
                      <a:pt x="0" y="0"/>
                    </a:moveTo>
                    <a:lnTo>
                      <a:pt x="0" y="116"/>
                    </a:lnTo>
                    <a:lnTo>
                      <a:pt x="0" y="1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0" name="Freeform 1295"/>
              <p:cNvSpPr>
                <a:spLocks/>
              </p:cNvSpPr>
              <p:nvPr/>
            </p:nvSpPr>
            <p:spPr bwMode="auto">
              <a:xfrm>
                <a:off x="4711" y="3626"/>
                <a:ext cx="1" cy="56"/>
              </a:xfrm>
              <a:custGeom>
                <a:avLst/>
                <a:gdLst>
                  <a:gd name="T0" fmla="*/ 0 w 1"/>
                  <a:gd name="T1" fmla="*/ 0 h 59"/>
                  <a:gd name="T2" fmla="*/ 0 w 1"/>
                  <a:gd name="T3" fmla="*/ 37 h 59"/>
                  <a:gd name="T4" fmla="*/ 0 w 1"/>
                  <a:gd name="T5" fmla="*/ 43 h 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9">
                    <a:moveTo>
                      <a:pt x="0" y="0"/>
                    </a:moveTo>
                    <a:lnTo>
                      <a:pt x="0" y="50"/>
                    </a:lnTo>
                    <a:lnTo>
                      <a:pt x="0" y="5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1" name="Freeform 1296"/>
              <p:cNvSpPr>
                <a:spLocks/>
              </p:cNvSpPr>
              <p:nvPr/>
            </p:nvSpPr>
            <p:spPr bwMode="auto">
              <a:xfrm>
                <a:off x="4711" y="3674"/>
                <a:ext cx="1" cy="48"/>
              </a:xfrm>
              <a:custGeom>
                <a:avLst/>
                <a:gdLst>
                  <a:gd name="T0" fmla="*/ 0 w 1"/>
                  <a:gd name="T1" fmla="*/ 0 h 50"/>
                  <a:gd name="T2" fmla="*/ 0 w 1"/>
                  <a:gd name="T3" fmla="*/ 33 h 50"/>
                  <a:gd name="T4" fmla="*/ 0 w 1"/>
                  <a:gd name="T5" fmla="*/ 38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0"/>
                    </a:moveTo>
                    <a:lnTo>
                      <a:pt x="0" y="42"/>
                    </a:lnTo>
                    <a:lnTo>
                      <a:pt x="0" y="5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2" name="Freeform 1297"/>
              <p:cNvSpPr>
                <a:spLocks/>
              </p:cNvSpPr>
              <p:nvPr/>
            </p:nvSpPr>
            <p:spPr bwMode="auto">
              <a:xfrm>
                <a:off x="4711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3" name="Freeform 1298"/>
              <p:cNvSpPr>
                <a:spLocks/>
              </p:cNvSpPr>
              <p:nvPr/>
            </p:nvSpPr>
            <p:spPr bwMode="auto">
              <a:xfrm>
                <a:off x="4711" y="3714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4" name="Freeform 1299"/>
              <p:cNvSpPr>
                <a:spLocks/>
              </p:cNvSpPr>
              <p:nvPr/>
            </p:nvSpPr>
            <p:spPr bwMode="auto">
              <a:xfrm>
                <a:off x="4719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5" name="Freeform 1300"/>
              <p:cNvSpPr>
                <a:spLocks/>
              </p:cNvSpPr>
              <p:nvPr/>
            </p:nvSpPr>
            <p:spPr bwMode="auto">
              <a:xfrm>
                <a:off x="4719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6" name="Freeform 1301"/>
              <p:cNvSpPr>
                <a:spLocks/>
              </p:cNvSpPr>
              <p:nvPr/>
            </p:nvSpPr>
            <p:spPr bwMode="auto">
              <a:xfrm>
                <a:off x="4719" y="3730"/>
                <a:ext cx="16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6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7" name="Freeform 1302"/>
              <p:cNvSpPr>
                <a:spLocks/>
              </p:cNvSpPr>
              <p:nvPr/>
            </p:nvSpPr>
            <p:spPr bwMode="auto">
              <a:xfrm>
                <a:off x="472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8" name="Freeform 1303"/>
              <p:cNvSpPr>
                <a:spLocks/>
              </p:cNvSpPr>
              <p:nvPr/>
            </p:nvSpPr>
            <p:spPr bwMode="auto">
              <a:xfrm>
                <a:off x="472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9" name="Freeform 1304"/>
              <p:cNvSpPr>
                <a:spLocks/>
              </p:cNvSpPr>
              <p:nvPr/>
            </p:nvSpPr>
            <p:spPr bwMode="auto">
              <a:xfrm>
                <a:off x="4727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0" name="Freeform 1305"/>
              <p:cNvSpPr>
                <a:spLocks/>
              </p:cNvSpPr>
              <p:nvPr/>
            </p:nvSpPr>
            <p:spPr bwMode="auto">
              <a:xfrm>
                <a:off x="4735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1" name="Freeform 1306"/>
              <p:cNvSpPr>
                <a:spLocks/>
              </p:cNvSpPr>
              <p:nvPr/>
            </p:nvSpPr>
            <p:spPr bwMode="auto">
              <a:xfrm>
                <a:off x="473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2" name="Freeform 1307"/>
              <p:cNvSpPr>
                <a:spLocks/>
              </p:cNvSpPr>
              <p:nvPr/>
            </p:nvSpPr>
            <p:spPr bwMode="auto">
              <a:xfrm>
                <a:off x="4735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3" name="Freeform 1308"/>
              <p:cNvSpPr>
                <a:spLocks/>
              </p:cNvSpPr>
              <p:nvPr/>
            </p:nvSpPr>
            <p:spPr bwMode="auto">
              <a:xfrm>
                <a:off x="473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4" name="Freeform 1309"/>
              <p:cNvSpPr>
                <a:spLocks/>
              </p:cNvSpPr>
              <p:nvPr/>
            </p:nvSpPr>
            <p:spPr bwMode="auto">
              <a:xfrm>
                <a:off x="4735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5" name="Freeform 1310"/>
              <p:cNvSpPr>
                <a:spLocks/>
              </p:cNvSpPr>
              <p:nvPr/>
            </p:nvSpPr>
            <p:spPr bwMode="auto">
              <a:xfrm>
                <a:off x="474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6" name="Freeform 1311"/>
              <p:cNvSpPr>
                <a:spLocks/>
              </p:cNvSpPr>
              <p:nvPr/>
            </p:nvSpPr>
            <p:spPr bwMode="auto">
              <a:xfrm>
                <a:off x="474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7" name="Freeform 1312"/>
              <p:cNvSpPr>
                <a:spLocks/>
              </p:cNvSpPr>
              <p:nvPr/>
            </p:nvSpPr>
            <p:spPr bwMode="auto">
              <a:xfrm>
                <a:off x="474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8" name="Freeform 1313"/>
              <p:cNvSpPr>
                <a:spLocks/>
              </p:cNvSpPr>
              <p:nvPr/>
            </p:nvSpPr>
            <p:spPr bwMode="auto">
              <a:xfrm>
                <a:off x="474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9" name="Freeform 1314"/>
              <p:cNvSpPr>
                <a:spLocks/>
              </p:cNvSpPr>
              <p:nvPr/>
            </p:nvSpPr>
            <p:spPr bwMode="auto">
              <a:xfrm>
                <a:off x="4743" y="3738"/>
                <a:ext cx="16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6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0" name="Freeform 1315"/>
              <p:cNvSpPr>
                <a:spLocks/>
              </p:cNvSpPr>
              <p:nvPr/>
            </p:nvSpPr>
            <p:spPr bwMode="auto">
              <a:xfrm>
                <a:off x="475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1" name="Freeform 1316"/>
              <p:cNvSpPr>
                <a:spLocks/>
              </p:cNvSpPr>
              <p:nvPr/>
            </p:nvSpPr>
            <p:spPr bwMode="auto">
              <a:xfrm>
                <a:off x="475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2" name="Freeform 1317"/>
              <p:cNvSpPr>
                <a:spLocks/>
              </p:cNvSpPr>
              <p:nvPr/>
            </p:nvSpPr>
            <p:spPr bwMode="auto">
              <a:xfrm>
                <a:off x="475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3" name="Freeform 1318"/>
              <p:cNvSpPr>
                <a:spLocks/>
              </p:cNvSpPr>
              <p:nvPr/>
            </p:nvSpPr>
            <p:spPr bwMode="auto">
              <a:xfrm>
                <a:off x="475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4" name="Freeform 1319"/>
              <p:cNvSpPr>
                <a:spLocks/>
              </p:cNvSpPr>
              <p:nvPr/>
            </p:nvSpPr>
            <p:spPr bwMode="auto">
              <a:xfrm>
                <a:off x="475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5" name="Freeform 1320"/>
              <p:cNvSpPr>
                <a:spLocks/>
              </p:cNvSpPr>
              <p:nvPr/>
            </p:nvSpPr>
            <p:spPr bwMode="auto">
              <a:xfrm>
                <a:off x="475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6" name="Freeform 1321"/>
              <p:cNvSpPr>
                <a:spLocks/>
              </p:cNvSpPr>
              <p:nvPr/>
            </p:nvSpPr>
            <p:spPr bwMode="auto">
              <a:xfrm>
                <a:off x="4751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7" name="Freeform 1322"/>
              <p:cNvSpPr>
                <a:spLocks/>
              </p:cNvSpPr>
              <p:nvPr/>
            </p:nvSpPr>
            <p:spPr bwMode="auto">
              <a:xfrm>
                <a:off x="475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8" name="Freeform 1323"/>
              <p:cNvSpPr>
                <a:spLocks/>
              </p:cNvSpPr>
              <p:nvPr/>
            </p:nvSpPr>
            <p:spPr bwMode="auto">
              <a:xfrm>
                <a:off x="475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9" name="Freeform 1324"/>
              <p:cNvSpPr>
                <a:spLocks/>
              </p:cNvSpPr>
              <p:nvPr/>
            </p:nvSpPr>
            <p:spPr bwMode="auto">
              <a:xfrm>
                <a:off x="475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0" name="Freeform 1325"/>
              <p:cNvSpPr>
                <a:spLocks/>
              </p:cNvSpPr>
              <p:nvPr/>
            </p:nvSpPr>
            <p:spPr bwMode="auto">
              <a:xfrm>
                <a:off x="4759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1" name="Freeform 1326"/>
              <p:cNvSpPr>
                <a:spLocks/>
              </p:cNvSpPr>
              <p:nvPr/>
            </p:nvSpPr>
            <p:spPr bwMode="auto">
              <a:xfrm>
                <a:off x="476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2" name="Freeform 1327"/>
              <p:cNvSpPr>
                <a:spLocks/>
              </p:cNvSpPr>
              <p:nvPr/>
            </p:nvSpPr>
            <p:spPr bwMode="auto">
              <a:xfrm>
                <a:off x="476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3" name="Freeform 1328"/>
              <p:cNvSpPr>
                <a:spLocks/>
              </p:cNvSpPr>
              <p:nvPr/>
            </p:nvSpPr>
            <p:spPr bwMode="auto">
              <a:xfrm>
                <a:off x="476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4" name="Freeform 1329"/>
              <p:cNvSpPr>
                <a:spLocks/>
              </p:cNvSpPr>
              <p:nvPr/>
            </p:nvSpPr>
            <p:spPr bwMode="auto">
              <a:xfrm>
                <a:off x="476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5" name="Freeform 1330"/>
              <p:cNvSpPr>
                <a:spLocks/>
              </p:cNvSpPr>
              <p:nvPr/>
            </p:nvSpPr>
            <p:spPr bwMode="auto">
              <a:xfrm>
                <a:off x="476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6" name="Freeform 1331"/>
              <p:cNvSpPr>
                <a:spLocks/>
              </p:cNvSpPr>
              <p:nvPr/>
            </p:nvSpPr>
            <p:spPr bwMode="auto">
              <a:xfrm>
                <a:off x="4767" y="3730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7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7" name="Freeform 1332"/>
              <p:cNvSpPr>
                <a:spLocks/>
              </p:cNvSpPr>
              <p:nvPr/>
            </p:nvSpPr>
            <p:spPr bwMode="auto">
              <a:xfrm>
                <a:off x="477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8" name="Freeform 1333"/>
              <p:cNvSpPr>
                <a:spLocks/>
              </p:cNvSpPr>
              <p:nvPr/>
            </p:nvSpPr>
            <p:spPr bwMode="auto">
              <a:xfrm>
                <a:off x="4775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9" name="Freeform 1334"/>
              <p:cNvSpPr>
                <a:spLocks/>
              </p:cNvSpPr>
              <p:nvPr/>
            </p:nvSpPr>
            <p:spPr bwMode="auto">
              <a:xfrm>
                <a:off x="477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0" name="Freeform 1335"/>
              <p:cNvSpPr>
                <a:spLocks/>
              </p:cNvSpPr>
              <p:nvPr/>
            </p:nvSpPr>
            <p:spPr bwMode="auto">
              <a:xfrm>
                <a:off x="4775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1" name="Freeform 1336"/>
              <p:cNvSpPr>
                <a:spLocks/>
              </p:cNvSpPr>
              <p:nvPr/>
            </p:nvSpPr>
            <p:spPr bwMode="auto">
              <a:xfrm>
                <a:off x="478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2" name="Freeform 1337"/>
              <p:cNvSpPr>
                <a:spLocks/>
              </p:cNvSpPr>
              <p:nvPr/>
            </p:nvSpPr>
            <p:spPr bwMode="auto">
              <a:xfrm>
                <a:off x="478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3" name="Freeform 1338"/>
              <p:cNvSpPr>
                <a:spLocks/>
              </p:cNvSpPr>
              <p:nvPr/>
            </p:nvSpPr>
            <p:spPr bwMode="auto">
              <a:xfrm>
                <a:off x="4784" y="3738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4" name="Freeform 1339"/>
              <p:cNvSpPr>
                <a:spLocks/>
              </p:cNvSpPr>
              <p:nvPr/>
            </p:nvSpPr>
            <p:spPr bwMode="auto">
              <a:xfrm>
                <a:off x="479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5" name="Freeform 1340"/>
              <p:cNvSpPr>
                <a:spLocks/>
              </p:cNvSpPr>
              <p:nvPr/>
            </p:nvSpPr>
            <p:spPr bwMode="auto">
              <a:xfrm>
                <a:off x="4791" y="3730"/>
                <a:ext cx="17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7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6" name="Freeform 1341"/>
              <p:cNvSpPr>
                <a:spLocks/>
              </p:cNvSpPr>
              <p:nvPr/>
            </p:nvSpPr>
            <p:spPr bwMode="auto">
              <a:xfrm>
                <a:off x="479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7" name="Freeform 1342"/>
              <p:cNvSpPr>
                <a:spLocks/>
              </p:cNvSpPr>
              <p:nvPr/>
            </p:nvSpPr>
            <p:spPr bwMode="auto">
              <a:xfrm>
                <a:off x="479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8" name="Freeform 1343"/>
              <p:cNvSpPr>
                <a:spLocks/>
              </p:cNvSpPr>
              <p:nvPr/>
            </p:nvSpPr>
            <p:spPr bwMode="auto">
              <a:xfrm>
                <a:off x="479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9" name="Freeform 1344"/>
              <p:cNvSpPr>
                <a:spLocks/>
              </p:cNvSpPr>
              <p:nvPr/>
            </p:nvSpPr>
            <p:spPr bwMode="auto">
              <a:xfrm>
                <a:off x="4799" y="3730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9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0" name="Freeform 1345"/>
              <p:cNvSpPr>
                <a:spLocks/>
              </p:cNvSpPr>
              <p:nvPr/>
            </p:nvSpPr>
            <p:spPr bwMode="auto">
              <a:xfrm>
                <a:off x="480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1" name="Freeform 1346"/>
              <p:cNvSpPr>
                <a:spLocks/>
              </p:cNvSpPr>
              <p:nvPr/>
            </p:nvSpPr>
            <p:spPr bwMode="auto">
              <a:xfrm>
                <a:off x="4808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2" name="Freeform 1347"/>
              <p:cNvSpPr>
                <a:spLocks/>
              </p:cNvSpPr>
              <p:nvPr/>
            </p:nvSpPr>
            <p:spPr bwMode="auto">
              <a:xfrm>
                <a:off x="4808" y="3730"/>
                <a:ext cx="15" cy="8"/>
              </a:xfrm>
              <a:custGeom>
                <a:avLst/>
                <a:gdLst>
                  <a:gd name="T0" fmla="*/ 0 w 16"/>
                  <a:gd name="T1" fmla="*/ 8 h 8"/>
                  <a:gd name="T2" fmla="*/ 8 w 16"/>
                  <a:gd name="T3" fmla="*/ 0 h 8"/>
                  <a:gd name="T4" fmla="*/ 10 w 16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3" name="Freeform 1348"/>
              <p:cNvSpPr>
                <a:spLocks/>
              </p:cNvSpPr>
              <p:nvPr/>
            </p:nvSpPr>
            <p:spPr bwMode="auto">
              <a:xfrm>
                <a:off x="4815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4" name="Freeform 1349"/>
              <p:cNvSpPr>
                <a:spLocks/>
              </p:cNvSpPr>
              <p:nvPr/>
            </p:nvSpPr>
            <p:spPr bwMode="auto">
              <a:xfrm>
                <a:off x="4815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5" name="Freeform 1350"/>
              <p:cNvSpPr>
                <a:spLocks/>
              </p:cNvSpPr>
              <p:nvPr/>
            </p:nvSpPr>
            <p:spPr bwMode="auto">
              <a:xfrm>
                <a:off x="4815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6" name="Freeform 1351"/>
              <p:cNvSpPr>
                <a:spLocks/>
              </p:cNvSpPr>
              <p:nvPr/>
            </p:nvSpPr>
            <p:spPr bwMode="auto">
              <a:xfrm>
                <a:off x="4815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7" name="Freeform 1352"/>
              <p:cNvSpPr>
                <a:spLocks/>
              </p:cNvSpPr>
              <p:nvPr/>
            </p:nvSpPr>
            <p:spPr bwMode="auto">
              <a:xfrm>
                <a:off x="4815" y="3682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8" name="Freeform 1353"/>
              <p:cNvSpPr>
                <a:spLocks/>
              </p:cNvSpPr>
              <p:nvPr/>
            </p:nvSpPr>
            <p:spPr bwMode="auto">
              <a:xfrm>
                <a:off x="4815" y="3658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9" name="Freeform 1354"/>
              <p:cNvSpPr>
                <a:spLocks/>
              </p:cNvSpPr>
              <p:nvPr/>
            </p:nvSpPr>
            <p:spPr bwMode="auto">
              <a:xfrm>
                <a:off x="4815" y="3642"/>
                <a:ext cx="17" cy="24"/>
              </a:xfrm>
              <a:custGeom>
                <a:avLst/>
                <a:gdLst>
                  <a:gd name="T0" fmla="*/ 0 w 17"/>
                  <a:gd name="T1" fmla="*/ 19 h 25"/>
                  <a:gd name="T2" fmla="*/ 8 w 17"/>
                  <a:gd name="T3" fmla="*/ 0 h 25"/>
                  <a:gd name="T4" fmla="*/ 17 w 17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25">
                    <a:moveTo>
                      <a:pt x="0" y="25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0" name="Freeform 1355"/>
              <p:cNvSpPr>
                <a:spLocks/>
              </p:cNvSpPr>
              <p:nvPr/>
            </p:nvSpPr>
            <p:spPr bwMode="auto">
              <a:xfrm>
                <a:off x="4823" y="3642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1" name="Freeform 1356"/>
              <p:cNvSpPr>
                <a:spLocks/>
              </p:cNvSpPr>
              <p:nvPr/>
            </p:nvSpPr>
            <p:spPr bwMode="auto">
              <a:xfrm>
                <a:off x="4823" y="3666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2" name="Freeform 1357"/>
              <p:cNvSpPr>
                <a:spLocks/>
              </p:cNvSpPr>
              <p:nvPr/>
            </p:nvSpPr>
            <p:spPr bwMode="auto">
              <a:xfrm>
                <a:off x="4823" y="3690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3" name="Freeform 1358"/>
              <p:cNvSpPr>
                <a:spLocks/>
              </p:cNvSpPr>
              <p:nvPr/>
            </p:nvSpPr>
            <p:spPr bwMode="auto">
              <a:xfrm>
                <a:off x="4823" y="3706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4" name="Freeform 1359"/>
              <p:cNvSpPr>
                <a:spLocks/>
              </p:cNvSpPr>
              <p:nvPr/>
            </p:nvSpPr>
            <p:spPr bwMode="auto">
              <a:xfrm>
                <a:off x="4823" y="3698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5" name="Freeform 1360"/>
              <p:cNvSpPr>
                <a:spLocks/>
              </p:cNvSpPr>
              <p:nvPr/>
            </p:nvSpPr>
            <p:spPr bwMode="auto">
              <a:xfrm>
                <a:off x="4823" y="3690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6" name="Freeform 1361"/>
              <p:cNvSpPr>
                <a:spLocks/>
              </p:cNvSpPr>
              <p:nvPr/>
            </p:nvSpPr>
            <p:spPr bwMode="auto">
              <a:xfrm>
                <a:off x="4823" y="369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7" name="Freeform 1362"/>
              <p:cNvSpPr>
                <a:spLocks/>
              </p:cNvSpPr>
              <p:nvPr/>
            </p:nvSpPr>
            <p:spPr bwMode="auto">
              <a:xfrm>
                <a:off x="4832" y="3690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8" name="Freeform 1363"/>
              <p:cNvSpPr>
                <a:spLocks/>
              </p:cNvSpPr>
              <p:nvPr/>
            </p:nvSpPr>
            <p:spPr bwMode="auto">
              <a:xfrm>
                <a:off x="4832" y="3682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9" name="Freeform 1364"/>
              <p:cNvSpPr>
                <a:spLocks/>
              </p:cNvSpPr>
              <p:nvPr/>
            </p:nvSpPr>
            <p:spPr bwMode="auto">
              <a:xfrm>
                <a:off x="4832" y="3690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0" name="Freeform 1365"/>
              <p:cNvSpPr>
                <a:spLocks/>
              </p:cNvSpPr>
              <p:nvPr/>
            </p:nvSpPr>
            <p:spPr bwMode="auto">
              <a:xfrm>
                <a:off x="4832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1" name="Freeform 1366"/>
              <p:cNvSpPr>
                <a:spLocks/>
              </p:cNvSpPr>
              <p:nvPr/>
            </p:nvSpPr>
            <p:spPr bwMode="auto">
              <a:xfrm>
                <a:off x="4832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2" name="Freeform 1367"/>
              <p:cNvSpPr>
                <a:spLocks/>
              </p:cNvSpPr>
              <p:nvPr/>
            </p:nvSpPr>
            <p:spPr bwMode="auto">
              <a:xfrm>
                <a:off x="4832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3" name="Freeform 1368"/>
              <p:cNvSpPr>
                <a:spLocks/>
              </p:cNvSpPr>
              <p:nvPr/>
            </p:nvSpPr>
            <p:spPr bwMode="auto">
              <a:xfrm>
                <a:off x="4832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4" name="Freeform 1369"/>
              <p:cNvSpPr>
                <a:spLocks/>
              </p:cNvSpPr>
              <p:nvPr/>
            </p:nvSpPr>
            <p:spPr bwMode="auto">
              <a:xfrm>
                <a:off x="4832" y="3730"/>
                <a:ext cx="15" cy="8"/>
              </a:xfrm>
              <a:custGeom>
                <a:avLst/>
                <a:gdLst>
                  <a:gd name="T0" fmla="*/ 0 w 16"/>
                  <a:gd name="T1" fmla="*/ 0 h 8"/>
                  <a:gd name="T2" fmla="*/ 8 w 16"/>
                  <a:gd name="T3" fmla="*/ 8 h 8"/>
                  <a:gd name="T4" fmla="*/ 10 w 16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8"/>
                    </a:lnTo>
                    <a:lnTo>
                      <a:pt x="16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5" name="Freeform 1370"/>
              <p:cNvSpPr>
                <a:spLocks/>
              </p:cNvSpPr>
              <p:nvPr/>
            </p:nvSpPr>
            <p:spPr bwMode="auto">
              <a:xfrm>
                <a:off x="483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6" name="Freeform 1371"/>
              <p:cNvSpPr>
                <a:spLocks/>
              </p:cNvSpPr>
              <p:nvPr/>
            </p:nvSpPr>
            <p:spPr bwMode="auto">
              <a:xfrm>
                <a:off x="483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7" name="Freeform 1372"/>
              <p:cNvSpPr>
                <a:spLocks/>
              </p:cNvSpPr>
              <p:nvPr/>
            </p:nvSpPr>
            <p:spPr bwMode="auto">
              <a:xfrm>
                <a:off x="483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8" name="Freeform 1373"/>
              <p:cNvSpPr>
                <a:spLocks/>
              </p:cNvSpPr>
              <p:nvPr/>
            </p:nvSpPr>
            <p:spPr bwMode="auto">
              <a:xfrm>
                <a:off x="483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9" name="Freeform 1374"/>
              <p:cNvSpPr>
                <a:spLocks/>
              </p:cNvSpPr>
              <p:nvPr/>
            </p:nvSpPr>
            <p:spPr bwMode="auto">
              <a:xfrm>
                <a:off x="483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0" name="Freeform 1375"/>
              <p:cNvSpPr>
                <a:spLocks/>
              </p:cNvSpPr>
              <p:nvPr/>
            </p:nvSpPr>
            <p:spPr bwMode="auto">
              <a:xfrm>
                <a:off x="4839" y="3730"/>
                <a:ext cx="17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7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1" name="Freeform 1376"/>
              <p:cNvSpPr>
                <a:spLocks/>
              </p:cNvSpPr>
              <p:nvPr/>
            </p:nvSpPr>
            <p:spPr bwMode="auto">
              <a:xfrm>
                <a:off x="484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2" name="Freeform 1377"/>
              <p:cNvSpPr>
                <a:spLocks/>
              </p:cNvSpPr>
              <p:nvPr/>
            </p:nvSpPr>
            <p:spPr bwMode="auto">
              <a:xfrm>
                <a:off x="484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3" name="Freeform 1378"/>
              <p:cNvSpPr>
                <a:spLocks/>
              </p:cNvSpPr>
              <p:nvPr/>
            </p:nvSpPr>
            <p:spPr bwMode="auto">
              <a:xfrm>
                <a:off x="484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4" name="Freeform 1379"/>
              <p:cNvSpPr>
                <a:spLocks/>
              </p:cNvSpPr>
              <p:nvPr/>
            </p:nvSpPr>
            <p:spPr bwMode="auto">
              <a:xfrm>
                <a:off x="484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5" name="Freeform 1380"/>
              <p:cNvSpPr>
                <a:spLocks/>
              </p:cNvSpPr>
              <p:nvPr/>
            </p:nvSpPr>
            <p:spPr bwMode="auto">
              <a:xfrm>
                <a:off x="4847" y="3714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6" name="Freeform 1381"/>
              <p:cNvSpPr>
                <a:spLocks/>
              </p:cNvSpPr>
              <p:nvPr/>
            </p:nvSpPr>
            <p:spPr bwMode="auto">
              <a:xfrm>
                <a:off x="4847" y="3722"/>
                <a:ext cx="16" cy="8"/>
              </a:xfrm>
              <a:custGeom>
                <a:avLst/>
                <a:gdLst>
                  <a:gd name="T0" fmla="*/ 0 w 17"/>
                  <a:gd name="T1" fmla="*/ 0 h 9"/>
                  <a:gd name="T2" fmla="*/ 8 w 17"/>
                  <a:gd name="T3" fmla="*/ 4 h 9"/>
                  <a:gd name="T4" fmla="*/ 11 w 17"/>
                  <a:gd name="T5" fmla="*/ 4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0"/>
                    </a:moveTo>
                    <a:lnTo>
                      <a:pt x="9" y="9"/>
                    </a:lnTo>
                    <a:lnTo>
                      <a:pt x="17" y="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7" name="Freeform 1382"/>
              <p:cNvSpPr>
                <a:spLocks/>
              </p:cNvSpPr>
              <p:nvPr/>
            </p:nvSpPr>
            <p:spPr bwMode="auto">
              <a:xfrm>
                <a:off x="4856" y="3706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8" name="Freeform 1383"/>
              <p:cNvSpPr>
                <a:spLocks/>
              </p:cNvSpPr>
              <p:nvPr/>
            </p:nvSpPr>
            <p:spPr bwMode="auto">
              <a:xfrm>
                <a:off x="4856" y="3690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9" name="Freeform 1384"/>
              <p:cNvSpPr>
                <a:spLocks/>
              </p:cNvSpPr>
              <p:nvPr/>
            </p:nvSpPr>
            <p:spPr bwMode="auto">
              <a:xfrm>
                <a:off x="4856" y="3674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0" name="Freeform 1385"/>
              <p:cNvSpPr>
                <a:spLocks/>
              </p:cNvSpPr>
              <p:nvPr/>
            </p:nvSpPr>
            <p:spPr bwMode="auto">
              <a:xfrm>
                <a:off x="4856" y="3634"/>
                <a:ext cx="1" cy="48"/>
              </a:xfrm>
              <a:custGeom>
                <a:avLst/>
                <a:gdLst>
                  <a:gd name="T0" fmla="*/ 0 w 1"/>
                  <a:gd name="T1" fmla="*/ 38 h 50"/>
                  <a:gd name="T2" fmla="*/ 0 w 1"/>
                  <a:gd name="T3" fmla="*/ 8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50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1" name="Freeform 1386"/>
              <p:cNvSpPr>
                <a:spLocks/>
              </p:cNvSpPr>
              <p:nvPr/>
            </p:nvSpPr>
            <p:spPr bwMode="auto">
              <a:xfrm>
                <a:off x="4856" y="3626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2" name="Freeform 1387"/>
              <p:cNvSpPr>
                <a:spLocks/>
              </p:cNvSpPr>
              <p:nvPr/>
            </p:nvSpPr>
            <p:spPr bwMode="auto">
              <a:xfrm>
                <a:off x="4856" y="3634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3" name="Freeform 1388"/>
              <p:cNvSpPr>
                <a:spLocks/>
              </p:cNvSpPr>
              <p:nvPr/>
            </p:nvSpPr>
            <p:spPr bwMode="auto">
              <a:xfrm>
                <a:off x="4863" y="3634"/>
                <a:ext cx="1" cy="64"/>
              </a:xfrm>
              <a:custGeom>
                <a:avLst/>
                <a:gdLst>
                  <a:gd name="T0" fmla="*/ 0 w 1"/>
                  <a:gd name="T1" fmla="*/ 0 h 66"/>
                  <a:gd name="T2" fmla="*/ 0 w 1"/>
                  <a:gd name="T3" fmla="*/ 47 h 66"/>
                  <a:gd name="T4" fmla="*/ 0 w 1"/>
                  <a:gd name="T5" fmla="*/ 54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6">
                    <a:moveTo>
                      <a:pt x="0" y="0"/>
                    </a:moveTo>
                    <a:lnTo>
                      <a:pt x="0" y="58"/>
                    </a:lnTo>
                    <a:lnTo>
                      <a:pt x="0" y="6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4" name="Freeform 1389"/>
              <p:cNvSpPr>
                <a:spLocks/>
              </p:cNvSpPr>
              <p:nvPr/>
            </p:nvSpPr>
            <p:spPr bwMode="auto">
              <a:xfrm>
                <a:off x="4863" y="3690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5" name="Freeform 1390"/>
              <p:cNvSpPr>
                <a:spLocks/>
              </p:cNvSpPr>
              <p:nvPr/>
            </p:nvSpPr>
            <p:spPr bwMode="auto">
              <a:xfrm>
                <a:off x="4863" y="3706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6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6" name="Freeform 1391"/>
              <p:cNvSpPr>
                <a:spLocks/>
              </p:cNvSpPr>
              <p:nvPr/>
            </p:nvSpPr>
            <p:spPr bwMode="auto">
              <a:xfrm>
                <a:off x="4863" y="3698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7" name="Freeform 1392"/>
              <p:cNvSpPr>
                <a:spLocks/>
              </p:cNvSpPr>
              <p:nvPr/>
            </p:nvSpPr>
            <p:spPr bwMode="auto">
              <a:xfrm>
                <a:off x="4863" y="3682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8" name="Freeform 1393"/>
              <p:cNvSpPr>
                <a:spLocks/>
              </p:cNvSpPr>
              <p:nvPr/>
            </p:nvSpPr>
            <p:spPr bwMode="auto">
              <a:xfrm>
                <a:off x="4863" y="3666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9" name="Freeform 1394"/>
              <p:cNvSpPr>
                <a:spLocks/>
              </p:cNvSpPr>
              <p:nvPr/>
            </p:nvSpPr>
            <p:spPr bwMode="auto">
              <a:xfrm>
                <a:off x="4863" y="3674"/>
                <a:ext cx="17" cy="16"/>
              </a:xfrm>
              <a:custGeom>
                <a:avLst/>
                <a:gdLst>
                  <a:gd name="T0" fmla="*/ 0 w 17"/>
                  <a:gd name="T1" fmla="*/ 0 h 17"/>
                  <a:gd name="T2" fmla="*/ 8 w 17"/>
                  <a:gd name="T3" fmla="*/ 11 h 17"/>
                  <a:gd name="T4" fmla="*/ 17 w 17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8" y="17"/>
                    </a:lnTo>
                    <a:lnTo>
                      <a:pt x="17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0" name="Freeform 1395"/>
              <p:cNvSpPr>
                <a:spLocks/>
              </p:cNvSpPr>
              <p:nvPr/>
            </p:nvSpPr>
            <p:spPr bwMode="auto">
              <a:xfrm>
                <a:off x="4871" y="3690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1" name="Freeform 1396"/>
              <p:cNvSpPr>
                <a:spLocks/>
              </p:cNvSpPr>
              <p:nvPr/>
            </p:nvSpPr>
            <p:spPr bwMode="auto">
              <a:xfrm>
                <a:off x="4871" y="3706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6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2" name="Freeform 1397"/>
              <p:cNvSpPr>
                <a:spLocks/>
              </p:cNvSpPr>
              <p:nvPr/>
            </p:nvSpPr>
            <p:spPr bwMode="auto">
              <a:xfrm>
                <a:off x="4871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3" name="Freeform 1398"/>
              <p:cNvSpPr>
                <a:spLocks/>
              </p:cNvSpPr>
              <p:nvPr/>
            </p:nvSpPr>
            <p:spPr bwMode="auto">
              <a:xfrm>
                <a:off x="487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4" name="Freeform 1399"/>
              <p:cNvSpPr>
                <a:spLocks/>
              </p:cNvSpPr>
              <p:nvPr/>
            </p:nvSpPr>
            <p:spPr bwMode="auto">
              <a:xfrm>
                <a:off x="487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5" name="Freeform 1400"/>
              <p:cNvSpPr>
                <a:spLocks/>
              </p:cNvSpPr>
              <p:nvPr/>
            </p:nvSpPr>
            <p:spPr bwMode="auto">
              <a:xfrm>
                <a:off x="487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6" name="Freeform 1401"/>
              <p:cNvSpPr>
                <a:spLocks/>
              </p:cNvSpPr>
              <p:nvPr/>
            </p:nvSpPr>
            <p:spPr bwMode="auto">
              <a:xfrm>
                <a:off x="4871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7" name="Freeform 1402"/>
              <p:cNvSpPr>
                <a:spLocks/>
              </p:cNvSpPr>
              <p:nvPr/>
            </p:nvSpPr>
            <p:spPr bwMode="auto">
              <a:xfrm>
                <a:off x="488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8" name="Freeform 1403"/>
              <p:cNvSpPr>
                <a:spLocks/>
              </p:cNvSpPr>
              <p:nvPr/>
            </p:nvSpPr>
            <p:spPr bwMode="auto">
              <a:xfrm>
                <a:off x="488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9" name="Freeform 1404"/>
              <p:cNvSpPr>
                <a:spLocks/>
              </p:cNvSpPr>
              <p:nvPr/>
            </p:nvSpPr>
            <p:spPr bwMode="auto">
              <a:xfrm>
                <a:off x="4880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0" name="Freeform 1405"/>
              <p:cNvSpPr>
                <a:spLocks/>
              </p:cNvSpPr>
              <p:nvPr/>
            </p:nvSpPr>
            <p:spPr bwMode="auto">
              <a:xfrm>
                <a:off x="4880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1" name="Freeform 1406"/>
              <p:cNvSpPr>
                <a:spLocks/>
              </p:cNvSpPr>
              <p:nvPr/>
            </p:nvSpPr>
            <p:spPr bwMode="auto">
              <a:xfrm>
                <a:off x="4880" y="3738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2" name="Freeform 1407"/>
              <p:cNvSpPr>
                <a:spLocks/>
              </p:cNvSpPr>
              <p:nvPr/>
            </p:nvSpPr>
            <p:spPr bwMode="auto">
              <a:xfrm>
                <a:off x="488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3" name="Freeform 1408"/>
              <p:cNvSpPr>
                <a:spLocks/>
              </p:cNvSpPr>
              <p:nvPr/>
            </p:nvSpPr>
            <p:spPr bwMode="auto">
              <a:xfrm>
                <a:off x="488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4" name="Freeform 1409"/>
              <p:cNvSpPr>
                <a:spLocks/>
              </p:cNvSpPr>
              <p:nvPr/>
            </p:nvSpPr>
            <p:spPr bwMode="auto">
              <a:xfrm>
                <a:off x="4887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5" name="Freeform 1410"/>
              <p:cNvSpPr>
                <a:spLocks/>
              </p:cNvSpPr>
              <p:nvPr/>
            </p:nvSpPr>
            <p:spPr bwMode="auto">
              <a:xfrm>
                <a:off x="488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6" name="Freeform 1411"/>
              <p:cNvSpPr>
                <a:spLocks/>
              </p:cNvSpPr>
              <p:nvPr/>
            </p:nvSpPr>
            <p:spPr bwMode="auto">
              <a:xfrm>
                <a:off x="4887" y="3730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7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7" name="Freeform 1412"/>
              <p:cNvSpPr>
                <a:spLocks/>
              </p:cNvSpPr>
              <p:nvPr/>
            </p:nvSpPr>
            <p:spPr bwMode="auto">
              <a:xfrm>
                <a:off x="4895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8" name="Freeform 1413"/>
              <p:cNvSpPr>
                <a:spLocks/>
              </p:cNvSpPr>
              <p:nvPr/>
            </p:nvSpPr>
            <p:spPr bwMode="auto">
              <a:xfrm>
                <a:off x="4895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9" name="Freeform 1414"/>
              <p:cNvSpPr>
                <a:spLocks/>
              </p:cNvSpPr>
              <p:nvPr/>
            </p:nvSpPr>
            <p:spPr bwMode="auto">
              <a:xfrm>
                <a:off x="4895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0" name="Freeform 1415"/>
              <p:cNvSpPr>
                <a:spLocks/>
              </p:cNvSpPr>
              <p:nvPr/>
            </p:nvSpPr>
            <p:spPr bwMode="auto">
              <a:xfrm>
                <a:off x="4895" y="3698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0" name="Group 1416"/>
            <p:cNvGrpSpPr>
              <a:grpSpLocks/>
            </p:cNvGrpSpPr>
            <p:nvPr/>
          </p:nvGrpSpPr>
          <p:grpSpPr bwMode="auto">
            <a:xfrm>
              <a:off x="2679" y="1493"/>
              <a:ext cx="2868" cy="2035"/>
              <a:chOff x="2375" y="1450"/>
              <a:chExt cx="2882" cy="2297"/>
            </a:xfrm>
          </p:grpSpPr>
          <p:sp>
            <p:nvSpPr>
              <p:cNvPr id="19541" name="Freeform 1417"/>
              <p:cNvSpPr>
                <a:spLocks/>
              </p:cNvSpPr>
              <p:nvPr/>
            </p:nvSpPr>
            <p:spPr bwMode="auto">
              <a:xfrm>
                <a:off x="4895" y="3706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2" name="Freeform 1418"/>
              <p:cNvSpPr>
                <a:spLocks/>
              </p:cNvSpPr>
              <p:nvPr/>
            </p:nvSpPr>
            <p:spPr bwMode="auto">
              <a:xfrm>
                <a:off x="4895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3" name="Freeform 1419"/>
              <p:cNvSpPr>
                <a:spLocks/>
              </p:cNvSpPr>
              <p:nvPr/>
            </p:nvSpPr>
            <p:spPr bwMode="auto">
              <a:xfrm>
                <a:off x="4895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4" name="Freeform 1420"/>
              <p:cNvSpPr>
                <a:spLocks/>
              </p:cNvSpPr>
              <p:nvPr/>
            </p:nvSpPr>
            <p:spPr bwMode="auto">
              <a:xfrm>
                <a:off x="4895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5" name="Freeform 1421"/>
              <p:cNvSpPr>
                <a:spLocks/>
              </p:cNvSpPr>
              <p:nvPr/>
            </p:nvSpPr>
            <p:spPr bwMode="auto">
              <a:xfrm>
                <a:off x="4904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6" name="Freeform 1422"/>
              <p:cNvSpPr>
                <a:spLocks/>
              </p:cNvSpPr>
              <p:nvPr/>
            </p:nvSpPr>
            <p:spPr bwMode="auto">
              <a:xfrm>
                <a:off x="4904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7" name="Freeform 1423"/>
              <p:cNvSpPr>
                <a:spLocks/>
              </p:cNvSpPr>
              <p:nvPr/>
            </p:nvSpPr>
            <p:spPr bwMode="auto">
              <a:xfrm>
                <a:off x="4904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8" name="Freeform 1424"/>
              <p:cNvSpPr>
                <a:spLocks/>
              </p:cNvSpPr>
              <p:nvPr/>
            </p:nvSpPr>
            <p:spPr bwMode="auto">
              <a:xfrm>
                <a:off x="4904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9" name="Freeform 1425"/>
              <p:cNvSpPr>
                <a:spLocks/>
              </p:cNvSpPr>
              <p:nvPr/>
            </p:nvSpPr>
            <p:spPr bwMode="auto">
              <a:xfrm>
                <a:off x="4904" y="3730"/>
                <a:ext cx="15" cy="8"/>
              </a:xfrm>
              <a:custGeom>
                <a:avLst/>
                <a:gdLst>
                  <a:gd name="T0" fmla="*/ 0 w 16"/>
                  <a:gd name="T1" fmla="*/ 0 h 8"/>
                  <a:gd name="T2" fmla="*/ 8 w 16"/>
                  <a:gd name="T3" fmla="*/ 8 h 8"/>
                  <a:gd name="T4" fmla="*/ 10 w 16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8"/>
                    </a:lnTo>
                    <a:lnTo>
                      <a:pt x="16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0" name="Freeform 1426"/>
              <p:cNvSpPr>
                <a:spLocks/>
              </p:cNvSpPr>
              <p:nvPr/>
            </p:nvSpPr>
            <p:spPr bwMode="auto">
              <a:xfrm>
                <a:off x="491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1" name="Freeform 1427"/>
              <p:cNvSpPr>
                <a:spLocks/>
              </p:cNvSpPr>
              <p:nvPr/>
            </p:nvSpPr>
            <p:spPr bwMode="auto">
              <a:xfrm>
                <a:off x="491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2" name="Freeform 1428"/>
              <p:cNvSpPr>
                <a:spLocks/>
              </p:cNvSpPr>
              <p:nvPr/>
            </p:nvSpPr>
            <p:spPr bwMode="auto">
              <a:xfrm>
                <a:off x="491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3" name="Freeform 1429"/>
              <p:cNvSpPr>
                <a:spLocks/>
              </p:cNvSpPr>
              <p:nvPr/>
            </p:nvSpPr>
            <p:spPr bwMode="auto">
              <a:xfrm>
                <a:off x="491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4" name="Freeform 1430"/>
              <p:cNvSpPr>
                <a:spLocks/>
              </p:cNvSpPr>
              <p:nvPr/>
            </p:nvSpPr>
            <p:spPr bwMode="auto">
              <a:xfrm>
                <a:off x="491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5" name="Freeform 1431"/>
              <p:cNvSpPr>
                <a:spLocks/>
              </p:cNvSpPr>
              <p:nvPr/>
            </p:nvSpPr>
            <p:spPr bwMode="auto">
              <a:xfrm>
                <a:off x="491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6" name="Freeform 1432"/>
              <p:cNvSpPr>
                <a:spLocks/>
              </p:cNvSpPr>
              <p:nvPr/>
            </p:nvSpPr>
            <p:spPr bwMode="auto">
              <a:xfrm>
                <a:off x="491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7" name="Freeform 1433"/>
              <p:cNvSpPr>
                <a:spLocks/>
              </p:cNvSpPr>
              <p:nvPr/>
            </p:nvSpPr>
            <p:spPr bwMode="auto">
              <a:xfrm>
                <a:off x="491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8" name="Freeform 1434"/>
              <p:cNvSpPr>
                <a:spLocks/>
              </p:cNvSpPr>
              <p:nvPr/>
            </p:nvSpPr>
            <p:spPr bwMode="auto">
              <a:xfrm>
                <a:off x="4911" y="3738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9" name="Freeform 1435"/>
              <p:cNvSpPr>
                <a:spLocks/>
              </p:cNvSpPr>
              <p:nvPr/>
            </p:nvSpPr>
            <p:spPr bwMode="auto">
              <a:xfrm>
                <a:off x="491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0" name="Freeform 1436"/>
              <p:cNvSpPr>
                <a:spLocks/>
              </p:cNvSpPr>
              <p:nvPr/>
            </p:nvSpPr>
            <p:spPr bwMode="auto">
              <a:xfrm>
                <a:off x="491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1" name="Freeform 1437"/>
              <p:cNvSpPr>
                <a:spLocks/>
              </p:cNvSpPr>
              <p:nvPr/>
            </p:nvSpPr>
            <p:spPr bwMode="auto">
              <a:xfrm>
                <a:off x="4919" y="3738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2" name="Freeform 1438"/>
              <p:cNvSpPr>
                <a:spLocks/>
              </p:cNvSpPr>
              <p:nvPr/>
            </p:nvSpPr>
            <p:spPr bwMode="auto">
              <a:xfrm>
                <a:off x="4928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3" name="Freeform 1439"/>
              <p:cNvSpPr>
                <a:spLocks/>
              </p:cNvSpPr>
              <p:nvPr/>
            </p:nvSpPr>
            <p:spPr bwMode="auto">
              <a:xfrm>
                <a:off x="4928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4" name="Freeform 1440"/>
              <p:cNvSpPr>
                <a:spLocks/>
              </p:cNvSpPr>
              <p:nvPr/>
            </p:nvSpPr>
            <p:spPr bwMode="auto">
              <a:xfrm>
                <a:off x="4928" y="3722"/>
                <a:ext cx="15" cy="1"/>
              </a:xfrm>
              <a:custGeom>
                <a:avLst/>
                <a:gdLst>
                  <a:gd name="T0" fmla="*/ 0 w 16"/>
                  <a:gd name="T1" fmla="*/ 0 h 1"/>
                  <a:gd name="T2" fmla="*/ 8 w 16"/>
                  <a:gd name="T3" fmla="*/ 0 h 1"/>
                  <a:gd name="T4" fmla="*/ 10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5" name="Freeform 1441"/>
              <p:cNvSpPr>
                <a:spLocks/>
              </p:cNvSpPr>
              <p:nvPr/>
            </p:nvSpPr>
            <p:spPr bwMode="auto">
              <a:xfrm>
                <a:off x="4935" y="3690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6" name="Freeform 1442"/>
              <p:cNvSpPr>
                <a:spLocks/>
              </p:cNvSpPr>
              <p:nvPr/>
            </p:nvSpPr>
            <p:spPr bwMode="auto">
              <a:xfrm>
                <a:off x="4935" y="3682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7" name="Freeform 1443"/>
              <p:cNvSpPr>
                <a:spLocks/>
              </p:cNvSpPr>
              <p:nvPr/>
            </p:nvSpPr>
            <p:spPr bwMode="auto">
              <a:xfrm>
                <a:off x="4935" y="3666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8" name="Freeform 1444"/>
              <p:cNvSpPr>
                <a:spLocks/>
              </p:cNvSpPr>
              <p:nvPr/>
            </p:nvSpPr>
            <p:spPr bwMode="auto">
              <a:xfrm>
                <a:off x="4935" y="367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9" name="Freeform 1445"/>
              <p:cNvSpPr>
                <a:spLocks/>
              </p:cNvSpPr>
              <p:nvPr/>
            </p:nvSpPr>
            <p:spPr bwMode="auto">
              <a:xfrm>
                <a:off x="4935" y="3682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0" name="Freeform 1446"/>
              <p:cNvSpPr>
                <a:spLocks/>
              </p:cNvSpPr>
              <p:nvPr/>
            </p:nvSpPr>
            <p:spPr bwMode="auto">
              <a:xfrm>
                <a:off x="4935" y="3706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6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1" name="Freeform 1447"/>
              <p:cNvSpPr>
                <a:spLocks/>
              </p:cNvSpPr>
              <p:nvPr/>
            </p:nvSpPr>
            <p:spPr bwMode="auto">
              <a:xfrm>
                <a:off x="4935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2" name="Freeform 1448"/>
              <p:cNvSpPr>
                <a:spLocks/>
              </p:cNvSpPr>
              <p:nvPr/>
            </p:nvSpPr>
            <p:spPr bwMode="auto">
              <a:xfrm>
                <a:off x="4935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3" name="Freeform 1449"/>
              <p:cNvSpPr>
                <a:spLocks/>
              </p:cNvSpPr>
              <p:nvPr/>
            </p:nvSpPr>
            <p:spPr bwMode="auto">
              <a:xfrm>
                <a:off x="4935" y="3722"/>
                <a:ext cx="17" cy="8"/>
              </a:xfrm>
              <a:custGeom>
                <a:avLst/>
                <a:gdLst>
                  <a:gd name="T0" fmla="*/ 0 w 17"/>
                  <a:gd name="T1" fmla="*/ 0 h 9"/>
                  <a:gd name="T2" fmla="*/ 8 w 17"/>
                  <a:gd name="T3" fmla="*/ 4 h 9"/>
                  <a:gd name="T4" fmla="*/ 17 w 17"/>
                  <a:gd name="T5" fmla="*/ 4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0"/>
                    </a:moveTo>
                    <a:lnTo>
                      <a:pt x="8" y="9"/>
                    </a:lnTo>
                    <a:lnTo>
                      <a:pt x="17" y="9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4" name="Freeform 1450"/>
              <p:cNvSpPr>
                <a:spLocks/>
              </p:cNvSpPr>
              <p:nvPr/>
            </p:nvSpPr>
            <p:spPr bwMode="auto">
              <a:xfrm>
                <a:off x="4943" y="3706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5" name="Freeform 1451"/>
              <p:cNvSpPr>
                <a:spLocks/>
              </p:cNvSpPr>
              <p:nvPr/>
            </p:nvSpPr>
            <p:spPr bwMode="auto">
              <a:xfrm>
                <a:off x="4943" y="3690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6" name="Freeform 1452"/>
              <p:cNvSpPr>
                <a:spLocks/>
              </p:cNvSpPr>
              <p:nvPr/>
            </p:nvSpPr>
            <p:spPr bwMode="auto">
              <a:xfrm>
                <a:off x="4943" y="3698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7" name="Freeform 1453"/>
              <p:cNvSpPr>
                <a:spLocks/>
              </p:cNvSpPr>
              <p:nvPr/>
            </p:nvSpPr>
            <p:spPr bwMode="auto">
              <a:xfrm>
                <a:off x="4943" y="3714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8" name="Freeform 1454"/>
              <p:cNvSpPr>
                <a:spLocks/>
              </p:cNvSpPr>
              <p:nvPr/>
            </p:nvSpPr>
            <p:spPr bwMode="auto">
              <a:xfrm>
                <a:off x="4943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9" name="Freeform 1455"/>
              <p:cNvSpPr>
                <a:spLocks/>
              </p:cNvSpPr>
              <p:nvPr/>
            </p:nvSpPr>
            <p:spPr bwMode="auto">
              <a:xfrm>
                <a:off x="4943" y="3722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0" name="Freeform 1456"/>
              <p:cNvSpPr>
                <a:spLocks/>
              </p:cNvSpPr>
              <p:nvPr/>
            </p:nvSpPr>
            <p:spPr bwMode="auto">
              <a:xfrm>
                <a:off x="494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1" name="Freeform 1457"/>
              <p:cNvSpPr>
                <a:spLocks/>
              </p:cNvSpPr>
              <p:nvPr/>
            </p:nvSpPr>
            <p:spPr bwMode="auto">
              <a:xfrm>
                <a:off x="4943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2" name="Freeform 1458"/>
              <p:cNvSpPr>
                <a:spLocks/>
              </p:cNvSpPr>
              <p:nvPr/>
            </p:nvSpPr>
            <p:spPr bwMode="auto">
              <a:xfrm>
                <a:off x="495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3" name="Freeform 1459"/>
              <p:cNvSpPr>
                <a:spLocks/>
              </p:cNvSpPr>
              <p:nvPr/>
            </p:nvSpPr>
            <p:spPr bwMode="auto">
              <a:xfrm>
                <a:off x="4952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4" name="Freeform 1460"/>
              <p:cNvSpPr>
                <a:spLocks/>
              </p:cNvSpPr>
              <p:nvPr/>
            </p:nvSpPr>
            <p:spPr bwMode="auto">
              <a:xfrm>
                <a:off x="4952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5" name="Freeform 1461"/>
              <p:cNvSpPr>
                <a:spLocks/>
              </p:cNvSpPr>
              <p:nvPr/>
            </p:nvSpPr>
            <p:spPr bwMode="auto">
              <a:xfrm>
                <a:off x="4952" y="3730"/>
                <a:ext cx="15" cy="8"/>
              </a:xfrm>
              <a:custGeom>
                <a:avLst/>
                <a:gdLst>
                  <a:gd name="T0" fmla="*/ 0 w 16"/>
                  <a:gd name="T1" fmla="*/ 8 h 8"/>
                  <a:gd name="T2" fmla="*/ 8 w 16"/>
                  <a:gd name="T3" fmla="*/ 0 h 8"/>
                  <a:gd name="T4" fmla="*/ 10 w 16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6" name="Freeform 1462"/>
              <p:cNvSpPr>
                <a:spLocks/>
              </p:cNvSpPr>
              <p:nvPr/>
            </p:nvSpPr>
            <p:spPr bwMode="auto">
              <a:xfrm>
                <a:off x="495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7" name="Freeform 1463"/>
              <p:cNvSpPr>
                <a:spLocks/>
              </p:cNvSpPr>
              <p:nvPr/>
            </p:nvSpPr>
            <p:spPr bwMode="auto">
              <a:xfrm>
                <a:off x="495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8" name="Freeform 1464"/>
              <p:cNvSpPr>
                <a:spLocks/>
              </p:cNvSpPr>
              <p:nvPr/>
            </p:nvSpPr>
            <p:spPr bwMode="auto">
              <a:xfrm>
                <a:off x="495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9" name="Freeform 1465"/>
              <p:cNvSpPr>
                <a:spLocks/>
              </p:cNvSpPr>
              <p:nvPr/>
            </p:nvSpPr>
            <p:spPr bwMode="auto">
              <a:xfrm>
                <a:off x="495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0" name="Freeform 1466"/>
              <p:cNvSpPr>
                <a:spLocks/>
              </p:cNvSpPr>
              <p:nvPr/>
            </p:nvSpPr>
            <p:spPr bwMode="auto">
              <a:xfrm>
                <a:off x="4959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1" name="Freeform 1467"/>
              <p:cNvSpPr>
                <a:spLocks/>
              </p:cNvSpPr>
              <p:nvPr/>
            </p:nvSpPr>
            <p:spPr bwMode="auto">
              <a:xfrm>
                <a:off x="4967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2" name="Freeform 1468"/>
              <p:cNvSpPr>
                <a:spLocks/>
              </p:cNvSpPr>
              <p:nvPr/>
            </p:nvSpPr>
            <p:spPr bwMode="auto">
              <a:xfrm>
                <a:off x="4967" y="3714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3" name="Freeform 1469"/>
              <p:cNvSpPr>
                <a:spLocks/>
              </p:cNvSpPr>
              <p:nvPr/>
            </p:nvSpPr>
            <p:spPr bwMode="auto">
              <a:xfrm>
                <a:off x="4967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4" name="Freeform 1470"/>
              <p:cNvSpPr>
                <a:spLocks/>
              </p:cNvSpPr>
              <p:nvPr/>
            </p:nvSpPr>
            <p:spPr bwMode="auto">
              <a:xfrm>
                <a:off x="4967" y="3698"/>
                <a:ext cx="1" cy="32"/>
              </a:xfrm>
              <a:custGeom>
                <a:avLst/>
                <a:gdLst>
                  <a:gd name="T0" fmla="*/ 0 w 1"/>
                  <a:gd name="T1" fmla="*/ 23 h 34"/>
                  <a:gd name="T2" fmla="*/ 0 w 1"/>
                  <a:gd name="T3" fmla="*/ 8 h 34"/>
                  <a:gd name="T4" fmla="*/ 0 w 1"/>
                  <a:gd name="T5" fmla="*/ 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4">
                    <a:moveTo>
                      <a:pt x="0" y="34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5" name="Freeform 1471"/>
              <p:cNvSpPr>
                <a:spLocks/>
              </p:cNvSpPr>
              <p:nvPr/>
            </p:nvSpPr>
            <p:spPr bwMode="auto">
              <a:xfrm>
                <a:off x="4967" y="3682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6" name="Freeform 1472"/>
              <p:cNvSpPr>
                <a:spLocks/>
              </p:cNvSpPr>
              <p:nvPr/>
            </p:nvSpPr>
            <p:spPr bwMode="auto">
              <a:xfrm>
                <a:off x="4967" y="3658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7" name="Freeform 1473"/>
              <p:cNvSpPr>
                <a:spLocks/>
              </p:cNvSpPr>
              <p:nvPr/>
            </p:nvSpPr>
            <p:spPr bwMode="auto">
              <a:xfrm>
                <a:off x="4967" y="3658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8" name="Freeform 1474"/>
              <p:cNvSpPr>
                <a:spLocks/>
              </p:cNvSpPr>
              <p:nvPr/>
            </p:nvSpPr>
            <p:spPr bwMode="auto">
              <a:xfrm>
                <a:off x="4975" y="3658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6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9" name="Freeform 1475"/>
              <p:cNvSpPr>
                <a:spLocks/>
              </p:cNvSpPr>
              <p:nvPr/>
            </p:nvSpPr>
            <p:spPr bwMode="auto">
              <a:xfrm>
                <a:off x="4975" y="3674"/>
                <a:ext cx="1" cy="40"/>
              </a:xfrm>
              <a:custGeom>
                <a:avLst/>
                <a:gdLst>
                  <a:gd name="T0" fmla="*/ 0 w 1"/>
                  <a:gd name="T1" fmla="*/ 0 h 42"/>
                  <a:gd name="T2" fmla="*/ 0 w 1"/>
                  <a:gd name="T3" fmla="*/ 26 h 42"/>
                  <a:gd name="T4" fmla="*/ 0 w 1"/>
                  <a:gd name="T5" fmla="*/ 3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2">
                    <a:moveTo>
                      <a:pt x="0" y="0"/>
                    </a:moveTo>
                    <a:lnTo>
                      <a:pt x="0" y="34"/>
                    </a:lnTo>
                    <a:lnTo>
                      <a:pt x="0" y="42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0" name="Freeform 1476"/>
              <p:cNvSpPr>
                <a:spLocks/>
              </p:cNvSpPr>
              <p:nvPr/>
            </p:nvSpPr>
            <p:spPr bwMode="auto">
              <a:xfrm>
                <a:off x="4975" y="3706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1" name="Freeform 1477"/>
              <p:cNvSpPr>
                <a:spLocks/>
              </p:cNvSpPr>
              <p:nvPr/>
            </p:nvSpPr>
            <p:spPr bwMode="auto">
              <a:xfrm>
                <a:off x="4975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2" name="Freeform 1478"/>
              <p:cNvSpPr>
                <a:spLocks/>
              </p:cNvSpPr>
              <p:nvPr/>
            </p:nvSpPr>
            <p:spPr bwMode="auto">
              <a:xfrm>
                <a:off x="4975" y="3698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3" name="Freeform 1479"/>
              <p:cNvSpPr>
                <a:spLocks/>
              </p:cNvSpPr>
              <p:nvPr/>
            </p:nvSpPr>
            <p:spPr bwMode="auto">
              <a:xfrm>
                <a:off x="4975" y="3690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4" name="Freeform 1480"/>
              <p:cNvSpPr>
                <a:spLocks/>
              </p:cNvSpPr>
              <p:nvPr/>
            </p:nvSpPr>
            <p:spPr bwMode="auto">
              <a:xfrm>
                <a:off x="4975" y="3690"/>
                <a:ext cx="16" cy="8"/>
              </a:xfrm>
              <a:custGeom>
                <a:avLst/>
                <a:gdLst>
                  <a:gd name="T0" fmla="*/ 0 w 16"/>
                  <a:gd name="T1" fmla="*/ 8 h 8"/>
                  <a:gd name="T2" fmla="*/ 8 w 16"/>
                  <a:gd name="T3" fmla="*/ 0 h 8"/>
                  <a:gd name="T4" fmla="*/ 16 w 16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5" name="Freeform 1481"/>
              <p:cNvSpPr>
                <a:spLocks/>
              </p:cNvSpPr>
              <p:nvPr/>
            </p:nvSpPr>
            <p:spPr bwMode="auto">
              <a:xfrm>
                <a:off x="4983" y="3690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6" name="Freeform 1482"/>
              <p:cNvSpPr>
                <a:spLocks/>
              </p:cNvSpPr>
              <p:nvPr/>
            </p:nvSpPr>
            <p:spPr bwMode="auto">
              <a:xfrm>
                <a:off x="4983" y="3714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7" name="Freeform 1483"/>
              <p:cNvSpPr>
                <a:spLocks/>
              </p:cNvSpPr>
              <p:nvPr/>
            </p:nvSpPr>
            <p:spPr bwMode="auto">
              <a:xfrm>
                <a:off x="4983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8" name="Freeform 1484"/>
              <p:cNvSpPr>
                <a:spLocks/>
              </p:cNvSpPr>
              <p:nvPr/>
            </p:nvSpPr>
            <p:spPr bwMode="auto">
              <a:xfrm>
                <a:off x="4983" y="3730"/>
                <a:ext cx="16" cy="1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11 w 1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9" name="Freeform 1485"/>
              <p:cNvSpPr>
                <a:spLocks/>
              </p:cNvSpPr>
              <p:nvPr/>
            </p:nvSpPr>
            <p:spPr bwMode="auto">
              <a:xfrm>
                <a:off x="499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0" name="Freeform 1486"/>
              <p:cNvSpPr>
                <a:spLocks/>
              </p:cNvSpPr>
              <p:nvPr/>
            </p:nvSpPr>
            <p:spPr bwMode="auto">
              <a:xfrm>
                <a:off x="499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1" name="Freeform 1487"/>
              <p:cNvSpPr>
                <a:spLocks/>
              </p:cNvSpPr>
              <p:nvPr/>
            </p:nvSpPr>
            <p:spPr bwMode="auto">
              <a:xfrm>
                <a:off x="499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2" name="Freeform 1488"/>
              <p:cNvSpPr>
                <a:spLocks/>
              </p:cNvSpPr>
              <p:nvPr/>
            </p:nvSpPr>
            <p:spPr bwMode="auto">
              <a:xfrm>
                <a:off x="4991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3" name="Freeform 1489"/>
              <p:cNvSpPr>
                <a:spLocks/>
              </p:cNvSpPr>
              <p:nvPr/>
            </p:nvSpPr>
            <p:spPr bwMode="auto">
              <a:xfrm>
                <a:off x="4991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4" name="Freeform 1490"/>
              <p:cNvSpPr>
                <a:spLocks/>
              </p:cNvSpPr>
              <p:nvPr/>
            </p:nvSpPr>
            <p:spPr bwMode="auto">
              <a:xfrm>
                <a:off x="4991" y="3730"/>
                <a:ext cx="16" cy="8"/>
              </a:xfrm>
              <a:custGeom>
                <a:avLst/>
                <a:gdLst>
                  <a:gd name="T0" fmla="*/ 0 w 17"/>
                  <a:gd name="T1" fmla="*/ 8 h 8"/>
                  <a:gd name="T2" fmla="*/ 8 w 17"/>
                  <a:gd name="T3" fmla="*/ 0 h 8"/>
                  <a:gd name="T4" fmla="*/ 11 w 1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9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5" name="Freeform 1491"/>
              <p:cNvSpPr>
                <a:spLocks/>
              </p:cNvSpPr>
              <p:nvPr/>
            </p:nvSpPr>
            <p:spPr bwMode="auto">
              <a:xfrm>
                <a:off x="4999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6" name="Freeform 1492"/>
              <p:cNvSpPr>
                <a:spLocks/>
              </p:cNvSpPr>
              <p:nvPr/>
            </p:nvSpPr>
            <p:spPr bwMode="auto">
              <a:xfrm>
                <a:off x="4999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7" name="Freeform 1493"/>
              <p:cNvSpPr>
                <a:spLocks/>
              </p:cNvSpPr>
              <p:nvPr/>
            </p:nvSpPr>
            <p:spPr bwMode="auto">
              <a:xfrm>
                <a:off x="4999" y="3714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8" name="Freeform 1494"/>
              <p:cNvSpPr>
                <a:spLocks/>
              </p:cNvSpPr>
              <p:nvPr/>
            </p:nvSpPr>
            <p:spPr bwMode="auto">
              <a:xfrm>
                <a:off x="4999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9" name="Freeform 1495"/>
              <p:cNvSpPr>
                <a:spLocks/>
              </p:cNvSpPr>
              <p:nvPr/>
            </p:nvSpPr>
            <p:spPr bwMode="auto">
              <a:xfrm>
                <a:off x="4999" y="3722"/>
                <a:ext cx="16" cy="8"/>
              </a:xfrm>
              <a:custGeom>
                <a:avLst/>
                <a:gdLst>
                  <a:gd name="T0" fmla="*/ 0 w 16"/>
                  <a:gd name="T1" fmla="*/ 4 h 9"/>
                  <a:gd name="T2" fmla="*/ 8 w 16"/>
                  <a:gd name="T3" fmla="*/ 0 h 9"/>
                  <a:gd name="T4" fmla="*/ 16 w 16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0" name="Freeform 1496"/>
              <p:cNvSpPr>
                <a:spLocks/>
              </p:cNvSpPr>
              <p:nvPr/>
            </p:nvSpPr>
            <p:spPr bwMode="auto">
              <a:xfrm>
                <a:off x="5007" y="3698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9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1" name="Freeform 1497"/>
              <p:cNvSpPr>
                <a:spLocks/>
              </p:cNvSpPr>
              <p:nvPr/>
            </p:nvSpPr>
            <p:spPr bwMode="auto">
              <a:xfrm>
                <a:off x="5007" y="3666"/>
                <a:ext cx="1" cy="40"/>
              </a:xfrm>
              <a:custGeom>
                <a:avLst/>
                <a:gdLst>
                  <a:gd name="T0" fmla="*/ 0 w 1"/>
                  <a:gd name="T1" fmla="*/ 30 h 42"/>
                  <a:gd name="T2" fmla="*/ 0 w 1"/>
                  <a:gd name="T3" fmla="*/ 8 h 42"/>
                  <a:gd name="T4" fmla="*/ 0 w 1"/>
                  <a:gd name="T5" fmla="*/ 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2">
                    <a:moveTo>
                      <a:pt x="0" y="42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2" name="Freeform 1498"/>
              <p:cNvSpPr>
                <a:spLocks/>
              </p:cNvSpPr>
              <p:nvPr/>
            </p:nvSpPr>
            <p:spPr bwMode="auto">
              <a:xfrm>
                <a:off x="5007" y="3634"/>
                <a:ext cx="1" cy="40"/>
              </a:xfrm>
              <a:custGeom>
                <a:avLst/>
                <a:gdLst>
                  <a:gd name="T0" fmla="*/ 0 w 1"/>
                  <a:gd name="T1" fmla="*/ 35 h 41"/>
                  <a:gd name="T2" fmla="*/ 0 w 1"/>
                  <a:gd name="T3" fmla="*/ 8 h 41"/>
                  <a:gd name="T4" fmla="*/ 0 w 1"/>
                  <a:gd name="T5" fmla="*/ 0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1">
                    <a:moveTo>
                      <a:pt x="0" y="41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3" name="Freeform 1499"/>
              <p:cNvSpPr>
                <a:spLocks/>
              </p:cNvSpPr>
              <p:nvPr/>
            </p:nvSpPr>
            <p:spPr bwMode="auto">
              <a:xfrm>
                <a:off x="5007" y="3594"/>
                <a:ext cx="1" cy="48"/>
              </a:xfrm>
              <a:custGeom>
                <a:avLst/>
                <a:gdLst>
                  <a:gd name="T0" fmla="*/ 0 w 1"/>
                  <a:gd name="T1" fmla="*/ 38 h 50"/>
                  <a:gd name="T2" fmla="*/ 0 w 1"/>
                  <a:gd name="T3" fmla="*/ 8 h 50"/>
                  <a:gd name="T4" fmla="*/ 0 w 1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50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4" name="Freeform 1500"/>
              <p:cNvSpPr>
                <a:spLocks/>
              </p:cNvSpPr>
              <p:nvPr/>
            </p:nvSpPr>
            <p:spPr bwMode="auto">
              <a:xfrm>
                <a:off x="5007" y="3602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5" name="Freeform 1501"/>
              <p:cNvSpPr>
                <a:spLocks/>
              </p:cNvSpPr>
              <p:nvPr/>
            </p:nvSpPr>
            <p:spPr bwMode="auto">
              <a:xfrm>
                <a:off x="5007" y="3618"/>
                <a:ext cx="1" cy="40"/>
              </a:xfrm>
              <a:custGeom>
                <a:avLst/>
                <a:gdLst>
                  <a:gd name="T0" fmla="*/ 0 w 1"/>
                  <a:gd name="T1" fmla="*/ 0 h 42"/>
                  <a:gd name="T2" fmla="*/ 0 w 1"/>
                  <a:gd name="T3" fmla="*/ 26 h 42"/>
                  <a:gd name="T4" fmla="*/ 0 w 1"/>
                  <a:gd name="T5" fmla="*/ 3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2">
                    <a:moveTo>
                      <a:pt x="0" y="0"/>
                    </a:moveTo>
                    <a:lnTo>
                      <a:pt x="0" y="33"/>
                    </a:lnTo>
                    <a:lnTo>
                      <a:pt x="0" y="42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6" name="Freeform 1502"/>
              <p:cNvSpPr>
                <a:spLocks/>
              </p:cNvSpPr>
              <p:nvPr/>
            </p:nvSpPr>
            <p:spPr bwMode="auto">
              <a:xfrm>
                <a:off x="5007" y="3650"/>
                <a:ext cx="1" cy="48"/>
              </a:xfrm>
              <a:custGeom>
                <a:avLst/>
                <a:gdLst>
                  <a:gd name="T0" fmla="*/ 0 w 1"/>
                  <a:gd name="T1" fmla="*/ 0 h 50"/>
                  <a:gd name="T2" fmla="*/ 0 w 1"/>
                  <a:gd name="T3" fmla="*/ 33 h 50"/>
                  <a:gd name="T4" fmla="*/ 0 w 1"/>
                  <a:gd name="T5" fmla="*/ 38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0">
                    <a:moveTo>
                      <a:pt x="0" y="0"/>
                    </a:moveTo>
                    <a:lnTo>
                      <a:pt x="0" y="42"/>
                    </a:lnTo>
                    <a:lnTo>
                      <a:pt x="0" y="5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7" name="Freeform 1503"/>
              <p:cNvSpPr>
                <a:spLocks/>
              </p:cNvSpPr>
              <p:nvPr/>
            </p:nvSpPr>
            <p:spPr bwMode="auto">
              <a:xfrm>
                <a:off x="5007" y="3690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8" name="Freeform 1504"/>
              <p:cNvSpPr>
                <a:spLocks/>
              </p:cNvSpPr>
              <p:nvPr/>
            </p:nvSpPr>
            <p:spPr bwMode="auto">
              <a:xfrm>
                <a:off x="5007" y="3714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8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9" name="Freeform 1505"/>
              <p:cNvSpPr>
                <a:spLocks/>
              </p:cNvSpPr>
              <p:nvPr/>
            </p:nvSpPr>
            <p:spPr bwMode="auto">
              <a:xfrm>
                <a:off x="5015" y="370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0" name="Freeform 1506"/>
              <p:cNvSpPr>
                <a:spLocks/>
              </p:cNvSpPr>
              <p:nvPr/>
            </p:nvSpPr>
            <p:spPr bwMode="auto">
              <a:xfrm>
                <a:off x="5015" y="3690"/>
                <a:ext cx="1" cy="24"/>
              </a:xfrm>
              <a:custGeom>
                <a:avLst/>
                <a:gdLst>
                  <a:gd name="T0" fmla="*/ 0 w 1"/>
                  <a:gd name="T1" fmla="*/ 19 h 25"/>
                  <a:gd name="T2" fmla="*/ 0 w 1"/>
                  <a:gd name="T3" fmla="*/ 8 h 25"/>
                  <a:gd name="T4" fmla="*/ 0 w 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1" name="Freeform 1507"/>
              <p:cNvSpPr>
                <a:spLocks/>
              </p:cNvSpPr>
              <p:nvPr/>
            </p:nvSpPr>
            <p:spPr bwMode="auto">
              <a:xfrm>
                <a:off x="5015" y="3682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8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2" name="Freeform 1508"/>
              <p:cNvSpPr>
                <a:spLocks/>
              </p:cNvSpPr>
              <p:nvPr/>
            </p:nvSpPr>
            <p:spPr bwMode="auto">
              <a:xfrm>
                <a:off x="5015" y="3658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3" name="Freeform 1509"/>
              <p:cNvSpPr>
                <a:spLocks/>
              </p:cNvSpPr>
              <p:nvPr/>
            </p:nvSpPr>
            <p:spPr bwMode="auto">
              <a:xfrm>
                <a:off x="5015" y="3666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4" name="Freeform 1510"/>
              <p:cNvSpPr>
                <a:spLocks/>
              </p:cNvSpPr>
              <p:nvPr/>
            </p:nvSpPr>
            <p:spPr bwMode="auto">
              <a:xfrm>
                <a:off x="5015" y="3674"/>
                <a:ext cx="1" cy="24"/>
              </a:xfrm>
              <a:custGeom>
                <a:avLst/>
                <a:gdLst>
                  <a:gd name="T0" fmla="*/ 0 w 1"/>
                  <a:gd name="T1" fmla="*/ 0 h 25"/>
                  <a:gd name="T2" fmla="*/ 0 w 1"/>
                  <a:gd name="T3" fmla="*/ 12 h 25"/>
                  <a:gd name="T4" fmla="*/ 0 w 1"/>
                  <a:gd name="T5" fmla="*/ 19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0" y="0"/>
                    </a:moveTo>
                    <a:lnTo>
                      <a:pt x="0" y="17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5" name="Freeform 1511"/>
              <p:cNvSpPr>
                <a:spLocks/>
              </p:cNvSpPr>
              <p:nvPr/>
            </p:nvSpPr>
            <p:spPr bwMode="auto">
              <a:xfrm>
                <a:off x="5015" y="3690"/>
                <a:ext cx="1" cy="32"/>
              </a:xfrm>
              <a:custGeom>
                <a:avLst/>
                <a:gdLst>
                  <a:gd name="T0" fmla="*/ 0 w 1"/>
                  <a:gd name="T1" fmla="*/ 0 h 33"/>
                  <a:gd name="T2" fmla="*/ 0 w 1"/>
                  <a:gd name="T3" fmla="*/ 19 h 33"/>
                  <a:gd name="T4" fmla="*/ 0 w 1"/>
                  <a:gd name="T5" fmla="*/ 27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0"/>
                    </a:moveTo>
                    <a:lnTo>
                      <a:pt x="0" y="25"/>
                    </a:lnTo>
                    <a:lnTo>
                      <a:pt x="0" y="33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6" name="Freeform 1512"/>
              <p:cNvSpPr>
                <a:spLocks/>
              </p:cNvSpPr>
              <p:nvPr/>
            </p:nvSpPr>
            <p:spPr bwMode="auto">
              <a:xfrm>
                <a:off x="5015" y="3714"/>
                <a:ext cx="16" cy="8"/>
              </a:xfrm>
              <a:custGeom>
                <a:avLst/>
                <a:gdLst>
                  <a:gd name="T0" fmla="*/ 0 w 17"/>
                  <a:gd name="T1" fmla="*/ 0 h 8"/>
                  <a:gd name="T2" fmla="*/ 8 w 17"/>
                  <a:gd name="T3" fmla="*/ 8 h 8"/>
                  <a:gd name="T4" fmla="*/ 11 w 1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9" y="8"/>
                    </a:lnTo>
                    <a:lnTo>
                      <a:pt x="17" y="8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7" name="Freeform 1513"/>
              <p:cNvSpPr>
                <a:spLocks/>
              </p:cNvSpPr>
              <p:nvPr/>
            </p:nvSpPr>
            <p:spPr bwMode="auto">
              <a:xfrm>
                <a:off x="5023" y="3722"/>
                <a:ext cx="1" cy="16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8 h 17"/>
                  <a:gd name="T4" fmla="*/ 0 w 1"/>
                  <a:gd name="T5" fmla="*/ 1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8" name="Freeform 1514"/>
              <p:cNvSpPr>
                <a:spLocks/>
              </p:cNvSpPr>
              <p:nvPr/>
            </p:nvSpPr>
            <p:spPr bwMode="auto">
              <a:xfrm>
                <a:off x="5023" y="3730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9" name="Freeform 1515"/>
              <p:cNvSpPr>
                <a:spLocks/>
              </p:cNvSpPr>
              <p:nvPr/>
            </p:nvSpPr>
            <p:spPr bwMode="auto">
              <a:xfrm>
                <a:off x="5023" y="3722"/>
                <a:ext cx="1" cy="16"/>
              </a:xfrm>
              <a:custGeom>
                <a:avLst/>
                <a:gdLst>
                  <a:gd name="T0" fmla="*/ 0 w 1"/>
                  <a:gd name="T1" fmla="*/ 11 h 17"/>
                  <a:gd name="T2" fmla="*/ 0 w 1"/>
                  <a:gd name="T3" fmla="*/ 8 h 17"/>
                  <a:gd name="T4" fmla="*/ 0 w 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0" y="17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0" name="Freeform 1516"/>
              <p:cNvSpPr>
                <a:spLocks/>
              </p:cNvSpPr>
              <p:nvPr/>
            </p:nvSpPr>
            <p:spPr bwMode="auto">
              <a:xfrm>
                <a:off x="2375" y="3746"/>
                <a:ext cx="57" cy="1"/>
              </a:xfrm>
              <a:custGeom>
                <a:avLst/>
                <a:gdLst>
                  <a:gd name="T0" fmla="*/ 0 w 59"/>
                  <a:gd name="T1" fmla="*/ 0 h 1"/>
                  <a:gd name="T2" fmla="*/ 41 w 59"/>
                  <a:gd name="T3" fmla="*/ 0 h 1"/>
                  <a:gd name="T4" fmla="*/ 47 w 5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1">
                    <a:moveTo>
                      <a:pt x="0" y="0"/>
                    </a:moveTo>
                    <a:lnTo>
                      <a:pt x="50" y="0"/>
                    </a:lnTo>
                    <a:lnTo>
                      <a:pt x="59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1" name="Freeform 1517"/>
              <p:cNvSpPr>
                <a:spLocks/>
              </p:cNvSpPr>
              <p:nvPr/>
            </p:nvSpPr>
            <p:spPr bwMode="auto">
              <a:xfrm>
                <a:off x="2375" y="3363"/>
                <a:ext cx="57" cy="1"/>
              </a:xfrm>
              <a:custGeom>
                <a:avLst/>
                <a:gdLst>
                  <a:gd name="T0" fmla="*/ 0 w 59"/>
                  <a:gd name="T1" fmla="*/ 0 h 1"/>
                  <a:gd name="T2" fmla="*/ 41 w 59"/>
                  <a:gd name="T3" fmla="*/ 0 h 1"/>
                  <a:gd name="T4" fmla="*/ 47 w 5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1">
                    <a:moveTo>
                      <a:pt x="0" y="0"/>
                    </a:moveTo>
                    <a:lnTo>
                      <a:pt x="50" y="0"/>
                    </a:lnTo>
                    <a:lnTo>
                      <a:pt x="59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2" name="Freeform 1518"/>
              <p:cNvSpPr>
                <a:spLocks/>
              </p:cNvSpPr>
              <p:nvPr/>
            </p:nvSpPr>
            <p:spPr bwMode="auto">
              <a:xfrm>
                <a:off x="2375" y="2979"/>
                <a:ext cx="57" cy="1"/>
              </a:xfrm>
              <a:custGeom>
                <a:avLst/>
                <a:gdLst>
                  <a:gd name="T0" fmla="*/ 0 w 59"/>
                  <a:gd name="T1" fmla="*/ 0 h 1"/>
                  <a:gd name="T2" fmla="*/ 41 w 59"/>
                  <a:gd name="T3" fmla="*/ 0 h 1"/>
                  <a:gd name="T4" fmla="*/ 47 w 5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1">
                    <a:moveTo>
                      <a:pt x="0" y="0"/>
                    </a:moveTo>
                    <a:lnTo>
                      <a:pt x="50" y="0"/>
                    </a:lnTo>
                    <a:lnTo>
                      <a:pt x="59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3" name="Freeform 1519"/>
              <p:cNvSpPr>
                <a:spLocks/>
              </p:cNvSpPr>
              <p:nvPr/>
            </p:nvSpPr>
            <p:spPr bwMode="auto">
              <a:xfrm>
                <a:off x="2375" y="2602"/>
                <a:ext cx="57" cy="1"/>
              </a:xfrm>
              <a:custGeom>
                <a:avLst/>
                <a:gdLst>
                  <a:gd name="T0" fmla="*/ 0 w 59"/>
                  <a:gd name="T1" fmla="*/ 0 h 1"/>
                  <a:gd name="T2" fmla="*/ 41 w 59"/>
                  <a:gd name="T3" fmla="*/ 0 h 1"/>
                  <a:gd name="T4" fmla="*/ 47 w 5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1">
                    <a:moveTo>
                      <a:pt x="0" y="0"/>
                    </a:moveTo>
                    <a:lnTo>
                      <a:pt x="50" y="0"/>
                    </a:lnTo>
                    <a:lnTo>
                      <a:pt x="59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4" name="Freeform 1520"/>
              <p:cNvSpPr>
                <a:spLocks/>
              </p:cNvSpPr>
              <p:nvPr/>
            </p:nvSpPr>
            <p:spPr bwMode="auto">
              <a:xfrm>
                <a:off x="2375" y="2218"/>
                <a:ext cx="57" cy="1"/>
              </a:xfrm>
              <a:custGeom>
                <a:avLst/>
                <a:gdLst>
                  <a:gd name="T0" fmla="*/ 0 w 59"/>
                  <a:gd name="T1" fmla="*/ 0 h 1"/>
                  <a:gd name="T2" fmla="*/ 41 w 59"/>
                  <a:gd name="T3" fmla="*/ 0 h 1"/>
                  <a:gd name="T4" fmla="*/ 47 w 5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1">
                    <a:moveTo>
                      <a:pt x="0" y="0"/>
                    </a:moveTo>
                    <a:lnTo>
                      <a:pt x="50" y="0"/>
                    </a:lnTo>
                    <a:lnTo>
                      <a:pt x="59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5" name="Freeform 1521"/>
              <p:cNvSpPr>
                <a:spLocks/>
              </p:cNvSpPr>
              <p:nvPr/>
            </p:nvSpPr>
            <p:spPr bwMode="auto">
              <a:xfrm>
                <a:off x="2375" y="1834"/>
                <a:ext cx="57" cy="1"/>
              </a:xfrm>
              <a:custGeom>
                <a:avLst/>
                <a:gdLst>
                  <a:gd name="T0" fmla="*/ 0 w 59"/>
                  <a:gd name="T1" fmla="*/ 0 h 1"/>
                  <a:gd name="T2" fmla="*/ 41 w 59"/>
                  <a:gd name="T3" fmla="*/ 0 h 1"/>
                  <a:gd name="T4" fmla="*/ 47 w 5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1">
                    <a:moveTo>
                      <a:pt x="0" y="0"/>
                    </a:moveTo>
                    <a:lnTo>
                      <a:pt x="50" y="0"/>
                    </a:lnTo>
                    <a:lnTo>
                      <a:pt x="59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6" name="Freeform 1522"/>
              <p:cNvSpPr>
                <a:spLocks/>
              </p:cNvSpPr>
              <p:nvPr/>
            </p:nvSpPr>
            <p:spPr bwMode="auto">
              <a:xfrm>
                <a:off x="2375" y="1450"/>
                <a:ext cx="57" cy="1"/>
              </a:xfrm>
              <a:custGeom>
                <a:avLst/>
                <a:gdLst>
                  <a:gd name="T0" fmla="*/ 0 w 59"/>
                  <a:gd name="T1" fmla="*/ 0 h 1"/>
                  <a:gd name="T2" fmla="*/ 41 w 59"/>
                  <a:gd name="T3" fmla="*/ 0 h 1"/>
                  <a:gd name="T4" fmla="*/ 47 w 5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1">
                    <a:moveTo>
                      <a:pt x="0" y="0"/>
                    </a:moveTo>
                    <a:lnTo>
                      <a:pt x="50" y="0"/>
                    </a:lnTo>
                    <a:lnTo>
                      <a:pt x="59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7" name="Freeform 1523"/>
              <p:cNvSpPr>
                <a:spLocks/>
              </p:cNvSpPr>
              <p:nvPr/>
            </p:nvSpPr>
            <p:spPr bwMode="auto">
              <a:xfrm>
                <a:off x="2375" y="3666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8" name="Freeform 1524"/>
              <p:cNvSpPr>
                <a:spLocks/>
              </p:cNvSpPr>
              <p:nvPr/>
            </p:nvSpPr>
            <p:spPr bwMode="auto">
              <a:xfrm>
                <a:off x="2375" y="3594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9" name="Freeform 1525"/>
              <p:cNvSpPr>
                <a:spLocks/>
              </p:cNvSpPr>
              <p:nvPr/>
            </p:nvSpPr>
            <p:spPr bwMode="auto">
              <a:xfrm>
                <a:off x="2375" y="3514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0" name="Freeform 1526"/>
              <p:cNvSpPr>
                <a:spLocks/>
              </p:cNvSpPr>
              <p:nvPr/>
            </p:nvSpPr>
            <p:spPr bwMode="auto">
              <a:xfrm>
                <a:off x="2375" y="3442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1" name="Freeform 1527"/>
              <p:cNvSpPr>
                <a:spLocks/>
              </p:cNvSpPr>
              <p:nvPr/>
            </p:nvSpPr>
            <p:spPr bwMode="auto">
              <a:xfrm>
                <a:off x="2375" y="3291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2" name="Freeform 1528"/>
              <p:cNvSpPr>
                <a:spLocks/>
              </p:cNvSpPr>
              <p:nvPr/>
            </p:nvSpPr>
            <p:spPr bwMode="auto">
              <a:xfrm>
                <a:off x="2375" y="3210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3" name="Freeform 1529"/>
              <p:cNvSpPr>
                <a:spLocks/>
              </p:cNvSpPr>
              <p:nvPr/>
            </p:nvSpPr>
            <p:spPr bwMode="auto">
              <a:xfrm>
                <a:off x="2375" y="3138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4" name="Freeform 1530"/>
              <p:cNvSpPr>
                <a:spLocks/>
              </p:cNvSpPr>
              <p:nvPr/>
            </p:nvSpPr>
            <p:spPr bwMode="auto">
              <a:xfrm>
                <a:off x="2375" y="3058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5" name="Freeform 1531"/>
              <p:cNvSpPr>
                <a:spLocks/>
              </p:cNvSpPr>
              <p:nvPr/>
            </p:nvSpPr>
            <p:spPr bwMode="auto">
              <a:xfrm>
                <a:off x="2375" y="2907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6" name="Freeform 1532"/>
              <p:cNvSpPr>
                <a:spLocks/>
              </p:cNvSpPr>
              <p:nvPr/>
            </p:nvSpPr>
            <p:spPr bwMode="auto">
              <a:xfrm>
                <a:off x="2375" y="2826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7" name="Freeform 1533"/>
              <p:cNvSpPr>
                <a:spLocks/>
              </p:cNvSpPr>
              <p:nvPr/>
            </p:nvSpPr>
            <p:spPr bwMode="auto">
              <a:xfrm>
                <a:off x="2375" y="2754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8" name="Freeform 1534"/>
              <p:cNvSpPr>
                <a:spLocks/>
              </p:cNvSpPr>
              <p:nvPr/>
            </p:nvSpPr>
            <p:spPr bwMode="auto">
              <a:xfrm>
                <a:off x="2375" y="2674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9" name="Freeform 1535"/>
              <p:cNvSpPr>
                <a:spLocks/>
              </p:cNvSpPr>
              <p:nvPr/>
            </p:nvSpPr>
            <p:spPr bwMode="auto">
              <a:xfrm>
                <a:off x="2375" y="2523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0" name="Freeform 1536"/>
              <p:cNvSpPr>
                <a:spLocks/>
              </p:cNvSpPr>
              <p:nvPr/>
            </p:nvSpPr>
            <p:spPr bwMode="auto">
              <a:xfrm>
                <a:off x="2375" y="2442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1" name="Freeform 1537"/>
              <p:cNvSpPr>
                <a:spLocks/>
              </p:cNvSpPr>
              <p:nvPr/>
            </p:nvSpPr>
            <p:spPr bwMode="auto">
              <a:xfrm>
                <a:off x="2375" y="2371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2" name="Freeform 1538"/>
              <p:cNvSpPr>
                <a:spLocks/>
              </p:cNvSpPr>
              <p:nvPr/>
            </p:nvSpPr>
            <p:spPr bwMode="auto">
              <a:xfrm>
                <a:off x="2375" y="2290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3" name="Freeform 1539"/>
              <p:cNvSpPr>
                <a:spLocks/>
              </p:cNvSpPr>
              <p:nvPr/>
            </p:nvSpPr>
            <p:spPr bwMode="auto">
              <a:xfrm>
                <a:off x="2375" y="2139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4" name="Freeform 1540"/>
              <p:cNvSpPr>
                <a:spLocks/>
              </p:cNvSpPr>
              <p:nvPr/>
            </p:nvSpPr>
            <p:spPr bwMode="auto">
              <a:xfrm>
                <a:off x="2375" y="2067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5" name="Freeform 1541"/>
              <p:cNvSpPr>
                <a:spLocks/>
              </p:cNvSpPr>
              <p:nvPr/>
            </p:nvSpPr>
            <p:spPr bwMode="auto">
              <a:xfrm>
                <a:off x="2375" y="1987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6" name="Freeform 1542"/>
              <p:cNvSpPr>
                <a:spLocks/>
              </p:cNvSpPr>
              <p:nvPr/>
            </p:nvSpPr>
            <p:spPr bwMode="auto">
              <a:xfrm>
                <a:off x="2375" y="1906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7" name="Freeform 1543"/>
              <p:cNvSpPr>
                <a:spLocks/>
              </p:cNvSpPr>
              <p:nvPr/>
            </p:nvSpPr>
            <p:spPr bwMode="auto">
              <a:xfrm>
                <a:off x="2375" y="1755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8" name="Freeform 1544"/>
              <p:cNvSpPr>
                <a:spLocks/>
              </p:cNvSpPr>
              <p:nvPr/>
            </p:nvSpPr>
            <p:spPr bwMode="auto">
              <a:xfrm>
                <a:off x="2375" y="1683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9" name="Freeform 1545"/>
              <p:cNvSpPr>
                <a:spLocks/>
              </p:cNvSpPr>
              <p:nvPr/>
            </p:nvSpPr>
            <p:spPr bwMode="auto">
              <a:xfrm>
                <a:off x="2375" y="1603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0" name="Freeform 1546"/>
              <p:cNvSpPr>
                <a:spLocks/>
              </p:cNvSpPr>
              <p:nvPr/>
            </p:nvSpPr>
            <p:spPr bwMode="auto">
              <a:xfrm>
                <a:off x="2375" y="1531"/>
                <a:ext cx="33" cy="1"/>
              </a:xfrm>
              <a:custGeom>
                <a:avLst/>
                <a:gdLst>
                  <a:gd name="T0" fmla="*/ 0 w 34"/>
                  <a:gd name="T1" fmla="*/ 0 h 1"/>
                  <a:gd name="T2" fmla="*/ 19 w 34"/>
                  <a:gd name="T3" fmla="*/ 0 h 1"/>
                  <a:gd name="T4" fmla="*/ 28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0" y="0"/>
                    </a:moveTo>
                    <a:lnTo>
                      <a:pt x="25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1" name="Freeform 1547"/>
              <p:cNvSpPr>
                <a:spLocks/>
              </p:cNvSpPr>
              <p:nvPr/>
            </p:nvSpPr>
            <p:spPr bwMode="auto">
              <a:xfrm>
                <a:off x="5199" y="3746"/>
                <a:ext cx="57" cy="1"/>
              </a:xfrm>
              <a:custGeom>
                <a:avLst/>
                <a:gdLst>
                  <a:gd name="T0" fmla="*/ 47 w 59"/>
                  <a:gd name="T1" fmla="*/ 0 h 1"/>
                  <a:gd name="T2" fmla="*/ 8 w 59"/>
                  <a:gd name="T3" fmla="*/ 0 h 1"/>
                  <a:gd name="T4" fmla="*/ 0 w 5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1">
                    <a:moveTo>
                      <a:pt x="59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2" name="Freeform 1548"/>
              <p:cNvSpPr>
                <a:spLocks/>
              </p:cNvSpPr>
              <p:nvPr/>
            </p:nvSpPr>
            <p:spPr bwMode="auto">
              <a:xfrm>
                <a:off x="5199" y="3363"/>
                <a:ext cx="57" cy="1"/>
              </a:xfrm>
              <a:custGeom>
                <a:avLst/>
                <a:gdLst>
                  <a:gd name="T0" fmla="*/ 47 w 59"/>
                  <a:gd name="T1" fmla="*/ 0 h 1"/>
                  <a:gd name="T2" fmla="*/ 8 w 59"/>
                  <a:gd name="T3" fmla="*/ 0 h 1"/>
                  <a:gd name="T4" fmla="*/ 0 w 5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1">
                    <a:moveTo>
                      <a:pt x="59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3" name="Freeform 1549"/>
              <p:cNvSpPr>
                <a:spLocks/>
              </p:cNvSpPr>
              <p:nvPr/>
            </p:nvSpPr>
            <p:spPr bwMode="auto">
              <a:xfrm>
                <a:off x="5199" y="2979"/>
                <a:ext cx="57" cy="1"/>
              </a:xfrm>
              <a:custGeom>
                <a:avLst/>
                <a:gdLst>
                  <a:gd name="T0" fmla="*/ 47 w 59"/>
                  <a:gd name="T1" fmla="*/ 0 h 1"/>
                  <a:gd name="T2" fmla="*/ 8 w 59"/>
                  <a:gd name="T3" fmla="*/ 0 h 1"/>
                  <a:gd name="T4" fmla="*/ 0 w 5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1">
                    <a:moveTo>
                      <a:pt x="59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4" name="Freeform 1550"/>
              <p:cNvSpPr>
                <a:spLocks/>
              </p:cNvSpPr>
              <p:nvPr/>
            </p:nvSpPr>
            <p:spPr bwMode="auto">
              <a:xfrm>
                <a:off x="5199" y="2602"/>
                <a:ext cx="57" cy="1"/>
              </a:xfrm>
              <a:custGeom>
                <a:avLst/>
                <a:gdLst>
                  <a:gd name="T0" fmla="*/ 47 w 59"/>
                  <a:gd name="T1" fmla="*/ 0 h 1"/>
                  <a:gd name="T2" fmla="*/ 8 w 59"/>
                  <a:gd name="T3" fmla="*/ 0 h 1"/>
                  <a:gd name="T4" fmla="*/ 0 w 5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1">
                    <a:moveTo>
                      <a:pt x="59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5" name="Freeform 1551"/>
              <p:cNvSpPr>
                <a:spLocks/>
              </p:cNvSpPr>
              <p:nvPr/>
            </p:nvSpPr>
            <p:spPr bwMode="auto">
              <a:xfrm>
                <a:off x="5199" y="2218"/>
                <a:ext cx="57" cy="1"/>
              </a:xfrm>
              <a:custGeom>
                <a:avLst/>
                <a:gdLst>
                  <a:gd name="T0" fmla="*/ 47 w 59"/>
                  <a:gd name="T1" fmla="*/ 0 h 1"/>
                  <a:gd name="T2" fmla="*/ 8 w 59"/>
                  <a:gd name="T3" fmla="*/ 0 h 1"/>
                  <a:gd name="T4" fmla="*/ 0 w 5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1">
                    <a:moveTo>
                      <a:pt x="59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6" name="Freeform 1552"/>
              <p:cNvSpPr>
                <a:spLocks/>
              </p:cNvSpPr>
              <p:nvPr/>
            </p:nvSpPr>
            <p:spPr bwMode="auto">
              <a:xfrm>
                <a:off x="5199" y="1834"/>
                <a:ext cx="57" cy="1"/>
              </a:xfrm>
              <a:custGeom>
                <a:avLst/>
                <a:gdLst>
                  <a:gd name="T0" fmla="*/ 47 w 59"/>
                  <a:gd name="T1" fmla="*/ 0 h 1"/>
                  <a:gd name="T2" fmla="*/ 8 w 59"/>
                  <a:gd name="T3" fmla="*/ 0 h 1"/>
                  <a:gd name="T4" fmla="*/ 0 w 5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1">
                    <a:moveTo>
                      <a:pt x="59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7" name="Freeform 1553"/>
              <p:cNvSpPr>
                <a:spLocks/>
              </p:cNvSpPr>
              <p:nvPr/>
            </p:nvSpPr>
            <p:spPr bwMode="auto">
              <a:xfrm>
                <a:off x="5199" y="1450"/>
                <a:ext cx="57" cy="1"/>
              </a:xfrm>
              <a:custGeom>
                <a:avLst/>
                <a:gdLst>
                  <a:gd name="T0" fmla="*/ 47 w 59"/>
                  <a:gd name="T1" fmla="*/ 0 h 1"/>
                  <a:gd name="T2" fmla="*/ 8 w 59"/>
                  <a:gd name="T3" fmla="*/ 0 h 1"/>
                  <a:gd name="T4" fmla="*/ 0 w 5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1">
                    <a:moveTo>
                      <a:pt x="59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8" name="Freeform 1554"/>
              <p:cNvSpPr>
                <a:spLocks/>
              </p:cNvSpPr>
              <p:nvPr/>
            </p:nvSpPr>
            <p:spPr bwMode="auto">
              <a:xfrm>
                <a:off x="5223" y="3666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9" name="Freeform 1555"/>
              <p:cNvSpPr>
                <a:spLocks/>
              </p:cNvSpPr>
              <p:nvPr/>
            </p:nvSpPr>
            <p:spPr bwMode="auto">
              <a:xfrm>
                <a:off x="5223" y="3594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0" name="Freeform 1556"/>
              <p:cNvSpPr>
                <a:spLocks/>
              </p:cNvSpPr>
              <p:nvPr/>
            </p:nvSpPr>
            <p:spPr bwMode="auto">
              <a:xfrm>
                <a:off x="5223" y="3514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1" name="Freeform 1557"/>
              <p:cNvSpPr>
                <a:spLocks/>
              </p:cNvSpPr>
              <p:nvPr/>
            </p:nvSpPr>
            <p:spPr bwMode="auto">
              <a:xfrm>
                <a:off x="5223" y="3442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2" name="Freeform 1558"/>
              <p:cNvSpPr>
                <a:spLocks/>
              </p:cNvSpPr>
              <p:nvPr/>
            </p:nvSpPr>
            <p:spPr bwMode="auto">
              <a:xfrm>
                <a:off x="5223" y="3291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3" name="Freeform 1559"/>
              <p:cNvSpPr>
                <a:spLocks/>
              </p:cNvSpPr>
              <p:nvPr/>
            </p:nvSpPr>
            <p:spPr bwMode="auto">
              <a:xfrm>
                <a:off x="5223" y="3210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4" name="Freeform 1560"/>
              <p:cNvSpPr>
                <a:spLocks/>
              </p:cNvSpPr>
              <p:nvPr/>
            </p:nvSpPr>
            <p:spPr bwMode="auto">
              <a:xfrm>
                <a:off x="5223" y="3138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5" name="Freeform 1561"/>
              <p:cNvSpPr>
                <a:spLocks/>
              </p:cNvSpPr>
              <p:nvPr/>
            </p:nvSpPr>
            <p:spPr bwMode="auto">
              <a:xfrm>
                <a:off x="5223" y="3058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6" name="Freeform 1562"/>
              <p:cNvSpPr>
                <a:spLocks/>
              </p:cNvSpPr>
              <p:nvPr/>
            </p:nvSpPr>
            <p:spPr bwMode="auto">
              <a:xfrm>
                <a:off x="5223" y="2907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7" name="Freeform 1563"/>
              <p:cNvSpPr>
                <a:spLocks/>
              </p:cNvSpPr>
              <p:nvPr/>
            </p:nvSpPr>
            <p:spPr bwMode="auto">
              <a:xfrm>
                <a:off x="5223" y="2826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8" name="Freeform 1564"/>
              <p:cNvSpPr>
                <a:spLocks/>
              </p:cNvSpPr>
              <p:nvPr/>
            </p:nvSpPr>
            <p:spPr bwMode="auto">
              <a:xfrm>
                <a:off x="5223" y="2754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9" name="Freeform 1565"/>
              <p:cNvSpPr>
                <a:spLocks/>
              </p:cNvSpPr>
              <p:nvPr/>
            </p:nvSpPr>
            <p:spPr bwMode="auto">
              <a:xfrm>
                <a:off x="5223" y="2674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0" name="Freeform 1566"/>
              <p:cNvSpPr>
                <a:spLocks/>
              </p:cNvSpPr>
              <p:nvPr/>
            </p:nvSpPr>
            <p:spPr bwMode="auto">
              <a:xfrm>
                <a:off x="5223" y="2523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1" name="Freeform 1567"/>
              <p:cNvSpPr>
                <a:spLocks/>
              </p:cNvSpPr>
              <p:nvPr/>
            </p:nvSpPr>
            <p:spPr bwMode="auto">
              <a:xfrm>
                <a:off x="5223" y="2442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2" name="Freeform 1568"/>
              <p:cNvSpPr>
                <a:spLocks/>
              </p:cNvSpPr>
              <p:nvPr/>
            </p:nvSpPr>
            <p:spPr bwMode="auto">
              <a:xfrm>
                <a:off x="5223" y="2371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3" name="Freeform 1569"/>
              <p:cNvSpPr>
                <a:spLocks/>
              </p:cNvSpPr>
              <p:nvPr/>
            </p:nvSpPr>
            <p:spPr bwMode="auto">
              <a:xfrm>
                <a:off x="5223" y="2290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4" name="Freeform 1570"/>
              <p:cNvSpPr>
                <a:spLocks/>
              </p:cNvSpPr>
              <p:nvPr/>
            </p:nvSpPr>
            <p:spPr bwMode="auto">
              <a:xfrm>
                <a:off x="5223" y="2139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5" name="Freeform 1571"/>
              <p:cNvSpPr>
                <a:spLocks/>
              </p:cNvSpPr>
              <p:nvPr/>
            </p:nvSpPr>
            <p:spPr bwMode="auto">
              <a:xfrm>
                <a:off x="5223" y="2067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6" name="Freeform 1572"/>
              <p:cNvSpPr>
                <a:spLocks/>
              </p:cNvSpPr>
              <p:nvPr/>
            </p:nvSpPr>
            <p:spPr bwMode="auto">
              <a:xfrm>
                <a:off x="5223" y="1987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7" name="Freeform 1573"/>
              <p:cNvSpPr>
                <a:spLocks/>
              </p:cNvSpPr>
              <p:nvPr/>
            </p:nvSpPr>
            <p:spPr bwMode="auto">
              <a:xfrm>
                <a:off x="5223" y="1906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8" name="Freeform 1574"/>
              <p:cNvSpPr>
                <a:spLocks/>
              </p:cNvSpPr>
              <p:nvPr/>
            </p:nvSpPr>
            <p:spPr bwMode="auto">
              <a:xfrm>
                <a:off x="5223" y="1755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9" name="Freeform 1575"/>
              <p:cNvSpPr>
                <a:spLocks/>
              </p:cNvSpPr>
              <p:nvPr/>
            </p:nvSpPr>
            <p:spPr bwMode="auto">
              <a:xfrm>
                <a:off x="5223" y="1683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0" name="Freeform 1576"/>
              <p:cNvSpPr>
                <a:spLocks/>
              </p:cNvSpPr>
              <p:nvPr/>
            </p:nvSpPr>
            <p:spPr bwMode="auto">
              <a:xfrm>
                <a:off x="5223" y="1603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1" name="Freeform 1577"/>
              <p:cNvSpPr>
                <a:spLocks/>
              </p:cNvSpPr>
              <p:nvPr/>
            </p:nvSpPr>
            <p:spPr bwMode="auto">
              <a:xfrm>
                <a:off x="5223" y="1531"/>
                <a:ext cx="33" cy="1"/>
              </a:xfrm>
              <a:custGeom>
                <a:avLst/>
                <a:gdLst>
                  <a:gd name="T0" fmla="*/ 28 w 34"/>
                  <a:gd name="T1" fmla="*/ 0 h 1"/>
                  <a:gd name="T2" fmla="*/ 9 w 34"/>
                  <a:gd name="T3" fmla="*/ 0 h 1"/>
                  <a:gd name="T4" fmla="*/ 0 w 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">
                    <a:moveTo>
                      <a:pt x="34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2" name="Freeform 1578"/>
              <p:cNvSpPr>
                <a:spLocks/>
              </p:cNvSpPr>
              <p:nvPr/>
            </p:nvSpPr>
            <p:spPr bwMode="auto">
              <a:xfrm>
                <a:off x="2375" y="3690"/>
                <a:ext cx="1" cy="56"/>
              </a:xfrm>
              <a:custGeom>
                <a:avLst/>
                <a:gdLst>
                  <a:gd name="T0" fmla="*/ 0 w 1"/>
                  <a:gd name="T1" fmla="*/ 46 h 58"/>
                  <a:gd name="T2" fmla="*/ 0 w 1"/>
                  <a:gd name="T3" fmla="*/ 8 h 58"/>
                  <a:gd name="T4" fmla="*/ 0 w 1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8">
                    <a:moveTo>
                      <a:pt x="0" y="5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3" name="Freeform 1579"/>
              <p:cNvSpPr>
                <a:spLocks/>
              </p:cNvSpPr>
              <p:nvPr/>
            </p:nvSpPr>
            <p:spPr bwMode="auto">
              <a:xfrm>
                <a:off x="2736" y="3690"/>
                <a:ext cx="1" cy="56"/>
              </a:xfrm>
              <a:custGeom>
                <a:avLst/>
                <a:gdLst>
                  <a:gd name="T0" fmla="*/ 0 w 1"/>
                  <a:gd name="T1" fmla="*/ 46 h 58"/>
                  <a:gd name="T2" fmla="*/ 0 w 1"/>
                  <a:gd name="T3" fmla="*/ 8 h 58"/>
                  <a:gd name="T4" fmla="*/ 0 w 1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8">
                    <a:moveTo>
                      <a:pt x="0" y="5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4" name="Freeform 1580"/>
              <p:cNvSpPr>
                <a:spLocks/>
              </p:cNvSpPr>
              <p:nvPr/>
            </p:nvSpPr>
            <p:spPr bwMode="auto">
              <a:xfrm>
                <a:off x="3096" y="3690"/>
                <a:ext cx="1" cy="56"/>
              </a:xfrm>
              <a:custGeom>
                <a:avLst/>
                <a:gdLst>
                  <a:gd name="T0" fmla="*/ 0 w 1"/>
                  <a:gd name="T1" fmla="*/ 46 h 58"/>
                  <a:gd name="T2" fmla="*/ 0 w 1"/>
                  <a:gd name="T3" fmla="*/ 8 h 58"/>
                  <a:gd name="T4" fmla="*/ 0 w 1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8">
                    <a:moveTo>
                      <a:pt x="0" y="5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5" name="Freeform 1581"/>
              <p:cNvSpPr>
                <a:spLocks/>
              </p:cNvSpPr>
              <p:nvPr/>
            </p:nvSpPr>
            <p:spPr bwMode="auto">
              <a:xfrm>
                <a:off x="3455" y="3690"/>
                <a:ext cx="1" cy="56"/>
              </a:xfrm>
              <a:custGeom>
                <a:avLst/>
                <a:gdLst>
                  <a:gd name="T0" fmla="*/ 0 w 1"/>
                  <a:gd name="T1" fmla="*/ 46 h 58"/>
                  <a:gd name="T2" fmla="*/ 0 w 1"/>
                  <a:gd name="T3" fmla="*/ 8 h 58"/>
                  <a:gd name="T4" fmla="*/ 0 w 1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8">
                    <a:moveTo>
                      <a:pt x="0" y="5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6" name="Freeform 1582"/>
              <p:cNvSpPr>
                <a:spLocks/>
              </p:cNvSpPr>
              <p:nvPr/>
            </p:nvSpPr>
            <p:spPr bwMode="auto">
              <a:xfrm>
                <a:off x="3815" y="3690"/>
                <a:ext cx="1" cy="56"/>
              </a:xfrm>
              <a:custGeom>
                <a:avLst/>
                <a:gdLst>
                  <a:gd name="T0" fmla="*/ 0 w 1"/>
                  <a:gd name="T1" fmla="*/ 46 h 58"/>
                  <a:gd name="T2" fmla="*/ 0 w 1"/>
                  <a:gd name="T3" fmla="*/ 8 h 58"/>
                  <a:gd name="T4" fmla="*/ 0 w 1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8">
                    <a:moveTo>
                      <a:pt x="0" y="5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7" name="Freeform 1583"/>
              <p:cNvSpPr>
                <a:spLocks/>
              </p:cNvSpPr>
              <p:nvPr/>
            </p:nvSpPr>
            <p:spPr bwMode="auto">
              <a:xfrm>
                <a:off x="4176" y="3690"/>
                <a:ext cx="1" cy="56"/>
              </a:xfrm>
              <a:custGeom>
                <a:avLst/>
                <a:gdLst>
                  <a:gd name="T0" fmla="*/ 0 w 1"/>
                  <a:gd name="T1" fmla="*/ 46 h 58"/>
                  <a:gd name="T2" fmla="*/ 0 w 1"/>
                  <a:gd name="T3" fmla="*/ 8 h 58"/>
                  <a:gd name="T4" fmla="*/ 0 w 1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8">
                    <a:moveTo>
                      <a:pt x="0" y="5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8" name="Freeform 1584"/>
              <p:cNvSpPr>
                <a:spLocks/>
              </p:cNvSpPr>
              <p:nvPr/>
            </p:nvSpPr>
            <p:spPr bwMode="auto">
              <a:xfrm>
                <a:off x="4535" y="3690"/>
                <a:ext cx="1" cy="56"/>
              </a:xfrm>
              <a:custGeom>
                <a:avLst/>
                <a:gdLst>
                  <a:gd name="T0" fmla="*/ 0 w 1"/>
                  <a:gd name="T1" fmla="*/ 46 h 58"/>
                  <a:gd name="T2" fmla="*/ 0 w 1"/>
                  <a:gd name="T3" fmla="*/ 8 h 58"/>
                  <a:gd name="T4" fmla="*/ 0 w 1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8">
                    <a:moveTo>
                      <a:pt x="0" y="5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9" name="Freeform 1585"/>
              <p:cNvSpPr>
                <a:spLocks/>
              </p:cNvSpPr>
              <p:nvPr/>
            </p:nvSpPr>
            <p:spPr bwMode="auto">
              <a:xfrm>
                <a:off x="4895" y="3690"/>
                <a:ext cx="1" cy="56"/>
              </a:xfrm>
              <a:custGeom>
                <a:avLst/>
                <a:gdLst>
                  <a:gd name="T0" fmla="*/ 0 w 1"/>
                  <a:gd name="T1" fmla="*/ 46 h 58"/>
                  <a:gd name="T2" fmla="*/ 0 w 1"/>
                  <a:gd name="T3" fmla="*/ 8 h 58"/>
                  <a:gd name="T4" fmla="*/ 0 w 1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8">
                    <a:moveTo>
                      <a:pt x="0" y="5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0" name="Freeform 1586"/>
              <p:cNvSpPr>
                <a:spLocks/>
              </p:cNvSpPr>
              <p:nvPr/>
            </p:nvSpPr>
            <p:spPr bwMode="auto">
              <a:xfrm>
                <a:off x="5256" y="3690"/>
                <a:ext cx="1" cy="56"/>
              </a:xfrm>
              <a:custGeom>
                <a:avLst/>
                <a:gdLst>
                  <a:gd name="T0" fmla="*/ 0 w 1"/>
                  <a:gd name="T1" fmla="*/ 46 h 58"/>
                  <a:gd name="T2" fmla="*/ 0 w 1"/>
                  <a:gd name="T3" fmla="*/ 8 h 58"/>
                  <a:gd name="T4" fmla="*/ 0 w 1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8">
                    <a:moveTo>
                      <a:pt x="0" y="5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1" name="Freeform 1587"/>
              <p:cNvSpPr>
                <a:spLocks/>
              </p:cNvSpPr>
              <p:nvPr/>
            </p:nvSpPr>
            <p:spPr bwMode="auto">
              <a:xfrm>
                <a:off x="2447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2" name="Freeform 1588"/>
              <p:cNvSpPr>
                <a:spLocks/>
              </p:cNvSpPr>
              <p:nvPr/>
            </p:nvSpPr>
            <p:spPr bwMode="auto">
              <a:xfrm>
                <a:off x="2520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3" name="Freeform 1589"/>
              <p:cNvSpPr>
                <a:spLocks/>
              </p:cNvSpPr>
              <p:nvPr/>
            </p:nvSpPr>
            <p:spPr bwMode="auto">
              <a:xfrm>
                <a:off x="2592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4" name="Freeform 1590"/>
              <p:cNvSpPr>
                <a:spLocks/>
              </p:cNvSpPr>
              <p:nvPr/>
            </p:nvSpPr>
            <p:spPr bwMode="auto">
              <a:xfrm>
                <a:off x="2664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5" name="Freeform 1591"/>
              <p:cNvSpPr>
                <a:spLocks/>
              </p:cNvSpPr>
              <p:nvPr/>
            </p:nvSpPr>
            <p:spPr bwMode="auto">
              <a:xfrm>
                <a:off x="2808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6" name="Freeform 1592"/>
              <p:cNvSpPr>
                <a:spLocks/>
              </p:cNvSpPr>
              <p:nvPr/>
            </p:nvSpPr>
            <p:spPr bwMode="auto">
              <a:xfrm>
                <a:off x="2880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7" name="Freeform 1593"/>
              <p:cNvSpPr>
                <a:spLocks/>
              </p:cNvSpPr>
              <p:nvPr/>
            </p:nvSpPr>
            <p:spPr bwMode="auto">
              <a:xfrm>
                <a:off x="2952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8" name="Freeform 1594"/>
              <p:cNvSpPr>
                <a:spLocks/>
              </p:cNvSpPr>
              <p:nvPr/>
            </p:nvSpPr>
            <p:spPr bwMode="auto">
              <a:xfrm>
                <a:off x="3024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9" name="Freeform 1595"/>
              <p:cNvSpPr>
                <a:spLocks/>
              </p:cNvSpPr>
              <p:nvPr/>
            </p:nvSpPr>
            <p:spPr bwMode="auto">
              <a:xfrm>
                <a:off x="3168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0" name="Freeform 1596"/>
              <p:cNvSpPr>
                <a:spLocks/>
              </p:cNvSpPr>
              <p:nvPr/>
            </p:nvSpPr>
            <p:spPr bwMode="auto">
              <a:xfrm>
                <a:off x="3240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1" name="Freeform 1597"/>
              <p:cNvSpPr>
                <a:spLocks/>
              </p:cNvSpPr>
              <p:nvPr/>
            </p:nvSpPr>
            <p:spPr bwMode="auto">
              <a:xfrm>
                <a:off x="3311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2" name="Freeform 1598"/>
              <p:cNvSpPr>
                <a:spLocks/>
              </p:cNvSpPr>
              <p:nvPr/>
            </p:nvSpPr>
            <p:spPr bwMode="auto">
              <a:xfrm>
                <a:off x="3383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3" name="Freeform 1599"/>
              <p:cNvSpPr>
                <a:spLocks/>
              </p:cNvSpPr>
              <p:nvPr/>
            </p:nvSpPr>
            <p:spPr bwMode="auto">
              <a:xfrm>
                <a:off x="3527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4" name="Freeform 1600"/>
              <p:cNvSpPr>
                <a:spLocks/>
              </p:cNvSpPr>
              <p:nvPr/>
            </p:nvSpPr>
            <p:spPr bwMode="auto">
              <a:xfrm>
                <a:off x="3599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5" name="Freeform 1601"/>
              <p:cNvSpPr>
                <a:spLocks/>
              </p:cNvSpPr>
              <p:nvPr/>
            </p:nvSpPr>
            <p:spPr bwMode="auto">
              <a:xfrm>
                <a:off x="3671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6" name="Freeform 1602"/>
              <p:cNvSpPr>
                <a:spLocks/>
              </p:cNvSpPr>
              <p:nvPr/>
            </p:nvSpPr>
            <p:spPr bwMode="auto">
              <a:xfrm>
                <a:off x="3743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7" name="Freeform 1603"/>
              <p:cNvSpPr>
                <a:spLocks/>
              </p:cNvSpPr>
              <p:nvPr/>
            </p:nvSpPr>
            <p:spPr bwMode="auto">
              <a:xfrm>
                <a:off x="3888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8" name="Freeform 1604"/>
              <p:cNvSpPr>
                <a:spLocks/>
              </p:cNvSpPr>
              <p:nvPr/>
            </p:nvSpPr>
            <p:spPr bwMode="auto">
              <a:xfrm>
                <a:off x="3960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9" name="Freeform 1605"/>
              <p:cNvSpPr>
                <a:spLocks/>
              </p:cNvSpPr>
              <p:nvPr/>
            </p:nvSpPr>
            <p:spPr bwMode="auto">
              <a:xfrm>
                <a:off x="4032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0" name="Freeform 1606"/>
              <p:cNvSpPr>
                <a:spLocks/>
              </p:cNvSpPr>
              <p:nvPr/>
            </p:nvSpPr>
            <p:spPr bwMode="auto">
              <a:xfrm>
                <a:off x="4104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1" name="Freeform 1607"/>
              <p:cNvSpPr>
                <a:spLocks/>
              </p:cNvSpPr>
              <p:nvPr/>
            </p:nvSpPr>
            <p:spPr bwMode="auto">
              <a:xfrm>
                <a:off x="4248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2" name="Freeform 1608"/>
              <p:cNvSpPr>
                <a:spLocks/>
              </p:cNvSpPr>
              <p:nvPr/>
            </p:nvSpPr>
            <p:spPr bwMode="auto">
              <a:xfrm>
                <a:off x="4319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3" name="Freeform 1609"/>
              <p:cNvSpPr>
                <a:spLocks/>
              </p:cNvSpPr>
              <p:nvPr/>
            </p:nvSpPr>
            <p:spPr bwMode="auto">
              <a:xfrm>
                <a:off x="4391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4" name="Freeform 1610"/>
              <p:cNvSpPr>
                <a:spLocks/>
              </p:cNvSpPr>
              <p:nvPr/>
            </p:nvSpPr>
            <p:spPr bwMode="auto">
              <a:xfrm>
                <a:off x="4463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5" name="Freeform 1611"/>
              <p:cNvSpPr>
                <a:spLocks/>
              </p:cNvSpPr>
              <p:nvPr/>
            </p:nvSpPr>
            <p:spPr bwMode="auto">
              <a:xfrm>
                <a:off x="4607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6" name="Freeform 1612"/>
              <p:cNvSpPr>
                <a:spLocks/>
              </p:cNvSpPr>
              <p:nvPr/>
            </p:nvSpPr>
            <p:spPr bwMode="auto">
              <a:xfrm>
                <a:off x="4679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7" name="Freeform 1613"/>
              <p:cNvSpPr>
                <a:spLocks/>
              </p:cNvSpPr>
              <p:nvPr/>
            </p:nvSpPr>
            <p:spPr bwMode="auto">
              <a:xfrm>
                <a:off x="4751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8" name="Freeform 1614"/>
              <p:cNvSpPr>
                <a:spLocks/>
              </p:cNvSpPr>
              <p:nvPr/>
            </p:nvSpPr>
            <p:spPr bwMode="auto">
              <a:xfrm>
                <a:off x="4823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9" name="Freeform 1615"/>
              <p:cNvSpPr>
                <a:spLocks/>
              </p:cNvSpPr>
              <p:nvPr/>
            </p:nvSpPr>
            <p:spPr bwMode="auto">
              <a:xfrm>
                <a:off x="4967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0" name="Freeform 1616"/>
              <p:cNvSpPr>
                <a:spLocks/>
              </p:cNvSpPr>
              <p:nvPr/>
            </p:nvSpPr>
            <p:spPr bwMode="auto">
              <a:xfrm>
                <a:off x="5039" y="3714"/>
                <a:ext cx="1" cy="32"/>
              </a:xfrm>
              <a:custGeom>
                <a:avLst/>
                <a:gdLst>
                  <a:gd name="T0" fmla="*/ 0 w 1"/>
                  <a:gd name="T1" fmla="*/ 27 h 33"/>
                  <a:gd name="T2" fmla="*/ 0 w 1"/>
                  <a:gd name="T3" fmla="*/ 8 h 33"/>
                  <a:gd name="T4" fmla="*/ 0 w 1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3">
                    <a:moveTo>
                      <a:pt x="0" y="33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71" name="Freeform 1617"/>
            <p:cNvSpPr>
              <a:spLocks/>
            </p:cNvSpPr>
            <p:nvPr/>
          </p:nvSpPr>
          <p:spPr bwMode="auto">
            <a:xfrm>
              <a:off x="5402" y="3499"/>
              <a:ext cx="1" cy="28"/>
            </a:xfrm>
            <a:custGeom>
              <a:avLst/>
              <a:gdLst>
                <a:gd name="T0" fmla="*/ 0 w 1"/>
                <a:gd name="T1" fmla="*/ 12 h 33"/>
                <a:gd name="T2" fmla="*/ 0 w 1"/>
                <a:gd name="T3" fmla="*/ 3 h 33"/>
                <a:gd name="T4" fmla="*/ 0 w 1"/>
                <a:gd name="T5" fmla="*/ 0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3">
                  <a:moveTo>
                    <a:pt x="0" y="33"/>
                  </a:move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Freeform 1618"/>
            <p:cNvSpPr>
              <a:spLocks/>
            </p:cNvSpPr>
            <p:nvPr/>
          </p:nvSpPr>
          <p:spPr bwMode="auto">
            <a:xfrm>
              <a:off x="5473" y="3499"/>
              <a:ext cx="1" cy="28"/>
            </a:xfrm>
            <a:custGeom>
              <a:avLst/>
              <a:gdLst>
                <a:gd name="T0" fmla="*/ 0 w 1"/>
                <a:gd name="T1" fmla="*/ 12 h 33"/>
                <a:gd name="T2" fmla="*/ 0 w 1"/>
                <a:gd name="T3" fmla="*/ 3 h 33"/>
                <a:gd name="T4" fmla="*/ 0 w 1"/>
                <a:gd name="T5" fmla="*/ 0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3">
                  <a:moveTo>
                    <a:pt x="0" y="33"/>
                  </a:move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Freeform 1619"/>
            <p:cNvSpPr>
              <a:spLocks/>
            </p:cNvSpPr>
            <p:nvPr/>
          </p:nvSpPr>
          <p:spPr bwMode="auto">
            <a:xfrm>
              <a:off x="2679" y="1493"/>
              <a:ext cx="1" cy="50"/>
            </a:xfrm>
            <a:custGeom>
              <a:avLst/>
              <a:gdLst>
                <a:gd name="T0" fmla="*/ 0 w 1"/>
                <a:gd name="T1" fmla="*/ 0 h 59"/>
                <a:gd name="T2" fmla="*/ 0 w 1"/>
                <a:gd name="T3" fmla="*/ 19 h 59"/>
                <a:gd name="T4" fmla="*/ 0 w 1"/>
                <a:gd name="T5" fmla="*/ 22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9">
                  <a:moveTo>
                    <a:pt x="0" y="0"/>
                  </a:moveTo>
                  <a:lnTo>
                    <a:pt x="0" y="50"/>
                  </a:lnTo>
                  <a:lnTo>
                    <a:pt x="0" y="59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Freeform 1620"/>
            <p:cNvSpPr>
              <a:spLocks/>
            </p:cNvSpPr>
            <p:nvPr/>
          </p:nvSpPr>
          <p:spPr bwMode="auto">
            <a:xfrm>
              <a:off x="3038" y="1493"/>
              <a:ext cx="1" cy="50"/>
            </a:xfrm>
            <a:custGeom>
              <a:avLst/>
              <a:gdLst>
                <a:gd name="T0" fmla="*/ 0 w 1"/>
                <a:gd name="T1" fmla="*/ 0 h 59"/>
                <a:gd name="T2" fmla="*/ 0 w 1"/>
                <a:gd name="T3" fmla="*/ 19 h 59"/>
                <a:gd name="T4" fmla="*/ 0 w 1"/>
                <a:gd name="T5" fmla="*/ 22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9">
                  <a:moveTo>
                    <a:pt x="0" y="0"/>
                  </a:moveTo>
                  <a:lnTo>
                    <a:pt x="0" y="50"/>
                  </a:lnTo>
                  <a:lnTo>
                    <a:pt x="0" y="59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Freeform 1621"/>
            <p:cNvSpPr>
              <a:spLocks/>
            </p:cNvSpPr>
            <p:nvPr/>
          </p:nvSpPr>
          <p:spPr bwMode="auto">
            <a:xfrm>
              <a:off x="3397" y="1493"/>
              <a:ext cx="1" cy="50"/>
            </a:xfrm>
            <a:custGeom>
              <a:avLst/>
              <a:gdLst>
                <a:gd name="T0" fmla="*/ 0 w 1"/>
                <a:gd name="T1" fmla="*/ 0 h 59"/>
                <a:gd name="T2" fmla="*/ 0 w 1"/>
                <a:gd name="T3" fmla="*/ 19 h 59"/>
                <a:gd name="T4" fmla="*/ 0 w 1"/>
                <a:gd name="T5" fmla="*/ 22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9">
                  <a:moveTo>
                    <a:pt x="0" y="0"/>
                  </a:moveTo>
                  <a:lnTo>
                    <a:pt x="0" y="50"/>
                  </a:lnTo>
                  <a:lnTo>
                    <a:pt x="0" y="59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Freeform 1622"/>
            <p:cNvSpPr>
              <a:spLocks/>
            </p:cNvSpPr>
            <p:nvPr/>
          </p:nvSpPr>
          <p:spPr bwMode="auto">
            <a:xfrm>
              <a:off x="3754" y="1493"/>
              <a:ext cx="1" cy="50"/>
            </a:xfrm>
            <a:custGeom>
              <a:avLst/>
              <a:gdLst>
                <a:gd name="T0" fmla="*/ 0 w 1"/>
                <a:gd name="T1" fmla="*/ 0 h 59"/>
                <a:gd name="T2" fmla="*/ 0 w 1"/>
                <a:gd name="T3" fmla="*/ 19 h 59"/>
                <a:gd name="T4" fmla="*/ 0 w 1"/>
                <a:gd name="T5" fmla="*/ 22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9">
                  <a:moveTo>
                    <a:pt x="0" y="0"/>
                  </a:moveTo>
                  <a:lnTo>
                    <a:pt x="0" y="50"/>
                  </a:lnTo>
                  <a:lnTo>
                    <a:pt x="0" y="59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Freeform 1623"/>
            <p:cNvSpPr>
              <a:spLocks/>
            </p:cNvSpPr>
            <p:nvPr/>
          </p:nvSpPr>
          <p:spPr bwMode="auto">
            <a:xfrm>
              <a:off x="4112" y="1493"/>
              <a:ext cx="1" cy="50"/>
            </a:xfrm>
            <a:custGeom>
              <a:avLst/>
              <a:gdLst>
                <a:gd name="T0" fmla="*/ 0 w 1"/>
                <a:gd name="T1" fmla="*/ 0 h 59"/>
                <a:gd name="T2" fmla="*/ 0 w 1"/>
                <a:gd name="T3" fmla="*/ 19 h 59"/>
                <a:gd name="T4" fmla="*/ 0 w 1"/>
                <a:gd name="T5" fmla="*/ 22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9">
                  <a:moveTo>
                    <a:pt x="0" y="0"/>
                  </a:moveTo>
                  <a:lnTo>
                    <a:pt x="0" y="50"/>
                  </a:lnTo>
                  <a:lnTo>
                    <a:pt x="0" y="59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Freeform 1624"/>
            <p:cNvSpPr>
              <a:spLocks/>
            </p:cNvSpPr>
            <p:nvPr/>
          </p:nvSpPr>
          <p:spPr bwMode="auto">
            <a:xfrm>
              <a:off x="4471" y="1493"/>
              <a:ext cx="1" cy="50"/>
            </a:xfrm>
            <a:custGeom>
              <a:avLst/>
              <a:gdLst>
                <a:gd name="T0" fmla="*/ 0 w 1"/>
                <a:gd name="T1" fmla="*/ 0 h 59"/>
                <a:gd name="T2" fmla="*/ 0 w 1"/>
                <a:gd name="T3" fmla="*/ 19 h 59"/>
                <a:gd name="T4" fmla="*/ 0 w 1"/>
                <a:gd name="T5" fmla="*/ 22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9">
                  <a:moveTo>
                    <a:pt x="0" y="0"/>
                  </a:moveTo>
                  <a:lnTo>
                    <a:pt x="0" y="50"/>
                  </a:lnTo>
                  <a:lnTo>
                    <a:pt x="0" y="59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1625"/>
            <p:cNvSpPr>
              <a:spLocks/>
            </p:cNvSpPr>
            <p:nvPr/>
          </p:nvSpPr>
          <p:spPr bwMode="auto">
            <a:xfrm>
              <a:off x="4829" y="1493"/>
              <a:ext cx="1" cy="50"/>
            </a:xfrm>
            <a:custGeom>
              <a:avLst/>
              <a:gdLst>
                <a:gd name="T0" fmla="*/ 0 w 1"/>
                <a:gd name="T1" fmla="*/ 0 h 59"/>
                <a:gd name="T2" fmla="*/ 0 w 1"/>
                <a:gd name="T3" fmla="*/ 19 h 59"/>
                <a:gd name="T4" fmla="*/ 0 w 1"/>
                <a:gd name="T5" fmla="*/ 22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9">
                  <a:moveTo>
                    <a:pt x="0" y="0"/>
                  </a:moveTo>
                  <a:lnTo>
                    <a:pt x="0" y="50"/>
                  </a:lnTo>
                  <a:lnTo>
                    <a:pt x="0" y="59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1626"/>
            <p:cNvSpPr>
              <a:spLocks/>
            </p:cNvSpPr>
            <p:nvPr/>
          </p:nvSpPr>
          <p:spPr bwMode="auto">
            <a:xfrm>
              <a:off x="5187" y="1493"/>
              <a:ext cx="1" cy="50"/>
            </a:xfrm>
            <a:custGeom>
              <a:avLst/>
              <a:gdLst>
                <a:gd name="T0" fmla="*/ 0 w 1"/>
                <a:gd name="T1" fmla="*/ 0 h 59"/>
                <a:gd name="T2" fmla="*/ 0 w 1"/>
                <a:gd name="T3" fmla="*/ 19 h 59"/>
                <a:gd name="T4" fmla="*/ 0 w 1"/>
                <a:gd name="T5" fmla="*/ 22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9">
                  <a:moveTo>
                    <a:pt x="0" y="0"/>
                  </a:moveTo>
                  <a:lnTo>
                    <a:pt x="0" y="50"/>
                  </a:lnTo>
                  <a:lnTo>
                    <a:pt x="0" y="59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Freeform 1627"/>
            <p:cNvSpPr>
              <a:spLocks/>
            </p:cNvSpPr>
            <p:nvPr/>
          </p:nvSpPr>
          <p:spPr bwMode="auto">
            <a:xfrm>
              <a:off x="5546" y="1493"/>
              <a:ext cx="1" cy="50"/>
            </a:xfrm>
            <a:custGeom>
              <a:avLst/>
              <a:gdLst>
                <a:gd name="T0" fmla="*/ 0 w 1"/>
                <a:gd name="T1" fmla="*/ 0 h 59"/>
                <a:gd name="T2" fmla="*/ 0 w 1"/>
                <a:gd name="T3" fmla="*/ 19 h 59"/>
                <a:gd name="T4" fmla="*/ 0 w 1"/>
                <a:gd name="T5" fmla="*/ 22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9">
                  <a:moveTo>
                    <a:pt x="0" y="0"/>
                  </a:moveTo>
                  <a:lnTo>
                    <a:pt x="0" y="50"/>
                  </a:lnTo>
                  <a:lnTo>
                    <a:pt x="0" y="59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Freeform 1628"/>
            <p:cNvSpPr>
              <a:spLocks/>
            </p:cNvSpPr>
            <p:nvPr/>
          </p:nvSpPr>
          <p:spPr bwMode="auto">
            <a:xfrm>
              <a:off x="2751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Freeform 1629"/>
            <p:cNvSpPr>
              <a:spLocks/>
            </p:cNvSpPr>
            <p:nvPr/>
          </p:nvSpPr>
          <p:spPr bwMode="auto">
            <a:xfrm>
              <a:off x="2823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Freeform 1630"/>
            <p:cNvSpPr>
              <a:spLocks/>
            </p:cNvSpPr>
            <p:nvPr/>
          </p:nvSpPr>
          <p:spPr bwMode="auto">
            <a:xfrm>
              <a:off x="2895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Freeform 1631"/>
            <p:cNvSpPr>
              <a:spLocks/>
            </p:cNvSpPr>
            <p:nvPr/>
          </p:nvSpPr>
          <p:spPr bwMode="auto">
            <a:xfrm>
              <a:off x="2967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Freeform 1632"/>
            <p:cNvSpPr>
              <a:spLocks/>
            </p:cNvSpPr>
            <p:nvPr/>
          </p:nvSpPr>
          <p:spPr bwMode="auto">
            <a:xfrm>
              <a:off x="3110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Freeform 1633"/>
            <p:cNvSpPr>
              <a:spLocks/>
            </p:cNvSpPr>
            <p:nvPr/>
          </p:nvSpPr>
          <p:spPr bwMode="auto">
            <a:xfrm>
              <a:off x="3182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Freeform 1634"/>
            <p:cNvSpPr>
              <a:spLocks/>
            </p:cNvSpPr>
            <p:nvPr/>
          </p:nvSpPr>
          <p:spPr bwMode="auto">
            <a:xfrm>
              <a:off x="3253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Freeform 1635"/>
            <p:cNvSpPr>
              <a:spLocks/>
            </p:cNvSpPr>
            <p:nvPr/>
          </p:nvSpPr>
          <p:spPr bwMode="auto">
            <a:xfrm>
              <a:off x="3325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Freeform 1636"/>
            <p:cNvSpPr>
              <a:spLocks/>
            </p:cNvSpPr>
            <p:nvPr/>
          </p:nvSpPr>
          <p:spPr bwMode="auto">
            <a:xfrm>
              <a:off x="3468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Freeform 1637"/>
            <p:cNvSpPr>
              <a:spLocks/>
            </p:cNvSpPr>
            <p:nvPr/>
          </p:nvSpPr>
          <p:spPr bwMode="auto">
            <a:xfrm>
              <a:off x="3540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Freeform 1638"/>
            <p:cNvSpPr>
              <a:spLocks/>
            </p:cNvSpPr>
            <p:nvPr/>
          </p:nvSpPr>
          <p:spPr bwMode="auto">
            <a:xfrm>
              <a:off x="3611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Freeform 1639"/>
            <p:cNvSpPr>
              <a:spLocks/>
            </p:cNvSpPr>
            <p:nvPr/>
          </p:nvSpPr>
          <p:spPr bwMode="auto">
            <a:xfrm>
              <a:off x="3682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Freeform 1640"/>
            <p:cNvSpPr>
              <a:spLocks/>
            </p:cNvSpPr>
            <p:nvPr/>
          </p:nvSpPr>
          <p:spPr bwMode="auto">
            <a:xfrm>
              <a:off x="3826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Freeform 1641"/>
            <p:cNvSpPr>
              <a:spLocks/>
            </p:cNvSpPr>
            <p:nvPr/>
          </p:nvSpPr>
          <p:spPr bwMode="auto">
            <a:xfrm>
              <a:off x="3897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Freeform 1642"/>
            <p:cNvSpPr>
              <a:spLocks/>
            </p:cNvSpPr>
            <p:nvPr/>
          </p:nvSpPr>
          <p:spPr bwMode="auto">
            <a:xfrm>
              <a:off x="3969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Freeform 1643"/>
            <p:cNvSpPr>
              <a:spLocks/>
            </p:cNvSpPr>
            <p:nvPr/>
          </p:nvSpPr>
          <p:spPr bwMode="auto">
            <a:xfrm>
              <a:off x="4041" y="1493"/>
              <a:ext cx="0" cy="29"/>
            </a:xfrm>
            <a:custGeom>
              <a:avLst/>
              <a:gdLst>
                <a:gd name="T0" fmla="*/ 0 h 34"/>
                <a:gd name="T1" fmla="*/ 9 h 34"/>
                <a:gd name="T2" fmla="*/ 13 h 3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Freeform 1644"/>
            <p:cNvSpPr>
              <a:spLocks/>
            </p:cNvSpPr>
            <p:nvPr/>
          </p:nvSpPr>
          <p:spPr bwMode="auto">
            <a:xfrm>
              <a:off x="4185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Freeform 1645"/>
            <p:cNvSpPr>
              <a:spLocks/>
            </p:cNvSpPr>
            <p:nvPr/>
          </p:nvSpPr>
          <p:spPr bwMode="auto">
            <a:xfrm>
              <a:off x="4256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Freeform 1646"/>
            <p:cNvSpPr>
              <a:spLocks/>
            </p:cNvSpPr>
            <p:nvPr/>
          </p:nvSpPr>
          <p:spPr bwMode="auto">
            <a:xfrm>
              <a:off x="4328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Freeform 1647"/>
            <p:cNvSpPr>
              <a:spLocks/>
            </p:cNvSpPr>
            <p:nvPr/>
          </p:nvSpPr>
          <p:spPr bwMode="auto">
            <a:xfrm>
              <a:off x="4400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Freeform 1648"/>
            <p:cNvSpPr>
              <a:spLocks/>
            </p:cNvSpPr>
            <p:nvPr/>
          </p:nvSpPr>
          <p:spPr bwMode="auto">
            <a:xfrm>
              <a:off x="4543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Freeform 1649"/>
            <p:cNvSpPr>
              <a:spLocks/>
            </p:cNvSpPr>
            <p:nvPr/>
          </p:nvSpPr>
          <p:spPr bwMode="auto">
            <a:xfrm>
              <a:off x="4614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Freeform 1650"/>
            <p:cNvSpPr>
              <a:spLocks/>
            </p:cNvSpPr>
            <p:nvPr/>
          </p:nvSpPr>
          <p:spPr bwMode="auto">
            <a:xfrm>
              <a:off x="4685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Freeform 1651"/>
            <p:cNvSpPr>
              <a:spLocks/>
            </p:cNvSpPr>
            <p:nvPr/>
          </p:nvSpPr>
          <p:spPr bwMode="auto">
            <a:xfrm>
              <a:off x="4757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Freeform 1652"/>
            <p:cNvSpPr>
              <a:spLocks/>
            </p:cNvSpPr>
            <p:nvPr/>
          </p:nvSpPr>
          <p:spPr bwMode="auto">
            <a:xfrm>
              <a:off x="4900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Freeform 1653"/>
            <p:cNvSpPr>
              <a:spLocks/>
            </p:cNvSpPr>
            <p:nvPr/>
          </p:nvSpPr>
          <p:spPr bwMode="auto">
            <a:xfrm>
              <a:off x="4972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Freeform 1654"/>
            <p:cNvSpPr>
              <a:spLocks/>
            </p:cNvSpPr>
            <p:nvPr/>
          </p:nvSpPr>
          <p:spPr bwMode="auto">
            <a:xfrm>
              <a:off x="5044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Freeform 1655"/>
            <p:cNvSpPr>
              <a:spLocks/>
            </p:cNvSpPr>
            <p:nvPr/>
          </p:nvSpPr>
          <p:spPr bwMode="auto">
            <a:xfrm>
              <a:off x="5115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Freeform 1656"/>
            <p:cNvSpPr>
              <a:spLocks/>
            </p:cNvSpPr>
            <p:nvPr/>
          </p:nvSpPr>
          <p:spPr bwMode="auto">
            <a:xfrm>
              <a:off x="5259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Freeform 1657"/>
            <p:cNvSpPr>
              <a:spLocks/>
            </p:cNvSpPr>
            <p:nvPr/>
          </p:nvSpPr>
          <p:spPr bwMode="auto">
            <a:xfrm>
              <a:off x="5330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Freeform 1658"/>
            <p:cNvSpPr>
              <a:spLocks/>
            </p:cNvSpPr>
            <p:nvPr/>
          </p:nvSpPr>
          <p:spPr bwMode="auto">
            <a:xfrm>
              <a:off x="5402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Freeform 1659"/>
            <p:cNvSpPr>
              <a:spLocks/>
            </p:cNvSpPr>
            <p:nvPr/>
          </p:nvSpPr>
          <p:spPr bwMode="auto">
            <a:xfrm>
              <a:off x="5473" y="1493"/>
              <a:ext cx="1" cy="29"/>
            </a:xfrm>
            <a:custGeom>
              <a:avLst/>
              <a:gdLst>
                <a:gd name="T0" fmla="*/ 0 w 1"/>
                <a:gd name="T1" fmla="*/ 0 h 34"/>
                <a:gd name="T2" fmla="*/ 0 w 1"/>
                <a:gd name="T3" fmla="*/ 9 h 34"/>
                <a:gd name="T4" fmla="*/ 0 w 1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">
                  <a:moveTo>
                    <a:pt x="0" y="0"/>
                  </a:moveTo>
                  <a:lnTo>
                    <a:pt x="0" y="25"/>
                  </a:lnTo>
                  <a:lnTo>
                    <a:pt x="0" y="34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Freeform 1660"/>
            <p:cNvSpPr>
              <a:spLocks/>
            </p:cNvSpPr>
            <p:nvPr/>
          </p:nvSpPr>
          <p:spPr bwMode="auto">
            <a:xfrm>
              <a:off x="2679" y="1487"/>
              <a:ext cx="1" cy="2040"/>
            </a:xfrm>
            <a:custGeom>
              <a:avLst/>
              <a:gdLst>
                <a:gd name="T0" fmla="*/ 0 w 1"/>
                <a:gd name="T1" fmla="*/ 906 h 2399"/>
                <a:gd name="T2" fmla="*/ 0 w 1"/>
                <a:gd name="T3" fmla="*/ 3 h 2399"/>
                <a:gd name="T4" fmla="*/ 0 w 1"/>
                <a:gd name="T5" fmla="*/ 0 h 23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399">
                  <a:moveTo>
                    <a:pt x="0" y="2399"/>
                  </a:move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Freeform 1661"/>
            <p:cNvSpPr>
              <a:spLocks/>
            </p:cNvSpPr>
            <p:nvPr/>
          </p:nvSpPr>
          <p:spPr bwMode="auto">
            <a:xfrm>
              <a:off x="5546" y="1487"/>
              <a:ext cx="1" cy="2040"/>
            </a:xfrm>
            <a:custGeom>
              <a:avLst/>
              <a:gdLst>
                <a:gd name="T0" fmla="*/ 0 w 1"/>
                <a:gd name="T1" fmla="*/ 906 h 2399"/>
                <a:gd name="T2" fmla="*/ 0 w 1"/>
                <a:gd name="T3" fmla="*/ 3 h 2399"/>
                <a:gd name="T4" fmla="*/ 0 w 1"/>
                <a:gd name="T5" fmla="*/ 0 h 23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399">
                  <a:moveTo>
                    <a:pt x="0" y="2399"/>
                  </a:move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Freeform 1662"/>
            <p:cNvSpPr>
              <a:spLocks/>
            </p:cNvSpPr>
            <p:nvPr/>
          </p:nvSpPr>
          <p:spPr bwMode="auto">
            <a:xfrm>
              <a:off x="2679" y="3527"/>
              <a:ext cx="2874" cy="1"/>
            </a:xfrm>
            <a:custGeom>
              <a:avLst/>
              <a:gdLst>
                <a:gd name="T0" fmla="*/ 0 w 3011"/>
                <a:gd name="T1" fmla="*/ 0 h 1"/>
                <a:gd name="T2" fmla="*/ 2272 w 3011"/>
                <a:gd name="T3" fmla="*/ 0 h 1"/>
                <a:gd name="T4" fmla="*/ 2276 w 30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11" h="1">
                  <a:moveTo>
                    <a:pt x="0" y="0"/>
                  </a:moveTo>
                  <a:lnTo>
                    <a:pt x="3003" y="0"/>
                  </a:lnTo>
                  <a:lnTo>
                    <a:pt x="3011" y="0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Freeform 1663"/>
            <p:cNvSpPr>
              <a:spLocks/>
            </p:cNvSpPr>
            <p:nvPr/>
          </p:nvSpPr>
          <p:spPr bwMode="auto">
            <a:xfrm>
              <a:off x="2679" y="1493"/>
              <a:ext cx="2874" cy="1"/>
            </a:xfrm>
            <a:custGeom>
              <a:avLst/>
              <a:gdLst>
                <a:gd name="T0" fmla="*/ 0 w 3011"/>
                <a:gd name="T1" fmla="*/ 0 h 1"/>
                <a:gd name="T2" fmla="*/ 2272 w 3011"/>
                <a:gd name="T3" fmla="*/ 0 h 1"/>
                <a:gd name="T4" fmla="*/ 2276 w 30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11" h="1">
                  <a:moveTo>
                    <a:pt x="0" y="0"/>
                  </a:moveTo>
                  <a:lnTo>
                    <a:pt x="3003" y="0"/>
                  </a:lnTo>
                  <a:lnTo>
                    <a:pt x="3011" y="0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Freeform 1664"/>
            <p:cNvSpPr>
              <a:spLocks/>
            </p:cNvSpPr>
            <p:nvPr/>
          </p:nvSpPr>
          <p:spPr bwMode="auto">
            <a:xfrm>
              <a:off x="3006" y="3520"/>
              <a:ext cx="9" cy="1"/>
            </a:xfrm>
            <a:custGeom>
              <a:avLst/>
              <a:gdLst>
                <a:gd name="T0" fmla="*/ 0 w 9"/>
                <a:gd name="T1" fmla="*/ 0 h 1"/>
                <a:gd name="T2" fmla="*/ 0 w 9"/>
                <a:gd name="T3" fmla="*/ 0 h 1"/>
                <a:gd name="T4" fmla="*/ 9 w 9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270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Freeform 1665"/>
            <p:cNvSpPr>
              <a:spLocks/>
            </p:cNvSpPr>
            <p:nvPr/>
          </p:nvSpPr>
          <p:spPr bwMode="auto">
            <a:xfrm>
              <a:off x="3547" y="3513"/>
              <a:ext cx="9" cy="1"/>
            </a:xfrm>
            <a:custGeom>
              <a:avLst/>
              <a:gdLst>
                <a:gd name="T0" fmla="*/ 0 w 9"/>
                <a:gd name="T1" fmla="*/ 0 h 1"/>
                <a:gd name="T2" fmla="*/ 0 w 9"/>
                <a:gd name="T3" fmla="*/ 0 h 1"/>
                <a:gd name="T4" fmla="*/ 9 w 9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270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Freeform 1666"/>
            <p:cNvSpPr>
              <a:spLocks/>
            </p:cNvSpPr>
            <p:nvPr/>
          </p:nvSpPr>
          <p:spPr bwMode="auto">
            <a:xfrm>
              <a:off x="4080" y="3520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8 w 8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Freeform 1667"/>
            <p:cNvSpPr>
              <a:spLocks/>
            </p:cNvSpPr>
            <p:nvPr/>
          </p:nvSpPr>
          <p:spPr bwMode="auto">
            <a:xfrm>
              <a:off x="4591" y="3513"/>
              <a:ext cx="7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4 w 8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Freeform 1668"/>
            <p:cNvSpPr>
              <a:spLocks/>
            </p:cNvSpPr>
            <p:nvPr/>
          </p:nvSpPr>
          <p:spPr bwMode="auto">
            <a:xfrm>
              <a:off x="5083" y="3520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8 w 8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Rectangle 1669"/>
            <p:cNvSpPr>
              <a:spLocks noChangeArrowheads="1"/>
            </p:cNvSpPr>
            <p:nvPr/>
          </p:nvSpPr>
          <p:spPr bwMode="auto">
            <a:xfrm>
              <a:off x="2545" y="3467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altLang="en-US" sz="2400"/>
            </a:p>
          </p:txBody>
        </p:sp>
        <p:sp>
          <p:nvSpPr>
            <p:cNvPr id="19524" name="Rectangle 1670"/>
            <p:cNvSpPr>
              <a:spLocks noChangeArrowheads="1"/>
            </p:cNvSpPr>
            <p:nvPr/>
          </p:nvSpPr>
          <p:spPr bwMode="auto">
            <a:xfrm>
              <a:off x="2355" y="3134"/>
              <a:ext cx="24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1000</a:t>
              </a:r>
              <a:endParaRPr lang="en-US" altLang="en-US" sz="2400"/>
            </a:p>
          </p:txBody>
        </p:sp>
        <p:sp>
          <p:nvSpPr>
            <p:cNvPr id="19525" name="Rectangle 1671"/>
            <p:cNvSpPr>
              <a:spLocks noChangeArrowheads="1"/>
            </p:cNvSpPr>
            <p:nvPr/>
          </p:nvSpPr>
          <p:spPr bwMode="auto">
            <a:xfrm>
              <a:off x="2355" y="2795"/>
              <a:ext cx="24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2000</a:t>
              </a:r>
              <a:endParaRPr lang="en-US" altLang="en-US" sz="2400"/>
            </a:p>
          </p:txBody>
        </p:sp>
        <p:sp>
          <p:nvSpPr>
            <p:cNvPr id="19526" name="Rectangle 1672"/>
            <p:cNvSpPr>
              <a:spLocks noChangeArrowheads="1"/>
            </p:cNvSpPr>
            <p:nvPr/>
          </p:nvSpPr>
          <p:spPr bwMode="auto">
            <a:xfrm>
              <a:off x="2355" y="2452"/>
              <a:ext cx="24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3000</a:t>
              </a:r>
              <a:endParaRPr lang="en-US" altLang="en-US" sz="2400"/>
            </a:p>
          </p:txBody>
        </p:sp>
        <p:sp>
          <p:nvSpPr>
            <p:cNvPr id="19527" name="Rectangle 1673"/>
            <p:cNvSpPr>
              <a:spLocks noChangeArrowheads="1"/>
            </p:cNvSpPr>
            <p:nvPr/>
          </p:nvSpPr>
          <p:spPr bwMode="auto">
            <a:xfrm>
              <a:off x="2355" y="2114"/>
              <a:ext cx="24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4000</a:t>
              </a:r>
              <a:endParaRPr lang="en-US" altLang="en-US" sz="2400"/>
            </a:p>
          </p:txBody>
        </p:sp>
        <p:sp>
          <p:nvSpPr>
            <p:cNvPr id="19528" name="Rectangle 1674"/>
            <p:cNvSpPr>
              <a:spLocks noChangeArrowheads="1"/>
            </p:cNvSpPr>
            <p:nvPr/>
          </p:nvSpPr>
          <p:spPr bwMode="auto">
            <a:xfrm>
              <a:off x="2355" y="1773"/>
              <a:ext cx="24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5000</a:t>
              </a:r>
              <a:endParaRPr lang="en-US" altLang="en-US" sz="2400"/>
            </a:p>
          </p:txBody>
        </p:sp>
        <p:sp>
          <p:nvSpPr>
            <p:cNvPr id="19529" name="Rectangle 1675"/>
            <p:cNvSpPr>
              <a:spLocks noChangeArrowheads="1"/>
            </p:cNvSpPr>
            <p:nvPr/>
          </p:nvSpPr>
          <p:spPr bwMode="auto">
            <a:xfrm>
              <a:off x="2355" y="1433"/>
              <a:ext cx="24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6000</a:t>
              </a:r>
              <a:endParaRPr lang="en-US" altLang="en-US" sz="2400"/>
            </a:p>
          </p:txBody>
        </p:sp>
        <p:sp>
          <p:nvSpPr>
            <p:cNvPr id="19530" name="Rectangle 1676"/>
            <p:cNvSpPr>
              <a:spLocks noChangeArrowheads="1"/>
            </p:cNvSpPr>
            <p:nvPr/>
          </p:nvSpPr>
          <p:spPr bwMode="auto">
            <a:xfrm>
              <a:off x="2648" y="3586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altLang="en-US" sz="2400"/>
            </a:p>
          </p:txBody>
        </p:sp>
        <p:sp>
          <p:nvSpPr>
            <p:cNvPr id="19531" name="Rectangle 1677"/>
            <p:cNvSpPr>
              <a:spLocks noChangeArrowheads="1"/>
            </p:cNvSpPr>
            <p:nvPr/>
          </p:nvSpPr>
          <p:spPr bwMode="auto">
            <a:xfrm>
              <a:off x="2958" y="3586"/>
              <a:ext cx="15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1.5</a:t>
              </a:r>
              <a:endParaRPr lang="en-US" altLang="en-US" sz="2400"/>
            </a:p>
          </p:txBody>
        </p:sp>
        <p:sp>
          <p:nvSpPr>
            <p:cNvPr id="19532" name="Rectangle 1678"/>
            <p:cNvSpPr>
              <a:spLocks noChangeArrowheads="1"/>
            </p:cNvSpPr>
            <p:nvPr/>
          </p:nvSpPr>
          <p:spPr bwMode="auto">
            <a:xfrm>
              <a:off x="3365" y="3586"/>
              <a:ext cx="6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altLang="en-US" sz="2400"/>
            </a:p>
          </p:txBody>
        </p:sp>
        <p:sp>
          <p:nvSpPr>
            <p:cNvPr id="19533" name="Rectangle 1679"/>
            <p:cNvSpPr>
              <a:spLocks noChangeArrowheads="1"/>
            </p:cNvSpPr>
            <p:nvPr/>
          </p:nvSpPr>
          <p:spPr bwMode="auto">
            <a:xfrm>
              <a:off x="3675" y="3586"/>
              <a:ext cx="15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2.5</a:t>
              </a:r>
              <a:endParaRPr lang="en-US" altLang="en-US" sz="2400"/>
            </a:p>
          </p:txBody>
        </p:sp>
        <p:sp>
          <p:nvSpPr>
            <p:cNvPr id="19534" name="Rectangle 1680"/>
            <p:cNvSpPr>
              <a:spLocks noChangeArrowheads="1"/>
            </p:cNvSpPr>
            <p:nvPr/>
          </p:nvSpPr>
          <p:spPr bwMode="auto">
            <a:xfrm>
              <a:off x="4080" y="3586"/>
              <a:ext cx="6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altLang="en-US" sz="2400"/>
            </a:p>
          </p:txBody>
        </p:sp>
        <p:sp>
          <p:nvSpPr>
            <p:cNvPr id="19535" name="Rectangle 1681"/>
            <p:cNvSpPr>
              <a:spLocks noChangeArrowheads="1"/>
            </p:cNvSpPr>
            <p:nvPr/>
          </p:nvSpPr>
          <p:spPr bwMode="auto">
            <a:xfrm>
              <a:off x="4392" y="3586"/>
              <a:ext cx="15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3.5</a:t>
              </a:r>
              <a:endParaRPr lang="en-US" altLang="en-US" sz="2400"/>
            </a:p>
          </p:txBody>
        </p:sp>
        <p:sp>
          <p:nvSpPr>
            <p:cNvPr id="19536" name="Rectangle 1682"/>
            <p:cNvSpPr>
              <a:spLocks noChangeArrowheads="1"/>
            </p:cNvSpPr>
            <p:nvPr/>
          </p:nvSpPr>
          <p:spPr bwMode="auto">
            <a:xfrm>
              <a:off x="4798" y="3586"/>
              <a:ext cx="6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altLang="en-US" sz="2400"/>
            </a:p>
          </p:txBody>
        </p:sp>
        <p:sp>
          <p:nvSpPr>
            <p:cNvPr id="19537" name="Rectangle 1683"/>
            <p:cNvSpPr>
              <a:spLocks noChangeArrowheads="1"/>
            </p:cNvSpPr>
            <p:nvPr/>
          </p:nvSpPr>
          <p:spPr bwMode="auto">
            <a:xfrm>
              <a:off x="5107" y="3586"/>
              <a:ext cx="15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4.5</a:t>
              </a:r>
              <a:endParaRPr lang="en-US" altLang="en-US" sz="2400"/>
            </a:p>
          </p:txBody>
        </p:sp>
        <p:sp>
          <p:nvSpPr>
            <p:cNvPr id="19538" name="Rectangle 1684"/>
            <p:cNvSpPr>
              <a:spLocks noChangeArrowheads="1"/>
            </p:cNvSpPr>
            <p:nvPr/>
          </p:nvSpPr>
          <p:spPr bwMode="auto">
            <a:xfrm>
              <a:off x="5512" y="3586"/>
              <a:ext cx="6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altLang="en-US" sz="2400"/>
            </a:p>
          </p:txBody>
        </p:sp>
        <p:pic>
          <p:nvPicPr>
            <p:cNvPr id="19539" name="Picture 169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" y="2309"/>
              <a:ext cx="239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40" name="Rectangle 1691"/>
            <p:cNvSpPr>
              <a:spLocks noChangeArrowheads="1"/>
            </p:cNvSpPr>
            <p:nvPr/>
          </p:nvSpPr>
          <p:spPr bwMode="auto">
            <a:xfrm>
              <a:off x="4064" y="3703"/>
              <a:ext cx="1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Q</a:t>
              </a:r>
              <a:endParaRPr lang="en-US" altLang="en-US" sz="2400"/>
            </a:p>
          </p:txBody>
        </p:sp>
      </p:grp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5852683" y="5620743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Q = 4</a:t>
            </a:r>
            <a:r>
              <a:rPr lang="en-US" altLang="en-US" sz="2400" dirty="0">
                <a:sym typeface="Symbol" pitchFamily="18" charset="2"/>
              </a:rPr>
              <a:t> sin / </a:t>
            </a:r>
            <a:endParaRPr lang="en-US" altLang="en-US" sz="2400" dirty="0"/>
          </a:p>
        </p:txBody>
      </p:sp>
      <p:sp>
        <p:nvSpPr>
          <p:cNvPr id="194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609434-1D14-4C54-8DAD-F304028021CC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C70991-2E08-21B9-7CFF-63A5BE44A8AC}"/>
              </a:ext>
            </a:extLst>
          </p:cNvPr>
          <p:cNvSpPr txBox="1"/>
          <p:nvPr/>
        </p:nvSpPr>
        <p:spPr>
          <a:xfrm>
            <a:off x="43338" y="5430063"/>
            <a:ext cx="3557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Picture of reflective monitor was taken with camera before “print screen” was common – elliptical shape is due to angle of camera to avoid reflection!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058150" cy="1104900"/>
          </a:xfrm>
        </p:spPr>
        <p:txBody>
          <a:bodyPr/>
          <a:lstStyle/>
          <a:p>
            <a:pPr algn="ctr"/>
            <a:r>
              <a:rPr lang="en-US" altLang="en-US" sz="3600"/>
              <a:t>Why Use Powder Diffraction?</a:t>
            </a:r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5738"/>
            <a:ext cx="8848725" cy="5132387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/>
              <a:t>Originally, powder diffraction was mainly used for phase identification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/>
              <a:t>Advantages over single crystal methods: Can be used on ANY sample</a:t>
            </a:r>
          </a:p>
          <a:p>
            <a:pPr lvl="1">
              <a:lnSpc>
                <a:spcPct val="110000"/>
              </a:lnSpc>
            </a:pPr>
            <a:r>
              <a:rPr lang="en-US" altLang="en-US" sz="2000"/>
              <a:t>If you can mount it, you can measure it!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/>
              <a:t>For some materials, single crystal growth is difficult or impossible</a:t>
            </a:r>
          </a:p>
          <a:p>
            <a:pPr lvl="1">
              <a:lnSpc>
                <a:spcPct val="110000"/>
              </a:lnSpc>
            </a:pPr>
            <a:r>
              <a:rPr lang="en-US" altLang="en-US" sz="2000"/>
              <a:t>Powder methods are the only option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/>
              <a:t>“Real life samples” rarely come as single crystals: Engineering materials, formulations etc.</a:t>
            </a:r>
          </a:p>
          <a:p>
            <a:pPr lvl="1">
              <a:lnSpc>
                <a:spcPct val="110000"/>
              </a:lnSpc>
            </a:pPr>
            <a:r>
              <a:rPr lang="en-US" altLang="en-US" sz="2000"/>
              <a:t>Powder diffraction can be used on mixtures of compounds</a:t>
            </a:r>
          </a:p>
          <a:p>
            <a:pPr lvl="1">
              <a:lnSpc>
                <a:spcPct val="110000"/>
              </a:lnSpc>
            </a:pPr>
            <a:r>
              <a:rPr lang="en-US" altLang="en-US" sz="2000"/>
              <a:t>Peak shape analysis gives insights into size, stress and defects</a:t>
            </a: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04770B-CA1F-425F-8413-24CDA97B10C1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8153400" cy="1104900"/>
          </a:xfrm>
        </p:spPr>
        <p:txBody>
          <a:bodyPr/>
          <a:lstStyle/>
          <a:p>
            <a:pPr algn="ctr"/>
            <a:r>
              <a:rPr lang="en-US" altLang="en-US" sz="3600"/>
              <a:t>Powder crystallography before Rietveld</a:t>
            </a:r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439863"/>
            <a:ext cx="7983538" cy="4960937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en-US" altLang="en-US" sz="2400" dirty="0"/>
              <a:t>Primary strategy: AVOID when it comes to structure determination!</a:t>
            </a:r>
          </a:p>
          <a:p>
            <a:pPr lvl="1">
              <a:lnSpc>
                <a:spcPct val="114000"/>
              </a:lnSpc>
              <a:spcBef>
                <a:spcPct val="0"/>
              </a:spcBef>
              <a:buFontTx/>
              <a:buChar char="­"/>
            </a:pPr>
            <a:r>
              <a:rPr lang="en-US" altLang="en-US" sz="2000" dirty="0"/>
              <a:t>There was no straightforward way to deal with data</a:t>
            </a:r>
          </a:p>
          <a:p>
            <a:pPr lvl="1">
              <a:lnSpc>
                <a:spcPct val="114000"/>
              </a:lnSpc>
              <a:spcBef>
                <a:spcPct val="0"/>
              </a:spcBef>
              <a:buFontTx/>
              <a:buChar char="­"/>
            </a:pPr>
            <a:r>
              <a:rPr lang="en-US" altLang="en-US" sz="2000" dirty="0"/>
              <a:t>Had to manually integrate intensities</a:t>
            </a:r>
          </a:p>
          <a:p>
            <a:pPr lvl="1">
              <a:lnSpc>
                <a:spcPct val="114000"/>
              </a:lnSpc>
              <a:spcBef>
                <a:spcPct val="0"/>
              </a:spcBef>
              <a:buFontTx/>
              <a:buChar char="­"/>
            </a:pPr>
            <a:r>
              <a:rPr lang="en-US" altLang="en-US" sz="2000" dirty="0"/>
              <a:t>Overlapping reflections were a big problem</a:t>
            </a:r>
          </a:p>
          <a:p>
            <a:pPr lvl="2">
              <a:lnSpc>
                <a:spcPct val="114000"/>
              </a:lnSpc>
              <a:spcBef>
                <a:spcPct val="0"/>
              </a:spcBef>
              <a:buFontTx/>
              <a:buChar char="­"/>
            </a:pPr>
            <a:r>
              <a:rPr lang="en-US" altLang="en-US" sz="2000" dirty="0"/>
              <a:t>Usually discarded</a:t>
            </a:r>
          </a:p>
          <a:p>
            <a:pPr lvl="2">
              <a:lnSpc>
                <a:spcPct val="114000"/>
              </a:lnSpc>
              <a:spcBef>
                <a:spcPct val="0"/>
              </a:spcBef>
              <a:buFontTx/>
              <a:buChar char="­"/>
            </a:pPr>
            <a:r>
              <a:rPr lang="en-US" altLang="en-US" sz="2000" dirty="0"/>
              <a:t>Alternative: Rewriting of single crystal software to refine using sums of overlapped reflections</a:t>
            </a:r>
          </a:p>
          <a:p>
            <a:pPr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en-US" altLang="en-US" sz="2400" dirty="0"/>
              <a:t>Powder pattern simulation was more common</a:t>
            </a:r>
          </a:p>
          <a:p>
            <a:pPr lvl="1">
              <a:lnSpc>
                <a:spcPct val="114000"/>
              </a:lnSpc>
              <a:spcBef>
                <a:spcPct val="0"/>
              </a:spcBef>
              <a:buFontTx/>
              <a:buChar char="­"/>
            </a:pPr>
            <a:r>
              <a:rPr lang="en-US" altLang="en-US" sz="2000" dirty="0"/>
              <a:t>Relatively straightforward</a:t>
            </a:r>
          </a:p>
          <a:p>
            <a:pPr lvl="1">
              <a:lnSpc>
                <a:spcPct val="114000"/>
              </a:lnSpc>
              <a:spcBef>
                <a:spcPct val="0"/>
              </a:spcBef>
              <a:buFontTx/>
              <a:buChar char="­"/>
            </a:pPr>
            <a:r>
              <a:rPr lang="en-US" altLang="en-US" sz="2000" dirty="0"/>
              <a:t>Conclusions drawn based on similarities between patterns (e.g., isostructural compounds)</a:t>
            </a:r>
          </a:p>
          <a:p>
            <a:pPr lvl="2">
              <a:lnSpc>
                <a:spcPct val="114000"/>
              </a:lnSpc>
              <a:spcBef>
                <a:spcPct val="0"/>
              </a:spcBef>
              <a:buFontTx/>
              <a:buChar char="­"/>
            </a:pPr>
            <a:r>
              <a:rPr lang="en-US" altLang="en-US" sz="2000" dirty="0"/>
              <a:t>Visual comparison</a:t>
            </a:r>
          </a:p>
          <a:p>
            <a:pPr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en-US" altLang="en-US" sz="2400" dirty="0"/>
              <a:t>Main use of powder diffraction was for phase identification</a:t>
            </a:r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21DBCE-A865-463B-81D4-2593F6625146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BACC6D3-F195-4D55-B9BB-B4FC006A5D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454150"/>
            <a:ext cx="8297863" cy="2860675"/>
          </a:xfrm>
          <a:noFill/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en-US" sz="2400"/>
              <a:t>Any diffraction experiment requires choice of:</a:t>
            </a:r>
          </a:p>
          <a:p>
            <a:pPr lvl="1">
              <a:lnSpc>
                <a:spcPct val="120000"/>
              </a:lnSpc>
              <a:buFontTx/>
              <a:buChar char="­"/>
            </a:pPr>
            <a:r>
              <a:rPr lang="en-US" altLang="en-US" sz="2000">
                <a:ea typeface="Arial Unicode MS" pitchFamily="34" charset="-128"/>
                <a:sym typeface="Symbol" panose="05050102010706020507" pitchFamily="18" charset="2"/>
              </a:rPr>
              <a:t>Radiation source</a:t>
            </a:r>
          </a:p>
          <a:p>
            <a:pPr lvl="1">
              <a:lnSpc>
                <a:spcPct val="120000"/>
              </a:lnSpc>
              <a:buFontTx/>
              <a:buChar char="­"/>
            </a:pPr>
            <a:r>
              <a:rPr lang="en-US" altLang="en-US" sz="2000">
                <a:ea typeface="Arial Unicode MS" pitchFamily="34" charset="-128"/>
                <a:sym typeface="Symbol" panose="05050102010706020507" pitchFamily="18" charset="2"/>
              </a:rPr>
              <a:t>Sample mount</a:t>
            </a:r>
          </a:p>
          <a:p>
            <a:pPr lvl="1">
              <a:lnSpc>
                <a:spcPct val="120000"/>
              </a:lnSpc>
              <a:buFontTx/>
              <a:buChar char="­"/>
            </a:pPr>
            <a:r>
              <a:rPr lang="en-US" altLang="en-US" sz="2000">
                <a:ea typeface="Arial Unicode MS" pitchFamily="34" charset="-128"/>
                <a:sym typeface="Symbol" panose="05050102010706020507" pitchFamily="18" charset="2"/>
              </a:rPr>
              <a:t>Detector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en-US" sz="2400"/>
              <a:t>In addition, there are different optical/physical components both before and after the sample</a:t>
            </a:r>
          </a:p>
          <a:p>
            <a:pPr lvl="1">
              <a:lnSpc>
                <a:spcPct val="120000"/>
              </a:lnSpc>
              <a:buFontTx/>
              <a:buChar char="­"/>
            </a:pPr>
            <a:r>
              <a:rPr lang="en-US" altLang="en-US" sz="2000">
                <a:ea typeface="Arial Unicode MS" pitchFamily="34" charset="-128"/>
                <a:sym typeface="Symbol" panose="05050102010706020507" pitchFamily="18" charset="2"/>
              </a:rPr>
              <a:t>Incident beam configuration</a:t>
            </a:r>
          </a:p>
          <a:p>
            <a:pPr lvl="1">
              <a:lnSpc>
                <a:spcPct val="120000"/>
              </a:lnSpc>
              <a:buFontTx/>
              <a:buChar char="­"/>
            </a:pPr>
            <a:r>
              <a:rPr lang="en-US" altLang="en-US" sz="2000"/>
              <a:t>Diffracted beam configuration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en-US" sz="2400"/>
              <a:t>Note that while certain setups work for many samples, there is NO “one-size-is-optimal-for-all” setup!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endParaRPr lang="en-US" altLang="en-US" sz="2400" i="1"/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9E36C8F9-2150-444E-9651-4A7A0C0C3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0888" y="515938"/>
            <a:ext cx="7772400" cy="723900"/>
          </a:xfrm>
          <a:noFill/>
        </p:spPr>
        <p:txBody>
          <a:bodyPr/>
          <a:lstStyle/>
          <a:p>
            <a:pPr algn="ctr"/>
            <a:r>
              <a:rPr lang="en-US" altLang="en-US" sz="3600"/>
              <a:t>Experimental Setup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0711ECD-EB36-48D0-BD9D-581CF9BC30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395413"/>
            <a:ext cx="8297863" cy="2860675"/>
          </a:xfrm>
          <a:noFill/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en-US" sz="2400"/>
              <a:t>What do you want from your data?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en-US" sz="2400"/>
              <a:t>What resolution do you need to achieve it?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en-US" sz="2400"/>
              <a:t>Do you have to worry about errors?</a:t>
            </a:r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C48BF6C5-629D-4086-852B-041E90431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8950" y="544513"/>
            <a:ext cx="8059738" cy="723900"/>
          </a:xfrm>
          <a:noFill/>
        </p:spPr>
        <p:txBody>
          <a:bodyPr/>
          <a:lstStyle/>
          <a:p>
            <a:pPr algn="ctr"/>
            <a:r>
              <a:rPr lang="en-US" altLang="en-US" sz="3600"/>
              <a:t>Instrument Setup Determines Data Quality</a:t>
            </a:r>
          </a:p>
        </p:txBody>
      </p:sp>
      <p:pic>
        <p:nvPicPr>
          <p:cNvPr id="8196" name="Picture 4" descr="C:\Users\xrw\Desktop\AS01 T1000_10.jpg">
            <a:extLst>
              <a:ext uri="{FF2B5EF4-FFF2-40B4-BE49-F238E27FC236}">
                <a16:creationId xmlns:a16="http://schemas.microsoft.com/office/drawing/2014/main" id="{CDD4234E-916A-463D-A16F-715D4E898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" t="3810" r="7526" b="13017"/>
          <a:stretch>
            <a:fillRect/>
          </a:stretch>
        </p:blipFill>
        <p:spPr bwMode="auto">
          <a:xfrm>
            <a:off x="0" y="2922588"/>
            <a:ext cx="5399088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491441B-E410-46E2-B057-7DBB777A4A92}"/>
              </a:ext>
            </a:extLst>
          </p:cNvPr>
          <p:cNvGrpSpPr>
            <a:grpSpLocks/>
          </p:cNvGrpSpPr>
          <p:nvPr/>
        </p:nvGrpSpPr>
        <p:grpSpPr bwMode="auto">
          <a:xfrm>
            <a:off x="3919538" y="2563813"/>
            <a:ext cx="5224462" cy="3816350"/>
            <a:chOff x="3993609" y="2044163"/>
            <a:chExt cx="5224462" cy="3816470"/>
          </a:xfrm>
        </p:grpSpPr>
        <p:pic>
          <p:nvPicPr>
            <p:cNvPr id="8201" name="Picture 5" descr="C:\Users\xrw\Desktop\AS01Lab+Synchr.jpg">
              <a:extLst>
                <a:ext uri="{FF2B5EF4-FFF2-40B4-BE49-F238E27FC236}">
                  <a16:creationId xmlns:a16="http://schemas.microsoft.com/office/drawing/2014/main" id="{602281A8-AFF4-415B-BFE0-E0617A458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9" t="4619" r="10219" b="20497"/>
            <a:stretch>
              <a:fillRect/>
            </a:stretch>
          </p:blipFill>
          <p:spPr bwMode="auto">
            <a:xfrm>
              <a:off x="3993609" y="2044163"/>
              <a:ext cx="5224462" cy="351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6">
              <a:extLst>
                <a:ext uri="{FF2B5EF4-FFF2-40B4-BE49-F238E27FC236}">
                  <a16:creationId xmlns:a16="http://schemas.microsoft.com/office/drawing/2014/main" id="{B8A997D4-8D75-4AB6-B61A-9267BC64EA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9" t="89767" r="3566" b="1801"/>
            <a:stretch>
              <a:fillRect/>
            </a:stretch>
          </p:blipFill>
          <p:spPr bwMode="auto">
            <a:xfrm>
              <a:off x="4417199" y="5511600"/>
              <a:ext cx="4788001" cy="349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3AB3FE-F017-4E77-89F9-9537A52DA666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2922588"/>
            <a:ext cx="5299075" cy="3848100"/>
            <a:chOff x="12871" y="2563275"/>
            <a:chExt cx="5299076" cy="3847760"/>
          </a:xfrm>
        </p:grpSpPr>
        <p:pic>
          <p:nvPicPr>
            <p:cNvPr id="8199" name="Picture 6" descr="C:\Users\xrw\Desktop\AS01comparisonZoom.jpg">
              <a:extLst>
                <a:ext uri="{FF2B5EF4-FFF2-40B4-BE49-F238E27FC236}">
                  <a16:creationId xmlns:a16="http://schemas.microsoft.com/office/drawing/2014/main" id="{CCDB29A0-6301-4D8E-A752-DEC84DEBA7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1" t="4166" r="9058" b="20256"/>
            <a:stretch>
              <a:fillRect/>
            </a:stretch>
          </p:blipFill>
          <p:spPr bwMode="auto">
            <a:xfrm>
              <a:off x="12871" y="2563275"/>
              <a:ext cx="5299076" cy="356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9">
              <a:extLst>
                <a:ext uri="{FF2B5EF4-FFF2-40B4-BE49-F238E27FC236}">
                  <a16:creationId xmlns:a16="http://schemas.microsoft.com/office/drawing/2014/main" id="{A75BA2F5-4317-46A4-ABC8-0F557229C6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1" t="89294" r="2850" b="1733"/>
            <a:stretch>
              <a:fillRect/>
            </a:stretch>
          </p:blipFill>
          <p:spPr bwMode="auto">
            <a:xfrm>
              <a:off x="417112" y="6044866"/>
              <a:ext cx="4850347" cy="366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66B7D8E-2F44-467D-B618-713DF8F37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454150"/>
            <a:ext cx="8297863" cy="2860675"/>
          </a:xfrm>
          <a:noFill/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en-US" sz="2400" dirty="0"/>
              <a:t>X-ray tube  </a:t>
            </a:r>
          </a:p>
          <a:p>
            <a:pPr lvl="1">
              <a:lnSpc>
                <a:spcPct val="120000"/>
              </a:lnSpc>
              <a:buFontTx/>
              <a:buChar char="­"/>
            </a:pPr>
            <a:r>
              <a:rPr lang="en-US" altLang="en-US" sz="2000" dirty="0">
                <a:ea typeface="Arial Unicode MS" pitchFamily="34" charset="-128"/>
                <a:sym typeface="Symbol" panose="05050102010706020507" pitchFamily="18" charset="2"/>
              </a:rPr>
              <a:t>Lab X-ray source, low flux</a:t>
            </a:r>
          </a:p>
          <a:p>
            <a:pPr lvl="1">
              <a:lnSpc>
                <a:spcPct val="120000"/>
              </a:lnSpc>
              <a:buFontTx/>
              <a:buChar char="­"/>
            </a:pPr>
            <a:r>
              <a:rPr lang="en-US" altLang="en-US" sz="2000" dirty="0">
                <a:ea typeface="Arial Unicode MS" pitchFamily="34" charset="-128"/>
                <a:sym typeface="Symbol" panose="05050102010706020507" pitchFamily="18" charset="2"/>
              </a:rPr>
              <a:t>Line source with white background</a:t>
            </a:r>
          </a:p>
          <a:p>
            <a:pPr lvl="1">
              <a:lnSpc>
                <a:spcPct val="120000"/>
              </a:lnSpc>
              <a:buFontTx/>
              <a:buChar char="­"/>
            </a:pPr>
            <a:r>
              <a:rPr lang="en-US" altLang="en-US" sz="2000" dirty="0">
                <a:ea typeface="Arial Unicode MS" pitchFamily="34" charset="-128"/>
                <a:sym typeface="Symbol" panose="05050102010706020507" pitchFamily="18" charset="2"/>
              </a:rPr>
              <a:t>Most commonly used method (most accessible)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en-US" sz="2400" dirty="0"/>
              <a:t>Synchrotron radiation</a:t>
            </a:r>
          </a:p>
          <a:p>
            <a:pPr lvl="1">
              <a:lnSpc>
                <a:spcPct val="120000"/>
              </a:lnSpc>
              <a:buFontTx/>
              <a:buChar char="­"/>
            </a:pPr>
            <a:r>
              <a:rPr lang="en-US" altLang="en-US" sz="2000" dirty="0">
                <a:ea typeface="Arial Unicode MS" pitchFamily="34" charset="-128"/>
                <a:sym typeface="Symbol" panose="05050102010706020507" pitchFamily="18" charset="2"/>
              </a:rPr>
              <a:t>High flux</a:t>
            </a:r>
          </a:p>
          <a:p>
            <a:pPr lvl="1">
              <a:lnSpc>
                <a:spcPct val="120000"/>
              </a:lnSpc>
              <a:buFontTx/>
              <a:buChar char="­"/>
            </a:pPr>
            <a:r>
              <a:rPr lang="en-US" altLang="en-US" sz="2000" dirty="0"/>
              <a:t>White, tunable radiation</a:t>
            </a:r>
          </a:p>
          <a:p>
            <a:pPr lvl="1">
              <a:lnSpc>
                <a:spcPct val="120000"/>
              </a:lnSpc>
              <a:buFontTx/>
              <a:buChar char="­"/>
            </a:pPr>
            <a:r>
              <a:rPr lang="en-US" altLang="en-US" sz="2000" dirty="0"/>
              <a:t>Very good resolution achievable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en-US" sz="2400" dirty="0"/>
              <a:t>Neutrons from nuclear reactor or spallation source</a:t>
            </a:r>
          </a:p>
          <a:p>
            <a:pPr lvl="1">
              <a:lnSpc>
                <a:spcPct val="120000"/>
              </a:lnSpc>
              <a:buFontTx/>
              <a:buChar char="­"/>
            </a:pPr>
            <a:r>
              <a:rPr lang="en-US" altLang="en-US" sz="2000" dirty="0">
                <a:ea typeface="Arial Unicode MS" pitchFamily="34" charset="-128"/>
                <a:sym typeface="Symbol" panose="05050102010706020507" pitchFamily="18" charset="2"/>
              </a:rPr>
              <a:t>Most expensive method</a:t>
            </a:r>
          </a:p>
          <a:p>
            <a:pPr lvl="1">
              <a:lnSpc>
                <a:spcPct val="120000"/>
              </a:lnSpc>
              <a:buFontTx/>
              <a:buChar char="­"/>
            </a:pPr>
            <a:r>
              <a:rPr lang="en-US" altLang="en-US" sz="2000" dirty="0"/>
              <a:t>Scattered by nuclei instead of electron cloud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endParaRPr lang="en-US" altLang="en-US" sz="2400" i="1" dirty="0"/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4121A2EB-29B6-48A5-9F09-AFBE51A19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0888" y="515938"/>
            <a:ext cx="7772400" cy="723900"/>
          </a:xfrm>
          <a:noFill/>
        </p:spPr>
        <p:txBody>
          <a:bodyPr/>
          <a:lstStyle/>
          <a:p>
            <a:pPr algn="ctr"/>
            <a:r>
              <a:rPr lang="en-US" altLang="en-US" sz="3600"/>
              <a:t>Radiation Sources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EF96BC3-9501-45CA-AB62-4670F51095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058150" cy="1104900"/>
          </a:xfrm>
        </p:spPr>
        <p:txBody>
          <a:bodyPr/>
          <a:lstStyle/>
          <a:p>
            <a:pPr algn="ctr"/>
            <a:r>
              <a:rPr lang="en-US" altLang="en-US" sz="3600"/>
              <a:t>Choice of Instrument</a:t>
            </a:r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8A951F4-859F-45A9-95B3-6FA96ED8C8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3525" y="1576388"/>
            <a:ext cx="8224838" cy="4114800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en-US" sz="2400"/>
              <a:t>In many cases, a well-aligned laboratory x-ray will do</a:t>
            </a:r>
          </a:p>
          <a:p>
            <a:pPr lvl="1">
              <a:lnSpc>
                <a:spcPct val="120000"/>
              </a:lnSpc>
              <a:buFontTx/>
              <a:buChar char="­"/>
            </a:pPr>
            <a:r>
              <a:rPr lang="en-US" altLang="en-US" sz="2000"/>
              <a:t>Resolution is often sample limited (line broadening)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en-US" sz="2400"/>
              <a:t>For samples with closely spaced lines (due to symmetry or large unit cell), synchrotron radiation may be necessary</a:t>
            </a:r>
          </a:p>
          <a:p>
            <a:pPr lvl="1">
              <a:lnSpc>
                <a:spcPct val="120000"/>
              </a:lnSpc>
              <a:buFontTx/>
              <a:buChar char="­"/>
            </a:pPr>
            <a:r>
              <a:rPr lang="en-US" altLang="en-US" sz="2000"/>
              <a:t>Tunable wavelength (lines can be spaced out)</a:t>
            </a:r>
          </a:p>
          <a:p>
            <a:pPr lvl="1">
              <a:lnSpc>
                <a:spcPct val="120000"/>
              </a:lnSpc>
              <a:buFontTx/>
              <a:buChar char="­"/>
            </a:pPr>
            <a:r>
              <a:rPr lang="en-US" altLang="en-US" sz="2000"/>
              <a:t>Better instrument resolution</a:t>
            </a:r>
          </a:p>
          <a:p>
            <a:pPr lvl="1">
              <a:lnSpc>
                <a:spcPct val="120000"/>
              </a:lnSpc>
              <a:buFontTx/>
              <a:buChar char="­"/>
            </a:pPr>
            <a:r>
              <a:rPr lang="en-US" altLang="en-US" sz="2000"/>
              <a:t>Larger accessible d-spacing range (commonly sample limited)</a:t>
            </a:r>
          </a:p>
          <a:p>
            <a:pPr lvl="1">
              <a:lnSpc>
                <a:spcPct val="120000"/>
              </a:lnSpc>
              <a:buFontTx/>
              <a:buChar char="­"/>
            </a:pPr>
            <a:r>
              <a:rPr lang="en-US" altLang="en-US" sz="2000"/>
              <a:t>Absorption problems can be avoided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en-US" sz="2400"/>
              <a:t>Neutron diffraction can be useful especially for better locating light atoms or distinguishing atoms with similar Z, or for magnetic structures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215D96F-8AC9-4030-BE6E-D8895B90A8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772400" cy="723900"/>
          </a:xfrm>
        </p:spPr>
        <p:txBody>
          <a:bodyPr/>
          <a:lstStyle/>
          <a:p>
            <a:pPr algn="ctr"/>
            <a:r>
              <a:rPr lang="en-US" altLang="en-US" sz="3600"/>
              <a:t>What is a synchrotron?</a:t>
            </a:r>
          </a:p>
        </p:txBody>
      </p:sp>
      <p:grpSp>
        <p:nvGrpSpPr>
          <p:cNvPr id="14339" name="Group 163">
            <a:extLst>
              <a:ext uri="{FF2B5EF4-FFF2-40B4-BE49-F238E27FC236}">
                <a16:creationId xmlns:a16="http://schemas.microsoft.com/office/drawing/2014/main" id="{50DB29DF-9DCA-4C28-BC6B-4E34E44D5645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676400"/>
            <a:ext cx="6400800" cy="4572000"/>
            <a:chOff x="864" y="1056"/>
            <a:chExt cx="4170" cy="2861"/>
          </a:xfrm>
        </p:grpSpPr>
        <p:sp>
          <p:nvSpPr>
            <p:cNvPr id="14340" name="Rectangle 109">
              <a:extLst>
                <a:ext uri="{FF2B5EF4-FFF2-40B4-BE49-F238E27FC236}">
                  <a16:creationId xmlns:a16="http://schemas.microsoft.com/office/drawing/2014/main" id="{54F7F65E-0BD7-4E92-9F39-356C94C44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" y="1984"/>
              <a:ext cx="89" cy="9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41" name="Rectangle 110">
              <a:extLst>
                <a:ext uri="{FF2B5EF4-FFF2-40B4-BE49-F238E27FC236}">
                  <a16:creationId xmlns:a16="http://schemas.microsoft.com/office/drawing/2014/main" id="{D999B97D-13F3-493A-B9DB-83CD7B232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" y="1559"/>
              <a:ext cx="1047" cy="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42" name="Rectangle 111">
              <a:extLst>
                <a:ext uri="{FF2B5EF4-FFF2-40B4-BE49-F238E27FC236}">
                  <a16:creationId xmlns:a16="http://schemas.microsoft.com/office/drawing/2014/main" id="{B78E31EF-15D4-4A2C-8591-FBA43C33A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392"/>
              <a:ext cx="802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43" name="Text Box 112">
              <a:extLst>
                <a:ext uri="{FF2B5EF4-FFF2-40B4-BE49-F238E27FC236}">
                  <a16:creationId xmlns:a16="http://schemas.microsoft.com/office/drawing/2014/main" id="{9BFB33ED-1259-409B-BD97-1025FFAE57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056"/>
              <a:ext cx="97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/>
                <a:t>Linear accelerator</a:t>
              </a:r>
            </a:p>
          </p:txBody>
        </p:sp>
        <p:sp>
          <p:nvSpPr>
            <p:cNvPr id="14344" name="Line 113">
              <a:extLst>
                <a:ext uri="{FF2B5EF4-FFF2-40B4-BE49-F238E27FC236}">
                  <a16:creationId xmlns:a16="http://schemas.microsoft.com/office/drawing/2014/main" id="{03D18BEA-243C-436E-B706-856276B68A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6" y="1453"/>
              <a:ext cx="1" cy="2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Line 114">
              <a:extLst>
                <a:ext uri="{FF2B5EF4-FFF2-40B4-BE49-F238E27FC236}">
                  <a16:creationId xmlns:a16="http://schemas.microsoft.com/office/drawing/2014/main" id="{A328A55B-B135-46AA-A6BE-6E6F525E78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1" y="1453"/>
              <a:ext cx="1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Line 115">
              <a:extLst>
                <a:ext uri="{FF2B5EF4-FFF2-40B4-BE49-F238E27FC236}">
                  <a16:creationId xmlns:a16="http://schemas.microsoft.com/office/drawing/2014/main" id="{03305BFF-9D7B-48AE-867E-9A196793F7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1" y="1623"/>
              <a:ext cx="1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Text Box 116">
              <a:extLst>
                <a:ext uri="{FF2B5EF4-FFF2-40B4-BE49-F238E27FC236}">
                  <a16:creationId xmlns:a16="http://schemas.microsoft.com/office/drawing/2014/main" id="{60C7F2FA-0C19-489C-9619-EF3F087BCF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1" y="1432"/>
              <a:ext cx="13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/>
                <a:t>+</a:t>
              </a:r>
            </a:p>
          </p:txBody>
        </p:sp>
        <p:sp>
          <p:nvSpPr>
            <p:cNvPr id="14348" name="Line 118">
              <a:extLst>
                <a:ext uri="{FF2B5EF4-FFF2-40B4-BE49-F238E27FC236}">
                  <a16:creationId xmlns:a16="http://schemas.microsoft.com/office/drawing/2014/main" id="{C4D90CDA-E39B-4CE4-8EBF-364AD5C1CF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6" y="1708"/>
              <a:ext cx="2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Line 119">
              <a:extLst>
                <a:ext uri="{FF2B5EF4-FFF2-40B4-BE49-F238E27FC236}">
                  <a16:creationId xmlns:a16="http://schemas.microsoft.com/office/drawing/2014/main" id="{ACD77E6D-230E-4C60-9BC1-923C3097FA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3" y="1708"/>
              <a:ext cx="17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Line 120">
              <a:extLst>
                <a:ext uri="{FF2B5EF4-FFF2-40B4-BE49-F238E27FC236}">
                  <a16:creationId xmlns:a16="http://schemas.microsoft.com/office/drawing/2014/main" id="{9D755DE7-A4FF-4031-8AA0-79658DB8D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6" y="1687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Line 121">
              <a:extLst>
                <a:ext uri="{FF2B5EF4-FFF2-40B4-BE49-F238E27FC236}">
                  <a16:creationId xmlns:a16="http://schemas.microsoft.com/office/drawing/2014/main" id="{C57C683E-B4DF-4CAC-A3FA-105A840A0E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3" y="1666"/>
              <a:ext cx="1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Line 122">
              <a:extLst>
                <a:ext uri="{FF2B5EF4-FFF2-40B4-BE49-F238E27FC236}">
                  <a16:creationId xmlns:a16="http://schemas.microsoft.com/office/drawing/2014/main" id="{DDA73D12-E924-462B-9767-A0531BC152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7" y="1581"/>
              <a:ext cx="40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Text Box 123">
              <a:extLst>
                <a:ext uri="{FF2B5EF4-FFF2-40B4-BE49-F238E27FC236}">
                  <a16:creationId xmlns:a16="http://schemas.microsoft.com/office/drawing/2014/main" id="{00F98268-36EB-4D1A-B3AA-D7F35AAD6E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4" y="1517"/>
              <a:ext cx="155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/>
                <a:t>e</a:t>
              </a:r>
              <a:r>
                <a:rPr lang="en-US" altLang="en-US" sz="1400" baseline="30000"/>
                <a:t>-</a:t>
              </a:r>
              <a:endParaRPr lang="en-US" altLang="en-US" sz="1400"/>
            </a:p>
          </p:txBody>
        </p:sp>
        <p:sp>
          <p:nvSpPr>
            <p:cNvPr id="14354" name="Line 124">
              <a:extLst>
                <a:ext uri="{FF2B5EF4-FFF2-40B4-BE49-F238E27FC236}">
                  <a16:creationId xmlns:a16="http://schemas.microsoft.com/office/drawing/2014/main" id="{1BEC00D4-2884-4956-80E4-9CD563EC86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4" y="1559"/>
              <a:ext cx="1" cy="6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Oval 125">
              <a:extLst>
                <a:ext uri="{FF2B5EF4-FFF2-40B4-BE49-F238E27FC236}">
                  <a16:creationId xmlns:a16="http://schemas.microsoft.com/office/drawing/2014/main" id="{AF950D0A-5074-4230-821F-34E34B411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1559"/>
              <a:ext cx="824" cy="7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56" name="Oval 126">
              <a:extLst>
                <a:ext uri="{FF2B5EF4-FFF2-40B4-BE49-F238E27FC236}">
                  <a16:creationId xmlns:a16="http://schemas.microsoft.com/office/drawing/2014/main" id="{B84B63A0-B416-4D4C-8AF4-F089A9CF6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4" y="1623"/>
              <a:ext cx="646" cy="59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57" name="Text Box 127">
              <a:extLst>
                <a:ext uri="{FF2B5EF4-FFF2-40B4-BE49-F238E27FC236}">
                  <a16:creationId xmlns:a16="http://schemas.microsoft.com/office/drawing/2014/main" id="{3743813B-7707-49DD-90B6-132128F17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200"/>
              <a:ext cx="64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/>
                <a:t>Booster Ring</a:t>
              </a:r>
            </a:p>
          </p:txBody>
        </p:sp>
        <p:sp>
          <p:nvSpPr>
            <p:cNvPr id="14358" name="Oval 128">
              <a:extLst>
                <a:ext uri="{FF2B5EF4-FFF2-40B4-BE49-F238E27FC236}">
                  <a16:creationId xmlns:a16="http://schemas.microsoft.com/office/drawing/2014/main" id="{C3AE7C24-BADB-4A44-B193-F67873457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" y="2175"/>
              <a:ext cx="1894" cy="174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59" name="Oval 129">
              <a:extLst>
                <a:ext uri="{FF2B5EF4-FFF2-40B4-BE49-F238E27FC236}">
                  <a16:creationId xmlns:a16="http://schemas.microsoft.com/office/drawing/2014/main" id="{8D552DD4-941B-489B-BFA8-5D9F1654B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" y="2324"/>
              <a:ext cx="1582" cy="146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60" name="Text Box 130">
              <a:extLst>
                <a:ext uri="{FF2B5EF4-FFF2-40B4-BE49-F238E27FC236}">
                  <a16:creationId xmlns:a16="http://schemas.microsoft.com/office/drawing/2014/main" id="{CC848669-7D0E-4D83-8463-4F7DB44FBC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928"/>
              <a:ext cx="757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/>
                <a:t>Synchrotron Ring</a:t>
              </a:r>
            </a:p>
          </p:txBody>
        </p:sp>
        <p:sp>
          <p:nvSpPr>
            <p:cNvPr id="14361" name="Oval 131">
              <a:extLst>
                <a:ext uri="{FF2B5EF4-FFF2-40B4-BE49-F238E27FC236}">
                  <a16:creationId xmlns:a16="http://schemas.microsoft.com/office/drawing/2014/main" id="{F3357555-0D54-41EE-8E6D-6AE9660D745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764" y="2303"/>
              <a:ext cx="22" cy="2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62" name="Oval 132">
              <a:extLst>
                <a:ext uri="{FF2B5EF4-FFF2-40B4-BE49-F238E27FC236}">
                  <a16:creationId xmlns:a16="http://schemas.microsoft.com/office/drawing/2014/main" id="{296BF7EA-382B-4BA8-96D8-926541CC66E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563" y="2387"/>
              <a:ext cx="23" cy="2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63" name="Oval 133">
              <a:extLst>
                <a:ext uri="{FF2B5EF4-FFF2-40B4-BE49-F238E27FC236}">
                  <a16:creationId xmlns:a16="http://schemas.microsoft.com/office/drawing/2014/main" id="{BC0788AE-72D5-402A-A150-1D8A917DA0B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430" y="2515"/>
              <a:ext cx="22" cy="2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64" name="Oval 134">
              <a:extLst>
                <a:ext uri="{FF2B5EF4-FFF2-40B4-BE49-F238E27FC236}">
                  <a16:creationId xmlns:a16="http://schemas.microsoft.com/office/drawing/2014/main" id="{417D6C17-0A38-41A4-BA54-2116C8C7489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318" y="2664"/>
              <a:ext cx="23" cy="2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65" name="Oval 135">
              <a:extLst>
                <a:ext uri="{FF2B5EF4-FFF2-40B4-BE49-F238E27FC236}">
                  <a16:creationId xmlns:a16="http://schemas.microsoft.com/office/drawing/2014/main" id="{A312B574-2991-4DA4-85E7-575807F5053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252" y="2812"/>
              <a:ext cx="22" cy="2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66" name="Oval 136">
              <a:extLst>
                <a:ext uri="{FF2B5EF4-FFF2-40B4-BE49-F238E27FC236}">
                  <a16:creationId xmlns:a16="http://schemas.microsoft.com/office/drawing/2014/main" id="{7A241AC9-709B-48B3-AC2A-4B7CE681CCA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207" y="3004"/>
              <a:ext cx="22" cy="2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67" name="Oval 137">
              <a:extLst>
                <a:ext uri="{FF2B5EF4-FFF2-40B4-BE49-F238E27FC236}">
                  <a16:creationId xmlns:a16="http://schemas.microsoft.com/office/drawing/2014/main" id="{F6B09583-1306-4A03-B920-F8785CF50B6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229" y="3216"/>
              <a:ext cx="23" cy="2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68" name="Oval 138">
              <a:extLst>
                <a:ext uri="{FF2B5EF4-FFF2-40B4-BE49-F238E27FC236}">
                  <a16:creationId xmlns:a16="http://schemas.microsoft.com/office/drawing/2014/main" id="{44D187DB-E4D1-4C8F-A9B9-720CA382F01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296" y="3386"/>
              <a:ext cx="22" cy="2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69" name="Oval 139">
              <a:extLst>
                <a:ext uri="{FF2B5EF4-FFF2-40B4-BE49-F238E27FC236}">
                  <a16:creationId xmlns:a16="http://schemas.microsoft.com/office/drawing/2014/main" id="{FD415909-897D-4571-AD1E-095AB8B421D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408" y="3535"/>
              <a:ext cx="22" cy="2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70" name="Oval 140">
              <a:extLst>
                <a:ext uri="{FF2B5EF4-FFF2-40B4-BE49-F238E27FC236}">
                  <a16:creationId xmlns:a16="http://schemas.microsoft.com/office/drawing/2014/main" id="{41E45A49-DFAB-40DE-9503-8C2C4A331B8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541" y="3683"/>
              <a:ext cx="22" cy="2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71" name="Oval 141">
              <a:extLst>
                <a:ext uri="{FF2B5EF4-FFF2-40B4-BE49-F238E27FC236}">
                  <a16:creationId xmlns:a16="http://schemas.microsoft.com/office/drawing/2014/main" id="{7DA4F632-D111-4651-9A43-E2A5A81961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764" y="3789"/>
              <a:ext cx="22" cy="2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72" name="Oval 142">
              <a:extLst>
                <a:ext uri="{FF2B5EF4-FFF2-40B4-BE49-F238E27FC236}">
                  <a16:creationId xmlns:a16="http://schemas.microsoft.com/office/drawing/2014/main" id="{49547B11-0888-43FD-A493-9BC33E3EBD3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964" y="3832"/>
              <a:ext cx="23" cy="2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73" name="Oval 143">
              <a:extLst>
                <a:ext uri="{FF2B5EF4-FFF2-40B4-BE49-F238E27FC236}">
                  <a16:creationId xmlns:a16="http://schemas.microsoft.com/office/drawing/2014/main" id="{186D3C25-F0A3-4C75-A5D4-A5F71033139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232" y="3832"/>
              <a:ext cx="22" cy="2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74" name="Oval 144">
              <a:extLst>
                <a:ext uri="{FF2B5EF4-FFF2-40B4-BE49-F238E27FC236}">
                  <a16:creationId xmlns:a16="http://schemas.microsoft.com/office/drawing/2014/main" id="{543C521E-7A52-4FB4-B155-E2F7109FB4C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455" y="3768"/>
              <a:ext cx="22" cy="2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75" name="Oval 145">
              <a:extLst>
                <a:ext uri="{FF2B5EF4-FFF2-40B4-BE49-F238E27FC236}">
                  <a16:creationId xmlns:a16="http://schemas.microsoft.com/office/drawing/2014/main" id="{2A12E75C-01FC-4B41-B583-D69CC1650A9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633" y="3662"/>
              <a:ext cx="22" cy="2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76" name="Oval 146">
              <a:extLst>
                <a:ext uri="{FF2B5EF4-FFF2-40B4-BE49-F238E27FC236}">
                  <a16:creationId xmlns:a16="http://schemas.microsoft.com/office/drawing/2014/main" id="{186E7FEB-73C6-48E2-8319-F78AF81B756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878" y="3365"/>
              <a:ext cx="22" cy="2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77" name="Oval 147">
              <a:extLst>
                <a:ext uri="{FF2B5EF4-FFF2-40B4-BE49-F238E27FC236}">
                  <a16:creationId xmlns:a16="http://schemas.microsoft.com/office/drawing/2014/main" id="{33A7A3BA-AE42-45DE-B656-6F68381FE1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789" y="3514"/>
              <a:ext cx="22" cy="2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78" name="Oval 148">
              <a:extLst>
                <a:ext uri="{FF2B5EF4-FFF2-40B4-BE49-F238E27FC236}">
                  <a16:creationId xmlns:a16="http://schemas.microsoft.com/office/drawing/2014/main" id="{B4AD108B-842A-4ED9-BED4-7B521375D89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922" y="3216"/>
              <a:ext cx="23" cy="2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79" name="Oval 149">
              <a:extLst>
                <a:ext uri="{FF2B5EF4-FFF2-40B4-BE49-F238E27FC236}">
                  <a16:creationId xmlns:a16="http://schemas.microsoft.com/office/drawing/2014/main" id="{8047829E-44EC-4961-9381-5DB4D291A82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945" y="3025"/>
              <a:ext cx="22" cy="2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80" name="Oval 150">
              <a:extLst>
                <a:ext uri="{FF2B5EF4-FFF2-40B4-BE49-F238E27FC236}">
                  <a16:creationId xmlns:a16="http://schemas.microsoft.com/office/drawing/2014/main" id="{63353F02-72BB-4B35-9E91-AD3E2715B0C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900" y="2834"/>
              <a:ext cx="22" cy="2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81" name="Oval 151">
              <a:extLst>
                <a:ext uri="{FF2B5EF4-FFF2-40B4-BE49-F238E27FC236}">
                  <a16:creationId xmlns:a16="http://schemas.microsoft.com/office/drawing/2014/main" id="{0F7BFAC1-60FF-4E4E-BF52-5AA5592C286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833" y="2664"/>
              <a:ext cx="23" cy="2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82" name="Oval 152">
              <a:extLst>
                <a:ext uri="{FF2B5EF4-FFF2-40B4-BE49-F238E27FC236}">
                  <a16:creationId xmlns:a16="http://schemas.microsoft.com/office/drawing/2014/main" id="{0F9393B2-9ACE-4098-A442-CB42CF138E3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722" y="2494"/>
              <a:ext cx="22" cy="2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83" name="Oval 153">
              <a:extLst>
                <a:ext uri="{FF2B5EF4-FFF2-40B4-BE49-F238E27FC236}">
                  <a16:creationId xmlns:a16="http://schemas.microsoft.com/office/drawing/2014/main" id="{0C573482-43CE-498F-9A56-A1844CCE6D3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566" y="2387"/>
              <a:ext cx="22" cy="2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84" name="Oval 154">
              <a:extLst>
                <a:ext uri="{FF2B5EF4-FFF2-40B4-BE49-F238E27FC236}">
                  <a16:creationId xmlns:a16="http://schemas.microsoft.com/office/drawing/2014/main" id="{0382B1B1-E688-4C45-B951-DD0D1670E1D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410" y="2303"/>
              <a:ext cx="22" cy="2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85" name="Oval 155">
              <a:extLst>
                <a:ext uri="{FF2B5EF4-FFF2-40B4-BE49-F238E27FC236}">
                  <a16:creationId xmlns:a16="http://schemas.microsoft.com/office/drawing/2014/main" id="{7CF89BEE-0BA2-4B82-B2E7-77F62410A6F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210" y="2239"/>
              <a:ext cx="22" cy="2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86" name="Oval 156">
              <a:extLst>
                <a:ext uri="{FF2B5EF4-FFF2-40B4-BE49-F238E27FC236}">
                  <a16:creationId xmlns:a16="http://schemas.microsoft.com/office/drawing/2014/main" id="{16290319-5D19-4F9E-A922-191E3C1569B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009" y="2239"/>
              <a:ext cx="22" cy="2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87" name="Line 157">
              <a:extLst>
                <a:ext uri="{FF2B5EF4-FFF2-40B4-BE49-F238E27FC236}">
                  <a16:creationId xmlns:a16="http://schemas.microsoft.com/office/drawing/2014/main" id="{79BB85A5-5004-496F-A0DD-7FA96CBEE3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6" y="1941"/>
              <a:ext cx="267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Line 158">
              <a:extLst>
                <a:ext uri="{FF2B5EF4-FFF2-40B4-BE49-F238E27FC236}">
                  <a16:creationId xmlns:a16="http://schemas.microsoft.com/office/drawing/2014/main" id="{231123F3-9A2B-4490-8A84-AEE35E48CC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1" y="1941"/>
              <a:ext cx="22" cy="2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Text Box 159">
              <a:extLst>
                <a:ext uri="{FF2B5EF4-FFF2-40B4-BE49-F238E27FC236}">
                  <a16:creationId xmlns:a16="http://schemas.microsoft.com/office/drawing/2014/main" id="{FF894F96-B04A-4BF4-9F5D-82BCB835A3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702"/>
              <a:ext cx="101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/>
                <a:t>electron bunches</a:t>
              </a:r>
            </a:p>
          </p:txBody>
        </p:sp>
        <p:sp>
          <p:nvSpPr>
            <p:cNvPr id="14390" name="Line 160">
              <a:extLst>
                <a:ext uri="{FF2B5EF4-FFF2-40B4-BE49-F238E27FC236}">
                  <a16:creationId xmlns:a16="http://schemas.microsoft.com/office/drawing/2014/main" id="{34CB8DF5-C64E-4CED-B18F-16C060492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488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1" name="Line 161">
              <a:extLst>
                <a:ext uri="{FF2B5EF4-FFF2-40B4-BE49-F238E27FC236}">
                  <a16:creationId xmlns:a16="http://schemas.microsoft.com/office/drawing/2014/main" id="{F031CEF2-3600-4588-AF67-9C16A5367A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488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5">
            <a:extLst>
              <a:ext uri="{FF2B5EF4-FFF2-40B4-BE49-F238E27FC236}">
                <a16:creationId xmlns:a16="http://schemas.microsoft.com/office/drawing/2014/main" id="{6F7B3575-B1D7-4686-A8E1-333EF0337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620000" cy="723900"/>
          </a:xfrm>
        </p:spPr>
        <p:txBody>
          <a:bodyPr/>
          <a:lstStyle/>
          <a:p>
            <a:pPr algn="ctr"/>
            <a:r>
              <a:rPr lang="en-US" altLang="en-US" sz="3600"/>
              <a:t>Synchrotron Radiation</a:t>
            </a:r>
            <a:endParaRPr lang="en-US" altLang="en-US"/>
          </a:p>
        </p:txBody>
      </p:sp>
      <p:sp>
        <p:nvSpPr>
          <p:cNvPr id="16387" name="Rectangle 56">
            <a:extLst>
              <a:ext uri="{FF2B5EF4-FFF2-40B4-BE49-F238E27FC236}">
                <a16:creationId xmlns:a16="http://schemas.microsoft.com/office/drawing/2014/main" id="{04569673-83AD-4695-96C3-84180C743E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8077200" cy="43434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en-US" altLang="en-US" sz="2400"/>
              <a:t>To keep electrons on a circular path: Constant acceleration necessary (bending magnets)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en-US" altLang="en-US" sz="2400"/>
              <a:t>Acceleration of particles produces radiation 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en-US" altLang="en-US" sz="2400">
                <a:sym typeface="Symbol" panose="05050102010706020507" pitchFamily="18" charset="2"/>
              </a:rPr>
              <a:t>Emission of white radiation in X-ray region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en-US" altLang="en-US" sz="2400">
                <a:sym typeface="Symbol" panose="05050102010706020507" pitchFamily="18" charset="2"/>
              </a:rPr>
              <a:t>Emission properties can be modified by the use of insertion devices like wigglers and undulators</a:t>
            </a:r>
            <a:endParaRPr lang="en-US" alt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058150" cy="1104900"/>
          </a:xfrm>
        </p:spPr>
        <p:txBody>
          <a:bodyPr/>
          <a:lstStyle/>
          <a:p>
            <a:pPr algn="ctr"/>
            <a:r>
              <a:rPr lang="en-US" altLang="en-US" sz="3600"/>
              <a:t>History of Powder Diffraction</a:t>
            </a: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5738"/>
            <a:ext cx="8848725" cy="455295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u"/>
              <a:defRPr/>
            </a:pPr>
            <a:r>
              <a:rPr lang="en-US" altLang="en-US" sz="2400" dirty="0"/>
              <a:t>Discovery of X-rays: Roentgen, 1895 (Nobel Prize 1901)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  <a:defRPr/>
            </a:pPr>
            <a:r>
              <a:rPr lang="en-US" altLang="en-US" sz="2400" dirty="0"/>
              <a:t>Diffraction of X-rays: von Laue, 1912 (Nobel Prize 1914)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  <a:defRPr/>
            </a:pPr>
            <a:r>
              <a:rPr lang="en-US" altLang="en-US" sz="2400" dirty="0"/>
              <a:t>Diffraction laws: Bragg &amp; Bragg, 1912-1913 (Nobel Prize 1915)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  <a:defRPr/>
            </a:pPr>
            <a:r>
              <a:rPr lang="en-US" altLang="en-US" sz="2400" dirty="0"/>
              <a:t>Powder diffraction: Developed independently in two countries: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sz="2000" dirty="0"/>
              <a:t>Debye and </a:t>
            </a:r>
            <a:r>
              <a:rPr lang="en-US" altLang="en-US" sz="2000" dirty="0" err="1"/>
              <a:t>Scherrer</a:t>
            </a:r>
            <a:r>
              <a:rPr lang="en-US" altLang="en-US" sz="2000" dirty="0"/>
              <a:t> in Germany, 1916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sz="2000" dirty="0"/>
              <a:t>Hull in the United States, 1917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  <a:defRPr/>
            </a:pPr>
            <a:r>
              <a:rPr lang="en-US" altLang="en-US" sz="2400" dirty="0"/>
              <a:t>Original methods: Film based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  <a:defRPr/>
            </a:pPr>
            <a:r>
              <a:rPr lang="en-US" altLang="en-US" sz="2400" dirty="0"/>
              <a:t>First commercial diffractometer: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altLang="en-US" sz="2400" dirty="0"/>
              <a:t>	Philips, 1947 (PW1050) 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sz="2000" dirty="0"/>
              <a:t>Detectors and optics have improved a</a:t>
            </a:r>
          </a:p>
          <a:p>
            <a:pPr marL="457200" lvl="1" indent="0">
              <a:lnSpc>
                <a:spcPct val="110000"/>
              </a:lnSpc>
              <a:buFontTx/>
              <a:buNone/>
              <a:defRPr/>
            </a:pPr>
            <a:r>
              <a:rPr lang="en-US" altLang="en-US" sz="2000" dirty="0"/>
              <a:t>    lot, but basic design remains similar!</a:t>
            </a:r>
          </a:p>
          <a:p>
            <a:pPr lvl="1">
              <a:lnSpc>
                <a:spcPct val="110000"/>
              </a:lnSpc>
              <a:defRPr/>
            </a:pPr>
            <a:endParaRPr lang="en-US" altLang="en-US" sz="2000" dirty="0"/>
          </a:p>
        </p:txBody>
      </p:sp>
      <p:pic>
        <p:nvPicPr>
          <p:cNvPr id="6148" name="Picture 4" descr="PW1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3771900"/>
            <a:ext cx="43148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825500" y="6424613"/>
            <a:ext cx="3824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http://www.msm.cam.ac.uk/xray/images/pdiff3.jpg</a:t>
            </a:r>
          </a:p>
        </p:txBody>
      </p:sp>
      <p:sp>
        <p:nvSpPr>
          <p:cNvPr id="615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9471CB-EF7B-4556-91F9-6C87A3858FD5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9" descr="C:\Toledo\Classes\6850\NeutronCWwavelen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1905000"/>
            <a:ext cx="483235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104900"/>
          </a:xfrm>
        </p:spPr>
        <p:txBody>
          <a:bodyPr/>
          <a:lstStyle/>
          <a:p>
            <a:pPr algn="ctr"/>
            <a:r>
              <a:rPr lang="en-US" altLang="en-US" sz="3600" dirty="0"/>
              <a:t>Neutron Diffraction: Reactor Sources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3733800" cy="41910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en-US" sz="2400"/>
              <a:t>Experimental setup very similar to lab X-ray diffraction</a:t>
            </a: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en-US" sz="2400"/>
              <a:t>Large samples needed</a:t>
            </a:r>
          </a:p>
          <a:p>
            <a:pPr lvl="1">
              <a:lnSpc>
                <a:spcPct val="130000"/>
              </a:lnSpc>
            </a:pPr>
            <a:r>
              <a:rPr lang="en-US" altLang="en-US" sz="2000"/>
              <a:t>low intensity beams</a:t>
            </a: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en-US" sz="2400">
                <a:cs typeface="Times New Roman" pitchFamily="18" charset="0"/>
              </a:rPr>
              <a:t>No form factor fall-off gives good quality data at small d-spacings</a:t>
            </a:r>
          </a:p>
          <a:p>
            <a:pPr lvl="1">
              <a:lnSpc>
                <a:spcPct val="130000"/>
              </a:lnSpc>
            </a:pPr>
            <a:r>
              <a:rPr lang="en-US" altLang="en-US" sz="2000"/>
              <a:t>but d</a:t>
            </a:r>
            <a:r>
              <a:rPr lang="en-US" altLang="en-US" sz="2000" baseline="-25000"/>
              <a:t>min</a:t>
            </a:r>
            <a:r>
              <a:rPr lang="en-US" altLang="en-US" sz="2000"/>
              <a:t> is often similar to a lab X-ray experiment 	</a:t>
            </a:r>
          </a:p>
        </p:txBody>
      </p:sp>
      <p:sp>
        <p:nvSpPr>
          <p:cNvPr id="43013" name="Text Box 8"/>
          <p:cNvSpPr txBox="1">
            <a:spLocks noChangeArrowheads="1"/>
          </p:cNvSpPr>
          <p:nvPr/>
        </p:nvSpPr>
        <p:spPr bwMode="auto">
          <a:xfrm>
            <a:off x="5461000" y="2133600"/>
            <a:ext cx="32035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Typical monochromator cut at ~1.5 </a:t>
            </a:r>
            <a:r>
              <a:rPr lang="en-US" altLang="en-US" sz="2000">
                <a:cs typeface="Times New Roman" pitchFamily="18" charset="0"/>
              </a:rPr>
              <a:t>Å for T = 300 K</a:t>
            </a:r>
            <a:endParaRPr lang="en-US" altLang="en-US" sz="2000"/>
          </a:p>
        </p:txBody>
      </p:sp>
      <p:sp>
        <p:nvSpPr>
          <p:cNvPr id="430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1E2E10-E231-4611-B12D-5FFE60E3A9FB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104900"/>
          </a:xfrm>
        </p:spPr>
        <p:txBody>
          <a:bodyPr/>
          <a:lstStyle/>
          <a:p>
            <a:pPr algn="ctr"/>
            <a:r>
              <a:rPr lang="en-US" altLang="en-US" sz="3600"/>
              <a:t>Spallation Source – TOF Experiments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924800" cy="41910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en-US" sz="2400"/>
              <a:t>Neutrons are particles with mass, so wavelength and speed are correlated (de Broglie)</a:t>
            </a: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endParaRPr lang="en-US" altLang="en-US" sz="2800"/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endParaRPr lang="en-US" altLang="en-US" sz="2800"/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endParaRPr lang="en-US" altLang="en-US" sz="2800"/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en-US" sz="2400"/>
              <a:t>Data are plotted as a function of t (TOF)</a:t>
            </a: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en-US" sz="2400"/>
              <a:t>Detectors are combined in “banks” at fixed angles</a:t>
            </a:r>
          </a:p>
          <a:p>
            <a:pPr lvl="1">
              <a:lnSpc>
                <a:spcPct val="130000"/>
              </a:lnSpc>
            </a:pPr>
            <a:r>
              <a:rPr lang="en-US" altLang="en-US" sz="2000"/>
              <a:t>Each detector bank collects an entire diffraction pattern</a:t>
            </a:r>
          </a:p>
          <a:p>
            <a:pPr lvl="1">
              <a:lnSpc>
                <a:spcPct val="130000"/>
              </a:lnSpc>
            </a:pPr>
            <a:r>
              <a:rPr lang="en-US" altLang="en-US" sz="2000"/>
              <a:t>Accessible d-spacing range depends on angle of bank</a:t>
            </a: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5486400" y="2819400"/>
          <a:ext cx="1595438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01309" imgH="215806" progId="Equation.3">
                  <p:embed/>
                </p:oleObj>
              </mc:Choice>
              <mc:Fallback>
                <p:oleObj name="Equation" r:id="rId3" imgW="901309" imgH="21580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819400"/>
                        <a:ext cx="1595438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1828800" y="2667000"/>
          <a:ext cx="1033463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83947" imgH="393529" progId="Equation.3">
                  <p:embed/>
                </p:oleObj>
              </mc:Choice>
              <mc:Fallback>
                <p:oleObj name="Equation" r:id="rId5" imgW="583947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667000"/>
                        <a:ext cx="1033463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2" name="Text Box 9"/>
          <p:cNvSpPr txBox="1">
            <a:spLocks noChangeArrowheads="1"/>
          </p:cNvSpPr>
          <p:nvPr/>
        </p:nvSpPr>
        <p:spPr bwMode="auto">
          <a:xfrm>
            <a:off x="3810000" y="2743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with</a:t>
            </a:r>
          </a:p>
        </p:txBody>
      </p:sp>
      <p:sp>
        <p:nvSpPr>
          <p:cNvPr id="45063" name="Text Box 11"/>
          <p:cNvSpPr txBox="1">
            <a:spLocks noChangeArrowheads="1"/>
          </p:cNvSpPr>
          <p:nvPr/>
        </p:nvSpPr>
        <p:spPr bwMode="auto">
          <a:xfrm>
            <a:off x="2667000" y="3581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so</a:t>
            </a:r>
          </a:p>
        </p:txBody>
      </p:sp>
      <p:graphicFrame>
        <p:nvGraphicFramePr>
          <p:cNvPr id="45064" name="Object 12"/>
          <p:cNvGraphicFramePr>
            <a:graphicFrameLocks noChangeAspect="1"/>
          </p:cNvGraphicFramePr>
          <p:nvPr/>
        </p:nvGraphicFramePr>
        <p:xfrm>
          <a:off x="3657600" y="3505200"/>
          <a:ext cx="17081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65200" imgH="393700" progId="Equation.3">
                  <p:embed/>
                </p:oleObj>
              </mc:Choice>
              <mc:Fallback>
                <p:oleObj name="Equation" r:id="rId7" imgW="965200" imgH="3937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505200"/>
                        <a:ext cx="170815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97F85B-C1E9-415C-B544-EDA6F6EC7519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104900"/>
          </a:xfrm>
        </p:spPr>
        <p:txBody>
          <a:bodyPr/>
          <a:lstStyle/>
          <a:p>
            <a:pPr algn="ctr"/>
            <a:r>
              <a:rPr lang="en-US" altLang="en-US" sz="3600" dirty="0"/>
              <a:t>Neutron TOF Powder Instruments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4203700" cy="41910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en-US" sz="2400" dirty="0"/>
              <a:t>Earlier TOF neutron instrument at IPNS (SEPD), and modern instrument at SNS (POWGEN)</a:t>
            </a: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endParaRPr lang="en-US" altLang="en-US" sz="2800" dirty="0"/>
          </a:p>
        </p:txBody>
      </p:sp>
      <p:sp>
        <p:nvSpPr>
          <p:cNvPr id="460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D876F3-A17E-4ACF-A4EC-1DB00C081D7D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/>
          </a:p>
        </p:txBody>
      </p:sp>
      <p:pic>
        <p:nvPicPr>
          <p:cNvPr id="46085" name="Picture 30" descr="C:\Toledo\Classes\6850\Handouts\SEPDdetectorSchemati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3595688"/>
            <a:ext cx="3830637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2" descr="C:\Users\XRW\Desktop\POWGEN-detector-arr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558925"/>
            <a:ext cx="36576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3" descr="C:\Users\XRW\Desktop\powgen-instrument-schematic-8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3543300"/>
            <a:ext cx="36576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TextBox 2"/>
          <p:cNvSpPr txBox="1">
            <a:spLocks noChangeArrowheads="1"/>
          </p:cNvSpPr>
          <p:nvPr/>
        </p:nvSpPr>
        <p:spPr bwMode="auto">
          <a:xfrm>
            <a:off x="5827713" y="3081338"/>
            <a:ext cx="1501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POWGEN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058150" cy="1104900"/>
          </a:xfrm>
        </p:spPr>
        <p:txBody>
          <a:bodyPr/>
          <a:lstStyle/>
          <a:p>
            <a:pPr algn="ctr"/>
            <a:r>
              <a:rPr lang="en-US" altLang="en-US" sz="3600"/>
              <a:t>Modern Use: What Information Can We Get From Powder Diffraction Data?</a:t>
            </a:r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5738"/>
            <a:ext cx="8848725" cy="5132387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575"/>
              </a:spcBef>
              <a:buFont typeface="Wingdings" pitchFamily="2" charset="2"/>
              <a:buChar char="u"/>
            </a:pPr>
            <a:r>
              <a:rPr lang="en-US" altLang="en-US" sz="2400"/>
              <a:t>Phase identification (qualitative phase analysis)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/>
              <a:t>Most important/frequent use of PXRD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/>
              <a:t>Qualitative analysis tool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/>
              <a:t>Search pattern against database to identify phases present</a:t>
            </a:r>
          </a:p>
          <a:p>
            <a:pPr lvl="2">
              <a:lnSpc>
                <a:spcPct val="110000"/>
              </a:lnSpc>
              <a:spcBef>
                <a:spcPts val="575"/>
              </a:spcBef>
              <a:buFontTx/>
              <a:buChar char="–"/>
            </a:pPr>
            <a:r>
              <a:rPr lang="en-US" altLang="en-US" sz="1800"/>
              <a:t>Starting materials, known target compounds, likely impurities</a:t>
            </a:r>
          </a:p>
          <a:p>
            <a:pPr lvl="2">
              <a:lnSpc>
                <a:spcPct val="110000"/>
              </a:lnSpc>
              <a:spcBef>
                <a:spcPts val="575"/>
              </a:spcBef>
              <a:buFontTx/>
              <a:buChar char="–"/>
            </a:pPr>
            <a:r>
              <a:rPr lang="en-US" altLang="en-US" sz="1800"/>
              <a:t>Assumption: The material, or an isostructural material, is in the database</a:t>
            </a:r>
          </a:p>
          <a:p>
            <a:pPr>
              <a:lnSpc>
                <a:spcPct val="110000"/>
              </a:lnSpc>
              <a:spcBef>
                <a:spcPts val="575"/>
              </a:spcBef>
              <a:buFont typeface="Wingdings" pitchFamily="2" charset="2"/>
              <a:buChar char="u"/>
            </a:pPr>
            <a:r>
              <a:rPr lang="en-US" altLang="en-US" sz="2400"/>
              <a:t>Phase fraction analysis (quantitative phase analysis)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/>
              <a:t>Applied to mixtures of two or more crystalline phases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/>
              <a:t>Compare intensities of selected peaks of all phases</a:t>
            </a:r>
          </a:p>
          <a:p>
            <a:pPr lvl="2">
              <a:lnSpc>
                <a:spcPct val="110000"/>
              </a:lnSpc>
              <a:spcBef>
                <a:spcPts val="575"/>
              </a:spcBef>
              <a:buFontTx/>
              <a:buChar char="–"/>
            </a:pPr>
            <a:r>
              <a:rPr lang="en-US" altLang="en-US" sz="1800"/>
              <a:t>Theoretically only requires one peak/phase, but better with multiple peaks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/>
              <a:t>Accurate analysis requires standardization</a:t>
            </a:r>
            <a:r>
              <a:rPr lang="en-US" altLang="en-US" sz="2400"/>
              <a:t> </a:t>
            </a:r>
          </a:p>
          <a:p>
            <a:pPr lvl="2">
              <a:lnSpc>
                <a:spcPct val="110000"/>
              </a:lnSpc>
              <a:spcBef>
                <a:spcPts val="575"/>
              </a:spcBef>
              <a:buFontTx/>
              <a:buChar char="–"/>
            </a:pPr>
            <a:r>
              <a:rPr lang="en-US" altLang="en-US" sz="1800"/>
              <a:t>Mix known quantities of two phases in several different ratios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/>
              <a:t>Caution: Possibility of amorphous components</a:t>
            </a:r>
          </a:p>
          <a:p>
            <a:pPr lvl="2">
              <a:lnSpc>
                <a:spcPct val="110000"/>
              </a:lnSpc>
              <a:spcBef>
                <a:spcPts val="575"/>
              </a:spcBef>
              <a:buFontTx/>
              <a:buChar char="–"/>
            </a:pPr>
            <a:endParaRPr lang="en-US" altLang="en-US"/>
          </a:p>
        </p:txBody>
      </p:sp>
      <p:sp>
        <p:nvSpPr>
          <p:cNvPr id="2355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BCD248-1F38-4314-9489-94C2C56B7FF8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058150" cy="1104900"/>
          </a:xfrm>
        </p:spPr>
        <p:txBody>
          <a:bodyPr/>
          <a:lstStyle/>
          <a:p>
            <a:pPr algn="ctr"/>
            <a:r>
              <a:rPr lang="en-US" altLang="en-US" sz="3600"/>
              <a:t>What Information Can We Get From Powder Diffraction Data? (Cont’d)</a:t>
            </a:r>
            <a:endParaRPr lang="en-US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5738"/>
            <a:ext cx="9144000" cy="5132387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575"/>
              </a:spcBef>
              <a:buFont typeface="Wingdings" pitchFamily="2" charset="2"/>
              <a:buChar char="u"/>
            </a:pPr>
            <a:r>
              <a:rPr lang="en-US" altLang="en-US" sz="2400"/>
              <a:t>Lattice parameters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/>
              <a:t>Two modes of analysis:</a:t>
            </a:r>
          </a:p>
          <a:p>
            <a:pPr lvl="2">
              <a:lnSpc>
                <a:spcPct val="110000"/>
              </a:lnSpc>
              <a:spcBef>
                <a:spcPts val="575"/>
              </a:spcBef>
              <a:buFontTx/>
              <a:buChar char="–"/>
            </a:pPr>
            <a:r>
              <a:rPr lang="en-US" altLang="en-US" sz="1800"/>
              <a:t>Accurate lattice parameters for a compound of known structure</a:t>
            </a:r>
          </a:p>
          <a:p>
            <a:pPr lvl="2">
              <a:lnSpc>
                <a:spcPct val="110000"/>
              </a:lnSpc>
              <a:spcBef>
                <a:spcPts val="575"/>
              </a:spcBef>
              <a:buFontTx/>
              <a:buChar char="–"/>
            </a:pPr>
            <a:r>
              <a:rPr lang="en-US" altLang="en-US" sz="1800"/>
              <a:t>Unit cell determination for an unknown compound through indexing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/>
              <a:t>ACCURATE peak positions are crucial!</a:t>
            </a:r>
          </a:p>
          <a:p>
            <a:pPr>
              <a:lnSpc>
                <a:spcPct val="110000"/>
              </a:lnSpc>
              <a:spcBef>
                <a:spcPts val="575"/>
              </a:spcBef>
              <a:buFont typeface="Wingdings" pitchFamily="2" charset="2"/>
              <a:buChar char="u"/>
            </a:pPr>
            <a:r>
              <a:rPr lang="en-US" altLang="en-US" sz="2400"/>
              <a:t>Rietveld refinement (structural analysis)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/>
              <a:t>Least squares based minimization algorithm to obtain the best fit between a structural model and a powder pattern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/>
              <a:t>Starting model necessary to apply this method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/>
              <a:t>Applicable to simple and complicated structures, single phase and multi-phase samples</a:t>
            </a:r>
          </a:p>
          <a:p>
            <a:pPr lvl="2">
              <a:lnSpc>
                <a:spcPct val="110000"/>
              </a:lnSpc>
              <a:spcBef>
                <a:spcPts val="575"/>
              </a:spcBef>
              <a:buFontTx/>
              <a:buChar char="–"/>
            </a:pPr>
            <a:r>
              <a:rPr lang="en-US" altLang="en-US" sz="1800"/>
              <a:t>Automatically gives phase fractions and lattice parameters  from ALL peaks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/>
              <a:t>Requires good data for meaningful results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endParaRPr lang="en-US" altLang="en-US" sz="2000"/>
          </a:p>
        </p:txBody>
      </p:sp>
      <p:sp>
        <p:nvSpPr>
          <p:cNvPr id="2458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09615B-2C5D-49A3-9D5A-D7332CCFCEFC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058150" cy="1104900"/>
          </a:xfrm>
        </p:spPr>
        <p:txBody>
          <a:bodyPr/>
          <a:lstStyle/>
          <a:p>
            <a:pPr algn="ctr"/>
            <a:r>
              <a:rPr lang="en-US" altLang="en-US" sz="3600"/>
              <a:t>What Information Can We Get From Powder Diffraction Data? (Cont’d)</a:t>
            </a: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5738"/>
            <a:ext cx="8848725" cy="5132387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dirty="0"/>
              <a:t>Structure Determination from Powder Data (SDPD)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Powder diffraction is subject to the same laws of physics as single crystal diffraction, but data overlap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Careful analysis can allow determination of unknown structures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Usually done with high quality synchrotron and/or neutron data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Requires excellent data and sound crystallographic knowledge!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dirty="0"/>
              <a:t>Phase transition behavior</a:t>
            </a:r>
          </a:p>
          <a:p>
            <a:pPr lvl="1">
              <a:lnSpc>
                <a:spcPct val="110000"/>
              </a:lnSpc>
            </a:pPr>
            <a:r>
              <a:rPr lang="en-US" altLang="en-US" sz="2000" i="1" dirty="0"/>
              <a:t>In situ</a:t>
            </a:r>
            <a:r>
              <a:rPr lang="en-US" altLang="en-US" sz="2000" dirty="0"/>
              <a:t> diffraction experiments</a:t>
            </a:r>
            <a:endParaRPr lang="en-US" altLang="en-US" sz="2000" i="1" dirty="0"/>
          </a:p>
          <a:p>
            <a:pPr lvl="2">
              <a:lnSpc>
                <a:spcPct val="110000"/>
              </a:lnSpc>
              <a:buFontTx/>
              <a:buChar char="–"/>
            </a:pPr>
            <a:r>
              <a:rPr lang="en-US" altLang="en-US" sz="1800" dirty="0"/>
              <a:t>Temperature-induced phase transitions</a:t>
            </a:r>
          </a:p>
          <a:p>
            <a:pPr lvl="2">
              <a:lnSpc>
                <a:spcPct val="110000"/>
              </a:lnSpc>
              <a:buFontTx/>
              <a:buChar char="–"/>
            </a:pPr>
            <a:r>
              <a:rPr lang="en-US" altLang="en-US" sz="1800" dirty="0"/>
              <a:t>Pressure-induced phase transitions</a:t>
            </a:r>
          </a:p>
          <a:p>
            <a:pPr lvl="2">
              <a:lnSpc>
                <a:spcPct val="110000"/>
              </a:lnSpc>
              <a:buFontTx/>
              <a:buChar char="–"/>
            </a:pPr>
            <a:r>
              <a:rPr lang="en-US" altLang="en-US" sz="1800" dirty="0"/>
              <a:t>Kinetic studies</a:t>
            </a:r>
          </a:p>
          <a:p>
            <a:pPr lvl="2">
              <a:lnSpc>
                <a:spcPct val="110000"/>
              </a:lnSpc>
              <a:buFontTx/>
              <a:buChar char="–"/>
            </a:pPr>
            <a:r>
              <a:rPr lang="en-US" altLang="en-US" sz="1800" dirty="0"/>
              <a:t>Studies in different gases, or in operando</a:t>
            </a:r>
          </a:p>
          <a:p>
            <a:pPr lvl="2">
              <a:lnSpc>
                <a:spcPct val="110000"/>
              </a:lnSpc>
              <a:buFontTx/>
              <a:buChar char="–"/>
            </a:pPr>
            <a:r>
              <a:rPr lang="en-US" altLang="en-US" sz="1800" dirty="0"/>
              <a:t>Requires specialized setups</a:t>
            </a:r>
          </a:p>
          <a:p>
            <a:pPr lvl="1">
              <a:lnSpc>
                <a:spcPct val="110000"/>
              </a:lnSpc>
            </a:pPr>
            <a:endParaRPr lang="en-US" altLang="en-US" sz="2000" dirty="0"/>
          </a:p>
          <a:p>
            <a:pPr lvl="1">
              <a:lnSpc>
                <a:spcPct val="110000"/>
              </a:lnSpc>
            </a:pPr>
            <a:endParaRPr lang="en-US" altLang="en-US" sz="2000" dirty="0"/>
          </a:p>
        </p:txBody>
      </p:sp>
      <p:sp>
        <p:nvSpPr>
          <p:cNvPr id="256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942211-8EE5-4D35-8D85-1866E24E22CA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058150" cy="1104900"/>
          </a:xfrm>
        </p:spPr>
        <p:txBody>
          <a:bodyPr/>
          <a:lstStyle/>
          <a:p>
            <a:pPr algn="ctr"/>
            <a:r>
              <a:rPr lang="en-US" altLang="en-US" sz="3600"/>
              <a:t>What Information Can We Get From Powder Diffraction Data? (Cont’d)</a:t>
            </a:r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5738"/>
            <a:ext cx="8848725" cy="5132387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575"/>
              </a:spcBef>
              <a:buFont typeface="Wingdings" pitchFamily="2" charset="2"/>
              <a:buChar char="u"/>
            </a:pPr>
            <a:r>
              <a:rPr lang="en-US" altLang="en-US" sz="2400"/>
              <a:t>Line shape analysis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/>
              <a:t>Width of Bragg peaks is inversely related to crystallite size</a:t>
            </a:r>
          </a:p>
          <a:p>
            <a:pPr lvl="2">
              <a:lnSpc>
                <a:spcPct val="110000"/>
              </a:lnSpc>
              <a:spcBef>
                <a:spcPts val="575"/>
              </a:spcBef>
              <a:buFontTx/>
              <a:buChar char="–"/>
            </a:pPr>
            <a:r>
              <a:rPr lang="en-US" altLang="en-US" sz="1800"/>
              <a:t>Often used for crystallite size estimates for nanoparticles</a:t>
            </a:r>
          </a:p>
          <a:p>
            <a:pPr lvl="2">
              <a:lnSpc>
                <a:spcPct val="110000"/>
              </a:lnSpc>
              <a:spcBef>
                <a:spcPts val="575"/>
              </a:spcBef>
              <a:buFontTx/>
              <a:buChar char="–"/>
            </a:pPr>
            <a:r>
              <a:rPr lang="en-US" altLang="en-US" sz="1800"/>
              <a:t>Requires use of a standard to determine instrument contribution first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/>
              <a:t>Microstrain (nonuniform strain) also results in peak broadening</a:t>
            </a:r>
          </a:p>
          <a:p>
            <a:pPr lvl="2">
              <a:lnSpc>
                <a:spcPct val="110000"/>
              </a:lnSpc>
              <a:spcBef>
                <a:spcPts val="575"/>
              </a:spcBef>
              <a:buFontTx/>
              <a:buChar char="–"/>
            </a:pPr>
            <a:r>
              <a:rPr lang="en-US" altLang="en-US" sz="1800"/>
              <a:t>Due to atomic disorder, dislocations, vacancies etc.</a:t>
            </a:r>
          </a:p>
          <a:p>
            <a:pPr lvl="2">
              <a:lnSpc>
                <a:spcPct val="110000"/>
              </a:lnSpc>
              <a:spcBef>
                <a:spcPts val="575"/>
              </a:spcBef>
              <a:buFontTx/>
              <a:buChar char="–"/>
            </a:pPr>
            <a:r>
              <a:rPr lang="en-US" altLang="en-US" sz="1800"/>
              <a:t>Different angular dependence than size effects</a:t>
            </a:r>
          </a:p>
          <a:p>
            <a:pPr lvl="2">
              <a:lnSpc>
                <a:spcPct val="110000"/>
              </a:lnSpc>
              <a:spcBef>
                <a:spcPts val="575"/>
              </a:spcBef>
              <a:buFontTx/>
              <a:buChar char="–"/>
            </a:pPr>
            <a:r>
              <a:rPr lang="en-US" altLang="en-US" sz="1800"/>
              <a:t>Residual stress can be determined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/>
              <a:t>Defects like stacking faults and antiphase boundaries also affect line shape</a:t>
            </a:r>
          </a:p>
          <a:p>
            <a:pPr>
              <a:lnSpc>
                <a:spcPct val="110000"/>
              </a:lnSpc>
              <a:spcBef>
                <a:spcPts val="575"/>
              </a:spcBef>
              <a:buFont typeface="Wingdings" pitchFamily="2" charset="2"/>
              <a:buChar char="u"/>
            </a:pPr>
            <a:r>
              <a:rPr lang="en-US" altLang="en-US" sz="2400"/>
              <a:t>Texture analysis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/>
              <a:t>Epitaxial growth in thin films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/>
              <a:t>Preferred orientation </a:t>
            </a:r>
          </a:p>
          <a:p>
            <a:pPr lvl="2">
              <a:lnSpc>
                <a:spcPct val="110000"/>
              </a:lnSpc>
              <a:spcBef>
                <a:spcPts val="575"/>
              </a:spcBef>
              <a:buFontTx/>
              <a:buChar char="–"/>
            </a:pPr>
            <a:r>
              <a:rPr lang="en-US" altLang="en-US" sz="1800"/>
              <a:t>Qualitative and quantitative measurements possible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endParaRPr lang="en-US" altLang="en-US" sz="2000"/>
          </a:p>
          <a:p>
            <a:pPr lvl="1">
              <a:lnSpc>
                <a:spcPct val="110000"/>
              </a:lnSpc>
              <a:spcBef>
                <a:spcPts val="575"/>
              </a:spcBef>
            </a:pPr>
            <a:endParaRPr lang="en-US" altLang="en-US" sz="2000"/>
          </a:p>
        </p:txBody>
      </p:sp>
      <p:sp>
        <p:nvSpPr>
          <p:cNvPr id="266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44E932-50EA-4A1A-8347-CFFE225E55BF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8807450" cy="1104900"/>
          </a:xfrm>
        </p:spPr>
        <p:txBody>
          <a:bodyPr/>
          <a:lstStyle/>
          <a:p>
            <a:pPr algn="ctr"/>
            <a:r>
              <a:rPr lang="en-US" altLang="en-US" sz="3600"/>
              <a:t>Extracting Information from the Diffractogram</a:t>
            </a:r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5738"/>
            <a:ext cx="8848725" cy="49657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575"/>
              </a:spcBef>
              <a:buFont typeface="Wingdings" pitchFamily="2" charset="2"/>
              <a:buChar char="u"/>
            </a:pPr>
            <a:r>
              <a:rPr lang="en-US" altLang="en-US" sz="2400"/>
              <a:t>All diffractograms contain three pieces of information: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/>
              <a:t>Peak positions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/>
              <a:t>Peak intensities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/>
              <a:t>Peak shapes</a:t>
            </a:r>
          </a:p>
          <a:p>
            <a:pPr>
              <a:lnSpc>
                <a:spcPct val="110000"/>
              </a:lnSpc>
              <a:spcBef>
                <a:spcPts val="575"/>
              </a:spcBef>
              <a:buFont typeface="Wingdings" pitchFamily="2" charset="2"/>
              <a:buChar char="u"/>
            </a:pPr>
            <a:r>
              <a:rPr lang="en-US" altLang="en-US" sz="2400"/>
              <a:t>Each of these can be used to extract qualitative or quantitative information from the data</a:t>
            </a:r>
          </a:p>
          <a:p>
            <a:pPr>
              <a:lnSpc>
                <a:spcPct val="110000"/>
              </a:lnSpc>
              <a:spcBef>
                <a:spcPts val="575"/>
              </a:spcBef>
              <a:buFont typeface="Wingdings" pitchFamily="2" charset="2"/>
              <a:buChar char="u"/>
            </a:pPr>
            <a:r>
              <a:rPr lang="en-US" altLang="en-US" sz="2400"/>
              <a:t>Single crystal experiments are only concerned with peak positions and intensities, whereas powder diffraction also analyzes peak shapes to extract microstructural information from samples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r>
              <a:rPr lang="en-US" altLang="en-US" sz="2000"/>
              <a:t>Often not important to get crystal structure, but can be crucial to understand behavior of “real life materials”!</a:t>
            </a:r>
          </a:p>
          <a:p>
            <a:pPr lvl="1">
              <a:lnSpc>
                <a:spcPct val="110000"/>
              </a:lnSpc>
              <a:spcBef>
                <a:spcPts val="575"/>
              </a:spcBef>
            </a:pPr>
            <a:endParaRPr lang="en-US" altLang="en-US" sz="2400"/>
          </a:p>
          <a:p>
            <a:pPr>
              <a:lnSpc>
                <a:spcPct val="110000"/>
              </a:lnSpc>
              <a:spcBef>
                <a:spcPts val="575"/>
              </a:spcBef>
              <a:buFont typeface="Wingdings" pitchFamily="2" charset="2"/>
              <a:buChar char="u"/>
            </a:pPr>
            <a:endParaRPr lang="en-US" altLang="en-US" sz="2400"/>
          </a:p>
        </p:txBody>
      </p:sp>
      <p:sp>
        <p:nvSpPr>
          <p:cNvPr id="276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B443B5-A779-4F36-838F-822A247C2C61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8807450" cy="1104900"/>
          </a:xfrm>
        </p:spPr>
        <p:txBody>
          <a:bodyPr/>
          <a:lstStyle/>
          <a:p>
            <a:pPr algn="ctr"/>
            <a:r>
              <a:rPr lang="en-US" altLang="en-US" sz="3600"/>
              <a:t>Peak Positions</a:t>
            </a:r>
            <a:endParaRPr lang="en-US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5738"/>
            <a:ext cx="8848725" cy="5402262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u"/>
            </a:pPr>
            <a:r>
              <a:rPr lang="en-US" altLang="en-US" sz="2400"/>
              <a:t>Peak positions can be used to obtain the following pieces of information:</a:t>
            </a:r>
          </a:p>
          <a:p>
            <a:pPr lvl="1">
              <a:lnSpc>
                <a:spcPct val="120000"/>
              </a:lnSpc>
            </a:pPr>
            <a:r>
              <a:rPr lang="en-US" altLang="en-US" sz="2400"/>
              <a:t>Unit cell dimensions</a:t>
            </a:r>
          </a:p>
          <a:p>
            <a:pPr lvl="2">
              <a:lnSpc>
                <a:spcPct val="120000"/>
              </a:lnSpc>
              <a:buFontTx/>
              <a:buChar char="–"/>
            </a:pPr>
            <a:r>
              <a:rPr lang="en-US" altLang="en-US" sz="2000"/>
              <a:t>d-spacing is related to unit cell constants</a:t>
            </a:r>
          </a:p>
          <a:p>
            <a:pPr lvl="2">
              <a:lnSpc>
                <a:spcPct val="120000"/>
              </a:lnSpc>
              <a:buFontTx/>
              <a:buChar char="–"/>
            </a:pPr>
            <a:r>
              <a:rPr lang="en-US" altLang="en-US" sz="2000"/>
              <a:t>Could be a refinement of a know starting cell or a determination “from scratch” by indexing</a:t>
            </a:r>
          </a:p>
          <a:p>
            <a:pPr lvl="1">
              <a:lnSpc>
                <a:spcPct val="120000"/>
              </a:lnSpc>
            </a:pPr>
            <a:r>
              <a:rPr lang="en-US" altLang="en-US" sz="2400"/>
              <a:t>Possible space groups</a:t>
            </a:r>
          </a:p>
          <a:p>
            <a:pPr lvl="2">
              <a:lnSpc>
                <a:spcPct val="120000"/>
              </a:lnSpc>
              <a:buFontTx/>
              <a:buChar char="–"/>
            </a:pPr>
            <a:r>
              <a:rPr lang="en-US" altLang="en-US" sz="2000"/>
              <a:t>Look at systematic absences – “no peak” is information, too!</a:t>
            </a:r>
          </a:p>
          <a:p>
            <a:pPr lvl="1">
              <a:lnSpc>
                <a:spcPct val="120000"/>
              </a:lnSpc>
            </a:pPr>
            <a:r>
              <a:rPr lang="en-US" altLang="en-US" sz="2400"/>
              <a:t>Qualitative phase analysis</a:t>
            </a:r>
          </a:p>
          <a:p>
            <a:pPr lvl="2">
              <a:lnSpc>
                <a:spcPct val="120000"/>
              </a:lnSpc>
              <a:buFontTx/>
              <a:buChar char="–"/>
            </a:pPr>
            <a:r>
              <a:rPr lang="en-US" altLang="en-US" sz="2000"/>
              <a:t>What’s in the sample?</a:t>
            </a:r>
          </a:p>
          <a:p>
            <a:pPr lvl="2">
              <a:lnSpc>
                <a:spcPct val="120000"/>
              </a:lnSpc>
              <a:buFontTx/>
              <a:buChar char="–"/>
            </a:pPr>
            <a:r>
              <a:rPr lang="en-US" altLang="en-US" sz="2000"/>
              <a:t>Approximate peak positions sometimes suffice for this</a:t>
            </a:r>
          </a:p>
        </p:txBody>
      </p:sp>
      <p:sp>
        <p:nvSpPr>
          <p:cNvPr id="286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3ADD3B5-3549-4746-ADE1-86069BAFDFC2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8807450" cy="1104900"/>
          </a:xfrm>
        </p:spPr>
        <p:txBody>
          <a:bodyPr/>
          <a:lstStyle/>
          <a:p>
            <a:pPr algn="ctr"/>
            <a:r>
              <a:rPr lang="en-US" altLang="en-US" sz="3600"/>
              <a:t>Standards</a:t>
            </a:r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6363"/>
            <a:ext cx="8848725" cy="5694362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dirty="0"/>
              <a:t>A standard can be used to check the alignment of a diffractometer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Many different materials commercially available</a:t>
            </a:r>
          </a:p>
          <a:p>
            <a:pPr lvl="2">
              <a:lnSpc>
                <a:spcPct val="110000"/>
              </a:lnSpc>
              <a:buFontTx/>
              <a:buChar char="–"/>
            </a:pPr>
            <a:r>
              <a:rPr lang="en-US" altLang="en-US" sz="1800" dirty="0">
                <a:cs typeface="Times New Roman" pitchFamily="18" charset="0"/>
              </a:rPr>
              <a:t>SiO</a:t>
            </a:r>
            <a:r>
              <a:rPr lang="en-US" altLang="en-US" sz="1800" baseline="-25000" dirty="0">
                <a:cs typeface="Times New Roman" pitchFamily="18" charset="0"/>
              </a:rPr>
              <a:t>2</a:t>
            </a:r>
            <a:r>
              <a:rPr lang="en-US" altLang="en-US" sz="1800" dirty="0">
                <a:cs typeface="Times New Roman" pitchFamily="18" charset="0"/>
              </a:rPr>
              <a:t>, Si, CeO</a:t>
            </a:r>
            <a:r>
              <a:rPr lang="en-US" altLang="en-US" sz="1800" baseline="-25000" dirty="0">
                <a:cs typeface="Times New Roman" pitchFamily="18" charset="0"/>
              </a:rPr>
              <a:t>2</a:t>
            </a:r>
            <a:r>
              <a:rPr lang="en-US" altLang="en-US" sz="1800" dirty="0">
                <a:cs typeface="Times New Roman" pitchFamily="18" charset="0"/>
              </a:rPr>
              <a:t>, LaB</a:t>
            </a:r>
            <a:r>
              <a:rPr lang="en-US" altLang="en-US" sz="1800" baseline="-25000" dirty="0">
                <a:cs typeface="Times New Roman" pitchFamily="18" charset="0"/>
              </a:rPr>
              <a:t>6</a:t>
            </a:r>
            <a:r>
              <a:rPr lang="en-US" altLang="en-US" sz="1800" dirty="0">
                <a:cs typeface="Times New Roman" pitchFamily="18" charset="0"/>
              </a:rPr>
              <a:t>, Al</a:t>
            </a:r>
            <a:r>
              <a:rPr lang="en-US" altLang="en-US" sz="1800" baseline="-25000" dirty="0">
                <a:cs typeface="Times New Roman" pitchFamily="18" charset="0"/>
              </a:rPr>
              <a:t>2</a:t>
            </a:r>
            <a:r>
              <a:rPr lang="en-US" altLang="en-US" sz="1800" dirty="0">
                <a:cs typeface="Times New Roman" pitchFamily="18" charset="0"/>
              </a:rPr>
              <a:t>O</a:t>
            </a:r>
            <a:r>
              <a:rPr lang="en-US" altLang="en-US" sz="1800" baseline="-25000" dirty="0">
                <a:cs typeface="Times New Roman" pitchFamily="18" charset="0"/>
              </a:rPr>
              <a:t>3</a:t>
            </a:r>
            <a:r>
              <a:rPr lang="en-US" altLang="en-US" sz="1800" dirty="0">
                <a:cs typeface="Times New Roman" pitchFamily="18" charset="0"/>
              </a:rPr>
              <a:t>…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>
                <a:cs typeface="Times New Roman" pitchFamily="18" charset="0"/>
              </a:rPr>
              <a:t>Sold through independent vendors (e.g., NIST) or provided by diffractometer company</a:t>
            </a:r>
            <a:endParaRPr lang="el-GR" altLang="en-US" sz="2000" dirty="0"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dirty="0">
                <a:cs typeface="Times New Roman" pitchFamily="18" charset="0"/>
              </a:rPr>
              <a:t>Easiest to use standards come as pressed solids</a:t>
            </a:r>
            <a:endParaRPr lang="el-GR" altLang="en-US" sz="2400" dirty="0"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No sample preparation, for Bragg Brentano: Sample height is predefined</a:t>
            </a:r>
            <a:endParaRPr lang="en-US" altLang="en-US" sz="2000" dirty="0"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dirty="0"/>
              <a:t>Experimentally determine peak positions of the standard, then compare to certified values to construct a calibration curve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Allows for correction of data collected under same conditions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Also used to determine instrument constants/wavelength at beamlines</a:t>
            </a:r>
          </a:p>
        </p:txBody>
      </p:sp>
      <p:sp>
        <p:nvSpPr>
          <p:cNvPr id="297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B2FB91-E810-4879-A929-81BD602F743C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3675" y="1377950"/>
            <a:ext cx="8950325" cy="1933575"/>
          </a:xfrm>
          <a:noFill/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/>
              <a:t>Oldest method: Debye-Scherrer camera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Capillary sample surrounded by cylindrical film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Simple, cheap setup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-317500" y="196850"/>
            <a:ext cx="87630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Original Powder Setups</a:t>
            </a:r>
          </a:p>
        </p:txBody>
      </p:sp>
      <p:pic>
        <p:nvPicPr>
          <p:cNvPr id="7172" name="Picture 4" descr="DebyeScherrerCam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598738"/>
            <a:ext cx="4621213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DebyeScherrerFil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2259013"/>
            <a:ext cx="43529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349625" y="6381750"/>
            <a:ext cx="3076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Cullity; “Elements of X-ray Diffraction”</a:t>
            </a:r>
          </a:p>
        </p:txBody>
      </p:sp>
      <p:sp>
        <p:nvSpPr>
          <p:cNvPr id="71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61B99EB-8619-4541-BAF0-62BA6AA07E88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8807450" cy="1104900"/>
          </a:xfrm>
        </p:spPr>
        <p:txBody>
          <a:bodyPr/>
          <a:lstStyle/>
          <a:p>
            <a:pPr algn="ctr"/>
            <a:r>
              <a:rPr lang="en-US" altLang="en-US" sz="3600"/>
              <a:t>Internal Standards</a:t>
            </a:r>
            <a:endParaRPr lang="en-US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6363"/>
            <a:ext cx="8848725" cy="5694362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/>
              <a:t>A standard can also be mixed with your powder sample</a:t>
            </a:r>
          </a:p>
          <a:p>
            <a:pPr lvl="1">
              <a:lnSpc>
                <a:spcPct val="110000"/>
              </a:lnSpc>
            </a:pPr>
            <a:r>
              <a:rPr lang="en-US" altLang="en-US" sz="2000"/>
              <a:t>Called internal standard</a:t>
            </a:r>
            <a:endParaRPr lang="el-GR" altLang="en-US" sz="2000"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>
                <a:cs typeface="Times New Roman" pitchFamily="18" charset="0"/>
              </a:rPr>
              <a:t>You can use any material that is available as a powder and has well-established lattice constants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>
                <a:cs typeface="Times New Roman" pitchFamily="18" charset="0"/>
              </a:rPr>
              <a:t>If you are planning to refine a model for your data, a model for your internal standard can be refined at the same time</a:t>
            </a:r>
            <a:endParaRPr lang="el-GR" altLang="en-US" sz="2400"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US" altLang="en-US" sz="2000"/>
              <a:t>Constrain standard to known lattice constants, refine sources of peak position errors, which also apply to your sample</a:t>
            </a:r>
            <a:endParaRPr lang="en-US" altLang="en-US" sz="2000"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/>
              <a:t>Choose a standard with similar absorption properties as your sample</a:t>
            </a:r>
          </a:p>
          <a:p>
            <a:pPr lvl="1">
              <a:lnSpc>
                <a:spcPct val="110000"/>
              </a:lnSpc>
            </a:pPr>
            <a:r>
              <a:rPr lang="en-US" altLang="en-US" sz="2000"/>
              <a:t>This allows you to account best for ALL sources of error</a:t>
            </a:r>
          </a:p>
          <a:p>
            <a:pPr lvl="2">
              <a:lnSpc>
                <a:spcPct val="110000"/>
              </a:lnSpc>
              <a:buFontTx/>
              <a:buChar char="–"/>
            </a:pPr>
            <a:r>
              <a:rPr lang="en-US" altLang="en-US" sz="1800"/>
              <a:t>E.g., sample transparency, absorption</a:t>
            </a:r>
          </a:p>
        </p:txBody>
      </p:sp>
      <p:sp>
        <p:nvSpPr>
          <p:cNvPr id="307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6DBD06-C535-476A-9FBF-7E5B01BE4D66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8807450" cy="1104900"/>
          </a:xfrm>
        </p:spPr>
        <p:txBody>
          <a:bodyPr/>
          <a:lstStyle/>
          <a:p>
            <a:pPr algn="ctr"/>
            <a:r>
              <a:rPr lang="en-US" altLang="en-US" sz="3600"/>
              <a:t>Peak Intensities</a:t>
            </a:r>
            <a:endParaRPr lang="en-US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5738"/>
            <a:ext cx="8848725" cy="5653087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75"/>
              </a:spcBef>
              <a:buFont typeface="Wingdings" pitchFamily="2" charset="2"/>
              <a:buChar char="u"/>
            </a:pPr>
            <a:r>
              <a:rPr lang="en-US" altLang="en-US" sz="2400"/>
              <a:t>Peak intensities contain information about the following:</a:t>
            </a:r>
          </a:p>
          <a:p>
            <a:pPr lvl="1">
              <a:lnSpc>
                <a:spcPct val="110000"/>
              </a:lnSpc>
              <a:spcBef>
                <a:spcPts val="375"/>
              </a:spcBef>
            </a:pPr>
            <a:r>
              <a:rPr lang="en-US" altLang="en-US" sz="2000"/>
              <a:t>Positions and types of atoms</a:t>
            </a:r>
          </a:p>
          <a:p>
            <a:pPr lvl="1">
              <a:lnSpc>
                <a:spcPct val="110000"/>
              </a:lnSpc>
              <a:spcBef>
                <a:spcPts val="375"/>
              </a:spcBef>
            </a:pPr>
            <a:r>
              <a:rPr lang="en-US" altLang="en-US" sz="2000"/>
              <a:t>Site occupancy of atoms</a:t>
            </a:r>
          </a:p>
          <a:p>
            <a:pPr lvl="1">
              <a:lnSpc>
                <a:spcPct val="110000"/>
              </a:lnSpc>
              <a:spcBef>
                <a:spcPts val="375"/>
              </a:spcBef>
            </a:pPr>
            <a:r>
              <a:rPr lang="en-US" altLang="en-US" sz="2000"/>
              <a:t>Atomic displacement parameters</a:t>
            </a:r>
          </a:p>
          <a:p>
            <a:pPr lvl="2">
              <a:lnSpc>
                <a:spcPct val="110000"/>
              </a:lnSpc>
              <a:spcBef>
                <a:spcPts val="375"/>
              </a:spcBef>
              <a:buFontTx/>
              <a:buChar char="–"/>
            </a:pPr>
            <a:r>
              <a:rPr lang="en-US" altLang="en-US" sz="1800"/>
              <a:t>Often referred to as “temperature factors”</a:t>
            </a:r>
          </a:p>
          <a:p>
            <a:pPr>
              <a:lnSpc>
                <a:spcPct val="110000"/>
              </a:lnSpc>
              <a:spcBef>
                <a:spcPts val="375"/>
              </a:spcBef>
              <a:buFont typeface="Wingdings" pitchFamily="2" charset="2"/>
              <a:buChar char="u"/>
            </a:pPr>
            <a:r>
              <a:rPr lang="en-US" altLang="en-US" sz="2400"/>
              <a:t>Accurate intensities are necessary for:</a:t>
            </a:r>
          </a:p>
          <a:p>
            <a:pPr lvl="1">
              <a:lnSpc>
                <a:spcPct val="110000"/>
              </a:lnSpc>
              <a:spcBef>
                <a:spcPts val="375"/>
              </a:spcBef>
            </a:pPr>
            <a:r>
              <a:rPr lang="en-US" altLang="en-US" sz="2000"/>
              <a:t>Quantitative phase analysis</a:t>
            </a:r>
          </a:p>
          <a:p>
            <a:pPr lvl="1">
              <a:lnSpc>
                <a:spcPct val="110000"/>
              </a:lnSpc>
              <a:spcBef>
                <a:spcPts val="375"/>
              </a:spcBef>
            </a:pPr>
            <a:r>
              <a:rPr lang="en-US" altLang="en-US" sz="2000"/>
              <a:t>Rietveld (structural) refinement</a:t>
            </a:r>
          </a:p>
          <a:p>
            <a:pPr lvl="1">
              <a:lnSpc>
                <a:spcPct val="110000"/>
              </a:lnSpc>
              <a:spcBef>
                <a:spcPts val="375"/>
              </a:spcBef>
            </a:pPr>
            <a:r>
              <a:rPr lang="en-US" altLang="en-US" sz="2000"/>
              <a:t>Structure solution from powder data</a:t>
            </a:r>
          </a:p>
          <a:p>
            <a:pPr>
              <a:lnSpc>
                <a:spcPct val="110000"/>
              </a:lnSpc>
              <a:spcBef>
                <a:spcPts val="375"/>
              </a:spcBef>
              <a:buFont typeface="Wingdings" pitchFamily="2" charset="2"/>
              <a:buChar char="u"/>
            </a:pPr>
            <a:r>
              <a:rPr lang="en-US" altLang="en-US" sz="2400"/>
              <a:t>Use </a:t>
            </a:r>
            <a:r>
              <a:rPr lang="en-US" altLang="en-US" sz="2400" u="sng"/>
              <a:t>integrated</a:t>
            </a:r>
            <a:r>
              <a:rPr lang="en-US" altLang="en-US" sz="2400"/>
              <a:t> peak intensities to eliminate line broadening effects!</a:t>
            </a:r>
          </a:p>
          <a:p>
            <a:pPr>
              <a:lnSpc>
                <a:spcPct val="110000"/>
              </a:lnSpc>
              <a:spcBef>
                <a:spcPts val="375"/>
              </a:spcBef>
              <a:buFont typeface="Wingdings" pitchFamily="2" charset="2"/>
              <a:buChar char="u"/>
            </a:pPr>
            <a:r>
              <a:rPr lang="en-US" altLang="en-US" sz="2400"/>
              <a:t>Experimental setup also influences peak intensities</a:t>
            </a:r>
          </a:p>
          <a:p>
            <a:pPr lvl="1">
              <a:lnSpc>
                <a:spcPct val="110000"/>
              </a:lnSpc>
              <a:spcBef>
                <a:spcPts val="375"/>
              </a:spcBef>
            </a:pPr>
            <a:r>
              <a:rPr lang="en-US" altLang="en-US" sz="2000"/>
              <a:t>Lorentz-Polarization factor, absorption…</a:t>
            </a:r>
          </a:p>
          <a:p>
            <a:pPr>
              <a:lnSpc>
                <a:spcPct val="110000"/>
              </a:lnSpc>
              <a:spcBef>
                <a:spcPts val="375"/>
              </a:spcBef>
              <a:buFont typeface="Wingdings" pitchFamily="2" charset="2"/>
              <a:buChar char="u"/>
            </a:pPr>
            <a:r>
              <a:rPr lang="en-US" altLang="en-US" sz="2400"/>
              <a:t>So does the sample itself</a:t>
            </a:r>
          </a:p>
        </p:txBody>
      </p:sp>
      <p:sp>
        <p:nvSpPr>
          <p:cNvPr id="317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0BAA6C-FB95-4A8B-AA9F-DD6E37971BA7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058150" cy="1104900"/>
          </a:xfrm>
        </p:spPr>
        <p:txBody>
          <a:bodyPr/>
          <a:lstStyle/>
          <a:p>
            <a:pPr algn="ctr"/>
            <a:r>
              <a:rPr lang="en-US" altLang="en-US" sz="3600"/>
              <a:t>Preferred Orientation</a:t>
            </a:r>
            <a:endParaRPr lang="en-US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97013"/>
            <a:ext cx="8964612" cy="5181600"/>
          </a:xfrm>
          <a:noFill/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u"/>
            </a:pPr>
            <a:r>
              <a:rPr lang="en-US" altLang="en-US" sz="2400"/>
              <a:t>Some samples do not show random intensities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altLang="en-US" sz="2000"/>
              <a:t>Some orientations are over- or underrepresented</a:t>
            </a:r>
          </a:p>
          <a:p>
            <a:pPr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u"/>
            </a:pPr>
            <a:r>
              <a:rPr lang="en-US" altLang="en-US" sz="2400"/>
              <a:t>In severe cases, only some lines are observed, others are absent</a:t>
            </a:r>
          </a:p>
          <a:p>
            <a:pPr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u"/>
            </a:pPr>
            <a:r>
              <a:rPr lang="en-US" altLang="en-US" sz="2400"/>
              <a:t>Preferred orientation can be desired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altLang="en-US" sz="2000"/>
              <a:t>E.g., epitaxial film</a:t>
            </a:r>
          </a:p>
          <a:p>
            <a:pPr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u"/>
            </a:pPr>
            <a:r>
              <a:rPr lang="en-US" altLang="en-US" sz="2400"/>
              <a:t>Generally problematic and undesirable for powder data analysis</a:t>
            </a:r>
          </a:p>
          <a:p>
            <a:pPr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u"/>
            </a:pPr>
            <a:endParaRPr lang="en-US" altLang="en-US" sz="2400"/>
          </a:p>
        </p:txBody>
      </p:sp>
      <p:pic>
        <p:nvPicPr>
          <p:cNvPr id="32772" name="Picture 6" descr="C:\Xray\gsas\GSAS\example\Alum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114800"/>
            <a:ext cx="35464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 descr="C:\Xray\gsas\GSAS\example\Al2O3P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4114800"/>
            <a:ext cx="35464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01736E-9E5F-44E9-8918-8D76221AB0AF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058150" cy="1104900"/>
          </a:xfrm>
        </p:spPr>
        <p:txBody>
          <a:bodyPr/>
          <a:lstStyle/>
          <a:p>
            <a:pPr algn="ctr"/>
            <a:r>
              <a:rPr lang="en-US" altLang="en-US" sz="3600"/>
              <a:t>Surface Roughness Effects (Microabsorption Problem)</a:t>
            </a:r>
            <a:endParaRPr lang="en-US" altLang="en-US"/>
          </a:p>
        </p:txBody>
      </p:sp>
      <p:pic>
        <p:nvPicPr>
          <p:cNvPr id="33795" name="Picture 4" descr="SurfaceRough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/>
          <a:stretch>
            <a:fillRect/>
          </a:stretch>
        </p:blipFill>
        <p:spPr bwMode="auto">
          <a:xfrm>
            <a:off x="3200400" y="1638300"/>
            <a:ext cx="59436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3017838" y="6197600"/>
            <a:ext cx="649128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http://www.osti.gov/bridge/servlets/purl/5062229-1CKCM6/5062229.PDF</a:t>
            </a:r>
          </a:p>
        </p:txBody>
      </p:sp>
      <p:pic>
        <p:nvPicPr>
          <p:cNvPr id="33797" name="Picture 5" descr="C:\Toledo\Classes\YangzhouCrystallographyTeaching\LectureHandouts\SurfaceRoughne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2161"/>
          <a:stretch>
            <a:fillRect/>
          </a:stretch>
        </p:blipFill>
        <p:spPr bwMode="auto">
          <a:xfrm>
            <a:off x="0" y="1714500"/>
            <a:ext cx="2982913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5" descr="C:\Toledo\Classes\YangzhouCrystallographyTeaching\LectureHandouts\SurfaceRoughne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4" r="13078"/>
          <a:stretch>
            <a:fillRect/>
          </a:stretch>
        </p:blipFill>
        <p:spPr bwMode="auto">
          <a:xfrm>
            <a:off x="-12700" y="3249613"/>
            <a:ext cx="308292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38086" y="6366669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837EA7-ED55-4EC2-87BB-F38131E7012F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114719-BDDA-40BA-834C-8BECE7569C36}"/>
              </a:ext>
            </a:extLst>
          </p:cNvPr>
          <p:cNvSpPr txBox="1"/>
          <p:nvPr/>
        </p:nvSpPr>
        <p:spPr>
          <a:xfrm>
            <a:off x="216653" y="5223283"/>
            <a:ext cx="2953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is problematic for Bragg-Brentano setups; e.g., most of your lab diffractometers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8807450" cy="1104900"/>
          </a:xfrm>
        </p:spPr>
        <p:txBody>
          <a:bodyPr/>
          <a:lstStyle/>
          <a:p>
            <a:pPr algn="ctr"/>
            <a:r>
              <a:rPr lang="en-US" altLang="en-US" sz="3600"/>
              <a:t>Peak Shapes</a:t>
            </a:r>
            <a:endParaRPr lang="en-US" alt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33500"/>
            <a:ext cx="8848725" cy="55245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000"/>
              <a:t>Peak shapes are affected by the following:</a:t>
            </a:r>
          </a:p>
          <a:p>
            <a:pPr lvl="1">
              <a:lnSpc>
                <a:spcPct val="110000"/>
              </a:lnSpc>
            </a:pPr>
            <a:r>
              <a:rPr lang="en-US" altLang="en-US" sz="1800"/>
              <a:t>Crystallite size</a:t>
            </a:r>
          </a:p>
          <a:p>
            <a:pPr lvl="2">
              <a:lnSpc>
                <a:spcPct val="110000"/>
              </a:lnSpc>
              <a:buFontTx/>
              <a:buChar char="–"/>
            </a:pPr>
            <a:r>
              <a:rPr lang="en-US" altLang="en-US" sz="1600"/>
              <a:t>Significant effects for cystallites below 100 nm</a:t>
            </a:r>
          </a:p>
          <a:p>
            <a:pPr lvl="1">
              <a:lnSpc>
                <a:spcPct val="110000"/>
              </a:lnSpc>
            </a:pPr>
            <a:r>
              <a:rPr lang="en-US" altLang="en-US" sz="1800"/>
              <a:t>Microstrain</a:t>
            </a:r>
          </a:p>
          <a:p>
            <a:pPr lvl="2">
              <a:lnSpc>
                <a:spcPct val="110000"/>
              </a:lnSpc>
              <a:buFontTx/>
              <a:buChar char="–"/>
            </a:pPr>
            <a:r>
              <a:rPr lang="en-US" altLang="en-US" sz="1600"/>
              <a:t>Microstrain can lead to a “range” of lattice parameters due to strain</a:t>
            </a:r>
          </a:p>
          <a:p>
            <a:pPr lvl="1">
              <a:lnSpc>
                <a:spcPct val="110000"/>
              </a:lnSpc>
            </a:pPr>
            <a:r>
              <a:rPr lang="en-US" altLang="en-US" sz="1800"/>
              <a:t>Ordered defects</a:t>
            </a:r>
          </a:p>
          <a:p>
            <a:pPr lvl="2">
              <a:lnSpc>
                <a:spcPct val="110000"/>
              </a:lnSpc>
              <a:buFontTx/>
              <a:buChar char="–"/>
            </a:pPr>
            <a:r>
              <a:rPr lang="en-US" altLang="en-US" sz="1600"/>
              <a:t>Stacking faults, antiphase boundaries</a:t>
            </a:r>
          </a:p>
          <a:p>
            <a:pPr lvl="1">
              <a:lnSpc>
                <a:spcPct val="110000"/>
              </a:lnSpc>
            </a:pPr>
            <a:r>
              <a:rPr lang="en-US" altLang="en-US" sz="1800"/>
              <a:t>Instrument</a:t>
            </a:r>
          </a:p>
          <a:p>
            <a:pPr lvl="2">
              <a:lnSpc>
                <a:spcPct val="110000"/>
              </a:lnSpc>
              <a:buFontTx/>
              <a:buChar char="–"/>
            </a:pPr>
            <a:r>
              <a:rPr lang="en-US" altLang="en-US" sz="1600"/>
              <a:t>Finite source size</a:t>
            </a:r>
          </a:p>
          <a:p>
            <a:pPr lvl="2">
              <a:lnSpc>
                <a:spcPct val="110000"/>
              </a:lnSpc>
              <a:buFontTx/>
              <a:buChar char="–"/>
            </a:pPr>
            <a:r>
              <a:rPr lang="en-US" altLang="en-US" sz="1600"/>
              <a:t>Axial divergence</a:t>
            </a:r>
          </a:p>
          <a:p>
            <a:pPr lvl="2">
              <a:lnSpc>
                <a:spcPct val="110000"/>
              </a:lnSpc>
              <a:buFontTx/>
              <a:buChar char="–"/>
            </a:pPr>
            <a:r>
              <a:rPr lang="en-US" altLang="en-US" sz="1600"/>
              <a:t>Slits</a:t>
            </a:r>
          </a:p>
          <a:p>
            <a:pPr lvl="2">
              <a:lnSpc>
                <a:spcPct val="110000"/>
              </a:lnSpc>
              <a:buFontTx/>
              <a:buChar char="–"/>
            </a:pPr>
            <a:r>
              <a:rPr lang="en-US" altLang="en-US" sz="1600"/>
              <a:t>Detector resolution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000"/>
              <a:t>Isotropic or anisotropic peak broadening can result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000"/>
              <a:t>For quantitative analysis, a standard with no crystallite size or strain broadening must be used to determine the instrumental contribution</a:t>
            </a:r>
          </a:p>
        </p:txBody>
      </p:sp>
      <p:sp>
        <p:nvSpPr>
          <p:cNvPr id="348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B6CC9D8-3FC8-4FBE-8E51-76BD81A5CD71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8153400" cy="1104900"/>
          </a:xfrm>
        </p:spPr>
        <p:txBody>
          <a:bodyPr/>
          <a:lstStyle/>
          <a:p>
            <a:pPr algn="ctr"/>
            <a:r>
              <a:rPr lang="en-US" altLang="en-US" sz="3600"/>
              <a:t>Examples of Peak Shapes</a:t>
            </a:r>
            <a:endParaRPr lang="en-US" altLang="en-US"/>
          </a:p>
        </p:txBody>
      </p:sp>
      <p:graphicFrame>
        <p:nvGraphicFramePr>
          <p:cNvPr id="35843" name="Object 8"/>
          <p:cNvGraphicFramePr>
            <a:graphicFrameLocks noChangeAspect="1"/>
          </p:cNvGraphicFramePr>
          <p:nvPr/>
        </p:nvGraphicFramePr>
        <p:xfrm>
          <a:off x="0" y="1477963"/>
          <a:ext cx="2897188" cy="251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3712680" imgH="2666160" progId="Excel.Chart.8">
                  <p:embed/>
                </p:oleObj>
              </mc:Choice>
              <mc:Fallback>
                <p:oleObj name="Chart" r:id="rId3" imgW="3712680" imgH="2666160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543" t="6076" r="14543" b="8101"/>
                      <a:stretch>
                        <a:fillRect/>
                      </a:stretch>
                    </p:blipFill>
                    <p:spPr bwMode="auto">
                      <a:xfrm>
                        <a:off x="0" y="1477963"/>
                        <a:ext cx="2897188" cy="251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9"/>
          <p:cNvGraphicFramePr>
            <a:graphicFrameLocks noChangeAspect="1"/>
          </p:cNvGraphicFramePr>
          <p:nvPr/>
        </p:nvGraphicFramePr>
        <p:xfrm>
          <a:off x="4935538" y="1528763"/>
          <a:ext cx="3038475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3723840" imgH="2643840" progId="Excel.Chart.8">
                  <p:embed/>
                </p:oleObj>
              </mc:Choice>
              <mc:Fallback>
                <p:oleObj name="Chart" r:id="rId5" imgW="3723840" imgH="2643840" progId="Excel.Char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500" t="8170" r="14500" b="8170"/>
                      <a:stretch>
                        <a:fillRect/>
                      </a:stretch>
                    </p:blipFill>
                    <p:spPr bwMode="auto">
                      <a:xfrm>
                        <a:off x="4935538" y="1528763"/>
                        <a:ext cx="3038475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10"/>
          <p:cNvGraphicFramePr>
            <a:graphicFrameLocks noChangeAspect="1"/>
          </p:cNvGraphicFramePr>
          <p:nvPr/>
        </p:nvGraphicFramePr>
        <p:xfrm>
          <a:off x="3209925" y="4291013"/>
          <a:ext cx="2870200" cy="256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7" imgW="3690000" imgH="2711160" progId="Excel.Chart.8">
                  <p:embed/>
                </p:oleObj>
              </mc:Choice>
              <mc:Fallback>
                <p:oleObj name="Chart" r:id="rId7" imgW="3690000" imgH="2711160" progId="Excel.Char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633" t="5974" r="14633" b="7967"/>
                      <a:stretch>
                        <a:fillRect/>
                      </a:stretch>
                    </p:blipFill>
                    <p:spPr bwMode="auto">
                      <a:xfrm>
                        <a:off x="3209925" y="4291013"/>
                        <a:ext cx="2870200" cy="256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11"/>
          <p:cNvGraphicFramePr>
            <a:graphicFrameLocks noChangeAspect="1"/>
          </p:cNvGraphicFramePr>
          <p:nvPr/>
        </p:nvGraphicFramePr>
        <p:xfrm>
          <a:off x="1708150" y="2392363"/>
          <a:ext cx="28940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66600" imgH="507960" progId="Equation.3">
                  <p:embed/>
                </p:oleObj>
              </mc:Choice>
              <mc:Fallback>
                <p:oleObj name="Equation" r:id="rId9" imgW="1866600" imgH="5079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2392363"/>
                        <a:ext cx="2894013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12"/>
          <p:cNvGraphicFramePr>
            <a:graphicFrameLocks noChangeAspect="1"/>
          </p:cNvGraphicFramePr>
          <p:nvPr/>
        </p:nvGraphicFramePr>
        <p:xfrm>
          <a:off x="6577013" y="2263775"/>
          <a:ext cx="25003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12800" imgH="431640" progId="Equation.3">
                  <p:embed/>
                </p:oleObj>
              </mc:Choice>
              <mc:Fallback>
                <p:oleObj name="Equation" r:id="rId11" imgW="1612800" imgH="431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013" y="2263775"/>
                        <a:ext cx="250031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13"/>
          <p:cNvGraphicFramePr>
            <a:graphicFrameLocks noChangeAspect="1"/>
          </p:cNvGraphicFramePr>
          <p:nvPr/>
        </p:nvGraphicFramePr>
        <p:xfrm>
          <a:off x="4989513" y="5689600"/>
          <a:ext cx="313055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019300" imgH="203200" progId="Equation.3">
                  <p:embed/>
                </p:oleObj>
              </mc:Choice>
              <mc:Fallback>
                <p:oleObj name="Equation" r:id="rId13" imgW="2019300" imgH="203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5689600"/>
                        <a:ext cx="313055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D2C9A23-6061-4489-9A7F-C23D7DC73B88}" type="slidenum">
              <a:rPr lang="en-US" altLang="en-US" sz="1400" smtClean="0"/>
              <a:pPr/>
              <a:t>35</a:t>
            </a:fld>
            <a:endParaRPr lang="en-US" altLang="en-US" sz="1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8153400" cy="1104900"/>
          </a:xfrm>
        </p:spPr>
        <p:txBody>
          <a:bodyPr/>
          <a:lstStyle/>
          <a:p>
            <a:pPr algn="ctr"/>
            <a:r>
              <a:rPr lang="en-US" altLang="en-US" sz="3600"/>
              <a:t>Sample Related Peak Broadening</a:t>
            </a:r>
            <a:endParaRPr lang="en-US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488" y="1508125"/>
            <a:ext cx="5848350" cy="41148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000"/>
              <a:t>Crystallite size:</a:t>
            </a:r>
            <a:endParaRPr lang="en-US" altLang="en-US" sz="2000">
              <a:solidFill>
                <a:schemeClr val="hlink"/>
              </a:solidFill>
            </a:endParaRP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1800"/>
              <a:t>Diffraction from an infinite crystal would give infinitely sharp peaks (delta function)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1800"/>
              <a:t>Finite repeat leads to broadening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1800"/>
              <a:t>Can be used to calculate crystallite size (Scherrer equation), B = FWHM in radians</a:t>
            </a:r>
          </a:p>
          <a:p>
            <a:pPr lvl="2">
              <a:lnSpc>
                <a:spcPct val="110000"/>
              </a:lnSpc>
              <a:buFontTx/>
              <a:buChar char="­"/>
            </a:pPr>
            <a:r>
              <a:rPr lang="en-US" altLang="en-US" sz="1400"/>
              <a:t>For lab instrument: B</a:t>
            </a:r>
            <a:r>
              <a:rPr lang="en-US" altLang="en-US" sz="1400" baseline="-25000"/>
              <a:t>size</a:t>
            </a:r>
            <a:r>
              <a:rPr lang="en-US" altLang="en-US" sz="1400"/>
              <a:t> = 0.9 </a:t>
            </a:r>
            <a:r>
              <a:rPr lang="en-US" altLang="en-US" sz="1400">
                <a:sym typeface="Symbol" pitchFamily="18" charset="2"/>
              </a:rPr>
              <a:t>/(t cos())</a:t>
            </a:r>
            <a:endParaRPr lang="en-US" altLang="en-US" sz="1400"/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1800"/>
              <a:t>Instrument broadening must be accounted for to get meaningful, qualitative results!</a:t>
            </a:r>
          </a:p>
          <a:p>
            <a:pPr lvl="2">
              <a:lnSpc>
                <a:spcPct val="110000"/>
              </a:lnSpc>
              <a:buFontTx/>
              <a:buChar char="­"/>
            </a:pPr>
            <a:r>
              <a:rPr lang="en-US" altLang="en-US" sz="1400"/>
              <a:t>B</a:t>
            </a:r>
            <a:r>
              <a:rPr lang="en-US" altLang="en-US" sz="1400" baseline="30000"/>
              <a:t>2</a:t>
            </a:r>
            <a:r>
              <a:rPr lang="en-US" altLang="en-US" sz="1400" baseline="-25000"/>
              <a:t>measured</a:t>
            </a:r>
            <a:r>
              <a:rPr lang="en-US" altLang="en-US" sz="1400"/>
              <a:t> = B</a:t>
            </a:r>
            <a:r>
              <a:rPr lang="en-US" altLang="en-US" sz="1400" baseline="30000"/>
              <a:t>2</a:t>
            </a:r>
            <a:r>
              <a:rPr lang="en-US" altLang="en-US" sz="1400" baseline="-25000"/>
              <a:t>instrument</a:t>
            </a:r>
            <a:r>
              <a:rPr lang="en-US" altLang="en-US" sz="1400"/>
              <a:t> + B</a:t>
            </a:r>
            <a:r>
              <a:rPr lang="en-US" altLang="en-US" sz="1400" baseline="30000"/>
              <a:t>2</a:t>
            </a:r>
            <a:r>
              <a:rPr lang="en-US" altLang="en-US" sz="1400" baseline="-25000"/>
              <a:t>size</a:t>
            </a:r>
            <a:endParaRPr lang="en-US" altLang="en-US" sz="1800"/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000"/>
              <a:t>Strain broadening: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1800"/>
              <a:t>Results in distribution of lattice constants</a:t>
            </a:r>
          </a:p>
          <a:p>
            <a:pPr lvl="2">
              <a:lnSpc>
                <a:spcPct val="110000"/>
              </a:lnSpc>
              <a:buFontTx/>
              <a:buChar char="­"/>
            </a:pPr>
            <a:r>
              <a:rPr lang="en-US" altLang="en-US" sz="1400"/>
              <a:t>More shift at higher angles – proportional to tan(</a:t>
            </a:r>
            <a:r>
              <a:rPr lang="en-US" altLang="en-US" sz="1400">
                <a:sym typeface="Symbol" pitchFamily="18" charset="2"/>
              </a:rPr>
              <a:t>)</a:t>
            </a:r>
            <a:endParaRPr lang="en-US" altLang="en-US" sz="1400"/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000"/>
              <a:t>Both effects can be isotropic or anisotropic!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1800"/>
              <a:t>Anisotropic effects are generally hkl dependent</a:t>
            </a:r>
          </a:p>
        </p:txBody>
      </p:sp>
      <p:pic>
        <p:nvPicPr>
          <p:cNvPr id="36868" name="Picture 2" descr="C:\Users\xrw\Desktop\StrainBroade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1636713"/>
            <a:ext cx="2532062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69588A-3AAC-4646-96D3-87B19C692D95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8153400" cy="1104900"/>
          </a:xfrm>
        </p:spPr>
        <p:txBody>
          <a:bodyPr/>
          <a:lstStyle/>
          <a:p>
            <a:pPr algn="ctr"/>
            <a:r>
              <a:rPr lang="en-US" altLang="en-US" sz="3600"/>
              <a:t>Sample related peak broadening</a:t>
            </a:r>
            <a:endParaRPr lang="en-US" altLang="en-US"/>
          </a:p>
        </p:txBody>
      </p:sp>
      <p:pic>
        <p:nvPicPr>
          <p:cNvPr id="37891" name="Picture 4" descr="C:\Users\xrw\Desktop\RKSnS23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" t="2795" r="1939" b="2699"/>
          <a:stretch>
            <a:fillRect/>
          </a:stretch>
        </p:blipFill>
        <p:spPr bwMode="auto">
          <a:xfrm>
            <a:off x="0" y="1608138"/>
            <a:ext cx="6861175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7" descr="C:\Users\xrw\Desktop\Raj\sem\RKSnS23_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1458913"/>
            <a:ext cx="4217987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F1431D-F1C3-4174-B162-60B0EDD44DBD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8807450" cy="1104900"/>
          </a:xfrm>
        </p:spPr>
        <p:txBody>
          <a:bodyPr/>
          <a:lstStyle/>
          <a:p>
            <a:pPr algn="ctr"/>
            <a:r>
              <a:rPr lang="en-US" altLang="en-US" sz="3600"/>
              <a:t>Powder Diffraction Detector Options</a:t>
            </a:r>
            <a:endParaRPr lang="en-US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5738"/>
            <a:ext cx="8938054" cy="49657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dirty="0"/>
              <a:t>Powder X-ray diffraction can use 0D, 1D or 2D detectors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dirty="0"/>
              <a:t>Area (2D) detectors allow for very fast data collection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On high intensity synchrotron beamlines, a dataset can be collected in a fraction of a second!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Tradeoff with respect to resolution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Often used for parametric studies when speed of data collection is most important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dirty="0"/>
              <a:t>Point (0D) and strip (1D) detectors allow for very high resolution data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A single crystal analyzer can be mounted between the sample and a point detector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Data collection speed can be improved by using multiple detectors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Example: 11-BM high resolution diffractometer at APS</a:t>
            </a:r>
          </a:p>
        </p:txBody>
      </p:sp>
      <p:sp>
        <p:nvSpPr>
          <p:cNvPr id="389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872975-2B2C-4ABF-967E-81D0AA07BDDB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8807450" cy="1104900"/>
          </a:xfrm>
        </p:spPr>
        <p:txBody>
          <a:bodyPr/>
          <a:lstStyle/>
          <a:p>
            <a:pPr algn="ctr"/>
            <a:r>
              <a:rPr lang="en-US" altLang="en-US" sz="3600"/>
              <a:t>Powder Diffraction Detector Options</a:t>
            </a:r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0813"/>
            <a:ext cx="8848725" cy="49657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dirty="0"/>
              <a:t>2D detector (CHESS B2) and 1D detector array (APS 11-BM)</a:t>
            </a:r>
            <a:endParaRPr lang="en-US" altLang="en-US" sz="2000" dirty="0"/>
          </a:p>
        </p:txBody>
      </p:sp>
      <p:sp>
        <p:nvSpPr>
          <p:cNvPr id="399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09DAE2-4532-4152-84E2-1AAB95C9AF77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400"/>
          </a:p>
        </p:txBody>
      </p:sp>
      <p:pic>
        <p:nvPicPr>
          <p:cNvPr id="39941" name="Picture 3" descr="C:\pics\UniEvents\REU\REU2010APS\REU2010APS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1992313"/>
            <a:ext cx="41132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4" descr="C:\Toledo\NatlFac\CHESS\DAC on st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693988"/>
            <a:ext cx="3124200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5" descr="C:\Toledo\NatlFac\CHESS\integr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7" t="9167" r="50000" b="45416"/>
          <a:stretch>
            <a:fillRect/>
          </a:stretch>
        </p:blipFill>
        <p:spPr bwMode="auto">
          <a:xfrm>
            <a:off x="2743200" y="1973263"/>
            <a:ext cx="19780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9550"/>
            <a:ext cx="9144000" cy="1104900"/>
          </a:xfrm>
        </p:spPr>
        <p:txBody>
          <a:bodyPr/>
          <a:lstStyle/>
          <a:p>
            <a:pPr algn="ctr"/>
            <a:r>
              <a:rPr lang="en-US" altLang="en-US" sz="3600"/>
              <a:t>Physical Basis of Powder Diffraction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1479550"/>
            <a:ext cx="8297863" cy="2860675"/>
          </a:xfrm>
          <a:noFill/>
        </p:spPr>
        <p:txBody>
          <a:bodyPr/>
          <a:lstStyle/>
          <a:p>
            <a:pPr>
              <a:lnSpc>
                <a:spcPct val="140000"/>
              </a:lnSpc>
              <a:buFont typeface="Wingdings" pitchFamily="2" charset="2"/>
              <a:buChar char="u"/>
            </a:pPr>
            <a:r>
              <a:rPr lang="en-US" altLang="en-US" sz="2400" dirty="0"/>
              <a:t>Powder diffraction obeys the same laws of physics as single crystal diffraction</a:t>
            </a:r>
          </a:p>
          <a:p>
            <a:pPr>
              <a:lnSpc>
                <a:spcPct val="140000"/>
              </a:lnSpc>
              <a:buFont typeface="Wingdings" pitchFamily="2" charset="2"/>
              <a:buChar char="u"/>
            </a:pPr>
            <a:r>
              <a:rPr lang="en-US" altLang="en-US" sz="2400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Location of diffraction peaks is given by Bragg’s law</a:t>
            </a:r>
          </a:p>
          <a:p>
            <a:pPr lvl="1">
              <a:lnSpc>
                <a:spcPct val="140000"/>
              </a:lnSpc>
              <a:buFontTx/>
              <a:buChar char="­"/>
            </a:pPr>
            <a:r>
              <a:rPr lang="en-US" altLang="en-US" sz="2000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2d sin = n</a:t>
            </a:r>
          </a:p>
          <a:p>
            <a:pPr>
              <a:lnSpc>
                <a:spcPct val="140000"/>
              </a:lnSpc>
              <a:buFont typeface="Wingdings" pitchFamily="2" charset="2"/>
              <a:buChar char="u"/>
            </a:pPr>
            <a:r>
              <a:rPr lang="en-US" altLang="en-US" sz="2400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Intensity of diffraction peaks is proportional to square of structure factor amplitude</a:t>
            </a:r>
          </a:p>
          <a:p>
            <a:pPr lvl="1">
              <a:lnSpc>
                <a:spcPct val="140000"/>
              </a:lnSpc>
              <a:buFontTx/>
              <a:buChar char="­"/>
            </a:pPr>
            <a:r>
              <a:rPr lang="en-US" altLang="en-US" sz="2000" b="1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					       </a:t>
            </a:r>
            <a:r>
              <a:rPr lang="en-US" altLang="en-US" sz="2400" dirty="0">
                <a:cs typeface="Times New Roman" pitchFamily="18" charset="0"/>
              </a:rPr>
              <a:t>·exp[-8</a:t>
            </a:r>
            <a:r>
              <a:rPr lang="en-US" altLang="en-US" sz="2400" dirty="0"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en-US" sz="2400" baseline="30000" dirty="0">
                <a:cs typeface="Times New Roman" pitchFamily="18" charset="0"/>
                <a:sym typeface="Symbol" pitchFamily="18" charset="2"/>
              </a:rPr>
              <a:t>2</a:t>
            </a:r>
            <a:r>
              <a:rPr lang="en-US" altLang="en-US" sz="2400" dirty="0">
                <a:cs typeface="Times New Roman" pitchFamily="18" charset="0"/>
                <a:sym typeface="Symbol" pitchFamily="18" charset="2"/>
              </a:rPr>
              <a:t>u</a:t>
            </a:r>
            <a:r>
              <a:rPr lang="en-US" altLang="en-US" sz="2400" baseline="30000" dirty="0">
                <a:cs typeface="Times New Roman" pitchFamily="18" charset="0"/>
                <a:sym typeface="Symbol" pitchFamily="18" charset="2"/>
              </a:rPr>
              <a:t>2</a:t>
            </a:r>
            <a:r>
              <a:rPr lang="en-US" altLang="en-US" sz="2400" dirty="0">
                <a:cs typeface="Times New Roman" pitchFamily="18" charset="0"/>
                <a:sym typeface="Symbol" pitchFamily="18" charset="2"/>
              </a:rPr>
              <a:t></a:t>
            </a:r>
            <a:r>
              <a:rPr lang="en-US" altLang="en-US" sz="2400" dirty="0">
                <a:cs typeface="Times New Roman" pitchFamily="18" charset="0"/>
              </a:rPr>
              <a:t>(sin</a:t>
            </a:r>
            <a:r>
              <a:rPr lang="en-US" altLang="en-US" sz="2400" baseline="30000" dirty="0">
                <a:cs typeface="Times New Roman" pitchFamily="18" charset="0"/>
              </a:rPr>
              <a:t>2</a:t>
            </a:r>
            <a:r>
              <a:rPr lang="en-US" altLang="en-US" sz="2400" dirty="0">
                <a:cs typeface="Times New Roman" pitchFamily="18" charset="0"/>
              </a:rPr>
              <a:t>(</a:t>
            </a:r>
            <a:r>
              <a:rPr lang="en-US" altLang="en-US" sz="2400" dirty="0">
                <a:cs typeface="Times New Roman" pitchFamily="18" charset="0"/>
                <a:sym typeface="Symbol" pitchFamily="18" charset="2"/>
              </a:rPr>
              <a:t>)/</a:t>
            </a:r>
            <a:r>
              <a:rPr lang="en-US" altLang="en-US" sz="2400" baseline="30000" dirty="0">
                <a:cs typeface="Times New Roman" pitchFamily="18" charset="0"/>
                <a:sym typeface="Symbol" pitchFamily="18" charset="2"/>
              </a:rPr>
              <a:t>2</a:t>
            </a:r>
            <a:r>
              <a:rPr lang="en-US" altLang="en-US" sz="2400" dirty="0">
                <a:cs typeface="Times New Roman" pitchFamily="18" charset="0"/>
                <a:sym typeface="Symbol" pitchFamily="18" charset="2"/>
              </a:rPr>
              <a:t>]</a:t>
            </a:r>
          </a:p>
          <a:p>
            <a:pPr lvl="1">
              <a:lnSpc>
                <a:spcPct val="140000"/>
              </a:lnSpc>
              <a:buFontTx/>
              <a:buChar char="­"/>
            </a:pPr>
            <a:endParaRPr lang="en-US" altLang="en-US" sz="2000" b="1" dirty="0"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 lvl="1">
              <a:lnSpc>
                <a:spcPct val="140000"/>
              </a:lnSpc>
              <a:buFontTx/>
              <a:buNone/>
            </a:pPr>
            <a:r>
              <a:rPr lang="en-US" altLang="en-US" sz="2000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</a:p>
        </p:txBody>
      </p:sp>
      <p:graphicFrame>
        <p:nvGraphicFramePr>
          <p:cNvPr id="819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320068"/>
              </p:ext>
            </p:extLst>
          </p:nvPr>
        </p:nvGraphicFramePr>
        <p:xfrm>
          <a:off x="1239795" y="4726085"/>
          <a:ext cx="4268830" cy="782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25700" imgH="444500" progId="Equation.3">
                  <p:embed/>
                </p:oleObj>
              </mc:Choice>
              <mc:Fallback>
                <p:oleObj name="Equation" r:id="rId3" imgW="2425700" imgH="444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795" y="4726085"/>
                        <a:ext cx="4268830" cy="782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2F1820-F856-4D75-B6C5-4DBA1927B760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8807450" cy="1104900"/>
          </a:xfrm>
        </p:spPr>
        <p:txBody>
          <a:bodyPr/>
          <a:lstStyle/>
          <a:p>
            <a:pPr algn="ctr"/>
            <a:r>
              <a:rPr lang="en-US" altLang="en-US" sz="3500"/>
              <a:t>Powder Pattern Analysis Beyond Search/Match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5738"/>
            <a:ext cx="8848725" cy="49657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dirty="0"/>
              <a:t>As stated previously, early use of powder methods, and most common use today, was for phase ID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dirty="0"/>
              <a:t>1966-1969: Hugo Rietveld introduced a whole pattern fitting approach for neutron data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Nowadays known as “Rietveld method”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Soon applied to X-ray data (1977)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Became more feasible with increasing computer power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“Routine” powder tool by now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dirty="0"/>
              <a:t>The Rietveld method can be used to verify structures, determine accurate lattice parameters, microstructural sample characteristics, phase fractions in mixtures etc.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endParaRPr lang="en-US" altLang="en-US" sz="2400" dirty="0"/>
          </a:p>
        </p:txBody>
      </p:sp>
      <p:sp>
        <p:nvSpPr>
          <p:cNvPr id="4710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974654-34BE-426C-BD71-F97E5D9653D9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8707438" cy="1104900"/>
          </a:xfrm>
        </p:spPr>
        <p:txBody>
          <a:bodyPr/>
          <a:lstStyle/>
          <a:p>
            <a:pPr algn="ctr"/>
            <a:r>
              <a:rPr lang="en-US" altLang="en-US" sz="3600"/>
              <a:t>Major Breakthrough: Overlapped Reflections</a:t>
            </a:r>
            <a:endParaRPr lang="en-US" alt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439863"/>
            <a:ext cx="7727950" cy="41148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en-US" sz="2200"/>
              <a:t>Rietveld witnessed the power of introducing computers into crystallography during his dissertation (1961-1964)</a:t>
            </a: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en-US" sz="2200"/>
              <a:t>He realized that computers can handle individual datapoint intensities, which allowed calculation of |F</a:t>
            </a:r>
            <a:r>
              <a:rPr lang="en-US" altLang="en-US" sz="2200" baseline="-25000"/>
              <a:t>hkl</a:t>
            </a:r>
            <a:r>
              <a:rPr lang="en-US" altLang="en-US" sz="2200"/>
              <a:t>| even for overlapped reflection!</a:t>
            </a:r>
            <a:endParaRPr lang="en-US" altLang="en-US" sz="1800"/>
          </a:p>
        </p:txBody>
      </p:sp>
      <p:pic>
        <p:nvPicPr>
          <p:cNvPr id="48132" name="Picture 2" descr="C:\Users\xrw\Desktop\RietveldOverlappedRef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9"/>
          <a:stretch>
            <a:fillRect/>
          </a:stretch>
        </p:blipFill>
        <p:spPr bwMode="auto">
          <a:xfrm>
            <a:off x="2628900" y="3724275"/>
            <a:ext cx="52419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0675EF-D5E4-41EE-95D9-CC98B36EE2D2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8153400" cy="1104900"/>
          </a:xfrm>
        </p:spPr>
        <p:txBody>
          <a:bodyPr/>
          <a:lstStyle/>
          <a:p>
            <a:pPr algn="ctr"/>
            <a:r>
              <a:rPr lang="en-US" altLang="en-US" sz="3600"/>
              <a:t>What is the Rietveld Method?</a:t>
            </a:r>
            <a:endParaRPr lang="en-US" alt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439863"/>
            <a:ext cx="8126413" cy="41148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dirty="0"/>
              <a:t>Least squares based minimization algorithm to obtain the best fit between a structural model and a powder pattern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dirty="0"/>
              <a:t>Demanding, as equations involved are non-linear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dirty="0"/>
              <a:t>User decides which parts of the model can be varied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dirty="0"/>
              <a:t>Each point in the pattern can be regarded as an observation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dirty="0"/>
              <a:t>“No Bragg intensity” tells you something about your material, too!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dirty="0"/>
              <a:t>Full pattern fitting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dirty="0"/>
              <a:t>In contrast to single crystal data, “experiment dependent parameters” must be fitted as well: Background, peak shape – sample and instrument contributions, lattice constants, …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dirty="0"/>
              <a:t>Requires an approximate starting model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u="sng" dirty="0"/>
              <a:t>Good data</a:t>
            </a:r>
            <a:r>
              <a:rPr lang="en-US" altLang="en-US" sz="2400" dirty="0"/>
              <a:t> are needed! </a:t>
            </a:r>
            <a:endParaRPr lang="en-US" altLang="en-US" sz="2400" u="sng" dirty="0"/>
          </a:p>
          <a:p>
            <a:pPr lvl="1">
              <a:lnSpc>
                <a:spcPct val="110000"/>
              </a:lnSpc>
              <a:buFontTx/>
              <a:buChar char="­"/>
            </a:pPr>
            <a:endParaRPr lang="en-US" altLang="en-US" sz="2000" dirty="0"/>
          </a:p>
        </p:txBody>
      </p:sp>
      <p:sp>
        <p:nvSpPr>
          <p:cNvPr id="4915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332FBD-210F-4E44-9726-D77294EF31A9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8153400" cy="1104900"/>
          </a:xfrm>
        </p:spPr>
        <p:txBody>
          <a:bodyPr/>
          <a:lstStyle/>
          <a:p>
            <a:pPr algn="ctr"/>
            <a:r>
              <a:rPr lang="en-US" altLang="en-US" sz="3600"/>
              <a:t>Parameters in Rietveld Refinements</a:t>
            </a:r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488" y="1422400"/>
            <a:ext cx="8385175" cy="4114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400"/>
              </a:spcBef>
              <a:buFont typeface="Wingdings" pitchFamily="2" charset="2"/>
              <a:buChar char="u"/>
            </a:pPr>
            <a:r>
              <a:rPr lang="en-US" altLang="en-US" sz="2000"/>
              <a:t>Structural variables</a:t>
            </a:r>
            <a:endParaRPr lang="en-US" altLang="en-US" sz="2000">
              <a:solidFill>
                <a:schemeClr val="hlink"/>
              </a:solidFill>
            </a:endParaRPr>
          </a:p>
          <a:p>
            <a:pPr lvl="1">
              <a:lnSpc>
                <a:spcPct val="110000"/>
              </a:lnSpc>
              <a:spcBef>
                <a:spcPts val="400"/>
              </a:spcBef>
              <a:buFontTx/>
              <a:buChar char="­"/>
            </a:pPr>
            <a:r>
              <a:rPr lang="en-US" altLang="en-US" sz="1800"/>
              <a:t>Atom positions, fractional occupancies, atomic displacement parameters (ADPs)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Tx/>
              <a:buChar char="­"/>
            </a:pPr>
            <a:r>
              <a:rPr lang="en-US" altLang="en-US" sz="1800"/>
              <a:t>Only these parameters are refinable in most single crystal software</a:t>
            </a:r>
          </a:p>
          <a:p>
            <a:pPr>
              <a:lnSpc>
                <a:spcPct val="110000"/>
              </a:lnSpc>
              <a:spcBef>
                <a:spcPts val="400"/>
              </a:spcBef>
              <a:buFont typeface="Wingdings" pitchFamily="2" charset="2"/>
              <a:buChar char="u"/>
            </a:pPr>
            <a:r>
              <a:rPr lang="en-US" altLang="en-US" sz="2000"/>
              <a:t>Profile parameters</a:t>
            </a:r>
            <a:endParaRPr lang="en-US" altLang="en-US" sz="2000">
              <a:solidFill>
                <a:schemeClr val="hlink"/>
              </a:solidFill>
            </a:endParaRPr>
          </a:p>
          <a:p>
            <a:pPr lvl="1">
              <a:lnSpc>
                <a:spcPct val="110000"/>
              </a:lnSpc>
              <a:spcBef>
                <a:spcPts val="400"/>
              </a:spcBef>
              <a:buFontTx/>
              <a:buChar char="­"/>
            </a:pPr>
            <a:r>
              <a:rPr lang="en-US" altLang="en-US" sz="1800"/>
              <a:t>Background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Tx/>
              <a:buChar char="­"/>
            </a:pPr>
            <a:r>
              <a:rPr lang="en-US" altLang="en-US" sz="1800"/>
              <a:t>Peak shape, including width and asymmetry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Tx/>
              <a:buChar char="­"/>
            </a:pPr>
            <a:r>
              <a:rPr lang="en-US" altLang="en-US" sz="1800"/>
              <a:t>Unit cell constants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Tx/>
              <a:buChar char="­"/>
            </a:pPr>
            <a:r>
              <a:rPr lang="en-US" altLang="en-US" sz="1800"/>
              <a:t>Wavelength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Tx/>
              <a:buChar char="­"/>
            </a:pPr>
            <a:r>
              <a:rPr lang="en-US" altLang="en-US" sz="1800"/>
              <a:t>Diffractometer zero point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Tx/>
              <a:buChar char="­"/>
            </a:pPr>
            <a:r>
              <a:rPr lang="en-US" altLang="en-US" sz="1800"/>
              <a:t>Sample height and transparency</a:t>
            </a:r>
          </a:p>
          <a:p>
            <a:pPr>
              <a:lnSpc>
                <a:spcPct val="110000"/>
              </a:lnSpc>
              <a:spcBef>
                <a:spcPts val="400"/>
              </a:spcBef>
              <a:buFont typeface="Wingdings" pitchFamily="2" charset="2"/>
              <a:buChar char="u"/>
            </a:pPr>
            <a:r>
              <a:rPr lang="en-US" altLang="en-US" sz="2000"/>
              <a:t>Correction terms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Tx/>
              <a:buChar char="­"/>
            </a:pPr>
            <a:r>
              <a:rPr lang="en-US" altLang="en-US" sz="1800"/>
              <a:t>Absorption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Tx/>
              <a:buChar char="­"/>
            </a:pPr>
            <a:r>
              <a:rPr lang="en-US" altLang="en-US" sz="1800"/>
              <a:t>Extinction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Tx/>
              <a:buChar char="­"/>
            </a:pPr>
            <a:r>
              <a:rPr lang="en-US" altLang="en-US" sz="1800"/>
              <a:t>Surface roughness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Tx/>
              <a:buChar char="­"/>
            </a:pPr>
            <a:r>
              <a:rPr lang="en-US" altLang="en-US" sz="1800"/>
              <a:t>Preferred orientation</a:t>
            </a:r>
          </a:p>
        </p:txBody>
      </p:sp>
      <p:sp>
        <p:nvSpPr>
          <p:cNvPr id="5018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210372D-2EE9-4755-B2BC-19D734DE4663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8153400" cy="1104900"/>
          </a:xfrm>
        </p:spPr>
        <p:txBody>
          <a:bodyPr/>
          <a:lstStyle/>
          <a:p>
            <a:pPr algn="ctr"/>
            <a:r>
              <a:rPr lang="en-US" altLang="en-US" sz="3600"/>
              <a:t>Possibilities</a:t>
            </a:r>
            <a:endParaRPr lang="en-US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514475"/>
            <a:ext cx="8320088" cy="4187825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en-US" altLang="en-US" sz="2400"/>
              <a:t>Works for simple and complicated structures</a:t>
            </a:r>
            <a:endParaRPr lang="en-US" altLang="en-US" sz="2400">
              <a:solidFill>
                <a:schemeClr val="hlink"/>
              </a:solidFill>
            </a:endParaRPr>
          </a:p>
          <a:p>
            <a:pPr lvl="1">
              <a:lnSpc>
                <a:spcPct val="125000"/>
              </a:lnSpc>
              <a:spcBef>
                <a:spcPct val="0"/>
              </a:spcBef>
              <a:buFontTx/>
              <a:buChar char="­"/>
            </a:pPr>
            <a:r>
              <a:rPr lang="en-US" altLang="en-US" sz="1800"/>
              <a:t>Thanks to today’s computing power, fast even for complicated structures  </a:t>
            </a:r>
          </a:p>
          <a:p>
            <a:pPr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en-US" altLang="en-US" sz="2400"/>
              <a:t>Can be used to refine several phases as well as mixed occupancies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FontTx/>
              <a:buChar char="­"/>
            </a:pPr>
            <a:r>
              <a:rPr lang="en-US" altLang="en-US" sz="1800"/>
              <a:t>Use of internal standard possible – excellent lattice constants!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FontTx/>
              <a:buChar char="­"/>
            </a:pPr>
            <a:r>
              <a:rPr lang="en-US" altLang="en-US" sz="1800"/>
              <a:t>Quantitative analysis of mixture or versus a standard (amorphous content, too)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FontTx/>
              <a:buChar char="­"/>
            </a:pPr>
            <a:r>
              <a:rPr lang="en-US" altLang="en-US" sz="1800"/>
              <a:t>Non-stoichiometry/partial occupancy can be refined</a:t>
            </a:r>
          </a:p>
          <a:p>
            <a:pPr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en-US" altLang="en-US" sz="2400"/>
              <a:t>Refinement of several data sets together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FontTx/>
              <a:buChar char="­"/>
            </a:pPr>
            <a:r>
              <a:rPr lang="en-US" altLang="en-US" sz="1800"/>
              <a:t>X-ray and neutron data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FontTx/>
              <a:buChar char="­"/>
            </a:pPr>
            <a:r>
              <a:rPr lang="en-US" altLang="en-US" sz="1800"/>
              <a:t>Several different wavelengths =&gt; changes scattering contrast between atoms</a:t>
            </a:r>
          </a:p>
          <a:p>
            <a:pPr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en-US" altLang="en-US" sz="2400"/>
              <a:t>Engineering properties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FontTx/>
              <a:buChar char="­"/>
            </a:pPr>
            <a:r>
              <a:rPr lang="en-US" altLang="en-US" sz="1800"/>
              <a:t>Residual strain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FontTx/>
              <a:buChar char="­"/>
            </a:pPr>
            <a:r>
              <a:rPr lang="en-US" altLang="en-US" sz="1800"/>
              <a:t>Preferred orientation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FontTx/>
              <a:buChar char="­"/>
            </a:pPr>
            <a:endParaRPr lang="en-US" altLang="en-US" sz="2400"/>
          </a:p>
          <a:p>
            <a:pPr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u"/>
            </a:pPr>
            <a:endParaRPr lang="en-US" altLang="en-US" sz="2400"/>
          </a:p>
        </p:txBody>
      </p:sp>
      <p:sp>
        <p:nvSpPr>
          <p:cNvPr id="512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83076C-D7D4-472C-A08F-CC2CEB1C2DBE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8153400" cy="1104900"/>
          </a:xfrm>
        </p:spPr>
        <p:txBody>
          <a:bodyPr/>
          <a:lstStyle/>
          <a:p>
            <a:pPr algn="ctr"/>
            <a:r>
              <a:rPr lang="en-US" altLang="en-US" sz="3600"/>
              <a:t>Limitations</a:t>
            </a:r>
            <a:endParaRPr lang="en-US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457325"/>
            <a:ext cx="8204200" cy="41148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en-US" sz="2400"/>
              <a:t>Determination of absolute structure from powder data is impossible due to precise overlap of hkl and -h-k-l reflections</a:t>
            </a: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en-US" sz="2400"/>
              <a:t>Parameters can sometimes be correlated </a:t>
            </a: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en-US" sz="2400"/>
              <a:t>For limited data, constraints or restraints can be necessary</a:t>
            </a:r>
          </a:p>
          <a:p>
            <a:pPr lvl="1">
              <a:lnSpc>
                <a:spcPct val="130000"/>
              </a:lnSpc>
              <a:buFontTx/>
              <a:buChar char="­"/>
            </a:pPr>
            <a:r>
              <a:rPr lang="en-US" altLang="en-US" sz="2000"/>
              <a:t>Restrain bond distances or bond angles </a:t>
            </a:r>
          </a:p>
          <a:p>
            <a:pPr lvl="1">
              <a:lnSpc>
                <a:spcPct val="130000"/>
              </a:lnSpc>
              <a:buFontTx/>
              <a:buChar char="­"/>
            </a:pPr>
            <a:r>
              <a:rPr lang="en-US" altLang="en-US" sz="2000"/>
              <a:t>Constrain composition if known</a:t>
            </a: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en-US" sz="2400"/>
              <a:t>The method only works if you have a good starting model! </a:t>
            </a:r>
          </a:p>
          <a:p>
            <a:pPr lvl="1">
              <a:lnSpc>
                <a:spcPct val="130000"/>
              </a:lnSpc>
              <a:buFontTx/>
              <a:buChar char="­"/>
            </a:pPr>
            <a:r>
              <a:rPr lang="en-US" altLang="en-US" sz="2000"/>
              <a:t>Otherwise, divergence might be observed</a:t>
            </a:r>
          </a:p>
          <a:p>
            <a:pPr lvl="1">
              <a:lnSpc>
                <a:spcPct val="130000"/>
              </a:lnSpc>
              <a:buFontTx/>
              <a:buChar char="­"/>
            </a:pPr>
            <a:r>
              <a:rPr lang="en-US" altLang="en-US" sz="2000"/>
              <a:t>A local instead of a global minimum may be found</a:t>
            </a:r>
          </a:p>
          <a:p>
            <a:pPr lvl="1">
              <a:lnSpc>
                <a:spcPct val="130000"/>
              </a:lnSpc>
              <a:buFontTx/>
              <a:buChar char="­"/>
            </a:pPr>
            <a:r>
              <a:rPr lang="en-US" altLang="en-US" sz="2000"/>
              <a:t>YOU need to judge the refinement – no simple rules of thumb for R-values etc. or cif file and checkcif!</a:t>
            </a:r>
          </a:p>
          <a:p>
            <a:pPr lvl="1">
              <a:lnSpc>
                <a:spcPct val="130000"/>
              </a:lnSpc>
              <a:buFontTx/>
              <a:buChar char="­"/>
            </a:pPr>
            <a:endParaRPr lang="en-US" altLang="en-US" sz="2000"/>
          </a:p>
        </p:txBody>
      </p:sp>
      <p:sp>
        <p:nvSpPr>
          <p:cNvPr id="522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AD1A87-B456-43EB-AD93-9D3B9EF65A1A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058150" cy="1104900"/>
          </a:xfrm>
        </p:spPr>
        <p:txBody>
          <a:bodyPr/>
          <a:lstStyle/>
          <a:p>
            <a:pPr algn="ctr"/>
            <a:r>
              <a:rPr lang="en-US" altLang="en-US" sz="3600"/>
              <a:t>Useful Resources</a:t>
            </a:r>
            <a:endParaRPr lang="en-US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3" y="1366838"/>
            <a:ext cx="8672512" cy="4114800"/>
          </a:xfrm>
        </p:spPr>
        <p:txBody>
          <a:bodyPr/>
          <a:lstStyle/>
          <a:p>
            <a:pPr>
              <a:buFont typeface="Wingdings" pitchFamily="2" charset="2"/>
              <a:buChar char="u"/>
              <a:defRPr/>
            </a:pPr>
            <a:r>
              <a:rPr lang="en-US" altLang="en-US" sz="2400" dirty="0"/>
              <a:t>CCP14: Free software including tutorials and examples </a:t>
            </a:r>
            <a:r>
              <a:rPr lang="en-US" altLang="en-US" sz="2000" u="sng" dirty="0">
                <a:solidFill>
                  <a:schemeClr val="hlink"/>
                </a:solidFill>
              </a:rPr>
              <a:t>http://www.ccp14.ac.uk/</a:t>
            </a:r>
            <a:endParaRPr lang="en-US" altLang="en-US" sz="2000" u="sng" dirty="0"/>
          </a:p>
          <a:p>
            <a:pPr lvl="1">
              <a:defRPr/>
            </a:pPr>
            <a:r>
              <a:rPr lang="en-US" altLang="en-US" sz="2000" dirty="0"/>
              <a:t>Unfortunately no longer maintained due to lack of funding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u"/>
              <a:defRPr/>
            </a:pPr>
            <a:r>
              <a:rPr lang="en-US" altLang="en-US" sz="2400" dirty="0"/>
              <a:t>Rietveld mailing list		</a:t>
            </a:r>
          </a:p>
          <a:p>
            <a:pPr marL="344488" indent="0">
              <a:spcBef>
                <a:spcPts val="500"/>
              </a:spcBef>
              <a:spcAft>
                <a:spcPts val="500"/>
              </a:spcAft>
              <a:buFont typeface="Monotype Sorts" pitchFamily="2" charset="2"/>
              <a:buNone/>
              <a:defRPr/>
            </a:pPr>
            <a:r>
              <a:rPr lang="en-US" altLang="en-US" sz="2000" dirty="0">
                <a:hlinkClick r:id="rId2"/>
              </a:rPr>
              <a:t>http://www.mail-archive.com/rietveld_l@ill.fr/</a:t>
            </a:r>
            <a:endParaRPr lang="en-US" altLang="en-US" sz="20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en-US" altLang="en-US" sz="2400" dirty="0"/>
              <a:t>GSAS &amp; GSAS-II tutorials			 </a:t>
            </a: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https://www.aps.anl.gov/Education/Powder-Diffraction-Educational-Materials</a:t>
            </a:r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altLang="en-US" sz="2000" dirty="0"/>
          </a:p>
          <a:p>
            <a:pPr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u"/>
              <a:defRPr/>
            </a:pPr>
            <a:r>
              <a:rPr lang="en-US" altLang="en-US" sz="2400" dirty="0"/>
              <a:t>R. A. Young; “The Rietveld method”</a:t>
            </a:r>
          </a:p>
          <a:p>
            <a:pPr lvl="1">
              <a:defRPr/>
            </a:pPr>
            <a:r>
              <a:rPr lang="en-US" altLang="en-US" sz="2000" dirty="0"/>
              <a:t>Comprehensive text including history, description of several Rietveld programs, as well as details about certain parameters (e.g. background modeling, peak shapes, pattern decomposition…)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u"/>
              <a:defRPr/>
            </a:pPr>
            <a:r>
              <a:rPr lang="en-US" altLang="en-US" sz="2400" dirty="0"/>
              <a:t>…and many more good books!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u"/>
              <a:defRPr/>
            </a:pPr>
            <a:r>
              <a:rPr lang="en-US" altLang="en-US" sz="2400" dirty="0"/>
              <a:t>Your best resource for national lab data: </a:t>
            </a:r>
            <a:r>
              <a:rPr lang="en-US" altLang="en-US" sz="2400" u="sng" dirty="0"/>
              <a:t>Your beamline scientist!</a:t>
            </a:r>
            <a:endParaRPr lang="en-US" altLang="en-US" sz="2400" dirty="0"/>
          </a:p>
        </p:txBody>
      </p:sp>
      <p:sp>
        <p:nvSpPr>
          <p:cNvPr id="5325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0160" y="6239766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986196-E300-4FA4-A353-1CF96412241D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8964613" cy="1104900"/>
          </a:xfrm>
        </p:spPr>
        <p:txBody>
          <a:bodyPr/>
          <a:lstStyle/>
          <a:p>
            <a:pPr algn="ctr"/>
            <a:r>
              <a:rPr lang="en-US" altLang="en-US" sz="3600"/>
              <a:t>Neutrons: Coherent and Incoherent Scattering</a:t>
            </a:r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439863"/>
            <a:ext cx="8607425" cy="4960937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dirty="0"/>
              <a:t>For X-ray diffraction, we are generally only concerned with coherent elastic scattering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dirty="0"/>
              <a:t>For neutron powder diffraction, we unfortunately need to be aware of incoherent scattering as well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dirty="0"/>
              <a:t>Phase is lost during incoherent scattering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dirty="0"/>
              <a:t>Contributes to background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dirty="0"/>
              <a:t>Less of an issue for single crystal experiments, but can be very significant for powder experiments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dirty="0"/>
              <a:t>H is one of the worst culprits (not D!) – talk to beamline scientist what their setup can tolerate!</a:t>
            </a:r>
          </a:p>
        </p:txBody>
      </p:sp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58958D-BB5A-4ED0-AF72-DFF8856AFC4F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/>
          </a:p>
        </p:txBody>
      </p:sp>
      <p:pic>
        <p:nvPicPr>
          <p:cNvPr id="13317" name="Picture 2" descr="C:\Users\XRW\Desktop\H+DneutronCrossSec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5651500"/>
            <a:ext cx="532288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8153400" cy="1104900"/>
          </a:xfrm>
        </p:spPr>
        <p:txBody>
          <a:bodyPr/>
          <a:lstStyle/>
          <a:p>
            <a:pPr algn="ctr"/>
            <a:r>
              <a:rPr lang="en-US" altLang="en-US" sz="3600"/>
              <a:t>Goal of crystallography: Get structure</a:t>
            </a:r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439863"/>
            <a:ext cx="7983538" cy="4960937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dirty="0"/>
              <a:t>Single crystal experiments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dirty="0"/>
              <a:t>Grow crystals (often hardest step)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dirty="0"/>
              <a:t>Collect data (usually easy, both access and setup)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dirty="0"/>
              <a:t>Determine unit cell (very easy for good quality single crystal)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dirty="0"/>
              <a:t>Reduce data and solve (=determine approximate structure) (often easy)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dirty="0"/>
              <a:t>Optimize structure (=refinement) (requires some care)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 dirty="0"/>
              <a:t>Powder experiments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dirty="0"/>
              <a:t>Prepare powder sample (often easy)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dirty="0"/>
              <a:t>Collect data (usually easy, but easy to make mistakes, too!)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dirty="0"/>
              <a:t>Determine unit cell (can be very hard)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dirty="0"/>
              <a:t>“Solve structure” (can be even harder – requires expert knowledge!)</a:t>
            </a:r>
          </a:p>
          <a:p>
            <a:pPr lvl="1">
              <a:lnSpc>
                <a:spcPct val="110000"/>
              </a:lnSpc>
              <a:buFontTx/>
              <a:buChar char="­"/>
            </a:pPr>
            <a:r>
              <a:rPr lang="en-US" altLang="en-US" sz="2000" dirty="0"/>
              <a:t>Optimize structure – Rietveld refinement (requires considerable care)</a:t>
            </a:r>
          </a:p>
        </p:txBody>
      </p:sp>
      <p:sp>
        <p:nvSpPr>
          <p:cNvPr id="143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4F17C5-DE94-4129-830C-80A71003C80C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058150" cy="1104900"/>
          </a:xfrm>
        </p:spPr>
        <p:txBody>
          <a:bodyPr/>
          <a:lstStyle/>
          <a:p>
            <a:pPr algn="ctr"/>
            <a:r>
              <a:rPr lang="en-US" altLang="en-US" sz="3600"/>
              <a:t>What is a Powder?</a:t>
            </a:r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5738"/>
            <a:ext cx="8848725" cy="5132387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/>
              <a:t>A perfect powder sample consists of an infinite number of small, randomly oriented crystallites</a:t>
            </a:r>
          </a:p>
          <a:p>
            <a:pPr lvl="1">
              <a:lnSpc>
                <a:spcPct val="110000"/>
              </a:lnSpc>
            </a:pPr>
            <a:r>
              <a:rPr lang="en-US" altLang="en-US" sz="2000"/>
              <a:t>Note that this is the underlying definition for many quantitative analysis methods!</a:t>
            </a:r>
          </a:p>
          <a:p>
            <a:pPr lvl="1">
              <a:lnSpc>
                <a:spcPct val="110000"/>
              </a:lnSpc>
            </a:pPr>
            <a:r>
              <a:rPr lang="en-US" altLang="en-US" sz="2000"/>
              <a:t>In real life, the number is of course not infinite, but should be large to give good averaging</a:t>
            </a:r>
          </a:p>
          <a:p>
            <a:pPr lvl="1">
              <a:lnSpc>
                <a:spcPct val="110000"/>
              </a:lnSpc>
            </a:pPr>
            <a:r>
              <a:rPr lang="en-US" altLang="en-US" sz="2000"/>
              <a:t>Small particle size: 1-5 </a:t>
            </a:r>
            <a:r>
              <a:rPr lang="en-US" altLang="en-US" sz="2000">
                <a:sym typeface="Symbol" pitchFamily="18" charset="2"/>
              </a:rPr>
              <a:t>m is ideal</a:t>
            </a:r>
            <a:endParaRPr lang="en-US" altLang="en-US" sz="2000"/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en-US" sz="2400"/>
              <a:t>“Powder samples” can come in many different forms:</a:t>
            </a:r>
          </a:p>
          <a:p>
            <a:pPr lvl="1">
              <a:lnSpc>
                <a:spcPct val="110000"/>
              </a:lnSpc>
            </a:pPr>
            <a:r>
              <a:rPr lang="en-US" altLang="en-US" sz="2000"/>
              <a:t>Loose powders</a:t>
            </a:r>
          </a:p>
          <a:p>
            <a:pPr lvl="1">
              <a:lnSpc>
                <a:spcPct val="110000"/>
              </a:lnSpc>
            </a:pPr>
            <a:r>
              <a:rPr lang="en-US" altLang="en-US" sz="2000"/>
              <a:t>Films, sheets, blocks, wires…</a:t>
            </a:r>
          </a:p>
          <a:p>
            <a:pPr lvl="1">
              <a:lnSpc>
                <a:spcPct val="110000"/>
              </a:lnSpc>
            </a:pPr>
            <a:r>
              <a:rPr lang="en-US" altLang="en-US" sz="2000"/>
              <a:t>Basically any “polycrystalline” sample can be used in PXRD – if it is not a single crystal, it is considered a “powder sample”</a:t>
            </a:r>
          </a:p>
        </p:txBody>
      </p:sp>
      <p:sp>
        <p:nvSpPr>
          <p:cNvPr id="153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E6C089-14FB-43E7-A626-B703BA793775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9550"/>
            <a:ext cx="9144000" cy="1104900"/>
          </a:xfrm>
        </p:spPr>
        <p:txBody>
          <a:bodyPr/>
          <a:lstStyle/>
          <a:p>
            <a:pPr algn="ctr"/>
            <a:r>
              <a:rPr lang="en-US" altLang="en-US" sz="3600"/>
              <a:t>Observations from Single Crystals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1479550"/>
            <a:ext cx="8297863" cy="2860675"/>
          </a:xfrm>
          <a:noFill/>
        </p:spPr>
        <p:txBody>
          <a:bodyPr/>
          <a:lstStyle/>
          <a:p>
            <a:pPr>
              <a:lnSpc>
                <a:spcPct val="140000"/>
              </a:lnSpc>
              <a:buFont typeface="Wingdings" pitchFamily="2" charset="2"/>
              <a:buChar char="u"/>
            </a:pPr>
            <a:r>
              <a:rPr lang="en-US" altLang="en-US" sz="2400"/>
              <a:t>For a single crystal, there is one orientation in real space, resulting in one orientation of the reciprocal lattice</a:t>
            </a:r>
            <a:endParaRPr lang="en-US" altLang="en-US" sz="2400"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 lvl="1">
              <a:lnSpc>
                <a:spcPct val="140000"/>
              </a:lnSpc>
              <a:buFontTx/>
              <a:buChar char="­"/>
            </a:pPr>
            <a:r>
              <a:rPr lang="en-US" altLang="en-US" sz="200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reciprocal lattice points are resolved and will result in diffraction intensity when they touch the Ewald sphere</a:t>
            </a:r>
          </a:p>
          <a:p>
            <a:pPr lvl="1">
              <a:lnSpc>
                <a:spcPct val="140000"/>
              </a:lnSpc>
              <a:buFontTx/>
              <a:buChar char="­"/>
            </a:pPr>
            <a:r>
              <a:rPr lang="en-US" altLang="en-US" sz="200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Rotating the crystal rotates the reciprocal lattice</a:t>
            </a:r>
          </a:p>
          <a:p>
            <a:pPr lvl="1">
              <a:lnSpc>
                <a:spcPct val="140000"/>
              </a:lnSpc>
              <a:buFontTx/>
              <a:buNone/>
            </a:pPr>
            <a:r>
              <a:rPr lang="en-US" altLang="en-US" sz="200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</a:p>
        </p:txBody>
      </p:sp>
      <p:pic>
        <p:nvPicPr>
          <p:cNvPr id="16388" name="Picture 4" descr="OpticalTransformsUnit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8" t="53612" r="48541" b="24348"/>
          <a:stretch>
            <a:fillRect/>
          </a:stretch>
        </p:blipFill>
        <p:spPr bwMode="auto">
          <a:xfrm>
            <a:off x="407988" y="4333875"/>
            <a:ext cx="1782762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OpticalTransformedUnitCell"/>
          <p:cNvPicPr>
            <a:picLocks noChangeAspect="1" noChangeArrowheads="1"/>
          </p:cNvPicPr>
          <p:nvPr/>
        </p:nvPicPr>
        <p:blipFill>
          <a:blip r:embed="rId4">
            <a:lum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6" t="51688" r="50603" b="26920"/>
          <a:stretch>
            <a:fillRect/>
          </a:stretch>
        </p:blipFill>
        <p:spPr bwMode="auto">
          <a:xfrm>
            <a:off x="2354263" y="4314825"/>
            <a:ext cx="18002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OpticalTransformsUnitCell"/>
          <p:cNvPicPr>
            <a:picLocks noChangeAspect="1" noChangeArrowheads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6" t="53612" r="9518" b="24013"/>
          <a:stretch>
            <a:fillRect/>
          </a:stretch>
        </p:blipFill>
        <p:spPr bwMode="auto">
          <a:xfrm>
            <a:off x="5259388" y="4348163"/>
            <a:ext cx="1636712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OpticalTransformedUnitCe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3" t="51688" r="9036" b="26920"/>
          <a:stretch>
            <a:fillRect/>
          </a:stretch>
        </p:blipFill>
        <p:spPr bwMode="auto">
          <a:xfrm>
            <a:off x="6978650" y="4337050"/>
            <a:ext cx="1792288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23863" y="6010275"/>
            <a:ext cx="376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Real space            Reciprocal space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159375" y="6034088"/>
            <a:ext cx="3763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Real space            Reciprocal space</a:t>
            </a:r>
          </a:p>
        </p:txBody>
      </p:sp>
      <p:sp>
        <p:nvSpPr>
          <p:cNvPr id="163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CF91C1C-6D3C-4F30-BE45-3242E9155126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3838"/>
            <a:ext cx="9144000" cy="1104900"/>
          </a:xfrm>
        </p:spPr>
        <p:txBody>
          <a:bodyPr/>
          <a:lstStyle/>
          <a:p>
            <a:pPr algn="ctr"/>
            <a:r>
              <a:rPr lang="en-US" altLang="en-US" sz="3600"/>
              <a:t>Observations from Powders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1479550"/>
            <a:ext cx="4614863" cy="2860675"/>
          </a:xfrm>
          <a:noFill/>
        </p:spPr>
        <p:txBody>
          <a:bodyPr/>
          <a:lstStyle/>
          <a:p>
            <a:pPr>
              <a:lnSpc>
                <a:spcPct val="140000"/>
              </a:lnSpc>
              <a:buFont typeface="Wingdings" pitchFamily="2" charset="2"/>
              <a:buChar char="u"/>
            </a:pPr>
            <a:r>
              <a:rPr lang="en-US" altLang="en-US" sz="2400"/>
              <a:t>A powder sample consists of many crystallites with random orientations</a:t>
            </a:r>
          </a:p>
          <a:p>
            <a:pPr lvl="1">
              <a:lnSpc>
                <a:spcPct val="140000"/>
              </a:lnSpc>
              <a:buFontTx/>
              <a:buChar char="­"/>
            </a:pPr>
            <a:r>
              <a:rPr lang="en-US" altLang="en-US" sz="200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we get many overlapping reciprocal lattices, resulting in a “sphere” of reciprocal lattice points that fulfill the Bragg condition at a given 2</a:t>
            </a:r>
          </a:p>
          <a:p>
            <a:pPr lvl="1">
              <a:lnSpc>
                <a:spcPct val="140000"/>
              </a:lnSpc>
              <a:buFontTx/>
              <a:buChar char="­"/>
            </a:pPr>
            <a:r>
              <a:rPr lang="en-US" altLang="en-US" sz="200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the sphere will intersect the Ewald sphere in a circle</a:t>
            </a:r>
          </a:p>
          <a:p>
            <a:pPr lvl="1">
              <a:lnSpc>
                <a:spcPct val="140000"/>
              </a:lnSpc>
              <a:buFontTx/>
              <a:buChar char="­"/>
            </a:pPr>
            <a:r>
              <a:rPr lang="en-US" altLang="en-US" sz="200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we will observe “powder rings”</a:t>
            </a:r>
          </a:p>
          <a:p>
            <a:pPr lvl="1">
              <a:lnSpc>
                <a:spcPct val="140000"/>
              </a:lnSpc>
              <a:buFontTx/>
              <a:buNone/>
            </a:pPr>
            <a:r>
              <a:rPr lang="en-US" altLang="en-US" sz="200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</a:p>
        </p:txBody>
      </p:sp>
      <p:pic>
        <p:nvPicPr>
          <p:cNvPr id="17412" name="Picture 4" descr="EwaldPowderR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r="17857" b="15384"/>
          <a:stretch>
            <a:fillRect/>
          </a:stretch>
        </p:blipFill>
        <p:spPr bwMode="auto">
          <a:xfrm>
            <a:off x="4930775" y="2465388"/>
            <a:ext cx="4213225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067425" y="5853113"/>
            <a:ext cx="3076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Cullity; “Elements of X-ray Diffraction”</a:t>
            </a:r>
          </a:p>
        </p:txBody>
      </p:sp>
      <p:sp>
        <p:nvSpPr>
          <p:cNvPr id="174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192E9D-8CAD-4548-9444-B019EDD28EDC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Standard 5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6633"/>
      </a:accent1>
      <a:accent2>
        <a:srgbClr val="FF00FF"/>
      </a:accent2>
      <a:accent3>
        <a:srgbClr val="FFFFFF"/>
      </a:accent3>
      <a:accent4>
        <a:srgbClr val="000000"/>
      </a:accent4>
      <a:accent5>
        <a:srgbClr val="FFB8AD"/>
      </a:accent5>
      <a:accent6>
        <a:srgbClr val="E700E7"/>
      </a:accent6>
      <a:hlink>
        <a:srgbClr val="FF0000"/>
      </a:hlink>
      <a:folHlink>
        <a:srgbClr val="808080"/>
      </a:folHlink>
    </a:clrScheme>
    <a:fontScheme name="Standar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5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6633"/>
        </a:accent1>
        <a:accent2>
          <a:srgbClr val="FF00FF"/>
        </a:accent2>
        <a:accent3>
          <a:srgbClr val="FFFFFF"/>
        </a:accent3>
        <a:accent4>
          <a:srgbClr val="000000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D:\WINNT\Profiles\cora\Application Data\Microsoft\Templates\Standard.pot</Template>
  <TotalTime>13787</TotalTime>
  <Words>3365</Words>
  <Application>Microsoft Office PowerPoint</Application>
  <PresentationFormat>On-screen Show (4:3)</PresentationFormat>
  <Paragraphs>460</Paragraphs>
  <Slides>46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Arial Unicode MS</vt:lpstr>
      <vt:lpstr>Monotype Sorts</vt:lpstr>
      <vt:lpstr>Symbol</vt:lpstr>
      <vt:lpstr>Times New Roman</vt:lpstr>
      <vt:lpstr>Wingdings</vt:lpstr>
      <vt:lpstr>Standard</vt:lpstr>
      <vt:lpstr>Equation</vt:lpstr>
      <vt:lpstr>Chart</vt:lpstr>
      <vt:lpstr>Powder Diffraction</vt:lpstr>
      <vt:lpstr>History of Powder Diffraction</vt:lpstr>
      <vt:lpstr>PowerPoint Presentation</vt:lpstr>
      <vt:lpstr>Physical Basis of Powder Diffraction</vt:lpstr>
      <vt:lpstr>Neutrons: Coherent and Incoherent Scattering</vt:lpstr>
      <vt:lpstr>Goal of crystallography: Get structure</vt:lpstr>
      <vt:lpstr>What is a Powder?</vt:lpstr>
      <vt:lpstr>Observations from Single Crystals</vt:lpstr>
      <vt:lpstr>Observations from Powders</vt:lpstr>
      <vt:lpstr>Somewhere in Between</vt:lpstr>
      <vt:lpstr>Powder Data Display</vt:lpstr>
      <vt:lpstr>Why Use Powder Diffraction?</vt:lpstr>
      <vt:lpstr>Powder crystallography before Rietveld</vt:lpstr>
      <vt:lpstr>Experimental Setup</vt:lpstr>
      <vt:lpstr>Instrument Setup Determines Data Quality</vt:lpstr>
      <vt:lpstr>Radiation Sources</vt:lpstr>
      <vt:lpstr>Choice of Instrument</vt:lpstr>
      <vt:lpstr>What is a synchrotron?</vt:lpstr>
      <vt:lpstr>Synchrotron Radiation</vt:lpstr>
      <vt:lpstr>Neutron Diffraction: Reactor Sources</vt:lpstr>
      <vt:lpstr>Spallation Source – TOF Experiments</vt:lpstr>
      <vt:lpstr>Neutron TOF Powder Instruments</vt:lpstr>
      <vt:lpstr>Modern Use: What Information Can We Get From Powder Diffraction Data?</vt:lpstr>
      <vt:lpstr>What Information Can We Get From Powder Diffraction Data? (Cont’d)</vt:lpstr>
      <vt:lpstr>What Information Can We Get From Powder Diffraction Data? (Cont’d)</vt:lpstr>
      <vt:lpstr>What Information Can We Get From Powder Diffraction Data? (Cont’d)</vt:lpstr>
      <vt:lpstr>Extracting Information from the Diffractogram</vt:lpstr>
      <vt:lpstr>Peak Positions</vt:lpstr>
      <vt:lpstr>Standards</vt:lpstr>
      <vt:lpstr>Internal Standards</vt:lpstr>
      <vt:lpstr>Peak Intensities</vt:lpstr>
      <vt:lpstr>Preferred Orientation</vt:lpstr>
      <vt:lpstr>Surface Roughness Effects (Microabsorption Problem)</vt:lpstr>
      <vt:lpstr>Peak Shapes</vt:lpstr>
      <vt:lpstr>Examples of Peak Shapes</vt:lpstr>
      <vt:lpstr>Sample Related Peak Broadening</vt:lpstr>
      <vt:lpstr>Sample related peak broadening</vt:lpstr>
      <vt:lpstr>Powder Diffraction Detector Options</vt:lpstr>
      <vt:lpstr>Powder Diffraction Detector Options</vt:lpstr>
      <vt:lpstr>Powder Pattern Analysis Beyond Search/Match</vt:lpstr>
      <vt:lpstr>Major Breakthrough: Overlapped Reflections</vt:lpstr>
      <vt:lpstr>What is the Rietveld Method?</vt:lpstr>
      <vt:lpstr>Parameters in Rietveld Refinements</vt:lpstr>
      <vt:lpstr>Possibilities</vt:lpstr>
      <vt:lpstr>Limitations</vt:lpstr>
      <vt:lpstr>Useful Resources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SDPD</dc:title>
  <dc:creator>cora</dc:creator>
  <cp:lastModifiedBy>Cora Lind-Kovacs</cp:lastModifiedBy>
  <cp:revision>269</cp:revision>
  <cp:lastPrinted>1999-12-08T18:08:18Z</cp:lastPrinted>
  <dcterms:created xsi:type="dcterms:W3CDTF">1999-02-25T14:31:56Z</dcterms:created>
  <dcterms:modified xsi:type="dcterms:W3CDTF">2024-07-19T12:05:53Z</dcterms:modified>
</cp:coreProperties>
</file>