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25" d="100"/>
          <a:sy n="125" d="100"/>
        </p:scale>
        <p:origin x="-44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99FD9-684C-4757-A71E-2984F0895110}" type="datetimeFigureOut">
              <a:rPr lang="en-US" smtClean="0"/>
              <a:t>8/28/12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06DDAA-CC51-415D-8848-3F59878F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857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6DDAA-CC51-415D-8848-3F59878FE3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0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5C804-CC03-9445-9123-D28F3AFB1730}" type="datetimeFigureOut">
              <a:rPr lang="en-US" smtClean="0"/>
              <a:t>8/28/12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5F43-EB45-AE48-83FB-94BD80DBA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354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5C804-CC03-9445-9123-D28F3AFB1730}" type="datetimeFigureOut">
              <a:rPr lang="en-US" smtClean="0"/>
              <a:t>8/28/12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5F43-EB45-AE48-83FB-94BD80DBA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827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5C804-CC03-9445-9123-D28F3AFB1730}" type="datetimeFigureOut">
              <a:rPr lang="en-US" smtClean="0"/>
              <a:t>8/28/12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5F43-EB45-AE48-83FB-94BD80DBA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394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5C804-CC03-9445-9123-D28F3AFB1730}" type="datetimeFigureOut">
              <a:rPr lang="en-US" smtClean="0"/>
              <a:t>8/28/12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5F43-EB45-AE48-83FB-94BD80DBA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021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5C804-CC03-9445-9123-D28F3AFB1730}" type="datetimeFigureOut">
              <a:rPr lang="en-US" smtClean="0"/>
              <a:t>8/28/12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5F43-EB45-AE48-83FB-94BD80DBA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362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5C804-CC03-9445-9123-D28F3AFB1730}" type="datetimeFigureOut">
              <a:rPr lang="en-US" smtClean="0"/>
              <a:t>8/28/12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5F43-EB45-AE48-83FB-94BD80DBA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44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5C804-CC03-9445-9123-D28F3AFB1730}" type="datetimeFigureOut">
              <a:rPr lang="en-US" smtClean="0"/>
              <a:t>8/28/12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5F43-EB45-AE48-83FB-94BD80DBA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834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5C804-CC03-9445-9123-D28F3AFB1730}" type="datetimeFigureOut">
              <a:rPr lang="en-US" smtClean="0"/>
              <a:t>8/28/12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5F43-EB45-AE48-83FB-94BD80DBA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94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5C804-CC03-9445-9123-D28F3AFB1730}" type="datetimeFigureOut">
              <a:rPr lang="en-US" smtClean="0"/>
              <a:t>8/28/12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5F43-EB45-AE48-83FB-94BD80DBA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00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5C804-CC03-9445-9123-D28F3AFB1730}" type="datetimeFigureOut">
              <a:rPr lang="en-US" smtClean="0"/>
              <a:t>8/28/12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5F43-EB45-AE48-83FB-94BD80DBA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88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5C804-CC03-9445-9123-D28F3AFB1730}" type="datetimeFigureOut">
              <a:rPr lang="en-US" smtClean="0"/>
              <a:t>8/28/12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5F43-EB45-AE48-83FB-94BD80DBA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98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5C804-CC03-9445-9123-D28F3AFB1730}" type="datetimeFigureOut">
              <a:rPr lang="en-US" smtClean="0"/>
              <a:t>8/28/12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75F43-EB45-AE48-83FB-94BD80DBA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62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emf"/><Relationship Id="rId8" Type="http://schemas.openxmlformats.org/officeDocument/2006/relationships/image" Target="../media/image6.emf"/><Relationship Id="rId9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1"/>
          <p:cNvSpPr txBox="1">
            <a:spLocks/>
          </p:cNvSpPr>
          <p:nvPr/>
        </p:nvSpPr>
        <p:spPr>
          <a:xfrm>
            <a:off x="101600" y="46038"/>
            <a:ext cx="9042400" cy="411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smtClean="0"/>
              <a:t>Spin Reorientation in TlFe</a:t>
            </a:r>
            <a:r>
              <a:rPr lang="en-US" sz="2400" b="1" baseline="-25000" smtClean="0"/>
              <a:t>1.6</a:t>
            </a:r>
            <a:r>
              <a:rPr lang="en-US" sz="2400" b="1" smtClean="0"/>
              <a:t>Se</a:t>
            </a:r>
            <a:r>
              <a:rPr lang="en-US" sz="2400" b="1" baseline="-25000" smtClean="0"/>
              <a:t>2</a:t>
            </a:r>
            <a:r>
              <a:rPr lang="en-US" sz="2400" b="1" smtClean="0"/>
              <a:t> with Complete Vacancy Ordering</a:t>
            </a:r>
            <a:endParaRPr lang="en-US" sz="2400" b="1" dirty="0"/>
          </a:p>
        </p:txBody>
      </p:sp>
      <p:pic>
        <p:nvPicPr>
          <p:cNvPr id="94" name="Picture 10" descr="C:\Users\hv9\Data\TlFexSe2\2ndT250K\TFS_175K_FeLayer.jpg"/>
          <p:cNvPicPr>
            <a:picLocks noChangeAspect="1" noChangeArrowheads="1"/>
          </p:cNvPicPr>
          <p:nvPr/>
        </p:nvPicPr>
        <p:blipFill>
          <a:blip r:embed="rId3" cstate="print"/>
          <a:srcRect l="3090" t="848" r="46813" b="1848"/>
          <a:stretch>
            <a:fillRect/>
          </a:stretch>
        </p:blipFill>
        <p:spPr bwMode="auto">
          <a:xfrm>
            <a:off x="2032938" y="4046876"/>
            <a:ext cx="1297399" cy="1249294"/>
          </a:xfrm>
          <a:prstGeom prst="rect">
            <a:avLst/>
          </a:prstGeom>
          <a:noFill/>
        </p:spPr>
      </p:pic>
      <p:pic>
        <p:nvPicPr>
          <p:cNvPr id="95" name="Picture 8" descr="C:\Users\hv9\Data\TlFexSe2\2ndT250K\TFS_115K_FeLayer.jpg"/>
          <p:cNvPicPr>
            <a:picLocks noChangeAspect="1" noChangeArrowheads="1"/>
          </p:cNvPicPr>
          <p:nvPr/>
        </p:nvPicPr>
        <p:blipFill>
          <a:blip r:embed="rId4" cstate="print"/>
          <a:srcRect l="8858" t="2132" r="50178" b="17625"/>
          <a:stretch>
            <a:fillRect/>
          </a:stretch>
        </p:blipFill>
        <p:spPr bwMode="auto">
          <a:xfrm>
            <a:off x="3631357" y="4874495"/>
            <a:ext cx="1383457" cy="1343512"/>
          </a:xfrm>
          <a:prstGeom prst="rect">
            <a:avLst/>
          </a:prstGeom>
          <a:noFill/>
        </p:spPr>
      </p:pic>
      <p:sp>
        <p:nvSpPr>
          <p:cNvPr id="96" name="Rectangle 95"/>
          <p:cNvSpPr/>
          <p:nvPr/>
        </p:nvSpPr>
        <p:spPr>
          <a:xfrm>
            <a:off x="3483797" y="4010689"/>
            <a:ext cx="1666992" cy="2314770"/>
          </a:xfrm>
          <a:prstGeom prst="rect">
            <a:avLst/>
          </a:prstGeom>
          <a:solidFill>
            <a:srgbClr val="FF0000">
              <a:alpha val="1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441694" y="3972089"/>
            <a:ext cx="1768724" cy="949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Canted: spins in BC develop an </a:t>
            </a:r>
            <a:r>
              <a:rPr kumimoji="0" lang="en-US" sz="1400" b="0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ab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-plane component of the moment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-3770" y="4008124"/>
            <a:ext cx="1896160" cy="732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NC: non-collinear AFM structure with spins lying in </a:t>
            </a:r>
            <a:r>
              <a:rPr kumimoji="0" lang="en-US" sz="1400" b="0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ab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-plane                                                                                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773694" y="5322956"/>
            <a:ext cx="1815889" cy="949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BC: block-checkerboard structure with spins aligned with 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-axis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00" name="Group 99"/>
          <p:cNvGrpSpPr/>
          <p:nvPr/>
        </p:nvGrpSpPr>
        <p:grpSpPr>
          <a:xfrm>
            <a:off x="280088" y="4846693"/>
            <a:ext cx="1404112" cy="1322013"/>
            <a:chOff x="18575294" y="10618116"/>
            <a:chExt cx="2309602" cy="2276260"/>
          </a:xfrm>
        </p:grpSpPr>
        <p:pic>
          <p:nvPicPr>
            <p:cNvPr id="110" name="Picture 1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575294" y="10618116"/>
              <a:ext cx="2309602" cy="2276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1" name="Rectangle 110"/>
            <p:cNvSpPr/>
            <p:nvPr/>
          </p:nvSpPr>
          <p:spPr>
            <a:xfrm>
              <a:off x="18575294" y="10620022"/>
              <a:ext cx="266536" cy="22309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2784836" y="1036320"/>
            <a:ext cx="2283318" cy="2843155"/>
            <a:chOff x="15347637" y="9094046"/>
            <a:chExt cx="3077152" cy="4582219"/>
          </a:xfrm>
        </p:grpSpPr>
        <p:pic>
          <p:nvPicPr>
            <p:cNvPr id="104" name="Picture 17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347637" y="9094046"/>
              <a:ext cx="3077152" cy="4582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" name="Rectangle 104"/>
            <p:cNvSpPr/>
            <p:nvPr/>
          </p:nvSpPr>
          <p:spPr>
            <a:xfrm>
              <a:off x="15791948" y="9094046"/>
              <a:ext cx="585366" cy="2084832"/>
            </a:xfrm>
            <a:prstGeom prst="rect">
              <a:avLst/>
            </a:prstGeom>
            <a:solidFill>
              <a:srgbClr val="00B0DA">
                <a:alpha val="1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16669135" y="11175811"/>
              <a:ext cx="1481328" cy="2082989"/>
            </a:xfrm>
            <a:prstGeom prst="rect">
              <a:avLst/>
            </a:prstGeom>
            <a:solidFill>
              <a:srgbClr val="4E7034">
                <a:alpha val="1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16377313" y="9097197"/>
              <a:ext cx="1929384" cy="2082989"/>
            </a:xfrm>
            <a:prstGeom prst="rect">
              <a:avLst/>
            </a:prstGeom>
            <a:solidFill>
              <a:srgbClr val="4E7034">
                <a:alpha val="1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16313499" y="11178732"/>
              <a:ext cx="355636" cy="2075688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15786104" y="11175811"/>
              <a:ext cx="530352" cy="2082989"/>
            </a:xfrm>
            <a:prstGeom prst="rect">
              <a:avLst/>
            </a:prstGeom>
            <a:solidFill>
              <a:srgbClr val="4E7034">
                <a:alpha val="1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2" name="Rectangle 101"/>
          <p:cNvSpPr/>
          <p:nvPr/>
        </p:nvSpPr>
        <p:spPr>
          <a:xfrm>
            <a:off x="1829736" y="4010689"/>
            <a:ext cx="1669301" cy="2318101"/>
          </a:xfrm>
          <a:prstGeom prst="rect">
            <a:avLst/>
          </a:prstGeom>
          <a:solidFill>
            <a:srgbClr val="4E7034">
              <a:alpha val="1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100658" y="4010689"/>
            <a:ext cx="1727979" cy="2314770"/>
          </a:xfrm>
          <a:prstGeom prst="rect">
            <a:avLst/>
          </a:prstGeom>
          <a:solidFill>
            <a:srgbClr val="00B0DA">
              <a:alpha val="1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1891897" y="444500"/>
            <a:ext cx="5726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Ordered vacancies tune the magnetic order. 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5132028" y="980839"/>
            <a:ext cx="3951012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D</a:t>
            </a:r>
            <a:r>
              <a:rPr lang="en-US" dirty="0" smtClean="0"/>
              <a:t>etailed </a:t>
            </a:r>
            <a:r>
              <a:rPr lang="en-US" dirty="0"/>
              <a:t>characterization </a:t>
            </a:r>
            <a:r>
              <a:rPr lang="en-US" dirty="0" smtClean="0"/>
              <a:t>of single </a:t>
            </a:r>
            <a:r>
              <a:rPr lang="en-US" dirty="0"/>
              <a:t>crystal </a:t>
            </a:r>
            <a:r>
              <a:rPr lang="en-US" dirty="0" smtClean="0"/>
              <a:t>TlFe</a:t>
            </a:r>
            <a:r>
              <a:rPr lang="en-US" baseline="-25000" dirty="0" smtClean="0"/>
              <a:t>1</a:t>
            </a:r>
            <a:r>
              <a:rPr lang="en-US" b="1" baseline="-25000" dirty="0" smtClean="0"/>
              <a:t>.</a:t>
            </a:r>
            <a:r>
              <a:rPr lang="en-US" baseline="-25000" dirty="0" smtClean="0"/>
              <a:t>6</a:t>
            </a:r>
            <a:r>
              <a:rPr lang="en-US" dirty="0" smtClean="0"/>
              <a:t>Se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with complete chemical </a:t>
            </a:r>
            <a:r>
              <a:rPr lang="en-US" dirty="0" smtClean="0"/>
              <a:t>and vacancy order reveals a previously unobserved spin reorientation with spins lying in the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dirty="0" smtClean="0"/>
              <a:t>-plane for </a:t>
            </a:r>
            <a:r>
              <a:rPr lang="en-US" i="1" dirty="0" smtClean="0"/>
              <a:t>T</a:t>
            </a:r>
            <a:r>
              <a:rPr lang="en-US" b="1" dirty="0" smtClean="0"/>
              <a:t> </a:t>
            </a:r>
            <a:r>
              <a:rPr lang="en-US" dirty="0" smtClean="0"/>
              <a:t>&lt; 100 K. 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 strong </a:t>
            </a:r>
            <a:r>
              <a:rPr lang="en-US" dirty="0"/>
              <a:t>interaction between the </a:t>
            </a:r>
            <a:r>
              <a:rPr lang="en-US" dirty="0" smtClean="0"/>
              <a:t>ordered and </a:t>
            </a:r>
            <a:r>
              <a:rPr lang="en-US" dirty="0"/>
              <a:t>disordered regions </a:t>
            </a:r>
            <a:r>
              <a:rPr lang="en-US" dirty="0" smtClean="0"/>
              <a:t>must prevent </a:t>
            </a:r>
            <a:r>
              <a:rPr lang="en-US" dirty="0"/>
              <a:t>this ground state </a:t>
            </a:r>
            <a:r>
              <a:rPr lang="en-US" dirty="0" smtClean="0"/>
              <a:t>from occurring </a:t>
            </a:r>
            <a:r>
              <a:rPr lang="en-US" dirty="0"/>
              <a:t>in the partially </a:t>
            </a:r>
            <a:r>
              <a:rPr lang="en-US" dirty="0" smtClean="0"/>
              <a:t>ordered </a:t>
            </a:r>
            <a:r>
              <a:rPr lang="en-US" dirty="0"/>
              <a:t>crystals at </a:t>
            </a:r>
            <a:r>
              <a:rPr lang="en-US" dirty="0" smtClean="0"/>
              <a:t>low temperatures.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Single-crystal neutron diffraction was used at the HB-3A four-circle </a:t>
            </a:r>
            <a:r>
              <a:rPr lang="en-US" dirty="0" err="1" smtClean="0"/>
              <a:t>diffractometer</a:t>
            </a:r>
            <a:r>
              <a:rPr lang="en-US" dirty="0"/>
              <a:t>,</a:t>
            </a:r>
            <a:r>
              <a:rPr lang="en-US" dirty="0" smtClean="0"/>
              <a:t> High Flux Isotope Reactor, ORNL, to determine these magnetic structures as a function of temperature. </a:t>
            </a:r>
            <a:endParaRPr lang="en-US" dirty="0"/>
          </a:p>
        </p:txBody>
      </p:sp>
      <p:sp>
        <p:nvSpPr>
          <p:cNvPr id="114" name="TextBox 113"/>
          <p:cNvSpPr txBox="1"/>
          <p:nvPr/>
        </p:nvSpPr>
        <p:spPr>
          <a:xfrm>
            <a:off x="1821180" y="6324600"/>
            <a:ext cx="5976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May et </a:t>
            </a:r>
            <a:r>
              <a:rPr lang="en-US" smtClean="0"/>
              <a:t>al., </a:t>
            </a:r>
            <a:r>
              <a:rPr lang="en-US" i="1" dirty="0" smtClean="0"/>
              <a:t>Physical Review Letters</a:t>
            </a:r>
            <a:r>
              <a:rPr lang="en-US" dirty="0" smtClean="0"/>
              <a:t>, 109, 077003 (2012)</a:t>
            </a:r>
            <a:endParaRPr lang="en-US" dirty="0"/>
          </a:p>
        </p:txBody>
      </p:sp>
      <p:grpSp>
        <p:nvGrpSpPr>
          <p:cNvPr id="115" name="Group 114"/>
          <p:cNvGrpSpPr/>
          <p:nvPr/>
        </p:nvGrpSpPr>
        <p:grpSpPr>
          <a:xfrm>
            <a:off x="574864" y="1008119"/>
            <a:ext cx="2576365" cy="2925870"/>
            <a:chOff x="131200" y="782168"/>
            <a:chExt cx="3110147" cy="3937644"/>
          </a:xfrm>
        </p:grpSpPr>
        <p:grpSp>
          <p:nvGrpSpPr>
            <p:cNvPr id="116" name="Group 115"/>
            <p:cNvGrpSpPr/>
            <p:nvPr/>
          </p:nvGrpSpPr>
          <p:grpSpPr>
            <a:xfrm>
              <a:off x="131200" y="843528"/>
              <a:ext cx="1912200" cy="3534024"/>
              <a:chOff x="-4128153" y="-135256"/>
              <a:chExt cx="3460133" cy="6514945"/>
            </a:xfrm>
          </p:grpSpPr>
          <p:pic>
            <p:nvPicPr>
              <p:cNvPr id="122" name="Picture 121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080915" y="-135256"/>
                <a:ext cx="3383280" cy="33832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23" name="Group 122"/>
              <p:cNvGrpSpPr/>
              <p:nvPr/>
            </p:nvGrpSpPr>
            <p:grpSpPr>
              <a:xfrm>
                <a:off x="-4128153" y="3267075"/>
                <a:ext cx="3460133" cy="3112614"/>
                <a:chOff x="-3106153" y="3078636"/>
                <a:chExt cx="3334350" cy="3036201"/>
              </a:xfrm>
            </p:grpSpPr>
            <p:grpSp>
              <p:nvGrpSpPr>
                <p:cNvPr id="125" name="Group 124"/>
                <p:cNvGrpSpPr/>
                <p:nvPr/>
              </p:nvGrpSpPr>
              <p:grpSpPr>
                <a:xfrm>
                  <a:off x="-3081814" y="3078636"/>
                  <a:ext cx="3310011" cy="3036201"/>
                  <a:chOff x="-3081814" y="4690775"/>
                  <a:chExt cx="1424059" cy="1424062"/>
                </a:xfrm>
              </p:grpSpPr>
              <p:pic>
                <p:nvPicPr>
                  <p:cNvPr id="127" name="Picture 126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V="1">
                    <a:off x="-3081814" y="4690775"/>
                    <a:ext cx="1424059" cy="142406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cxnSp>
                <p:nvCxnSpPr>
                  <p:cNvPr id="128" name="Straight Connector 127"/>
                  <p:cNvCxnSpPr/>
                  <p:nvPr/>
                </p:nvCxnSpPr>
                <p:spPr>
                  <a:xfrm>
                    <a:off x="-3032222" y="6021626"/>
                    <a:ext cx="176365" cy="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26" name="TextBox 1321"/>
                <p:cNvSpPr txBox="1"/>
                <p:nvPr/>
              </p:nvSpPr>
              <p:spPr>
                <a:xfrm>
                  <a:off x="-3106153" y="5513854"/>
                  <a:ext cx="736277" cy="4469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7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32438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7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864875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7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297312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7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72975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7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162187" algn="l" defTabSz="864875" rtl="0" eaLnBrk="1" latinLnBrk="0" hangingPunct="1">
                    <a:defRPr sz="7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594625" algn="l" defTabSz="864875" rtl="0" eaLnBrk="1" latinLnBrk="0" hangingPunct="1">
                    <a:defRPr sz="7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027062" algn="l" defTabSz="864875" rtl="0" eaLnBrk="1" latinLnBrk="0" hangingPunct="1">
                    <a:defRPr sz="7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459500" algn="l" defTabSz="864875" rtl="0" eaLnBrk="1" latinLnBrk="0" hangingPunct="1">
                    <a:defRPr sz="72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Times New Roman" pitchFamily="18" charset="0"/>
                      <a:cs typeface="Times New Roman" pitchFamily="18" charset="0"/>
                    </a:rPr>
                    <a:t>2 nm</a:t>
                  </a:r>
                  <a:endParaRPr kumimoji="0" lang="en-US" sz="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pic>
            <p:nvPicPr>
              <p:cNvPr id="124" name="Picture 123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 l="27410" t="11809" r="27296" b="7699"/>
              <a:stretch>
                <a:fillRect/>
              </a:stretch>
            </p:blipFill>
            <p:spPr bwMode="auto">
              <a:xfrm>
                <a:off x="-4080915" y="169544"/>
                <a:ext cx="886968" cy="1067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117" name="Straight Arrow Connector 116"/>
            <p:cNvCxnSpPr/>
            <p:nvPr/>
          </p:nvCxnSpPr>
          <p:spPr>
            <a:xfrm flipH="1">
              <a:off x="1166597" y="1045669"/>
              <a:ext cx="1272296" cy="249724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 flipH="1">
              <a:off x="2022919" y="1045669"/>
              <a:ext cx="415974" cy="17853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TextBox 118"/>
            <p:cNvSpPr txBox="1"/>
            <p:nvPr/>
          </p:nvSpPr>
          <p:spPr>
            <a:xfrm>
              <a:off x="1794756" y="782168"/>
              <a:ext cx="1417050" cy="332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/>
                <a:t>Ordered region</a:t>
              </a:r>
              <a:endParaRPr lang="en-US" sz="900" dirty="0"/>
            </a:p>
          </p:txBody>
        </p:sp>
        <p:cxnSp>
          <p:nvCxnSpPr>
            <p:cNvPr id="120" name="Straight Arrow Connector 119"/>
            <p:cNvCxnSpPr/>
            <p:nvPr/>
          </p:nvCxnSpPr>
          <p:spPr>
            <a:xfrm flipH="1" flipV="1">
              <a:off x="1248230" y="3947901"/>
              <a:ext cx="982676" cy="38469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extBox 120"/>
            <p:cNvSpPr txBox="1"/>
            <p:nvPr/>
          </p:nvSpPr>
          <p:spPr>
            <a:xfrm>
              <a:off x="1589032" y="4387327"/>
              <a:ext cx="1652315" cy="332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/>
                <a:t>Disordered region</a:t>
              </a:r>
              <a:endParaRPr lang="en-US" sz="900" dirty="0"/>
            </a:p>
          </p:txBody>
        </p:sp>
      </p:grpSp>
      <p:sp>
        <p:nvSpPr>
          <p:cNvPr id="134" name="Rectangle 133"/>
          <p:cNvSpPr/>
          <p:nvPr/>
        </p:nvSpPr>
        <p:spPr>
          <a:xfrm rot="16200000">
            <a:off x="-263094" y="1571200"/>
            <a:ext cx="1216723" cy="2578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Complete vacancy ordering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35" name="Rectangle 134"/>
          <p:cNvSpPr/>
          <p:nvPr/>
        </p:nvSpPr>
        <p:spPr>
          <a:xfrm rot="16200000">
            <a:off x="-243785" y="2859277"/>
            <a:ext cx="1211782" cy="2578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Partially vacancy ordering</a:t>
            </a:r>
            <a:endParaRPr lang="en-US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176</Words>
  <Application>Microsoft Macintosh PowerPoint</Application>
  <PresentationFormat>On-screen Show (4:3)</PresentationFormat>
  <Paragraphs>17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ORNL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Spin Reorientation in TlFe1.6Se2 with Complete Vacancy Ordering</dc:title>
  <dc:creator>Chakoumakos, Bryan C.</dc:creator>
  <cp:lastModifiedBy>Chakoumakos, Bryan C.</cp:lastModifiedBy>
  <cp:revision>30</cp:revision>
  <dcterms:created xsi:type="dcterms:W3CDTF">2012-08-25T13:22:15Z</dcterms:created>
  <dcterms:modified xsi:type="dcterms:W3CDTF">2012-08-28T13:44:03Z</dcterms:modified>
</cp:coreProperties>
</file>