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57.png" ContentType="image/png"/>
  <Override PartName="/ppt/media/image56.png" ContentType="image/png"/>
  <Override PartName="/ppt/media/image53.png" ContentType="image/png"/>
  <Override PartName="/ppt/media/image52.gif" ContentType="image/gif"/>
  <Override PartName="/ppt/media/image51.gif" ContentType="image/gif"/>
  <Override PartName="/ppt/media/image50.png" ContentType="image/png"/>
  <Override PartName="/ppt/media/image49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32.png" ContentType="image/png"/>
  <Override PartName="/ppt/media/image45.png" ContentType="image/png"/>
  <Override PartName="/ppt/media/image44.png" ContentType="image/png"/>
  <Override PartName="/ppt/media/image30.png" ContentType="image/png"/>
  <Override PartName="/ppt/media/image27.png" ContentType="image/png"/>
  <Override PartName="/ppt/media/image26.png" ContentType="image/png"/>
  <Override PartName="/ppt/media/image38.png" ContentType="image/png"/>
  <Override PartName="/ppt/media/image33.png" ContentType="image/png"/>
  <Override PartName="/ppt/media/image25.png" ContentType="image/png"/>
  <Override PartName="/ppt/media/image28.png" ContentType="image/png"/>
  <Override PartName="/ppt/media/image55.png" ContentType="image/png"/>
  <Override PartName="/ppt/media/image37.png" ContentType="image/png"/>
  <Override PartName="/ppt/media/image22.png" ContentType="image/png"/>
  <Override PartName="/ppt/media/image31.png" ContentType="image/png"/>
  <Override PartName="/ppt/media/image24.png" ContentType="image/png"/>
  <Override PartName="/ppt/media/image54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46.png" ContentType="image/png"/>
  <Override PartName="/ppt/media/image13.png" ContentType="image/png"/>
  <Override PartName="/ppt/media/image23.png" ContentType="image/png"/>
  <Override PartName="/ppt/media/image39.png" ContentType="image/png"/>
  <Override PartName="/ppt/media/image35.png" ContentType="image/png"/>
  <Override PartName="/ppt/media/image12.png" ContentType="image/png"/>
  <Override PartName="/ppt/media/image10.png" ContentType="image/png"/>
  <Override PartName="/ppt/media/image48.png" ContentType="image/png"/>
  <Override PartName="/ppt/media/image15.png" ContentType="image/png"/>
  <Override PartName="/ppt/media/image9.png" ContentType="image/pn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6.png" ContentType="image/png"/>
  <Override PartName="/ppt/media/image5.png" ContentType="image/png"/>
  <Override PartName="/ppt/media/image18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0077450" cy="75628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228960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640" y="301680"/>
            <a:ext cx="9069120" cy="5853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364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4385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0880" y="406044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0880" y="1769400"/>
            <a:ext cx="442548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3640" y="4060440"/>
            <a:ext cx="9069120" cy="20919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640" y="301680"/>
            <a:ext cx="906912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9120" cy="4385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3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3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1.gif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7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822960" y="183240"/>
            <a:ext cx="8411040" cy="7313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2192760" y="91440"/>
            <a:ext cx="5669640" cy="7222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822240" y="91440"/>
            <a:ext cx="8498520" cy="731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28080" y="-180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1950840" y="182520"/>
            <a:ext cx="6365880" cy="7224480"/>
          </a:xfrm>
          <a:prstGeom prst="rect">
            <a:avLst/>
          </a:prstGeom>
          <a:ln>
            <a:noFill/>
          </a:ln>
        </p:spPr>
      </p:pic>
      <p:sp>
        <p:nvSpPr>
          <p:cNvPr id="160" name="Line 1"/>
          <p:cNvSpPr/>
          <p:nvPr/>
        </p:nvSpPr>
        <p:spPr>
          <a:xfrm>
            <a:off x="1950840" y="5945040"/>
            <a:ext cx="5819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1" name="Line 2"/>
          <p:cNvSpPr/>
          <p:nvPr/>
        </p:nvSpPr>
        <p:spPr>
          <a:xfrm>
            <a:off x="1950840" y="5945040"/>
            <a:ext cx="360" cy="13719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2" name="Line 3"/>
          <p:cNvSpPr/>
          <p:nvPr/>
        </p:nvSpPr>
        <p:spPr>
          <a:xfrm>
            <a:off x="7769880" y="5945040"/>
            <a:ext cx="360" cy="13719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63" name="Line 4"/>
          <p:cNvSpPr/>
          <p:nvPr/>
        </p:nvSpPr>
        <p:spPr>
          <a:xfrm>
            <a:off x="1950840" y="7317000"/>
            <a:ext cx="5819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41760" y="40320"/>
            <a:ext cx="10068480" cy="755388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7495560" y="3040560"/>
            <a:ext cx="2579760" cy="392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By simultaneously fitting multiple NR data sets for the same membrane system but corresponding to different reservoir SLD</a:t>
            </a:r>
            <a:endParaRPr/>
          </a:p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values, phase information can be effectively retrieved.  Combining the SLD profile for the membrane system thereby obtained by NR with, for example, x-ray crystallographic, NMR,</a:t>
            </a:r>
            <a:endParaRPr/>
          </a:p>
          <a:p>
            <a:r>
              <a:rPr lang="en-US" sz="1600" strike="noStrike">
                <a:solidFill>
                  <a:srgbClr val="000000"/>
                </a:solidFill>
                <a:latin typeface="Arial"/>
                <a:ea typeface="DejaVu Sans"/>
              </a:rPr>
              <a:t>or MD simulation information, then makes it possible to reconstruct a composition space profile.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68760" y="-14760"/>
            <a:ext cx="10077120" cy="7551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11520" y="1620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10440" y="2052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10800" y="2088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18360" y="3312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2520" y="792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19080" y="33480"/>
            <a:ext cx="10076760" cy="755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2880" y="7200"/>
            <a:ext cx="1007244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10800" y="20880"/>
            <a:ext cx="100738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2059200" y="28440"/>
            <a:ext cx="6001560" cy="7470000"/>
          </a:xfrm>
          <a:prstGeom prst="rect">
            <a:avLst/>
          </a:prstGeom>
          <a:ln>
            <a:noFill/>
          </a:ln>
        </p:spPr>
      </p:pic>
      <p:sp>
        <p:nvSpPr>
          <p:cNvPr id="187" name="Line 1"/>
          <p:cNvSpPr/>
          <p:nvPr/>
        </p:nvSpPr>
        <p:spPr>
          <a:xfrm>
            <a:off x="2059200" y="3475440"/>
            <a:ext cx="580212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88" name="Line 2"/>
          <p:cNvSpPr/>
          <p:nvPr/>
        </p:nvSpPr>
        <p:spPr>
          <a:xfrm>
            <a:off x="2059200" y="3475440"/>
            <a:ext cx="360" cy="6404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89" name="Line 3"/>
          <p:cNvSpPr/>
          <p:nvPr/>
        </p:nvSpPr>
        <p:spPr>
          <a:xfrm>
            <a:off x="7860960" y="3475440"/>
            <a:ext cx="360" cy="6404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0" name="Line 4"/>
          <p:cNvSpPr/>
          <p:nvPr/>
        </p:nvSpPr>
        <p:spPr>
          <a:xfrm>
            <a:off x="2059200" y="4115880"/>
            <a:ext cx="580212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1" name="Line 5"/>
          <p:cNvSpPr/>
          <p:nvPr/>
        </p:nvSpPr>
        <p:spPr>
          <a:xfrm>
            <a:off x="2102400" y="6127920"/>
            <a:ext cx="5576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2" name="Line 6"/>
          <p:cNvSpPr/>
          <p:nvPr/>
        </p:nvSpPr>
        <p:spPr>
          <a:xfrm>
            <a:off x="2102400" y="6127920"/>
            <a:ext cx="360" cy="12805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3" name="Line 7"/>
          <p:cNvSpPr/>
          <p:nvPr/>
        </p:nvSpPr>
        <p:spPr>
          <a:xfrm>
            <a:off x="7678440" y="6127920"/>
            <a:ext cx="360" cy="128052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4" name="Line 8"/>
          <p:cNvSpPr/>
          <p:nvPr/>
        </p:nvSpPr>
        <p:spPr>
          <a:xfrm>
            <a:off x="2102400" y="7408440"/>
            <a:ext cx="557604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46080" y="-5040"/>
            <a:ext cx="10074960" cy="755388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4204800" y="2086920"/>
            <a:ext cx="1918080" cy="26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The fits to the NR data were performed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using parametric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B splines (PBS)</a:t>
            </a:r>
            <a:endParaRPr/>
          </a:p>
          <a:p>
            <a:r>
              <a:rPr lang="en-US" strike="noStrike">
                <a:solidFill>
                  <a:srgbClr val="000000"/>
                </a:solidFill>
                <a:latin typeface="Arial"/>
                <a:ea typeface="DejaVu Sans"/>
              </a:rPr>
              <a:t>employing the Nelder-Mead simplex method. </a:t>
            </a:r>
            <a:endParaRPr/>
          </a:p>
        </p:txBody>
      </p:sp>
      <p:sp>
        <p:nvSpPr>
          <p:cNvPr id="197" name="Line 2"/>
          <p:cNvSpPr/>
          <p:nvPr/>
        </p:nvSpPr>
        <p:spPr>
          <a:xfrm>
            <a:off x="4204800" y="2086920"/>
            <a:ext cx="182808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8" name="Line 3"/>
          <p:cNvSpPr/>
          <p:nvPr/>
        </p:nvSpPr>
        <p:spPr>
          <a:xfrm>
            <a:off x="4204800" y="2086920"/>
            <a:ext cx="360" cy="22118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199" name="Line 4"/>
          <p:cNvSpPr/>
          <p:nvPr/>
        </p:nvSpPr>
        <p:spPr>
          <a:xfrm>
            <a:off x="6032880" y="2103480"/>
            <a:ext cx="360" cy="219528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200" name="Line 5"/>
          <p:cNvSpPr/>
          <p:nvPr/>
        </p:nvSpPr>
        <p:spPr>
          <a:xfrm>
            <a:off x="4204800" y="4298760"/>
            <a:ext cx="1828080" cy="360"/>
          </a:xfrm>
          <a:prstGeom prst="line">
            <a:avLst/>
          </a:prstGeom>
          <a:ln>
            <a:solidFill>
              <a:srgbClr val="000000"/>
            </a:solidFill>
          </a:ln>
        </p:spPr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-5040" y="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" descr=""/>
          <p:cNvPicPr/>
          <p:nvPr/>
        </p:nvPicPr>
        <p:blipFill>
          <a:blip r:embed="rId1"/>
          <a:stretch/>
        </p:blipFill>
        <p:spPr>
          <a:xfrm>
            <a:off x="418320" y="281880"/>
            <a:ext cx="9331200" cy="6980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182880" y="182880"/>
            <a:ext cx="9601200" cy="7132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2310840" y="91440"/>
            <a:ext cx="5511960" cy="740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 rot="5398200">
            <a:off x="1459440" y="-943920"/>
            <a:ext cx="7217640" cy="947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82880" y="1005480"/>
            <a:ext cx="9782640" cy="566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-5760" y="-25200"/>
            <a:ext cx="10068480" cy="7553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5040" y="324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5040" y="3240"/>
            <a:ext cx="10073520" cy="7553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22680" y="27360"/>
            <a:ext cx="10076760" cy="7551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 descr=""/>
          <p:cNvPicPr/>
          <p:nvPr/>
        </p:nvPicPr>
        <p:blipFill>
          <a:blip r:embed="rId1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-5040" y="504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68400" y="576000"/>
            <a:ext cx="9929160" cy="6408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080" y="0"/>
            <a:ext cx="10076400" cy="755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69480" y="-20520"/>
            <a:ext cx="10075320" cy="75625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