
<file path=[Content_Types].xml><?xml version="1.0" encoding="utf-8"?>
<Types xmlns="http://schemas.openxmlformats.org/package/2006/content-types">
  <Default Extension="png" ContentType="image/png"/>
  <Default Extension="mpg" ContentType="video/mpe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tif" ContentType="image/tiff"/>
  <Default Extension="vml" ContentType="application/vnd.openxmlformats-officedocument.vmlDrawi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35" r:id="rId4"/>
  </p:sldMasterIdLst>
  <p:notesMasterIdLst>
    <p:notesMasterId r:id="rId58"/>
  </p:notesMasterIdLst>
  <p:handoutMasterIdLst>
    <p:handoutMasterId r:id="rId59"/>
  </p:handoutMasterIdLst>
  <p:sldIdLst>
    <p:sldId id="256" r:id="rId5"/>
    <p:sldId id="330" r:id="rId6"/>
    <p:sldId id="257" r:id="rId7"/>
    <p:sldId id="396" r:id="rId8"/>
    <p:sldId id="397" r:id="rId9"/>
    <p:sldId id="398" r:id="rId10"/>
    <p:sldId id="399" r:id="rId11"/>
    <p:sldId id="400" r:id="rId12"/>
    <p:sldId id="332" r:id="rId13"/>
    <p:sldId id="401" r:id="rId14"/>
    <p:sldId id="402" r:id="rId15"/>
    <p:sldId id="360" r:id="rId16"/>
    <p:sldId id="367" r:id="rId17"/>
    <p:sldId id="350" r:id="rId18"/>
    <p:sldId id="351" r:id="rId19"/>
    <p:sldId id="352" r:id="rId20"/>
    <p:sldId id="353" r:id="rId21"/>
    <p:sldId id="406" r:id="rId22"/>
    <p:sldId id="407" r:id="rId23"/>
    <p:sldId id="408" r:id="rId24"/>
    <p:sldId id="409" r:id="rId25"/>
    <p:sldId id="410" r:id="rId26"/>
    <p:sldId id="411" r:id="rId27"/>
    <p:sldId id="412" r:id="rId28"/>
    <p:sldId id="413" r:id="rId29"/>
    <p:sldId id="414" r:id="rId30"/>
    <p:sldId id="415" r:id="rId31"/>
    <p:sldId id="431" r:id="rId32"/>
    <p:sldId id="416" r:id="rId33"/>
    <p:sldId id="417" r:id="rId34"/>
    <p:sldId id="368" r:id="rId35"/>
    <p:sldId id="435" r:id="rId36"/>
    <p:sldId id="436" r:id="rId37"/>
    <p:sldId id="424" r:id="rId38"/>
    <p:sldId id="438" r:id="rId39"/>
    <p:sldId id="440" r:id="rId40"/>
    <p:sldId id="426" r:id="rId41"/>
    <p:sldId id="427" r:id="rId42"/>
    <p:sldId id="428" r:id="rId43"/>
    <p:sldId id="390" r:id="rId44"/>
    <p:sldId id="434" r:id="rId45"/>
    <p:sldId id="269" r:id="rId46"/>
    <p:sldId id="271" r:id="rId47"/>
    <p:sldId id="308" r:id="rId48"/>
    <p:sldId id="429" r:id="rId49"/>
    <p:sldId id="418" r:id="rId50"/>
    <p:sldId id="420" r:id="rId51"/>
    <p:sldId id="421" r:id="rId52"/>
    <p:sldId id="395" r:id="rId53"/>
    <p:sldId id="282" r:id="rId54"/>
    <p:sldId id="288" r:id="rId55"/>
    <p:sldId id="422" r:id="rId56"/>
    <p:sldId id="331" r:id="rId57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307" autoAdjust="0"/>
  </p:normalViewPr>
  <p:slideViewPr>
    <p:cSldViewPr showGuides="1">
      <p:cViewPr varScale="1">
        <p:scale>
          <a:sx n="84" d="100"/>
          <a:sy n="84" d="100"/>
        </p:scale>
        <p:origin x="-845" y="-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166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handoutMaster" Target="handoutMasters/handoutMaster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opas-academic.net/" TargetMode="External"/><Relationship Id="rId2" Type="http://schemas.openxmlformats.org/officeDocument/2006/relationships/hyperlink" Target="http://neutronsources.org/" TargetMode="External"/><Relationship Id="rId1" Type="http://schemas.openxmlformats.org/officeDocument/2006/relationships/hyperlink" Target="http://www.diffpy.org/products/pdfgetx3.html" TargetMode="External"/><Relationship Id="rId4" Type="http://schemas.openxmlformats.org/officeDocument/2006/relationships/hyperlink" Target="http://www.lightsources.org/" TargetMode="External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iffpy.org/products/pdfgetx3.html" TargetMode="External"/><Relationship Id="rId2" Type="http://schemas.openxmlformats.org/officeDocument/2006/relationships/hyperlink" Target="http://www.lightsources.org/" TargetMode="External"/><Relationship Id="rId1" Type="http://schemas.openxmlformats.org/officeDocument/2006/relationships/hyperlink" Target="http://neutronsources.org/" TargetMode="External"/><Relationship Id="rId4" Type="http://schemas.openxmlformats.org/officeDocument/2006/relationships/hyperlink" Target="http://www.topas-academic.net/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1">
  <dgm:title val=""/>
  <dgm:desc val=""/>
  <dgm:catLst>
    <dgm:cat type="accent4" pri="11100"/>
  </dgm:catLst>
  <dgm:styleLbl name="node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4">
        <a:alpha val="4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3A58A8C-A984-4799-89E5-AFF90E06F43B}" type="doc">
      <dgm:prSet loTypeId="urn:microsoft.com/office/officeart/2005/8/layout/vList5" loCatId="list" qsTypeId="urn:microsoft.com/office/officeart/2005/8/quickstyle/simple1" qsCatId="simple" csTypeId="urn:microsoft.com/office/officeart/2005/8/colors/accent4_1" csCatId="accent4" phldr="1"/>
      <dgm:spPr/>
      <dgm:t>
        <a:bodyPr/>
        <a:lstStyle/>
        <a:p>
          <a:endParaRPr lang="en-US"/>
        </a:p>
      </dgm:t>
    </dgm:pt>
    <dgm:pt modelId="{8BEFB806-4DCD-46E0-962D-D4FC204458FC}">
      <dgm:prSet phldrT="[Text]" custT="1"/>
      <dgm:spPr>
        <a:ln>
          <a:solidFill>
            <a:srgbClr val="003366"/>
          </a:solidFill>
        </a:ln>
      </dgm:spPr>
      <dgm:t>
        <a:bodyPr/>
        <a:lstStyle/>
        <a:p>
          <a:r>
            <a:rPr lang="en-US" sz="1800" dirty="0" smtClean="0">
              <a:solidFill>
                <a:schemeClr val="tx1"/>
              </a:solidFill>
            </a:rPr>
            <a:t>Data Collection</a:t>
          </a:r>
          <a:endParaRPr lang="en-US" sz="1800" dirty="0">
            <a:solidFill>
              <a:schemeClr val="tx1"/>
            </a:solidFill>
          </a:endParaRPr>
        </a:p>
      </dgm:t>
    </dgm:pt>
    <dgm:pt modelId="{0CC9C3EB-D65C-403C-8119-26AE189F6EC8}" type="parTrans" cxnId="{AE70DDF1-39B4-418F-A5BF-BC018C6D4679}">
      <dgm:prSet/>
      <dgm:spPr/>
      <dgm:t>
        <a:bodyPr/>
        <a:lstStyle/>
        <a:p>
          <a:endParaRPr lang="en-US"/>
        </a:p>
      </dgm:t>
    </dgm:pt>
    <dgm:pt modelId="{48CB6902-F35F-4051-9F49-677457168C0F}" type="sibTrans" cxnId="{AE70DDF1-39B4-418F-A5BF-BC018C6D4679}">
      <dgm:prSet/>
      <dgm:spPr/>
      <dgm:t>
        <a:bodyPr/>
        <a:lstStyle/>
        <a:p>
          <a:endParaRPr lang="en-US"/>
        </a:p>
      </dgm:t>
    </dgm:pt>
    <dgm:pt modelId="{501713A1-030B-4429-B363-4779198AE1DE}">
      <dgm:prSet phldrT="[Text]" custT="1"/>
      <dgm:spPr>
        <a:ln>
          <a:solidFill>
            <a:srgbClr val="003366"/>
          </a:solidFill>
        </a:ln>
      </dgm:spPr>
      <dgm:t>
        <a:bodyPr/>
        <a:lstStyle/>
        <a:p>
          <a:r>
            <a:rPr lang="en-US" sz="1800" dirty="0" smtClean="0">
              <a:solidFill>
                <a:schemeClr val="tx1"/>
              </a:solidFill>
            </a:rPr>
            <a:t>Data Extraction</a:t>
          </a:r>
          <a:endParaRPr lang="en-US" sz="1800" dirty="0">
            <a:solidFill>
              <a:schemeClr val="tx1"/>
            </a:solidFill>
          </a:endParaRPr>
        </a:p>
      </dgm:t>
    </dgm:pt>
    <dgm:pt modelId="{A7D8715B-CF0F-4645-BAAE-DE67CD9A47A3}" type="parTrans" cxnId="{F827C5CB-F17D-44D0-86DC-B006DB96873E}">
      <dgm:prSet/>
      <dgm:spPr/>
      <dgm:t>
        <a:bodyPr/>
        <a:lstStyle/>
        <a:p>
          <a:endParaRPr lang="en-US"/>
        </a:p>
      </dgm:t>
    </dgm:pt>
    <dgm:pt modelId="{2C7F0CAB-862B-4451-97A0-F39DDDD21622}" type="sibTrans" cxnId="{F827C5CB-F17D-44D0-86DC-B006DB96873E}">
      <dgm:prSet/>
      <dgm:spPr/>
      <dgm:t>
        <a:bodyPr/>
        <a:lstStyle/>
        <a:p>
          <a:endParaRPr lang="en-US"/>
        </a:p>
      </dgm:t>
    </dgm:pt>
    <dgm:pt modelId="{A429F1DF-A3C5-4FDE-8918-F0112505CD3C}">
      <dgm:prSet phldrT="[Text]"/>
      <dgm:spPr/>
      <dgm:t>
        <a:bodyPr/>
        <a:lstStyle/>
        <a:p>
          <a:r>
            <a:rPr lang="en-US" dirty="0" err="1" smtClean="0">
              <a:solidFill>
                <a:schemeClr val="tx1"/>
              </a:solidFill>
            </a:rPr>
            <a:t>PDFgetN</a:t>
          </a:r>
          <a:r>
            <a:rPr lang="en-US" dirty="0" smtClean="0">
              <a:solidFill>
                <a:schemeClr val="tx1"/>
              </a:solidFill>
            </a:rPr>
            <a:t>: </a:t>
          </a:r>
          <a:r>
            <a:rPr lang="en-US" dirty="0" smtClean="0">
              <a:solidFill>
                <a:schemeClr val="tx1"/>
              </a:solidFill>
              <a:latin typeface="+mn-lt"/>
              <a:hlinkClick xmlns:r="http://schemas.openxmlformats.org/officeDocument/2006/relationships" r:id=""/>
            </a:rPr>
            <a:t>http://pdfgetn.sourceforge.net</a:t>
          </a:r>
          <a:endParaRPr lang="en-US" dirty="0">
            <a:solidFill>
              <a:schemeClr val="tx1"/>
            </a:solidFill>
          </a:endParaRPr>
        </a:p>
      </dgm:t>
    </dgm:pt>
    <dgm:pt modelId="{E38CDADC-3E43-4C20-886E-D656EE0EFF94}" type="parTrans" cxnId="{E3417205-CC9E-4FF2-9128-CF254078F0EE}">
      <dgm:prSet/>
      <dgm:spPr/>
      <dgm:t>
        <a:bodyPr/>
        <a:lstStyle/>
        <a:p>
          <a:endParaRPr lang="en-US"/>
        </a:p>
      </dgm:t>
    </dgm:pt>
    <dgm:pt modelId="{D0CD0BED-5F42-43CB-A8FC-FE28D51EDE2E}" type="sibTrans" cxnId="{E3417205-CC9E-4FF2-9128-CF254078F0EE}">
      <dgm:prSet/>
      <dgm:spPr/>
      <dgm:t>
        <a:bodyPr/>
        <a:lstStyle/>
        <a:p>
          <a:endParaRPr lang="en-US"/>
        </a:p>
      </dgm:t>
    </dgm:pt>
    <dgm:pt modelId="{4D7E8B07-3BA1-4287-A897-10A8E13B370A}">
      <dgm:prSet phldrT="[Text]"/>
      <dgm:spPr/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PDFgetX2/X3: </a:t>
          </a:r>
          <a:r>
            <a:rPr lang="en-US" u="sng" dirty="0" smtClean="0">
              <a:solidFill>
                <a:schemeClr val="tx1"/>
              </a:solidFill>
              <a:hlinkClick xmlns:r="http://schemas.openxmlformats.org/officeDocument/2006/relationships" r:id=""/>
            </a:rPr>
            <a:t>http://www.pa.msu.edu/cmp/billinge-group/programs/PDFgetX2/</a:t>
          </a:r>
          <a:r>
            <a:rPr lang="en-US" u="sng" dirty="0" smtClean="0">
              <a:solidFill>
                <a:schemeClr val="tx1"/>
              </a:solidFill>
            </a:rPr>
            <a:t> </a:t>
          </a:r>
          <a:r>
            <a:rPr lang="en-US" dirty="0" smtClean="0">
              <a:solidFill>
                <a:schemeClr val="tx1"/>
              </a:solidFill>
            </a:rPr>
            <a:t>  </a:t>
          </a:r>
          <a:r>
            <a:rPr lang="en-US" dirty="0" smtClean="0">
              <a:solidFill>
                <a:schemeClr val="tx1"/>
              </a:solidFill>
              <a:hlinkClick xmlns:r="http://schemas.openxmlformats.org/officeDocument/2006/relationships" r:id="rId1"/>
            </a:rPr>
            <a:t>http://www.diffpy.org/products/pdfgetx3.html</a:t>
          </a:r>
          <a:endParaRPr lang="en-US" dirty="0">
            <a:solidFill>
              <a:schemeClr val="tx1"/>
            </a:solidFill>
          </a:endParaRPr>
        </a:p>
      </dgm:t>
    </dgm:pt>
    <dgm:pt modelId="{0637D767-EBFA-4AC4-AF2C-ACE52EAC8D67}" type="parTrans" cxnId="{0C820840-AD31-4A25-A958-1B72269CD0C4}">
      <dgm:prSet/>
      <dgm:spPr/>
      <dgm:t>
        <a:bodyPr/>
        <a:lstStyle/>
        <a:p>
          <a:endParaRPr lang="en-US"/>
        </a:p>
      </dgm:t>
    </dgm:pt>
    <dgm:pt modelId="{D5F0B1C4-B46B-4DAA-A802-08DEBE33A5EA}" type="sibTrans" cxnId="{0C820840-AD31-4A25-A958-1B72269CD0C4}">
      <dgm:prSet/>
      <dgm:spPr/>
      <dgm:t>
        <a:bodyPr/>
        <a:lstStyle/>
        <a:p>
          <a:endParaRPr lang="en-US"/>
        </a:p>
      </dgm:t>
    </dgm:pt>
    <dgm:pt modelId="{0EB62A52-B23A-46C2-8D8B-58E5A88B9D51}">
      <dgm:prSet phldrT="[Text]" custT="1"/>
      <dgm:spPr>
        <a:ln>
          <a:solidFill>
            <a:srgbClr val="003366"/>
          </a:solidFill>
        </a:ln>
      </dgm:spPr>
      <dgm:t>
        <a:bodyPr/>
        <a:lstStyle/>
        <a:p>
          <a:r>
            <a:rPr lang="en-US" sz="1800" dirty="0" smtClean="0">
              <a:solidFill>
                <a:schemeClr val="tx1"/>
              </a:solidFill>
            </a:rPr>
            <a:t>Data Modeling</a:t>
          </a:r>
          <a:endParaRPr lang="en-US" sz="1800" dirty="0">
            <a:solidFill>
              <a:schemeClr val="tx1"/>
            </a:solidFill>
          </a:endParaRPr>
        </a:p>
      </dgm:t>
    </dgm:pt>
    <dgm:pt modelId="{BB2B70F7-E631-46E1-8AD7-3522D34AC78D}" type="parTrans" cxnId="{5F259F0C-A9E2-4296-9F88-2805FB07C67D}">
      <dgm:prSet/>
      <dgm:spPr/>
      <dgm:t>
        <a:bodyPr/>
        <a:lstStyle/>
        <a:p>
          <a:endParaRPr lang="en-US"/>
        </a:p>
      </dgm:t>
    </dgm:pt>
    <dgm:pt modelId="{175491BB-CAB1-44D2-ACDF-D18D15717679}" type="sibTrans" cxnId="{5F259F0C-A9E2-4296-9F88-2805FB07C67D}">
      <dgm:prSet/>
      <dgm:spPr/>
      <dgm:t>
        <a:bodyPr/>
        <a:lstStyle/>
        <a:p>
          <a:endParaRPr lang="en-US"/>
        </a:p>
      </dgm:t>
    </dgm:pt>
    <dgm:pt modelId="{EE7FF41A-E4AF-4FA7-8033-84377E160526}">
      <dgm:prSet phldrT="[Text]"/>
      <dgm:spPr/>
      <dgm:t>
        <a:bodyPr/>
        <a:lstStyle/>
        <a:p>
          <a:r>
            <a:rPr lang="en-US" dirty="0" err="1" smtClean="0">
              <a:solidFill>
                <a:schemeClr val="tx1"/>
              </a:solidFill>
            </a:rPr>
            <a:t>PDFgui</a:t>
          </a:r>
          <a:r>
            <a:rPr lang="en-US" dirty="0" smtClean="0">
              <a:solidFill>
                <a:schemeClr val="tx1"/>
              </a:solidFill>
            </a:rPr>
            <a:t>: </a:t>
          </a:r>
          <a:r>
            <a:rPr lang="en-US" dirty="0" smtClean="0">
              <a:solidFill>
                <a:schemeClr val="tx1"/>
              </a:solidFill>
              <a:hlinkClick xmlns:r="http://schemas.openxmlformats.org/officeDocument/2006/relationships" r:id=""/>
            </a:rPr>
            <a:t>http://www.diffpy.org/</a:t>
          </a:r>
          <a:r>
            <a:rPr lang="en-US" dirty="0" smtClean="0">
              <a:solidFill>
                <a:schemeClr val="tx1"/>
              </a:solidFill>
            </a:rPr>
            <a:t> </a:t>
          </a:r>
          <a:endParaRPr lang="en-US" dirty="0">
            <a:solidFill>
              <a:schemeClr val="tx1"/>
            </a:solidFill>
          </a:endParaRPr>
        </a:p>
      </dgm:t>
    </dgm:pt>
    <dgm:pt modelId="{91F5AA3B-FE82-4A7B-BD45-C27E73402D4B}" type="parTrans" cxnId="{20AF5D10-61C0-4319-9902-0404519B54EE}">
      <dgm:prSet/>
      <dgm:spPr/>
      <dgm:t>
        <a:bodyPr/>
        <a:lstStyle/>
        <a:p>
          <a:endParaRPr lang="en-US"/>
        </a:p>
      </dgm:t>
    </dgm:pt>
    <dgm:pt modelId="{9C8E6034-BE23-4D12-B780-D09AE77FB7BA}" type="sibTrans" cxnId="{20AF5D10-61C0-4319-9902-0404519B54EE}">
      <dgm:prSet/>
      <dgm:spPr/>
      <dgm:t>
        <a:bodyPr/>
        <a:lstStyle/>
        <a:p>
          <a:endParaRPr lang="en-US"/>
        </a:p>
      </dgm:t>
    </dgm:pt>
    <dgm:pt modelId="{CEB1F680-9A00-4FE2-B0AA-1BBED453197A}">
      <dgm:prSet phldrT="[Text]"/>
      <dgm:spPr/>
      <dgm:t>
        <a:bodyPr/>
        <a:lstStyle/>
        <a:p>
          <a:endParaRPr lang="en-US" dirty="0">
            <a:solidFill>
              <a:schemeClr val="tx1"/>
            </a:solidFill>
          </a:endParaRPr>
        </a:p>
      </dgm:t>
    </dgm:pt>
    <dgm:pt modelId="{83A0F8F9-8DA2-4074-9C8A-1DAB1401D798}" type="parTrans" cxnId="{21C4B2B6-978F-42E1-AB95-7F5914896230}">
      <dgm:prSet/>
      <dgm:spPr/>
      <dgm:t>
        <a:bodyPr/>
        <a:lstStyle/>
        <a:p>
          <a:endParaRPr lang="en-US"/>
        </a:p>
      </dgm:t>
    </dgm:pt>
    <dgm:pt modelId="{3DCAAC20-AF28-4E88-8D59-5F5B998F0DA9}" type="sibTrans" cxnId="{21C4B2B6-978F-42E1-AB95-7F5914896230}">
      <dgm:prSet/>
      <dgm:spPr/>
      <dgm:t>
        <a:bodyPr/>
        <a:lstStyle/>
        <a:p>
          <a:endParaRPr lang="en-US"/>
        </a:p>
      </dgm:t>
    </dgm:pt>
    <dgm:pt modelId="{FE3B86C5-19AE-4AD7-9EE4-8AAD457B3DCC}">
      <dgm:prSet phldrT="[Text]"/>
      <dgm:spPr/>
      <dgm:t>
        <a:bodyPr/>
        <a:lstStyle/>
        <a:p>
          <a:r>
            <a:rPr lang="en-US" dirty="0" err="1" smtClean="0">
              <a:solidFill>
                <a:schemeClr val="tx1"/>
              </a:solidFill>
            </a:rPr>
            <a:t>RMCprofile</a:t>
          </a:r>
          <a:r>
            <a:rPr lang="en-US" dirty="0" smtClean="0">
              <a:solidFill>
                <a:schemeClr val="tx1"/>
              </a:solidFill>
            </a:rPr>
            <a:t>: </a:t>
          </a:r>
          <a:r>
            <a:rPr lang="en-US" dirty="0" smtClean="0">
              <a:solidFill>
                <a:schemeClr val="tx1"/>
              </a:solidFill>
              <a:hlinkClick xmlns:r="http://schemas.openxmlformats.org/officeDocument/2006/relationships" r:id=""/>
            </a:rPr>
            <a:t>http://www.isis.rl.ac.uk/RMC</a:t>
          </a:r>
          <a:r>
            <a:rPr lang="en-US" dirty="0" smtClean="0">
              <a:solidFill>
                <a:schemeClr val="tx1"/>
              </a:solidFill>
            </a:rPr>
            <a:t> </a:t>
          </a:r>
          <a:endParaRPr lang="en-US" dirty="0">
            <a:solidFill>
              <a:schemeClr val="tx1"/>
            </a:solidFill>
          </a:endParaRPr>
        </a:p>
      </dgm:t>
    </dgm:pt>
    <dgm:pt modelId="{08C491E7-2310-4DF1-BD4C-BD7916381BC7}" type="parTrans" cxnId="{4EB418C0-F24B-4C58-A8AA-A3CC64597E34}">
      <dgm:prSet/>
      <dgm:spPr/>
      <dgm:t>
        <a:bodyPr/>
        <a:lstStyle/>
        <a:p>
          <a:endParaRPr lang="en-US"/>
        </a:p>
      </dgm:t>
    </dgm:pt>
    <dgm:pt modelId="{43503CF4-A816-43CE-A69D-B4D410D0DAD2}" type="sibTrans" cxnId="{4EB418C0-F24B-4C58-A8AA-A3CC64597E34}">
      <dgm:prSet/>
      <dgm:spPr/>
      <dgm:t>
        <a:bodyPr/>
        <a:lstStyle/>
        <a:p>
          <a:endParaRPr lang="en-US"/>
        </a:p>
      </dgm:t>
    </dgm:pt>
    <dgm:pt modelId="{3A8F7CF6-6B36-45AE-AD49-7F6C5FF820F4}">
      <dgm:prSet phldrT="[Text]"/>
      <dgm:spPr/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DISCUS/DIFFEV: </a:t>
          </a:r>
          <a:r>
            <a:rPr lang="en-US" dirty="0" smtClean="0">
              <a:solidFill>
                <a:schemeClr val="tx1"/>
              </a:solidFill>
              <a:hlinkClick xmlns:r="http://schemas.openxmlformats.org/officeDocument/2006/relationships" r:id=""/>
            </a:rPr>
            <a:t>http://discus.sourceforge.net</a:t>
          </a:r>
          <a:r>
            <a:rPr lang="en-US" dirty="0" smtClean="0">
              <a:solidFill>
                <a:schemeClr val="tx1"/>
              </a:solidFill>
            </a:rPr>
            <a:t> </a:t>
          </a:r>
          <a:endParaRPr lang="en-US" dirty="0">
            <a:solidFill>
              <a:schemeClr val="tx1"/>
            </a:solidFill>
          </a:endParaRPr>
        </a:p>
      </dgm:t>
    </dgm:pt>
    <dgm:pt modelId="{B3CB223F-3728-4774-807C-A05C25DCCDB3}" type="parTrans" cxnId="{DD70DB2A-E9ED-45EB-8D28-2154E2F9E73A}">
      <dgm:prSet/>
      <dgm:spPr/>
      <dgm:t>
        <a:bodyPr/>
        <a:lstStyle/>
        <a:p>
          <a:endParaRPr lang="en-US"/>
        </a:p>
      </dgm:t>
    </dgm:pt>
    <dgm:pt modelId="{B8107B99-0401-444E-8F2B-99E76DAA6B1D}" type="sibTrans" cxnId="{DD70DB2A-E9ED-45EB-8D28-2154E2F9E73A}">
      <dgm:prSet/>
      <dgm:spPr/>
      <dgm:t>
        <a:bodyPr/>
        <a:lstStyle/>
        <a:p>
          <a:endParaRPr lang="en-US"/>
        </a:p>
      </dgm:t>
    </dgm:pt>
    <dgm:pt modelId="{0158FBF4-DC02-4B47-AD8A-83878CFB6E03}">
      <dgm:prSet phldrT="[Text]"/>
      <dgm:spPr/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Neutron:  </a:t>
          </a:r>
          <a:r>
            <a:rPr lang="en-US" dirty="0" smtClean="0">
              <a:solidFill>
                <a:schemeClr val="tx1"/>
              </a:solidFill>
              <a:hlinkClick xmlns:r="http://schemas.openxmlformats.org/officeDocument/2006/relationships" r:id="rId2"/>
            </a:rPr>
            <a:t>http://neutronsources.org</a:t>
          </a:r>
          <a:endParaRPr lang="en-US" dirty="0">
            <a:solidFill>
              <a:schemeClr val="tx1"/>
            </a:solidFill>
          </a:endParaRPr>
        </a:p>
      </dgm:t>
    </dgm:pt>
    <dgm:pt modelId="{8DD55AC3-2ED8-4430-B70F-C80710745487}" type="parTrans" cxnId="{1F07B00F-AC49-4D16-9B85-325D61C3F175}">
      <dgm:prSet/>
      <dgm:spPr/>
      <dgm:t>
        <a:bodyPr/>
        <a:lstStyle/>
        <a:p>
          <a:endParaRPr lang="en-US"/>
        </a:p>
      </dgm:t>
    </dgm:pt>
    <dgm:pt modelId="{6C4CECDC-92A2-40FC-8CA6-9DCF0438DDFB}" type="sibTrans" cxnId="{1F07B00F-AC49-4D16-9B85-325D61C3F175}">
      <dgm:prSet/>
      <dgm:spPr/>
      <dgm:t>
        <a:bodyPr/>
        <a:lstStyle/>
        <a:p>
          <a:endParaRPr lang="en-US"/>
        </a:p>
      </dgm:t>
    </dgm:pt>
    <dgm:pt modelId="{8AD36386-E360-447C-9D2F-CB9323951349}">
      <dgm:prSet phldrT="[Text]"/>
      <dgm:spPr/>
      <dgm:t>
        <a:bodyPr/>
        <a:lstStyle/>
        <a:p>
          <a:endParaRPr lang="en-US" dirty="0">
            <a:solidFill>
              <a:schemeClr val="tx1"/>
            </a:solidFill>
          </a:endParaRPr>
        </a:p>
      </dgm:t>
    </dgm:pt>
    <dgm:pt modelId="{D2DE2823-FE87-4390-9EF9-2B4C2E804EB7}" type="parTrans" cxnId="{D7AAAA8B-43C4-4C5E-8E34-458714D09011}">
      <dgm:prSet/>
      <dgm:spPr/>
      <dgm:t>
        <a:bodyPr/>
        <a:lstStyle/>
        <a:p>
          <a:endParaRPr lang="en-US"/>
        </a:p>
      </dgm:t>
    </dgm:pt>
    <dgm:pt modelId="{EB4FABA1-1564-43AF-9B34-49D58F70728A}" type="sibTrans" cxnId="{D7AAAA8B-43C4-4C5E-8E34-458714D09011}">
      <dgm:prSet/>
      <dgm:spPr/>
      <dgm:t>
        <a:bodyPr/>
        <a:lstStyle/>
        <a:p>
          <a:endParaRPr lang="en-US"/>
        </a:p>
      </dgm:t>
    </dgm:pt>
    <dgm:pt modelId="{B850238C-0323-4AD4-80DF-F9077DB22CD3}">
      <dgm:prSet phldrT="[Text]"/>
      <dgm:spPr/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Gudrun: </a:t>
          </a:r>
          <a:r>
            <a:rPr lang="en-US" b="0" i="0" dirty="0" smtClean="0">
              <a:solidFill>
                <a:schemeClr val="tx1"/>
              </a:solidFill>
              <a:hlinkClick xmlns:r="http://schemas.openxmlformats.org/officeDocument/2006/relationships" r:id=""/>
            </a:rPr>
            <a:t>http://disordmat.moonfruit.com/</a:t>
          </a:r>
          <a:endParaRPr lang="en-US" dirty="0">
            <a:solidFill>
              <a:schemeClr val="tx1"/>
            </a:solidFill>
          </a:endParaRPr>
        </a:p>
      </dgm:t>
    </dgm:pt>
    <dgm:pt modelId="{FC768F6D-F1B4-4AF7-8E0F-262C31631D8E}" type="parTrans" cxnId="{4EC1F29A-F26E-4DD7-8D98-CFB5FCC4C084}">
      <dgm:prSet/>
      <dgm:spPr/>
      <dgm:t>
        <a:bodyPr/>
        <a:lstStyle/>
        <a:p>
          <a:endParaRPr lang="en-US"/>
        </a:p>
      </dgm:t>
    </dgm:pt>
    <dgm:pt modelId="{2EA20A67-7FDE-417E-8556-C3328B6E12E0}" type="sibTrans" cxnId="{4EC1F29A-F26E-4DD7-8D98-CFB5FCC4C084}">
      <dgm:prSet/>
      <dgm:spPr/>
      <dgm:t>
        <a:bodyPr/>
        <a:lstStyle/>
        <a:p>
          <a:endParaRPr lang="en-US"/>
        </a:p>
      </dgm:t>
    </dgm:pt>
    <dgm:pt modelId="{DBB1A71F-3D33-4DFB-B1B5-B9161C5754E1}">
      <dgm:prSet phldrT="[Text]"/>
      <dgm:spPr/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EPSR: </a:t>
          </a:r>
          <a:r>
            <a:rPr lang="en-US" b="0" i="0" dirty="0" smtClean="0">
              <a:solidFill>
                <a:schemeClr val="tx1"/>
              </a:solidFill>
              <a:hlinkClick xmlns:r="http://schemas.openxmlformats.org/officeDocument/2006/relationships" r:id=""/>
            </a:rPr>
            <a:t>http://disordmat.moonfruit.com/</a:t>
          </a:r>
          <a:endParaRPr lang="en-US" dirty="0">
            <a:solidFill>
              <a:schemeClr val="tx1"/>
            </a:solidFill>
          </a:endParaRPr>
        </a:p>
      </dgm:t>
    </dgm:pt>
    <dgm:pt modelId="{216D1DB0-1B88-47F5-8EA3-B3D8D419E825}" type="parTrans" cxnId="{E369D7DB-942A-4B1C-A4A5-0BEC165C33D3}">
      <dgm:prSet/>
      <dgm:spPr/>
      <dgm:t>
        <a:bodyPr/>
        <a:lstStyle/>
        <a:p>
          <a:endParaRPr lang="en-US"/>
        </a:p>
      </dgm:t>
    </dgm:pt>
    <dgm:pt modelId="{8DA4E88C-8D3F-4CF7-B41B-E174C1A25E85}" type="sibTrans" cxnId="{E369D7DB-942A-4B1C-A4A5-0BEC165C33D3}">
      <dgm:prSet/>
      <dgm:spPr/>
      <dgm:t>
        <a:bodyPr/>
        <a:lstStyle/>
        <a:p>
          <a:endParaRPr lang="en-US"/>
        </a:p>
      </dgm:t>
    </dgm:pt>
    <dgm:pt modelId="{82B0E0EF-A949-4179-A004-027A322B8991}">
      <dgm:prSet phldrT="[Text]"/>
      <dgm:spPr/>
      <dgm:t>
        <a:bodyPr/>
        <a:lstStyle/>
        <a:p>
          <a:r>
            <a:rPr lang="en-US" dirty="0" err="1" smtClean="0">
              <a:solidFill>
                <a:schemeClr val="tx1"/>
              </a:solidFill>
            </a:rPr>
            <a:t>Topas</a:t>
          </a:r>
          <a:r>
            <a:rPr lang="en-US" dirty="0" smtClean="0">
              <a:solidFill>
                <a:schemeClr val="tx1"/>
              </a:solidFill>
            </a:rPr>
            <a:t> Academic: </a:t>
          </a:r>
          <a:r>
            <a:rPr lang="en-US" dirty="0" smtClean="0">
              <a:solidFill>
                <a:schemeClr val="tx1"/>
              </a:solidFill>
              <a:hlinkClick xmlns:r="http://schemas.openxmlformats.org/officeDocument/2006/relationships" r:id="rId3"/>
            </a:rPr>
            <a:t>http://www.topas-academic.net</a:t>
          </a:r>
          <a:endParaRPr lang="en-US" dirty="0">
            <a:solidFill>
              <a:schemeClr val="tx1"/>
            </a:solidFill>
          </a:endParaRPr>
        </a:p>
      </dgm:t>
    </dgm:pt>
    <dgm:pt modelId="{163AEC4B-BA0B-4BAF-A1C0-D0A8955C58BC}" type="parTrans" cxnId="{5F7A838C-697D-41C8-A711-747834B25F51}">
      <dgm:prSet/>
      <dgm:spPr/>
      <dgm:t>
        <a:bodyPr/>
        <a:lstStyle/>
        <a:p>
          <a:endParaRPr lang="en-US"/>
        </a:p>
      </dgm:t>
    </dgm:pt>
    <dgm:pt modelId="{84B4FE87-6088-481E-AA15-9DA77688EE6F}" type="sibTrans" cxnId="{5F7A838C-697D-41C8-A711-747834B25F51}">
      <dgm:prSet/>
      <dgm:spPr/>
      <dgm:t>
        <a:bodyPr/>
        <a:lstStyle/>
        <a:p>
          <a:endParaRPr lang="en-US"/>
        </a:p>
      </dgm:t>
    </dgm:pt>
    <dgm:pt modelId="{0F92266F-FD5A-4222-913D-B516CD5D15CF}">
      <dgm:prSet phldrT="[Text]"/>
      <dgm:spPr/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ADDIE: </a:t>
          </a:r>
          <a:r>
            <a:rPr lang="en-US" dirty="0" err="1" smtClean="0">
              <a:solidFill>
                <a:schemeClr val="tx1"/>
              </a:solidFill>
            </a:rPr>
            <a:t>ADvanced</a:t>
          </a:r>
          <a:r>
            <a:rPr lang="en-US" dirty="0" smtClean="0">
              <a:solidFill>
                <a:schemeClr val="tx1"/>
              </a:solidFill>
            </a:rPr>
            <a:t> </a:t>
          </a:r>
          <a:r>
            <a:rPr lang="en-US" dirty="0" err="1" smtClean="0">
              <a:solidFill>
                <a:schemeClr val="tx1"/>
              </a:solidFill>
            </a:rPr>
            <a:t>DIffraction</a:t>
          </a:r>
          <a:r>
            <a:rPr lang="en-US" dirty="0" smtClean="0">
              <a:solidFill>
                <a:schemeClr val="tx1"/>
              </a:solidFill>
            </a:rPr>
            <a:t> Environment: coming soon from ORNL!</a:t>
          </a:r>
          <a:endParaRPr lang="en-US" dirty="0">
            <a:solidFill>
              <a:schemeClr val="tx1"/>
            </a:solidFill>
          </a:endParaRPr>
        </a:p>
      </dgm:t>
    </dgm:pt>
    <dgm:pt modelId="{32989278-67D2-4656-8983-0AEF357EE24B}" type="parTrans" cxnId="{1280AA54-2D0E-4379-83E0-86F659644A31}">
      <dgm:prSet/>
      <dgm:spPr/>
      <dgm:t>
        <a:bodyPr/>
        <a:lstStyle/>
        <a:p>
          <a:endParaRPr lang="en-US"/>
        </a:p>
      </dgm:t>
    </dgm:pt>
    <dgm:pt modelId="{9022498C-C730-42D3-A253-75E7055580C7}" type="sibTrans" cxnId="{1280AA54-2D0E-4379-83E0-86F659644A31}">
      <dgm:prSet/>
      <dgm:spPr/>
      <dgm:t>
        <a:bodyPr/>
        <a:lstStyle/>
        <a:p>
          <a:endParaRPr lang="en-US"/>
        </a:p>
      </dgm:t>
    </dgm:pt>
    <dgm:pt modelId="{1EAA2808-9499-4A1B-A89E-742845E37950}">
      <dgm:prSet phldrT="[Text]"/>
      <dgm:spPr/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X-ray: </a:t>
          </a:r>
          <a:r>
            <a:rPr lang="en-US" dirty="0" smtClean="0">
              <a:solidFill>
                <a:schemeClr val="tx1"/>
              </a:solidFill>
              <a:hlinkClick xmlns:r="http://schemas.openxmlformats.org/officeDocument/2006/relationships" r:id="rId4"/>
            </a:rPr>
            <a:t>http://www.lightsources.org</a:t>
          </a:r>
          <a:r>
            <a:rPr lang="en-US" dirty="0" smtClean="0">
              <a:solidFill>
                <a:schemeClr val="tx1"/>
              </a:solidFill>
            </a:rPr>
            <a:t> </a:t>
          </a:r>
          <a:endParaRPr lang="en-US" dirty="0">
            <a:solidFill>
              <a:schemeClr val="tx1"/>
            </a:solidFill>
          </a:endParaRPr>
        </a:p>
      </dgm:t>
    </dgm:pt>
    <dgm:pt modelId="{CA500B59-9625-4E33-BB39-F255FCCAD856}" type="parTrans" cxnId="{1409F60B-128E-4AE2-A47D-C58080D2E11D}">
      <dgm:prSet/>
      <dgm:spPr/>
      <dgm:t>
        <a:bodyPr/>
        <a:lstStyle/>
        <a:p>
          <a:endParaRPr lang="en-US"/>
        </a:p>
      </dgm:t>
    </dgm:pt>
    <dgm:pt modelId="{84DA881C-664A-4516-9088-741AA518E1E7}" type="sibTrans" cxnId="{1409F60B-128E-4AE2-A47D-C58080D2E11D}">
      <dgm:prSet/>
      <dgm:spPr/>
      <dgm:t>
        <a:bodyPr/>
        <a:lstStyle/>
        <a:p>
          <a:endParaRPr lang="en-US"/>
        </a:p>
      </dgm:t>
    </dgm:pt>
    <dgm:pt modelId="{1A6B4666-FB36-412D-AD8A-407E11D1D3ED}" type="pres">
      <dgm:prSet presAssocID="{03A58A8C-A984-4799-89E5-AFF90E06F43B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5C17A90-834A-4C68-BFBC-5087B65045B4}" type="pres">
      <dgm:prSet presAssocID="{8BEFB806-4DCD-46E0-962D-D4FC204458FC}" presName="linNode" presStyleCnt="0"/>
      <dgm:spPr/>
    </dgm:pt>
    <dgm:pt modelId="{E733AFF6-0478-45B9-BF18-CC8170030890}" type="pres">
      <dgm:prSet presAssocID="{8BEFB806-4DCD-46E0-962D-D4FC204458FC}" presName="parentText" presStyleLbl="node1" presStyleIdx="0" presStyleCnt="3" custScaleX="8518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0E85722-DD47-475A-B9AA-F74ACAC3543D}" type="pres">
      <dgm:prSet presAssocID="{8BEFB806-4DCD-46E0-962D-D4FC204458FC}" presName="descendantText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029A2EC-4510-4D05-B7C2-03BD8F5049B6}" type="pres">
      <dgm:prSet presAssocID="{48CB6902-F35F-4051-9F49-677457168C0F}" presName="sp" presStyleCnt="0"/>
      <dgm:spPr/>
    </dgm:pt>
    <dgm:pt modelId="{CD62AA26-E4CB-4C27-AD69-C01BE4BDD482}" type="pres">
      <dgm:prSet presAssocID="{501713A1-030B-4429-B363-4779198AE1DE}" presName="linNode" presStyleCnt="0"/>
      <dgm:spPr/>
    </dgm:pt>
    <dgm:pt modelId="{0BB47B87-8E75-403E-8071-8B434DAC32C3}" type="pres">
      <dgm:prSet presAssocID="{501713A1-030B-4429-B363-4779198AE1DE}" presName="parentText" presStyleLbl="node1" presStyleIdx="1" presStyleCnt="3" custScaleX="8518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CEC55FA-771B-402D-A716-6E8FDAA2C7EF}" type="pres">
      <dgm:prSet presAssocID="{501713A1-030B-4429-B363-4779198AE1DE}" presName="descendantText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37D8340-DC58-482F-8789-93F9B3C90754}" type="pres">
      <dgm:prSet presAssocID="{2C7F0CAB-862B-4451-97A0-F39DDDD21622}" presName="sp" presStyleCnt="0"/>
      <dgm:spPr/>
    </dgm:pt>
    <dgm:pt modelId="{8CDB95DD-2035-4964-95A6-10FA0133A3DC}" type="pres">
      <dgm:prSet presAssocID="{0EB62A52-B23A-46C2-8D8B-58E5A88B9D51}" presName="linNode" presStyleCnt="0"/>
      <dgm:spPr/>
    </dgm:pt>
    <dgm:pt modelId="{660F6546-2FF3-4582-AC20-9B888143215D}" type="pres">
      <dgm:prSet presAssocID="{0EB62A52-B23A-46C2-8D8B-58E5A88B9D51}" presName="parentText" presStyleLbl="node1" presStyleIdx="2" presStyleCnt="3" custScaleX="8518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C83DCDD-B686-4830-96F9-5AC4430DA908}" type="pres">
      <dgm:prSet presAssocID="{0EB62A52-B23A-46C2-8D8B-58E5A88B9D51}" presName="descendantText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C820840-AD31-4A25-A958-1B72269CD0C4}" srcId="{501713A1-030B-4429-B363-4779198AE1DE}" destId="{4D7E8B07-3BA1-4287-A897-10A8E13B370A}" srcOrd="1" destOrd="0" parTransId="{0637D767-EBFA-4AC4-AF2C-ACE52EAC8D67}" sibTransId="{D5F0B1C4-B46B-4DAA-A802-08DEBE33A5EA}"/>
    <dgm:cxn modelId="{26E4B38D-6270-477E-853E-5707F712B575}" type="presOf" srcId="{DBB1A71F-3D33-4DFB-B1B5-B9161C5754E1}" destId="{EC83DCDD-B686-4830-96F9-5AC4430DA908}" srcOrd="0" destOrd="4" presId="urn:microsoft.com/office/officeart/2005/8/layout/vList5"/>
    <dgm:cxn modelId="{5F7A838C-697D-41C8-A711-747834B25F51}" srcId="{0EB62A52-B23A-46C2-8D8B-58E5A88B9D51}" destId="{82B0E0EF-A949-4179-A004-027A322B8991}" srcOrd="1" destOrd="0" parTransId="{163AEC4B-BA0B-4BAF-A1C0-D0A8955C58BC}" sibTransId="{84B4FE87-6088-481E-AA15-9DA77688EE6F}"/>
    <dgm:cxn modelId="{20AF5D10-61C0-4319-9902-0404519B54EE}" srcId="{0EB62A52-B23A-46C2-8D8B-58E5A88B9D51}" destId="{EE7FF41A-E4AF-4FA7-8033-84377E160526}" srcOrd="0" destOrd="0" parTransId="{91F5AA3B-FE82-4A7B-BD45-C27E73402D4B}" sibTransId="{9C8E6034-BE23-4D12-B780-D09AE77FB7BA}"/>
    <dgm:cxn modelId="{AE70DDF1-39B4-418F-A5BF-BC018C6D4679}" srcId="{03A58A8C-A984-4799-89E5-AFF90E06F43B}" destId="{8BEFB806-4DCD-46E0-962D-D4FC204458FC}" srcOrd="0" destOrd="0" parTransId="{0CC9C3EB-D65C-403C-8119-26AE189F6EC8}" sibTransId="{48CB6902-F35F-4051-9F49-677457168C0F}"/>
    <dgm:cxn modelId="{7E024444-F318-4DDD-8C03-8C96FB6B49D1}" type="presOf" srcId="{0158FBF4-DC02-4B47-AD8A-83878CFB6E03}" destId="{E0E85722-DD47-475A-B9AA-F74ACAC3543D}" srcOrd="0" destOrd="1" presId="urn:microsoft.com/office/officeart/2005/8/layout/vList5"/>
    <dgm:cxn modelId="{E369D7DB-942A-4B1C-A4A5-0BEC165C33D3}" srcId="{0EB62A52-B23A-46C2-8D8B-58E5A88B9D51}" destId="{DBB1A71F-3D33-4DFB-B1B5-B9161C5754E1}" srcOrd="4" destOrd="0" parTransId="{216D1DB0-1B88-47F5-8EA3-B3D8D419E825}" sibTransId="{8DA4E88C-8D3F-4CF7-B41B-E174C1A25E85}"/>
    <dgm:cxn modelId="{57091B62-0DF7-45D2-9415-41A735EF3FDC}" type="presOf" srcId="{B850238C-0323-4AD4-80DF-F9077DB22CD3}" destId="{CCEC55FA-771B-402D-A716-6E8FDAA2C7EF}" srcOrd="0" destOrd="2" presId="urn:microsoft.com/office/officeart/2005/8/layout/vList5"/>
    <dgm:cxn modelId="{369BA4E5-DC1F-4961-B1E2-1DAC8E743580}" type="presOf" srcId="{8BEFB806-4DCD-46E0-962D-D4FC204458FC}" destId="{E733AFF6-0478-45B9-BF18-CC8170030890}" srcOrd="0" destOrd="0" presId="urn:microsoft.com/office/officeart/2005/8/layout/vList5"/>
    <dgm:cxn modelId="{1280AA54-2D0E-4379-83E0-86F659644A31}" srcId="{501713A1-030B-4429-B363-4779198AE1DE}" destId="{0F92266F-FD5A-4222-913D-B516CD5D15CF}" srcOrd="3" destOrd="0" parTransId="{32989278-67D2-4656-8983-0AEF357EE24B}" sibTransId="{9022498C-C730-42D3-A253-75E7055580C7}"/>
    <dgm:cxn modelId="{E3417205-CC9E-4FF2-9128-CF254078F0EE}" srcId="{501713A1-030B-4429-B363-4779198AE1DE}" destId="{A429F1DF-A3C5-4FDE-8918-F0112505CD3C}" srcOrd="0" destOrd="0" parTransId="{E38CDADC-3E43-4C20-886E-D656EE0EFF94}" sibTransId="{D0CD0BED-5F42-43CB-A8FC-FE28D51EDE2E}"/>
    <dgm:cxn modelId="{F2A1EDA2-6A8B-4202-BFBB-D1ABF4C07935}" type="presOf" srcId="{501713A1-030B-4429-B363-4779198AE1DE}" destId="{0BB47B87-8E75-403E-8071-8B434DAC32C3}" srcOrd="0" destOrd="0" presId="urn:microsoft.com/office/officeart/2005/8/layout/vList5"/>
    <dgm:cxn modelId="{B0E02917-5A9E-4B1A-99CC-05E62D4325D2}" type="presOf" srcId="{A429F1DF-A3C5-4FDE-8918-F0112505CD3C}" destId="{CCEC55FA-771B-402D-A716-6E8FDAA2C7EF}" srcOrd="0" destOrd="0" presId="urn:microsoft.com/office/officeart/2005/8/layout/vList5"/>
    <dgm:cxn modelId="{F827C5CB-F17D-44D0-86DC-B006DB96873E}" srcId="{03A58A8C-A984-4799-89E5-AFF90E06F43B}" destId="{501713A1-030B-4429-B363-4779198AE1DE}" srcOrd="1" destOrd="0" parTransId="{A7D8715B-CF0F-4645-BAAE-DE67CD9A47A3}" sibTransId="{2C7F0CAB-862B-4451-97A0-F39DDDD21622}"/>
    <dgm:cxn modelId="{1F07B00F-AC49-4D16-9B85-325D61C3F175}" srcId="{8BEFB806-4DCD-46E0-962D-D4FC204458FC}" destId="{0158FBF4-DC02-4B47-AD8A-83878CFB6E03}" srcOrd="1" destOrd="0" parTransId="{8DD55AC3-2ED8-4430-B70F-C80710745487}" sibTransId="{6C4CECDC-92A2-40FC-8CA6-9DCF0438DDFB}"/>
    <dgm:cxn modelId="{01AA3371-7795-4845-810F-D7A9D62C69E7}" type="presOf" srcId="{FE3B86C5-19AE-4AD7-9EE4-8AAD457B3DCC}" destId="{EC83DCDD-B686-4830-96F9-5AC4430DA908}" srcOrd="0" destOrd="2" presId="urn:microsoft.com/office/officeart/2005/8/layout/vList5"/>
    <dgm:cxn modelId="{DD70DB2A-E9ED-45EB-8D28-2154E2F9E73A}" srcId="{0EB62A52-B23A-46C2-8D8B-58E5A88B9D51}" destId="{3A8F7CF6-6B36-45AE-AD49-7F6C5FF820F4}" srcOrd="3" destOrd="0" parTransId="{B3CB223F-3728-4774-807C-A05C25DCCDB3}" sibTransId="{B8107B99-0401-444E-8F2B-99E76DAA6B1D}"/>
    <dgm:cxn modelId="{E6192862-18C0-46AA-A450-F0024323BC02}" type="presOf" srcId="{1EAA2808-9499-4A1B-A89E-742845E37950}" destId="{E0E85722-DD47-475A-B9AA-F74ACAC3543D}" srcOrd="0" destOrd="2" presId="urn:microsoft.com/office/officeart/2005/8/layout/vList5"/>
    <dgm:cxn modelId="{4EB418C0-F24B-4C58-A8AA-A3CC64597E34}" srcId="{0EB62A52-B23A-46C2-8D8B-58E5A88B9D51}" destId="{FE3B86C5-19AE-4AD7-9EE4-8AAD457B3DCC}" srcOrd="2" destOrd="0" parTransId="{08C491E7-2310-4DF1-BD4C-BD7916381BC7}" sibTransId="{43503CF4-A816-43CE-A69D-B4D410D0DAD2}"/>
    <dgm:cxn modelId="{21C4B2B6-978F-42E1-AB95-7F5914896230}" srcId="{8BEFB806-4DCD-46E0-962D-D4FC204458FC}" destId="{CEB1F680-9A00-4FE2-B0AA-1BBED453197A}" srcOrd="3" destOrd="0" parTransId="{83A0F8F9-8DA2-4074-9C8A-1DAB1401D798}" sibTransId="{3DCAAC20-AF28-4E88-8D59-5F5B998F0DA9}"/>
    <dgm:cxn modelId="{4EC1F29A-F26E-4DD7-8D98-CFB5FCC4C084}" srcId="{501713A1-030B-4429-B363-4779198AE1DE}" destId="{B850238C-0323-4AD4-80DF-F9077DB22CD3}" srcOrd="2" destOrd="0" parTransId="{FC768F6D-F1B4-4AF7-8E0F-262C31631D8E}" sibTransId="{2EA20A67-7FDE-417E-8556-C3328B6E12E0}"/>
    <dgm:cxn modelId="{19BBBE11-E5F2-46AD-AE85-5A507A2BC543}" type="presOf" srcId="{0F92266F-FD5A-4222-913D-B516CD5D15CF}" destId="{CCEC55FA-771B-402D-A716-6E8FDAA2C7EF}" srcOrd="0" destOrd="3" presId="urn:microsoft.com/office/officeart/2005/8/layout/vList5"/>
    <dgm:cxn modelId="{5F259F0C-A9E2-4296-9F88-2805FB07C67D}" srcId="{03A58A8C-A984-4799-89E5-AFF90E06F43B}" destId="{0EB62A52-B23A-46C2-8D8B-58E5A88B9D51}" srcOrd="2" destOrd="0" parTransId="{BB2B70F7-E631-46E1-8AD7-3522D34AC78D}" sibTransId="{175491BB-CAB1-44D2-ACDF-D18D15717679}"/>
    <dgm:cxn modelId="{10AE38EC-2F5B-44CC-8464-69927D567E07}" type="presOf" srcId="{82B0E0EF-A949-4179-A004-027A322B8991}" destId="{EC83DCDD-B686-4830-96F9-5AC4430DA908}" srcOrd="0" destOrd="1" presId="urn:microsoft.com/office/officeart/2005/8/layout/vList5"/>
    <dgm:cxn modelId="{1CB32112-45C5-4F38-82EE-3FA80B19AD5D}" type="presOf" srcId="{03A58A8C-A984-4799-89E5-AFF90E06F43B}" destId="{1A6B4666-FB36-412D-AD8A-407E11D1D3ED}" srcOrd="0" destOrd="0" presId="urn:microsoft.com/office/officeart/2005/8/layout/vList5"/>
    <dgm:cxn modelId="{DBC4E3D8-FB9F-4C46-BBF2-E2EE745E114F}" type="presOf" srcId="{EE7FF41A-E4AF-4FA7-8033-84377E160526}" destId="{EC83DCDD-B686-4830-96F9-5AC4430DA908}" srcOrd="0" destOrd="0" presId="urn:microsoft.com/office/officeart/2005/8/layout/vList5"/>
    <dgm:cxn modelId="{D7AAAA8B-43C4-4C5E-8E34-458714D09011}" srcId="{8BEFB806-4DCD-46E0-962D-D4FC204458FC}" destId="{8AD36386-E360-447C-9D2F-CB9323951349}" srcOrd="0" destOrd="0" parTransId="{D2DE2823-FE87-4390-9EF9-2B4C2E804EB7}" sibTransId="{EB4FABA1-1564-43AF-9B34-49D58F70728A}"/>
    <dgm:cxn modelId="{15D7B9FA-9F3D-4C79-800A-3FEC319C3CBA}" type="presOf" srcId="{8AD36386-E360-447C-9D2F-CB9323951349}" destId="{E0E85722-DD47-475A-B9AA-F74ACAC3543D}" srcOrd="0" destOrd="0" presId="urn:microsoft.com/office/officeart/2005/8/layout/vList5"/>
    <dgm:cxn modelId="{7D382EB3-0D7C-4E2B-BC5F-EF7766404B42}" type="presOf" srcId="{4D7E8B07-3BA1-4287-A897-10A8E13B370A}" destId="{CCEC55FA-771B-402D-A716-6E8FDAA2C7EF}" srcOrd="0" destOrd="1" presId="urn:microsoft.com/office/officeart/2005/8/layout/vList5"/>
    <dgm:cxn modelId="{1409F60B-128E-4AE2-A47D-C58080D2E11D}" srcId="{8BEFB806-4DCD-46E0-962D-D4FC204458FC}" destId="{1EAA2808-9499-4A1B-A89E-742845E37950}" srcOrd="2" destOrd="0" parTransId="{CA500B59-9625-4E33-BB39-F255FCCAD856}" sibTransId="{84DA881C-664A-4516-9088-741AA518E1E7}"/>
    <dgm:cxn modelId="{C2D4A75D-D5E4-40B8-96EF-F72555CA4330}" type="presOf" srcId="{0EB62A52-B23A-46C2-8D8B-58E5A88B9D51}" destId="{660F6546-2FF3-4582-AC20-9B888143215D}" srcOrd="0" destOrd="0" presId="urn:microsoft.com/office/officeart/2005/8/layout/vList5"/>
    <dgm:cxn modelId="{41784DDE-BEE4-4814-ABCB-6C070AD451F8}" type="presOf" srcId="{CEB1F680-9A00-4FE2-B0AA-1BBED453197A}" destId="{E0E85722-DD47-475A-B9AA-F74ACAC3543D}" srcOrd="0" destOrd="3" presId="urn:microsoft.com/office/officeart/2005/8/layout/vList5"/>
    <dgm:cxn modelId="{2B8360DF-4ABF-4A67-A202-C557DC15A419}" type="presOf" srcId="{3A8F7CF6-6B36-45AE-AD49-7F6C5FF820F4}" destId="{EC83DCDD-B686-4830-96F9-5AC4430DA908}" srcOrd="0" destOrd="3" presId="urn:microsoft.com/office/officeart/2005/8/layout/vList5"/>
    <dgm:cxn modelId="{919BFAAE-8B0B-4EF3-BC15-180C60721DF6}" type="presParOf" srcId="{1A6B4666-FB36-412D-AD8A-407E11D1D3ED}" destId="{D5C17A90-834A-4C68-BFBC-5087B65045B4}" srcOrd="0" destOrd="0" presId="urn:microsoft.com/office/officeart/2005/8/layout/vList5"/>
    <dgm:cxn modelId="{1380B3FF-AF2C-4DF1-BFBD-47962C5455D4}" type="presParOf" srcId="{D5C17A90-834A-4C68-BFBC-5087B65045B4}" destId="{E733AFF6-0478-45B9-BF18-CC8170030890}" srcOrd="0" destOrd="0" presId="urn:microsoft.com/office/officeart/2005/8/layout/vList5"/>
    <dgm:cxn modelId="{5A6528C2-6403-40D3-A558-EA58F841A6B6}" type="presParOf" srcId="{D5C17A90-834A-4C68-BFBC-5087B65045B4}" destId="{E0E85722-DD47-475A-B9AA-F74ACAC3543D}" srcOrd="1" destOrd="0" presId="urn:microsoft.com/office/officeart/2005/8/layout/vList5"/>
    <dgm:cxn modelId="{8A919608-56DE-401F-AAF9-3EA17DCFBA9B}" type="presParOf" srcId="{1A6B4666-FB36-412D-AD8A-407E11D1D3ED}" destId="{6029A2EC-4510-4D05-B7C2-03BD8F5049B6}" srcOrd="1" destOrd="0" presId="urn:microsoft.com/office/officeart/2005/8/layout/vList5"/>
    <dgm:cxn modelId="{01D7D36F-2979-4EDA-8A57-7949C5B8D82D}" type="presParOf" srcId="{1A6B4666-FB36-412D-AD8A-407E11D1D3ED}" destId="{CD62AA26-E4CB-4C27-AD69-C01BE4BDD482}" srcOrd="2" destOrd="0" presId="urn:microsoft.com/office/officeart/2005/8/layout/vList5"/>
    <dgm:cxn modelId="{7DDC9ABB-3216-4C51-A268-EE72DAE2398F}" type="presParOf" srcId="{CD62AA26-E4CB-4C27-AD69-C01BE4BDD482}" destId="{0BB47B87-8E75-403E-8071-8B434DAC32C3}" srcOrd="0" destOrd="0" presId="urn:microsoft.com/office/officeart/2005/8/layout/vList5"/>
    <dgm:cxn modelId="{97285982-2404-4A0D-9428-5768233295B0}" type="presParOf" srcId="{CD62AA26-E4CB-4C27-AD69-C01BE4BDD482}" destId="{CCEC55FA-771B-402D-A716-6E8FDAA2C7EF}" srcOrd="1" destOrd="0" presId="urn:microsoft.com/office/officeart/2005/8/layout/vList5"/>
    <dgm:cxn modelId="{6DF9CEC1-0832-416C-91F9-AB7B7A0F6267}" type="presParOf" srcId="{1A6B4666-FB36-412D-AD8A-407E11D1D3ED}" destId="{437D8340-DC58-482F-8789-93F9B3C90754}" srcOrd="3" destOrd="0" presId="urn:microsoft.com/office/officeart/2005/8/layout/vList5"/>
    <dgm:cxn modelId="{991DBD86-4062-470D-96FD-59F28EBC2AED}" type="presParOf" srcId="{1A6B4666-FB36-412D-AD8A-407E11D1D3ED}" destId="{8CDB95DD-2035-4964-95A6-10FA0133A3DC}" srcOrd="4" destOrd="0" presId="urn:microsoft.com/office/officeart/2005/8/layout/vList5"/>
    <dgm:cxn modelId="{19A27CBA-14AB-4F86-BD31-66404B89CFFE}" type="presParOf" srcId="{8CDB95DD-2035-4964-95A6-10FA0133A3DC}" destId="{660F6546-2FF3-4582-AC20-9B888143215D}" srcOrd="0" destOrd="0" presId="urn:microsoft.com/office/officeart/2005/8/layout/vList5"/>
    <dgm:cxn modelId="{74801414-E3E9-40CB-8424-C3356EBE3158}" type="presParOf" srcId="{8CDB95DD-2035-4964-95A6-10FA0133A3DC}" destId="{EC83DCDD-B686-4830-96F9-5AC4430DA908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E85722-DD47-475A-B9AA-F74ACAC3543D}">
      <dsp:nvSpPr>
        <dsp:cNvPr id="0" name=""/>
        <dsp:cNvSpPr/>
      </dsp:nvSpPr>
      <dsp:spPr>
        <a:xfrm rot="5400000">
          <a:off x="4703442" y="-1903491"/>
          <a:ext cx="1047750" cy="5120640"/>
        </a:xfrm>
        <a:prstGeom prst="round2Same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20955" rIns="41910" bIns="2095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100" kern="1200" dirty="0">
            <a:solidFill>
              <a:schemeClr val="tx1"/>
            </a:solidFill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100" kern="1200" dirty="0" smtClean="0">
              <a:solidFill>
                <a:schemeClr val="tx1"/>
              </a:solidFill>
            </a:rPr>
            <a:t>Neutron:  </a:t>
          </a:r>
          <a:r>
            <a:rPr lang="en-US" sz="1100" kern="1200" dirty="0" smtClean="0">
              <a:solidFill>
                <a:schemeClr val="tx1"/>
              </a:solidFill>
              <a:hlinkClick xmlns:r="http://schemas.openxmlformats.org/officeDocument/2006/relationships" r:id="rId1"/>
            </a:rPr>
            <a:t>http://neutronsources.org</a:t>
          </a:r>
          <a:endParaRPr lang="en-US" sz="1100" kern="1200" dirty="0">
            <a:solidFill>
              <a:schemeClr val="tx1"/>
            </a:solidFill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100" kern="1200" dirty="0" smtClean="0">
              <a:solidFill>
                <a:schemeClr val="tx1"/>
              </a:solidFill>
            </a:rPr>
            <a:t>X-ray: </a:t>
          </a:r>
          <a:r>
            <a:rPr lang="en-US" sz="1100" kern="1200" dirty="0" smtClean="0">
              <a:solidFill>
                <a:schemeClr val="tx1"/>
              </a:solidFill>
              <a:hlinkClick xmlns:r="http://schemas.openxmlformats.org/officeDocument/2006/relationships" r:id="rId2"/>
            </a:rPr>
            <a:t>http://www.lightsources.org</a:t>
          </a:r>
          <a:r>
            <a:rPr lang="en-US" sz="1100" kern="1200" dirty="0" smtClean="0">
              <a:solidFill>
                <a:schemeClr val="tx1"/>
              </a:solidFill>
            </a:rPr>
            <a:t> </a:t>
          </a:r>
          <a:endParaRPr lang="en-US" sz="1100" kern="1200" dirty="0">
            <a:solidFill>
              <a:schemeClr val="tx1"/>
            </a:solidFill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100" kern="1200" dirty="0">
            <a:solidFill>
              <a:schemeClr val="tx1"/>
            </a:solidFill>
          </a:endParaRPr>
        </a:p>
      </dsp:txBody>
      <dsp:txXfrm rot="-5400000">
        <a:off x="2666998" y="184100"/>
        <a:ext cx="5069493" cy="945456"/>
      </dsp:txXfrm>
    </dsp:sp>
    <dsp:sp modelId="{E733AFF6-0478-45B9-BF18-CC8170030890}">
      <dsp:nvSpPr>
        <dsp:cNvPr id="0" name=""/>
        <dsp:cNvSpPr/>
      </dsp:nvSpPr>
      <dsp:spPr>
        <a:xfrm>
          <a:off x="213362" y="1984"/>
          <a:ext cx="2453634" cy="1309687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03366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chemeClr val="tx1"/>
              </a:solidFill>
            </a:rPr>
            <a:t>Data Collection</a:t>
          </a:r>
          <a:endParaRPr lang="en-US" sz="1800" kern="1200" dirty="0">
            <a:solidFill>
              <a:schemeClr val="tx1"/>
            </a:solidFill>
          </a:endParaRPr>
        </a:p>
      </dsp:txBody>
      <dsp:txXfrm>
        <a:off x="277296" y="65918"/>
        <a:ext cx="2325766" cy="1181819"/>
      </dsp:txXfrm>
    </dsp:sp>
    <dsp:sp modelId="{CCEC55FA-771B-402D-A716-6E8FDAA2C7EF}">
      <dsp:nvSpPr>
        <dsp:cNvPr id="0" name=""/>
        <dsp:cNvSpPr/>
      </dsp:nvSpPr>
      <dsp:spPr>
        <a:xfrm rot="5400000">
          <a:off x="4703442" y="-528320"/>
          <a:ext cx="1047750" cy="5120640"/>
        </a:xfrm>
        <a:prstGeom prst="round2Same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20955" rIns="41910" bIns="2095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100" kern="1200" dirty="0" err="1" smtClean="0">
              <a:solidFill>
                <a:schemeClr val="tx1"/>
              </a:solidFill>
            </a:rPr>
            <a:t>PDFgetN</a:t>
          </a:r>
          <a:r>
            <a:rPr lang="en-US" sz="1100" kern="1200" dirty="0" smtClean="0">
              <a:solidFill>
                <a:schemeClr val="tx1"/>
              </a:solidFill>
            </a:rPr>
            <a:t>: </a:t>
          </a:r>
          <a:r>
            <a:rPr lang="en-US" sz="1100" kern="1200" dirty="0" smtClean="0">
              <a:solidFill>
                <a:schemeClr val="tx1"/>
              </a:solidFill>
              <a:latin typeface="+mn-lt"/>
              <a:hlinkClick xmlns:r="http://schemas.openxmlformats.org/officeDocument/2006/relationships" r:id=""/>
            </a:rPr>
            <a:t>http://pdfgetn.sourceforge.net</a:t>
          </a:r>
          <a:endParaRPr lang="en-US" sz="1100" kern="1200" dirty="0">
            <a:solidFill>
              <a:schemeClr val="tx1"/>
            </a:solidFill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100" kern="1200" dirty="0" smtClean="0">
              <a:solidFill>
                <a:schemeClr val="tx1"/>
              </a:solidFill>
            </a:rPr>
            <a:t>PDFgetX2/X3: </a:t>
          </a:r>
          <a:r>
            <a:rPr lang="en-US" sz="1100" u="sng" kern="1200" dirty="0" smtClean="0">
              <a:solidFill>
                <a:schemeClr val="tx1"/>
              </a:solidFill>
              <a:hlinkClick xmlns:r="http://schemas.openxmlformats.org/officeDocument/2006/relationships" r:id=""/>
            </a:rPr>
            <a:t>http://www.pa.msu.edu/cmp/billinge-group/programs/PDFgetX2/</a:t>
          </a:r>
          <a:r>
            <a:rPr lang="en-US" sz="1100" u="sng" kern="1200" dirty="0" smtClean="0">
              <a:solidFill>
                <a:schemeClr val="tx1"/>
              </a:solidFill>
            </a:rPr>
            <a:t> </a:t>
          </a:r>
          <a:r>
            <a:rPr lang="en-US" sz="1100" kern="1200" dirty="0" smtClean="0">
              <a:solidFill>
                <a:schemeClr val="tx1"/>
              </a:solidFill>
            </a:rPr>
            <a:t>  </a:t>
          </a:r>
          <a:r>
            <a:rPr lang="en-US" sz="1100" kern="1200" dirty="0" smtClean="0">
              <a:solidFill>
                <a:schemeClr val="tx1"/>
              </a:solidFill>
              <a:hlinkClick xmlns:r="http://schemas.openxmlformats.org/officeDocument/2006/relationships" r:id="rId3"/>
            </a:rPr>
            <a:t>http://www.diffpy.org/products/pdfgetx3.html</a:t>
          </a:r>
          <a:endParaRPr lang="en-US" sz="1100" kern="1200" dirty="0">
            <a:solidFill>
              <a:schemeClr val="tx1"/>
            </a:solidFill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100" kern="1200" dirty="0" smtClean="0">
              <a:solidFill>
                <a:schemeClr val="tx1"/>
              </a:solidFill>
            </a:rPr>
            <a:t>Gudrun: </a:t>
          </a:r>
          <a:r>
            <a:rPr lang="en-US" sz="1100" b="0" i="0" kern="1200" dirty="0" smtClean="0">
              <a:solidFill>
                <a:schemeClr val="tx1"/>
              </a:solidFill>
              <a:hlinkClick xmlns:r="http://schemas.openxmlformats.org/officeDocument/2006/relationships" r:id=""/>
            </a:rPr>
            <a:t>http://disordmat.moonfruit.com/</a:t>
          </a:r>
          <a:endParaRPr lang="en-US" sz="1100" kern="1200" dirty="0">
            <a:solidFill>
              <a:schemeClr val="tx1"/>
            </a:solidFill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100" kern="1200" dirty="0" smtClean="0">
              <a:solidFill>
                <a:schemeClr val="tx1"/>
              </a:solidFill>
            </a:rPr>
            <a:t>ADDIE: </a:t>
          </a:r>
          <a:r>
            <a:rPr lang="en-US" sz="1100" kern="1200" dirty="0" err="1" smtClean="0">
              <a:solidFill>
                <a:schemeClr val="tx1"/>
              </a:solidFill>
            </a:rPr>
            <a:t>ADvanced</a:t>
          </a:r>
          <a:r>
            <a:rPr lang="en-US" sz="1100" kern="1200" dirty="0" smtClean="0">
              <a:solidFill>
                <a:schemeClr val="tx1"/>
              </a:solidFill>
            </a:rPr>
            <a:t> </a:t>
          </a:r>
          <a:r>
            <a:rPr lang="en-US" sz="1100" kern="1200" dirty="0" err="1" smtClean="0">
              <a:solidFill>
                <a:schemeClr val="tx1"/>
              </a:solidFill>
            </a:rPr>
            <a:t>DIffraction</a:t>
          </a:r>
          <a:r>
            <a:rPr lang="en-US" sz="1100" kern="1200" dirty="0" smtClean="0">
              <a:solidFill>
                <a:schemeClr val="tx1"/>
              </a:solidFill>
            </a:rPr>
            <a:t> Environment: coming soon from ORNL!</a:t>
          </a:r>
          <a:endParaRPr lang="en-US" sz="1100" kern="1200" dirty="0">
            <a:solidFill>
              <a:schemeClr val="tx1"/>
            </a:solidFill>
          </a:endParaRPr>
        </a:p>
      </dsp:txBody>
      <dsp:txXfrm rot="-5400000">
        <a:off x="2666998" y="1559271"/>
        <a:ext cx="5069493" cy="945456"/>
      </dsp:txXfrm>
    </dsp:sp>
    <dsp:sp modelId="{0BB47B87-8E75-403E-8071-8B434DAC32C3}">
      <dsp:nvSpPr>
        <dsp:cNvPr id="0" name=""/>
        <dsp:cNvSpPr/>
      </dsp:nvSpPr>
      <dsp:spPr>
        <a:xfrm>
          <a:off x="213362" y="1377156"/>
          <a:ext cx="2453634" cy="1309687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03366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chemeClr val="tx1"/>
              </a:solidFill>
            </a:rPr>
            <a:t>Data Extraction</a:t>
          </a:r>
          <a:endParaRPr lang="en-US" sz="1800" kern="1200" dirty="0">
            <a:solidFill>
              <a:schemeClr val="tx1"/>
            </a:solidFill>
          </a:endParaRPr>
        </a:p>
      </dsp:txBody>
      <dsp:txXfrm>
        <a:off x="277296" y="1441090"/>
        <a:ext cx="2325766" cy="1181819"/>
      </dsp:txXfrm>
    </dsp:sp>
    <dsp:sp modelId="{EC83DCDD-B686-4830-96F9-5AC4430DA908}">
      <dsp:nvSpPr>
        <dsp:cNvPr id="0" name=""/>
        <dsp:cNvSpPr/>
      </dsp:nvSpPr>
      <dsp:spPr>
        <a:xfrm rot="5400000">
          <a:off x="4703442" y="846851"/>
          <a:ext cx="1047750" cy="5120640"/>
        </a:xfrm>
        <a:prstGeom prst="round2Same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20955" rIns="41910" bIns="2095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100" kern="1200" dirty="0" err="1" smtClean="0">
              <a:solidFill>
                <a:schemeClr val="tx1"/>
              </a:solidFill>
            </a:rPr>
            <a:t>PDFgui</a:t>
          </a:r>
          <a:r>
            <a:rPr lang="en-US" sz="1100" kern="1200" dirty="0" smtClean="0">
              <a:solidFill>
                <a:schemeClr val="tx1"/>
              </a:solidFill>
            </a:rPr>
            <a:t>: </a:t>
          </a:r>
          <a:r>
            <a:rPr lang="en-US" sz="1100" kern="1200" dirty="0" smtClean="0">
              <a:solidFill>
                <a:schemeClr val="tx1"/>
              </a:solidFill>
              <a:hlinkClick xmlns:r="http://schemas.openxmlformats.org/officeDocument/2006/relationships" r:id=""/>
            </a:rPr>
            <a:t>http://www.diffpy.org/</a:t>
          </a:r>
          <a:r>
            <a:rPr lang="en-US" sz="1100" kern="1200" dirty="0" smtClean="0">
              <a:solidFill>
                <a:schemeClr val="tx1"/>
              </a:solidFill>
            </a:rPr>
            <a:t> </a:t>
          </a:r>
          <a:endParaRPr lang="en-US" sz="1100" kern="1200" dirty="0">
            <a:solidFill>
              <a:schemeClr val="tx1"/>
            </a:solidFill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100" kern="1200" dirty="0" err="1" smtClean="0">
              <a:solidFill>
                <a:schemeClr val="tx1"/>
              </a:solidFill>
            </a:rPr>
            <a:t>Topas</a:t>
          </a:r>
          <a:r>
            <a:rPr lang="en-US" sz="1100" kern="1200" dirty="0" smtClean="0">
              <a:solidFill>
                <a:schemeClr val="tx1"/>
              </a:solidFill>
            </a:rPr>
            <a:t> Academic: </a:t>
          </a:r>
          <a:r>
            <a:rPr lang="en-US" sz="1100" kern="1200" dirty="0" smtClean="0">
              <a:solidFill>
                <a:schemeClr val="tx1"/>
              </a:solidFill>
              <a:hlinkClick xmlns:r="http://schemas.openxmlformats.org/officeDocument/2006/relationships" r:id="rId4"/>
            </a:rPr>
            <a:t>http://www.topas-academic.net</a:t>
          </a:r>
          <a:endParaRPr lang="en-US" sz="1100" kern="1200" dirty="0">
            <a:solidFill>
              <a:schemeClr val="tx1"/>
            </a:solidFill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100" kern="1200" dirty="0" err="1" smtClean="0">
              <a:solidFill>
                <a:schemeClr val="tx1"/>
              </a:solidFill>
            </a:rPr>
            <a:t>RMCprofile</a:t>
          </a:r>
          <a:r>
            <a:rPr lang="en-US" sz="1100" kern="1200" dirty="0" smtClean="0">
              <a:solidFill>
                <a:schemeClr val="tx1"/>
              </a:solidFill>
            </a:rPr>
            <a:t>: </a:t>
          </a:r>
          <a:r>
            <a:rPr lang="en-US" sz="1100" kern="1200" dirty="0" smtClean="0">
              <a:solidFill>
                <a:schemeClr val="tx1"/>
              </a:solidFill>
              <a:hlinkClick xmlns:r="http://schemas.openxmlformats.org/officeDocument/2006/relationships" r:id=""/>
            </a:rPr>
            <a:t>http://www.isis.rl.ac.uk/RMC</a:t>
          </a:r>
          <a:r>
            <a:rPr lang="en-US" sz="1100" kern="1200" dirty="0" smtClean="0">
              <a:solidFill>
                <a:schemeClr val="tx1"/>
              </a:solidFill>
            </a:rPr>
            <a:t> </a:t>
          </a:r>
          <a:endParaRPr lang="en-US" sz="1100" kern="1200" dirty="0">
            <a:solidFill>
              <a:schemeClr val="tx1"/>
            </a:solidFill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100" kern="1200" dirty="0" smtClean="0">
              <a:solidFill>
                <a:schemeClr val="tx1"/>
              </a:solidFill>
            </a:rPr>
            <a:t>DISCUS/DIFFEV: </a:t>
          </a:r>
          <a:r>
            <a:rPr lang="en-US" sz="1100" kern="1200" dirty="0" smtClean="0">
              <a:solidFill>
                <a:schemeClr val="tx1"/>
              </a:solidFill>
              <a:hlinkClick xmlns:r="http://schemas.openxmlformats.org/officeDocument/2006/relationships" r:id=""/>
            </a:rPr>
            <a:t>http://discus.sourceforge.net</a:t>
          </a:r>
          <a:r>
            <a:rPr lang="en-US" sz="1100" kern="1200" dirty="0" smtClean="0">
              <a:solidFill>
                <a:schemeClr val="tx1"/>
              </a:solidFill>
            </a:rPr>
            <a:t> </a:t>
          </a:r>
          <a:endParaRPr lang="en-US" sz="1100" kern="1200" dirty="0">
            <a:solidFill>
              <a:schemeClr val="tx1"/>
            </a:solidFill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100" kern="1200" dirty="0" smtClean="0">
              <a:solidFill>
                <a:schemeClr val="tx1"/>
              </a:solidFill>
            </a:rPr>
            <a:t>EPSR: </a:t>
          </a:r>
          <a:r>
            <a:rPr lang="en-US" sz="1100" b="0" i="0" kern="1200" dirty="0" smtClean="0">
              <a:solidFill>
                <a:schemeClr val="tx1"/>
              </a:solidFill>
              <a:hlinkClick xmlns:r="http://schemas.openxmlformats.org/officeDocument/2006/relationships" r:id=""/>
            </a:rPr>
            <a:t>http://disordmat.moonfruit.com/</a:t>
          </a:r>
          <a:endParaRPr lang="en-US" sz="1100" kern="1200" dirty="0">
            <a:solidFill>
              <a:schemeClr val="tx1"/>
            </a:solidFill>
          </a:endParaRPr>
        </a:p>
      </dsp:txBody>
      <dsp:txXfrm rot="-5400000">
        <a:off x="2666998" y="2934443"/>
        <a:ext cx="5069493" cy="945456"/>
      </dsp:txXfrm>
    </dsp:sp>
    <dsp:sp modelId="{660F6546-2FF3-4582-AC20-9B888143215D}">
      <dsp:nvSpPr>
        <dsp:cNvPr id="0" name=""/>
        <dsp:cNvSpPr/>
      </dsp:nvSpPr>
      <dsp:spPr>
        <a:xfrm>
          <a:off x="213362" y="2752328"/>
          <a:ext cx="2453634" cy="1309687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03366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chemeClr val="tx1"/>
              </a:solidFill>
            </a:rPr>
            <a:t>Data Modeling</a:t>
          </a:r>
          <a:endParaRPr lang="en-US" sz="1800" kern="1200" dirty="0">
            <a:solidFill>
              <a:schemeClr val="tx1"/>
            </a:solidFill>
          </a:endParaRPr>
        </a:p>
      </dsp:txBody>
      <dsp:txXfrm>
        <a:off x="277296" y="2816262"/>
        <a:ext cx="2325766" cy="118181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77.wmf"/><Relationship Id="rId1" Type="http://schemas.openxmlformats.org/officeDocument/2006/relationships/image" Target="../media/image7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8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3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5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125598-FA03-482E-B786-6499F89C195F}" type="datetimeFigureOut">
              <a:rPr lang="en-US" smtClean="0"/>
              <a:t>8/14/2017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C38354-0D90-43EB-93BD-75E5F93F7A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7920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02D357-2EEB-4EFF-B383-8D217E574883}" type="datetimeFigureOut">
              <a:rPr lang="en-US" smtClean="0"/>
              <a:pPr/>
              <a:t>8/14/2017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D8801F-5478-456E-BD90-06E3863B36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6018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55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  <p:sp>
        <p:nvSpPr>
          <p:cNvPr id="1955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A39619E-20CA-48B7-95CB-805B9437249A}" type="slidenum">
              <a:rPr lang="en-US" smtClean="0">
                <a:latin typeface="Arial" pitchFamily="34" charset="0"/>
              </a:rPr>
              <a:pPr/>
              <a:t>4</a:t>
            </a:fld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67431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Arial"/>
                <a:cs typeface="Arial"/>
              </a:rPr>
              <a:t>Example: Ammonia borane (AB) in mesoporous silica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D8801F-5478-456E-BD90-06E3863B36E4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9688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32F1691-1109-4C68-A6EE-5C73F2A8F1FC}" type="slidenum">
              <a:rPr lang="en-US" altLang="en-US"/>
              <a:pPr/>
              <a:t>18</a:t>
            </a:fld>
            <a:endParaRPr lang="en-US" altLang="en-US"/>
          </a:p>
        </p:txBody>
      </p:sp>
      <p:sp>
        <p:nvSpPr>
          <p:cNvPr id="198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8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32F1691-1109-4C68-A6EE-5C73F2A8F1FC}" type="slidenum">
              <a:rPr lang="en-US" altLang="en-US"/>
              <a:pPr/>
              <a:t>19</a:t>
            </a:fld>
            <a:endParaRPr lang="en-US" altLang="en-US"/>
          </a:p>
        </p:txBody>
      </p:sp>
      <p:sp>
        <p:nvSpPr>
          <p:cNvPr id="198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8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7E782D-D5D0-364D-B4A3-0E35D8B3AB8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4219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7E782D-D5D0-364D-B4A3-0E35D8B3AB8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1661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7E782D-D5D0-364D-B4A3-0E35D8B3AB8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1661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60C065-479C-4A78-BECA-F513F8E57F24}" type="slidenum">
              <a:rPr lang="en-US" smtClean="0">
                <a:solidFill>
                  <a:prstClr val="black"/>
                </a:solidFill>
              </a:rPr>
              <a:pPr/>
              <a:t>28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87769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81100" y="696913"/>
            <a:ext cx="4649788" cy="348615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01345" y="4416099"/>
            <a:ext cx="5607712" cy="4182457"/>
          </a:xfrm>
          <a:prstGeom prst="rect">
            <a:avLst/>
          </a:prstGeom>
          <a:noFill/>
        </p:spPr>
        <p:txBody>
          <a:bodyPr wrap="square" lIns="88136" tIns="44069" rIns="88136" bIns="44069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970734" y="8830659"/>
            <a:ext cx="3038145" cy="464205"/>
          </a:xfrm>
          <a:prstGeom prst="rect">
            <a:avLst/>
          </a:prstGeom>
        </p:spPr>
        <p:txBody>
          <a:bodyPr lIns="88136" tIns="44069" rIns="88136" bIns="44069"/>
          <a:lstStyle/>
          <a:p>
            <a:pPr>
              <a:defRPr/>
            </a:pPr>
            <a:fld id="{0AB1A1F3-17A6-4842-9F43-3F599CB822DF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78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  <p:sp>
        <p:nvSpPr>
          <p:cNvPr id="2078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9741ABE-9561-404B-9700-5CA374DD1C8A}" type="slidenum">
              <a:rPr lang="en-US" smtClean="0">
                <a:latin typeface="Arial" pitchFamily="34" charset="0"/>
              </a:rPr>
              <a:pPr/>
              <a:t>34</a:t>
            </a:fld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770CE0-193F-41F9-933D-3E623A95DBF1}" type="slidenum">
              <a:rPr lang="en-US" smtClean="0">
                <a:solidFill>
                  <a:prstClr val="black"/>
                </a:solidFill>
              </a:rPr>
              <a:pPr/>
              <a:t>38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7563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66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  <p:sp>
        <p:nvSpPr>
          <p:cNvPr id="1966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DDA0855-F8FE-4C90-A59C-3E65AB47CE69}" type="slidenum">
              <a:rPr lang="en-US" smtClean="0">
                <a:latin typeface="Arial" pitchFamily="34" charset="0"/>
              </a:rPr>
              <a:pPr/>
              <a:t>5</a:t>
            </a:fld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058866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9788" cy="34861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345" y="4416099"/>
            <a:ext cx="5607712" cy="4182457"/>
          </a:xfrm>
          <a:prstGeom prst="rect">
            <a:avLst/>
          </a:prstGeom>
        </p:spPr>
        <p:txBody>
          <a:bodyPr lIns="88136" tIns="44069" rIns="88136" bIns="44069"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70734" y="8830659"/>
            <a:ext cx="3038145" cy="464205"/>
          </a:xfrm>
          <a:prstGeom prst="rect">
            <a:avLst/>
          </a:prstGeom>
        </p:spPr>
        <p:txBody>
          <a:bodyPr lIns="88136" tIns="44069" rIns="88136" bIns="44069"/>
          <a:lstStyle/>
          <a:p>
            <a:fld id="{5369A7CB-E4ED-4699-AD7C-F54ED46C7DD1}" type="slidenum">
              <a:rPr lang="en-US" smtClean="0">
                <a:solidFill>
                  <a:prstClr val="black"/>
                </a:solidFill>
              </a:rPr>
              <a:pPr/>
              <a:t>42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lIns="93172" tIns="46587" rIns="93172" bIns="46587"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lIns="93172" tIns="46587" rIns="93172" bIns="46587"/>
          <a:lstStyle/>
          <a:p>
            <a:fld id="{5369A7CB-E4ED-4699-AD7C-F54ED46C7DD1}" type="slidenum">
              <a:rPr lang="en-US" smtClean="0"/>
              <a:pPr/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07D367-6EE3-425F-A151-394F01594955}" type="slidenum">
              <a:rPr lang="en-US" smtClean="0">
                <a:latin typeface="Arial" pitchFamily="34" charset="0"/>
              </a:rPr>
              <a:pPr/>
              <a:t>45</a:t>
            </a:fld>
            <a:endParaRPr lang="en-US">
              <a:latin typeface="Arial" pitchFamily="34" charset="0"/>
            </a:endParaRPr>
          </a:p>
        </p:txBody>
      </p:sp>
      <p:sp>
        <p:nvSpPr>
          <p:cNvPr id="312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2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2BD320-7C61-4545-A40A-8955DD27D360}" type="slidenum">
              <a:rPr lang="en-US" smtClean="0"/>
              <a:pPr/>
              <a:t>50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  <a:noFill/>
        </p:spPr>
        <p:txBody>
          <a:bodyPr/>
          <a:lstStyle/>
          <a:p>
            <a:fld id="{F48E4A44-FFCB-4A8F-973F-BE1A315A5F6F}" type="slidenum">
              <a:rPr lang="en-US" smtClean="0">
                <a:latin typeface="Arial" pitchFamily="34" charset="0"/>
              </a:rPr>
              <a:pPr/>
              <a:t>52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86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  <p:sp>
        <p:nvSpPr>
          <p:cNvPr id="1986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33DFB2A-C7A5-4BFE-9B54-CFCF31E79210}" type="slidenum">
              <a:rPr lang="en-US" smtClean="0">
                <a:latin typeface="Arial" pitchFamily="34" charset="0"/>
              </a:rPr>
              <a:pPr/>
              <a:t>6</a:t>
            </a:fld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80388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96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  <p:sp>
        <p:nvSpPr>
          <p:cNvPr id="1996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77DCAC6-0F2A-4D62-9B62-736C5A3CFB03}" type="slidenum">
              <a:rPr lang="en-US" smtClean="0">
                <a:latin typeface="Arial" pitchFamily="34" charset="0"/>
              </a:rPr>
              <a:pPr/>
              <a:t>7</a:t>
            </a:fld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58836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spcBef>
                <a:spcPct val="50000"/>
              </a:spcBef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2BAE6F-AB36-E54B-8FB4-FFBC456525C9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2BAE6F-AB36-E54B-8FB4-FFBC456525C9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2BAE6F-AB36-E54B-8FB4-FFBC456525C9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 bwMode="auto">
          <a:xfrm>
            <a:off x="6085342" y="0"/>
            <a:ext cx="3071004" cy="6858000"/>
          </a:xfrm>
          <a:prstGeom prst="rect">
            <a:avLst/>
          </a:prstGeom>
          <a:gradFill flip="none" rotWithShape="1">
            <a:gsLst>
              <a:gs pos="0">
                <a:schemeClr val="tx2">
                  <a:shade val="30000"/>
                  <a:satMod val="115000"/>
                </a:schemeClr>
              </a:gs>
              <a:gs pos="50000">
                <a:schemeClr val="tx2">
                  <a:shade val="67500"/>
                  <a:satMod val="115000"/>
                </a:schemeClr>
              </a:gs>
              <a:gs pos="100000">
                <a:schemeClr val="tx2">
                  <a:shade val="100000"/>
                  <a:satMod val="115000"/>
                </a:schemeClr>
              </a:gs>
            </a:gsLst>
            <a:lin ang="81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27000" dist="38100" dir="10800000" algn="r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pPr eaLnBrk="0" hangingPunct="0">
              <a:defRPr/>
            </a:pPr>
            <a:endParaRPr lang="en-US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34" y="65"/>
            <a:ext cx="8839114" cy="66293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2278" y="179737"/>
            <a:ext cx="4160172" cy="877163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2278" y="1761403"/>
            <a:ext cx="3255297" cy="75713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202278" y="6293793"/>
            <a:ext cx="21146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dirty="0" smtClean="0">
                <a:solidFill>
                  <a:schemeClr val="tx2"/>
                </a:solidFill>
              </a:rPr>
              <a:t>ORNL is managed by UT-Battelle </a:t>
            </a:r>
            <a:br>
              <a:rPr lang="en-US" sz="1000" b="0" dirty="0" smtClean="0">
                <a:solidFill>
                  <a:schemeClr val="tx2"/>
                </a:solidFill>
              </a:rPr>
            </a:br>
            <a:r>
              <a:rPr lang="en-US" sz="1000" b="0" dirty="0" smtClean="0">
                <a:solidFill>
                  <a:schemeClr val="tx2"/>
                </a:solidFill>
              </a:rPr>
              <a:t>for the US Department of Energy</a:t>
            </a:r>
            <a:endParaRPr lang="en-US" sz="1000" b="0" dirty="0">
              <a:solidFill>
                <a:schemeClr val="tx2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432" y="6324600"/>
            <a:ext cx="2019528" cy="3365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796" y="649494"/>
            <a:ext cx="4648199" cy="4685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3722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9672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36290" cy="48474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6560" y="1367185"/>
            <a:ext cx="8642640" cy="4471932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482725" indent="-222250"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92206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36290" cy="48474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9572" y="1363056"/>
            <a:ext cx="4198258" cy="4525963"/>
          </a:xfrm>
        </p:spPr>
        <p:txBody>
          <a:bodyPr/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97398" y="1363056"/>
            <a:ext cx="4198258" cy="4525963"/>
          </a:xfrm>
        </p:spPr>
        <p:txBody>
          <a:bodyPr/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06602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5948" y="1462314"/>
            <a:ext cx="419252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5948" y="2102076"/>
            <a:ext cx="419252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482725" indent="-222250">
              <a:buFont typeface="Arial" panose="020B0604020202020204" pitchFamily="34" charset="0"/>
              <a:buChar char="•"/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476828"/>
            <a:ext cx="4194175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16590"/>
            <a:ext cx="41941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482725" indent="-222250"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48649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3911890" cy="1117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/>
          <p:nvPr userDrawn="1"/>
        </p:nvSpPr>
        <p:spPr bwMode="auto">
          <a:xfrm>
            <a:off x="6085342" y="0"/>
            <a:ext cx="3071004" cy="6858000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27000" dist="38100" dir="10800000" algn="r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pPr eaLnBrk="0" hangingPunct="0">
              <a:defRPr/>
            </a:pPr>
            <a:endParaRPr lang="en-US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52" r="1904"/>
          <a:stretch/>
        </p:blipFill>
        <p:spPr>
          <a:xfrm>
            <a:off x="6085342" y="65"/>
            <a:ext cx="3071004" cy="6629335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 userDrawn="1"/>
        </p:nvCxnSpPr>
        <p:spPr>
          <a:xfrm>
            <a:off x="6085342" y="0"/>
            <a:ext cx="0" cy="6858000"/>
          </a:xfrm>
          <a:prstGeom prst="straightConnector1">
            <a:avLst/>
          </a:prstGeom>
          <a:ln w="38100">
            <a:solidFill>
              <a:schemeClr val="tx2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9201" y="6338371"/>
            <a:ext cx="1329900" cy="316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1090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8677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33367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g Char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177800"/>
            <a:ext cx="8229600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en-US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711078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37235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19223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FIR_SNS.pn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6324600"/>
            <a:ext cx="2685393" cy="3464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" y="65"/>
            <a:ext cx="9143825" cy="6857868"/>
          </a:xfrm>
          <a:prstGeom prst="rect">
            <a:avLst/>
          </a:prstGeom>
        </p:spPr>
      </p:pic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202910" y="177800"/>
            <a:ext cx="8628678" cy="484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88688" y="1445477"/>
            <a:ext cx="8642640" cy="427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22695" y="6513051"/>
            <a:ext cx="2103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pPr algn="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256"/>
          <p:cNvSpPr txBox="1">
            <a:spLocks noChangeArrowheads="1"/>
          </p:cNvSpPr>
          <p:nvPr/>
        </p:nvSpPr>
        <p:spPr>
          <a:xfrm>
            <a:off x="216123" y="6477000"/>
            <a:ext cx="2895600" cy="182562"/>
          </a:xfrm>
          <a:prstGeom prst="rect">
            <a:avLst/>
          </a:prstGeom>
          <a:ln/>
        </p:spPr>
        <p:txBody>
          <a:bodyPr anchor="ctr"/>
          <a:lstStyle/>
          <a:p>
            <a:pPr algn="l"/>
            <a:r>
              <a:rPr lang="en-US" sz="1000" dirty="0" smtClean="0">
                <a:solidFill>
                  <a:srgbClr val="BFBFBF"/>
                </a:solidFill>
                <a:latin typeface="Arial" pitchFamily="34" charset="0"/>
                <a:cs typeface="Arial" pitchFamily="34" charset="0"/>
              </a:rPr>
              <a:t>PDF</a:t>
            </a:r>
            <a:r>
              <a:rPr lang="en-US" sz="1000" baseline="0" dirty="0" smtClean="0">
                <a:solidFill>
                  <a:srgbClr val="BFBFB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000" baseline="0" dirty="0" smtClean="0">
                <a:solidFill>
                  <a:srgbClr val="BFBFBF"/>
                </a:solidFill>
                <a:latin typeface="Arial" pitchFamily="34" charset="0"/>
                <a:cs typeface="Arial" pitchFamily="34" charset="0"/>
              </a:rPr>
              <a:t>Analysis</a:t>
            </a:r>
            <a:endParaRPr lang="en-US" sz="1000" dirty="0">
              <a:solidFill>
                <a:srgbClr val="BFBFBF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1848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6" r:id="rId1"/>
    <p:sldLayoutId id="2147483937" r:id="rId2"/>
    <p:sldLayoutId id="2147483938" r:id="rId3"/>
    <p:sldLayoutId id="2147483939" r:id="rId4"/>
    <p:sldLayoutId id="2147483940" r:id="rId5"/>
    <p:sldLayoutId id="2147483941" r:id="rId6"/>
    <p:sldLayoutId id="2147483942" r:id="rId7"/>
    <p:sldLayoutId id="2147483943" r:id="rId8"/>
    <p:sldLayoutId id="2147483944" r:id="rId9"/>
    <p:sldLayoutId id="2147483945" r:id="rId10"/>
    <p:sldLayoutId id="2147483946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 kern="1200">
          <a:solidFill>
            <a:schemeClr val="tx2"/>
          </a:solidFill>
          <a:latin typeface="Arial Black" pitchFamily="34" charset="0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30188" indent="-230188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2"/>
        </a:buClr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25475" indent="-27940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3018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»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ti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hyperlink" Target="http://pubs.acs.org/doi/abs/10.1021/ja103110y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5.png"/><Relationship Id="rId5" Type="http://schemas.microsoft.com/office/2007/relationships/hdphoto" Target="../media/hdphoto3.wdp"/><Relationship Id="rId4" Type="http://schemas.openxmlformats.org/officeDocument/2006/relationships/image" Target="../media/image6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0.png"/><Relationship Id="rId2" Type="http://schemas.openxmlformats.org/officeDocument/2006/relationships/video" Target="../media/media1.mpg"/><Relationship Id="rId1" Type="http://schemas.microsoft.com/office/2007/relationships/media" Target="../media/media1.mpg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notesSlide" Target="../notesSlides/notesSlide1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77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76.wmf"/><Relationship Id="rId4" Type="http://schemas.openxmlformats.org/officeDocument/2006/relationships/oleObject" Target="../embeddings/oleObject1.bin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78.wmf"/><Relationship Id="rId4" Type="http://schemas.openxmlformats.org/officeDocument/2006/relationships/oleObject" Target="../embeddings/oleObject3.bin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Relationship Id="rId9" Type="http://schemas.openxmlformats.org/officeDocument/2006/relationships/image" Target="../media/image87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2.png"/><Relationship Id="rId5" Type="http://schemas.openxmlformats.org/officeDocument/2006/relationships/hyperlink" Target="http://dx.doi.org/10.1107/S0021889807007856" TargetMode="External"/><Relationship Id="rId4" Type="http://schemas.openxmlformats.org/officeDocument/2006/relationships/image" Target="../media/image3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03.wmf"/><Relationship Id="rId4" Type="http://schemas.openxmlformats.org/officeDocument/2006/relationships/oleObject" Target="../embeddings/oleObject4.bin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107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06.png"/><Relationship Id="rId5" Type="http://schemas.openxmlformats.org/officeDocument/2006/relationships/image" Target="../media/image105.wmf"/><Relationship Id="rId4" Type="http://schemas.openxmlformats.org/officeDocument/2006/relationships/oleObject" Target="../embeddings/oleObject5.bin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isis.rl.ac.uk/RMC" TargetMode="External"/><Relationship Id="rId3" Type="http://schemas.openxmlformats.org/officeDocument/2006/relationships/image" Target="../media/image109.png"/><Relationship Id="rId7" Type="http://schemas.openxmlformats.org/officeDocument/2006/relationships/image" Target="../media/image11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www.topas-academic.net/" TargetMode="External"/><Relationship Id="rId5" Type="http://schemas.openxmlformats.org/officeDocument/2006/relationships/hyperlink" Target="http://www.diffpy.org/" TargetMode="External"/><Relationship Id="rId10" Type="http://schemas.openxmlformats.org/officeDocument/2006/relationships/hyperlink" Target="http://discus.sourceforge.net/" TargetMode="External"/><Relationship Id="rId4" Type="http://schemas.openxmlformats.org/officeDocument/2006/relationships/image" Target="../media/image110.png"/><Relationship Id="rId9" Type="http://schemas.openxmlformats.org/officeDocument/2006/relationships/hyperlink" Target="http://disordmat.moonfruit.com/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topas-academic.net/" TargetMode="External"/><Relationship Id="rId5" Type="http://schemas.openxmlformats.org/officeDocument/2006/relationships/hyperlink" Target="http://www.diffpy.org/" TargetMode="External"/><Relationship Id="rId4" Type="http://schemas.openxmlformats.org/officeDocument/2006/relationships/image" Target="../media/image11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sis.rl.ac.uk/RMC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5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9.tif"/><Relationship Id="rId5" Type="http://schemas.openxmlformats.org/officeDocument/2006/relationships/image" Target="../media/image118.jpeg"/><Relationship Id="rId4" Type="http://schemas.openxmlformats.org/officeDocument/2006/relationships/image" Target="../media/image890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://dx.doi.org/10.1038/nature14453" TargetMode="External"/><Relationship Id="rId7" Type="http://schemas.openxmlformats.org/officeDocument/2006/relationships/image" Target="../media/image122.jpeg"/><Relationship Id="rId2" Type="http://schemas.openxmlformats.org/officeDocument/2006/relationships/hyperlink" Target="http://dx.doi.rog/10.1126/science.1135080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1.png"/><Relationship Id="rId5" Type="http://schemas.openxmlformats.org/officeDocument/2006/relationships/image" Target="../media/image120.jpeg"/><Relationship Id="rId4" Type="http://schemas.openxmlformats.org/officeDocument/2006/relationships/hyperlink" Target="http://dx.doi.org/10.1146/annurev-matsci-071312-121712" TargetMode="Externa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mailto:pagekl@ornl.gov" TargetMode="External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hdphoto" Target="../media/hdphoto1.wdp"/><Relationship Id="rId7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2278" y="179737"/>
            <a:ext cx="4217322" cy="2865400"/>
          </a:xfrm>
        </p:spPr>
        <p:txBody>
          <a:bodyPr/>
          <a:lstStyle/>
          <a:p>
            <a:r>
              <a:rPr lang="en-US" sz="3600" b="1" dirty="0" smtClean="0"/>
              <a:t>Atomic Pair Distribution Function (PDF) Analysis</a:t>
            </a:r>
            <a:br>
              <a:rPr lang="en-US" sz="3600" b="1" dirty="0" smtClean="0"/>
            </a:br>
            <a:r>
              <a:rPr lang="en-US" sz="3600" b="1" dirty="0"/>
              <a:t/>
            </a:r>
            <a:br>
              <a:rPr lang="en-US" sz="3600" b="1" dirty="0"/>
            </a:br>
            <a:r>
              <a:rPr lang="en-US" sz="1600" dirty="0" smtClean="0"/>
              <a:t>2017 Neutron and X-ray Scattering School</a:t>
            </a:r>
            <a:endParaRPr lang="en-US" sz="3600" dirty="0"/>
          </a:p>
        </p:txBody>
      </p:sp>
      <p:sp>
        <p:nvSpPr>
          <p:cNvPr id="4" name="Rectangle 3"/>
          <p:cNvSpPr/>
          <p:nvPr/>
        </p:nvSpPr>
        <p:spPr>
          <a:xfrm>
            <a:off x="228600" y="4495800"/>
            <a:ext cx="4724400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Katharine Page</a:t>
            </a:r>
          </a:p>
          <a:p>
            <a:r>
              <a:rPr lang="en-US" sz="1600" dirty="0" smtClean="0"/>
              <a:t>Advanced Diffraction Group</a:t>
            </a:r>
          </a:p>
          <a:p>
            <a:r>
              <a:rPr lang="en-US" sz="1600" dirty="0" smtClean="0"/>
              <a:t>Chemical and Engineering Materials Division</a:t>
            </a:r>
            <a:br>
              <a:rPr lang="en-US" sz="1600" dirty="0" smtClean="0"/>
            </a:br>
            <a:r>
              <a:rPr lang="en-US" sz="1600" dirty="0" smtClean="0"/>
              <a:t>Oak Ridge National Laboratory</a:t>
            </a:r>
          </a:p>
          <a:p>
            <a:r>
              <a:rPr lang="en-US" sz="1600" dirty="0" smtClean="0"/>
              <a:t>pagekl@ornl.gov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863730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300K_G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" y="1637211"/>
            <a:ext cx="7498915" cy="36576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6100351" y="2302019"/>
            <a:ext cx="2821577" cy="646331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Particle size / correlation length scale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199" y="1166948"/>
            <a:ext cx="3148149" cy="369332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Inter-atomic distances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17918" y="1894115"/>
            <a:ext cx="3360071" cy="646331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Number of next-near </a:t>
            </a:r>
          </a:p>
          <a:p>
            <a:pPr algn="ctr"/>
            <a:r>
              <a:rPr lang="en-US" dirty="0" smtClean="0">
                <a:solidFill>
                  <a:srgbClr val="FFFFFF"/>
                </a:solidFill>
              </a:rPr>
              <a:t>neighbors (area under peak)</a:t>
            </a:r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5638800" y="2906485"/>
            <a:ext cx="381000" cy="533400"/>
          </a:xfrm>
          <a:prstGeom prst="straightConnector1">
            <a:avLst/>
          </a:prstGeom>
          <a:ln w="381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/>
          <p:cNvSpPr txBox="1">
            <a:spLocks/>
          </p:cNvSpPr>
          <p:nvPr/>
        </p:nvSpPr>
        <p:spPr>
          <a:xfrm>
            <a:off x="0" y="0"/>
            <a:ext cx="7372350" cy="1447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F1824"/>
                </a:solidFill>
                <a:latin typeface="Frutiger LT Std 67 Bold Condensed"/>
                <a:ea typeface="+mj-ea"/>
                <a:cs typeface="+mj-cs"/>
              </a:defRPr>
            </a:lvl1pPr>
          </a:lstStyle>
          <a:p>
            <a:endParaRPr lang="en-US" b="1" dirty="0" smtClean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81000" y="5486400"/>
            <a:ext cx="7543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97301">
              <a:defRPr/>
            </a:pPr>
            <a:r>
              <a:rPr lang="en-US" dirty="0" smtClean="0"/>
              <a:t>PDF analysis </a:t>
            </a:r>
            <a:r>
              <a:rPr lang="en-US" dirty="0" smtClean="0">
                <a:sym typeface="Wingdings" pitchFamily="2" charset="2"/>
              </a:rPr>
              <a:t> Average and short-range structure for </a:t>
            </a:r>
            <a:r>
              <a:rPr lang="en-US" dirty="0" smtClean="0"/>
              <a:t>disordered crystalline materials, </a:t>
            </a:r>
            <a:r>
              <a:rPr lang="en-US" dirty="0" err="1" smtClean="0"/>
              <a:t>nanomaterials</a:t>
            </a:r>
            <a:r>
              <a:rPr lang="en-US" dirty="0" smtClean="0"/>
              <a:t>, and amorphous materials</a:t>
            </a:r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Pair Distribution Function</a:t>
            </a:r>
            <a:br>
              <a:rPr lang="en-US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1108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300K_G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" y="1762722"/>
            <a:ext cx="7498915" cy="36576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6100351" y="2427530"/>
            <a:ext cx="2821577" cy="646331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Particle size / correlation length scale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199" y="1292459"/>
            <a:ext cx="3148149" cy="369332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Inter-atomic distances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17918" y="2019626"/>
            <a:ext cx="3360071" cy="646331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Number of next-near </a:t>
            </a:r>
          </a:p>
          <a:p>
            <a:pPr algn="ctr"/>
            <a:r>
              <a:rPr lang="en-US" dirty="0" smtClean="0">
                <a:solidFill>
                  <a:srgbClr val="FFFFFF"/>
                </a:solidFill>
              </a:rPr>
              <a:t>neighbors (area under peak)</a:t>
            </a:r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5638800" y="3031996"/>
            <a:ext cx="381000" cy="533400"/>
          </a:xfrm>
          <a:prstGeom prst="straightConnector1">
            <a:avLst/>
          </a:prstGeom>
          <a:ln w="381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/>
          <p:cNvSpPr txBox="1">
            <a:spLocks/>
          </p:cNvSpPr>
          <p:nvPr/>
        </p:nvSpPr>
        <p:spPr>
          <a:xfrm>
            <a:off x="0" y="0"/>
            <a:ext cx="7372350" cy="1447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F1824"/>
                </a:solidFill>
                <a:latin typeface="Frutiger LT Std 67 Bold Condensed"/>
                <a:ea typeface="+mj-ea"/>
                <a:cs typeface="+mj-cs"/>
              </a:defRPr>
            </a:lvl1pPr>
          </a:lstStyle>
          <a:p>
            <a:endParaRPr lang="en-US" b="1" dirty="0" smtClean="0">
              <a:solidFill>
                <a:schemeClr val="tx1"/>
              </a:solidFill>
              <a:latin typeface="Calibri" pitchFamily="34" charset="0"/>
            </a:endParaRPr>
          </a:p>
        </p:txBody>
      </p:sp>
      <p:pic>
        <p:nvPicPr>
          <p:cNvPr id="13" name="Picture 10" descr="155C_fit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3000" y="4087911"/>
            <a:ext cx="3389025" cy="2312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5638800" y="4286983"/>
            <a:ext cx="3007292" cy="1477328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/>
            <a:r>
              <a:rPr lang="en-US" dirty="0" smtClean="0">
                <a:solidFill>
                  <a:srgbClr val="FFFFFF"/>
                </a:solidFill>
              </a:rPr>
              <a:t>Atom positions</a:t>
            </a:r>
          </a:p>
          <a:p>
            <a:pPr marL="285750" indent="-285750"/>
            <a:r>
              <a:rPr lang="en-US" dirty="0" smtClean="0">
                <a:solidFill>
                  <a:srgbClr val="FFFFFF"/>
                </a:solidFill>
              </a:rPr>
              <a:t>Atomic displacements</a:t>
            </a:r>
          </a:p>
          <a:p>
            <a:pPr marL="285750" indent="-285750"/>
            <a:r>
              <a:rPr lang="en-US" dirty="0" smtClean="0">
                <a:solidFill>
                  <a:srgbClr val="FFFFFF"/>
                </a:solidFill>
              </a:rPr>
              <a:t>Chemical order</a:t>
            </a:r>
          </a:p>
          <a:p>
            <a:pPr marL="285750" indent="-285750"/>
            <a:r>
              <a:rPr lang="en-US" dirty="0" smtClean="0">
                <a:solidFill>
                  <a:srgbClr val="FFFFFF"/>
                </a:solidFill>
              </a:rPr>
              <a:t>Chemical composition</a:t>
            </a:r>
          </a:p>
          <a:p>
            <a:pPr marL="285750" indent="-285750"/>
            <a:r>
              <a:rPr lang="en-US" dirty="0">
                <a:solidFill>
                  <a:srgbClr val="FFFFFF"/>
                </a:solidFill>
              </a:rPr>
              <a:t>C</a:t>
            </a:r>
            <a:r>
              <a:rPr lang="en-US" dirty="0" smtClean="0">
                <a:solidFill>
                  <a:srgbClr val="FFFFFF"/>
                </a:solidFill>
              </a:rPr>
              <a:t>orrelation length scale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4532025" y="5006789"/>
            <a:ext cx="1066800" cy="0"/>
          </a:xfrm>
          <a:prstGeom prst="straightConnector1">
            <a:avLst/>
          </a:prstGeom>
          <a:ln w="41275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1515036" y="3630711"/>
            <a:ext cx="1228164" cy="1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515036" y="3630712"/>
            <a:ext cx="0" cy="457200"/>
          </a:xfrm>
          <a:prstGeom prst="line">
            <a:avLst/>
          </a:prstGeom>
          <a:ln w="15875">
            <a:solidFill>
              <a:schemeClr val="tx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743200" y="3630711"/>
            <a:ext cx="1676401" cy="457200"/>
          </a:xfrm>
          <a:prstGeom prst="line">
            <a:avLst/>
          </a:prstGeom>
          <a:ln w="15875">
            <a:solidFill>
              <a:schemeClr val="tx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381000" y="811311"/>
            <a:ext cx="7772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97301">
              <a:defRPr/>
            </a:pPr>
            <a:r>
              <a:rPr lang="en-US" dirty="0" smtClean="0">
                <a:solidFill>
                  <a:srgbClr val="0F1824"/>
                </a:solidFill>
              </a:rPr>
              <a:t>Quantitative analysis: fitting a model to the data over specific ranges</a:t>
            </a:r>
            <a:endParaRPr lang="en-US" i="1" dirty="0" smtClean="0">
              <a:solidFill>
                <a:srgbClr val="0F1824"/>
              </a:solidFill>
            </a:endParaRPr>
          </a:p>
        </p:txBody>
      </p:sp>
      <p:sp>
        <p:nvSpPr>
          <p:cNvPr id="20" name="Title 1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Pair Distribution Function</a:t>
            </a:r>
            <a:br>
              <a:rPr lang="en-US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5386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Partial PDFs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691640"/>
            <a:ext cx="6705600" cy="4023360"/>
          </a:xfrm>
          <a:prstGeom prst="rect">
            <a:avLst/>
          </a:prstGeom>
        </p:spPr>
      </p:pic>
      <p:pic>
        <p:nvPicPr>
          <p:cNvPr id="4" name="Picture 10" descr="cubi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14400"/>
            <a:ext cx="1800225" cy="1830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819400" y="990600"/>
            <a:ext cx="5715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/>
              <a:t>s</a:t>
            </a:r>
            <a:r>
              <a:rPr lang="en-US" b="1" dirty="0"/>
              <a:t>(</a:t>
            </a:r>
            <a:r>
              <a:rPr lang="en-US" b="1" i="1" dirty="0"/>
              <a:t>s</a:t>
            </a:r>
            <a:r>
              <a:rPr lang="en-US" b="1" dirty="0"/>
              <a:t>+1)/2</a:t>
            </a:r>
            <a:r>
              <a:rPr lang="en-US" dirty="0"/>
              <a:t> partial structure factors </a:t>
            </a:r>
            <a:r>
              <a:rPr lang="en-US" dirty="0" smtClean="0"/>
              <a:t>characterize </a:t>
            </a:r>
            <a:r>
              <a:rPr lang="en-US" dirty="0"/>
              <a:t>a system containing </a:t>
            </a:r>
            <a:r>
              <a:rPr lang="en-US" b="1" i="1" dirty="0"/>
              <a:t>s</a:t>
            </a:r>
            <a:r>
              <a:rPr lang="en-US" dirty="0"/>
              <a:t> species</a:t>
            </a:r>
          </a:p>
        </p:txBody>
      </p:sp>
      <p:sp>
        <p:nvSpPr>
          <p:cNvPr id="6" name="Rectangle 5"/>
          <p:cNvSpPr/>
          <p:nvPr/>
        </p:nvSpPr>
        <p:spPr>
          <a:xfrm>
            <a:off x="381000" y="5726668"/>
            <a:ext cx="6934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Neutron and x-ray PDFs are often highly </a:t>
            </a:r>
            <a:r>
              <a:rPr lang="en-US" b="1" dirty="0" smtClean="0"/>
              <a:t>complementary!</a:t>
            </a:r>
            <a:endParaRPr lang="en-US" b="1" dirty="0"/>
          </a:p>
        </p:txBody>
      </p:sp>
      <p:sp>
        <p:nvSpPr>
          <p:cNvPr id="7" name="Rectangle 6"/>
          <p:cNvSpPr/>
          <p:nvPr/>
        </p:nvSpPr>
        <p:spPr>
          <a:xfrm>
            <a:off x="304800" y="2858869"/>
            <a:ext cx="5715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SrTiO</a:t>
            </a:r>
            <a:r>
              <a:rPr lang="en-US" baseline="-25000" dirty="0" smtClean="0"/>
              <a:t>3</a:t>
            </a:r>
            <a:endParaRPr lang="en-US" baseline="-25000" dirty="0"/>
          </a:p>
        </p:txBody>
      </p:sp>
      <p:sp>
        <p:nvSpPr>
          <p:cNvPr id="8" name="TextBox 7"/>
          <p:cNvSpPr txBox="1"/>
          <p:nvPr/>
        </p:nvSpPr>
        <p:spPr>
          <a:xfrm>
            <a:off x="3505200" y="1791968"/>
            <a:ext cx="1676400" cy="341632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>
                <a:solidFill>
                  <a:schemeClr val="bg2"/>
                </a:solidFill>
              </a:rPr>
              <a:t>Neutron</a:t>
            </a:r>
            <a:endParaRPr lang="en-US" dirty="0" smtClean="0">
              <a:solidFill>
                <a:schemeClr val="bg2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24600" y="1828800"/>
            <a:ext cx="1676400" cy="341632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>
                <a:solidFill>
                  <a:schemeClr val="bg2"/>
                </a:solidFill>
              </a:rPr>
              <a:t>X-ray</a:t>
            </a:r>
            <a:endParaRPr lang="en-US" dirty="0" smtClean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5869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02910" y="177800"/>
            <a:ext cx="3911890" cy="1665199"/>
          </a:xfrm>
        </p:spPr>
        <p:txBody>
          <a:bodyPr/>
          <a:lstStyle/>
          <a:p>
            <a:r>
              <a:rPr lang="en-US" dirty="0" smtClean="0"/>
              <a:t>What types of studies can be done with the PDF technique?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2031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/>
          <p:cNvSpPr txBox="1"/>
          <p:nvPr/>
        </p:nvSpPr>
        <p:spPr>
          <a:xfrm>
            <a:off x="304800" y="914400"/>
            <a:ext cx="3381833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Local dipoles</a:t>
            </a:r>
          </a:p>
          <a:p>
            <a:pPr algn="ctr"/>
            <a:r>
              <a:rPr lang="en-US" b="1" dirty="0" smtClean="0"/>
              <a:t>Local </a:t>
            </a:r>
            <a:r>
              <a:rPr lang="en-US" b="1" dirty="0" err="1" smtClean="0"/>
              <a:t>Jahn</a:t>
            </a:r>
            <a:r>
              <a:rPr lang="en-US" b="1" dirty="0" smtClean="0"/>
              <a:t>-Teller distortions</a:t>
            </a:r>
          </a:p>
          <a:p>
            <a:pPr algn="ctr"/>
            <a:r>
              <a:rPr lang="en-US" b="1" dirty="0" smtClean="0"/>
              <a:t>Frustrated lattices</a:t>
            </a:r>
          </a:p>
          <a:p>
            <a:pPr algn="ctr"/>
            <a:r>
              <a:rPr lang="en-US" b="1" i="1" dirty="0" smtClean="0"/>
              <a:t>etc.</a:t>
            </a:r>
            <a:endParaRPr lang="en-US" b="1" dirty="0" smtClean="0"/>
          </a:p>
        </p:txBody>
      </p:sp>
      <p:pic>
        <p:nvPicPr>
          <p:cNvPr id="10" name="Content Placeholder 1"/>
          <p:cNvPicPr>
            <a:picLocks noChangeAspect="1"/>
          </p:cNvPicPr>
          <p:nvPr/>
        </p:nvPicPr>
        <p:blipFill rotWithShape="1">
          <a:blip r:embed="rId3" cstate="print"/>
          <a:srcRect l="-707" t="-387" r="690" b="-2226"/>
          <a:stretch/>
        </p:blipFill>
        <p:spPr>
          <a:xfrm>
            <a:off x="152400" y="2426475"/>
            <a:ext cx="3048000" cy="292573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04800" y="5514833"/>
            <a:ext cx="37865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D. Louca,  e</a:t>
            </a:r>
            <a:r>
              <a:rPr lang="en-US" sz="1200" i="1" dirty="0" smtClean="0"/>
              <a:t>t al.</a:t>
            </a:r>
            <a:r>
              <a:rPr lang="en-US" sz="1200" dirty="0" smtClean="0"/>
              <a:t>,</a:t>
            </a:r>
            <a:r>
              <a:rPr lang="fr-FR" sz="1200" dirty="0" smtClean="0"/>
              <a:t> Suppression of </a:t>
            </a:r>
            <a:r>
              <a:rPr lang="fr-FR" sz="1200" dirty="0" err="1" smtClean="0"/>
              <a:t>superconductivity</a:t>
            </a:r>
            <a:r>
              <a:rPr lang="fr-FR" sz="1200" dirty="0" smtClean="0"/>
              <a:t> in Fe </a:t>
            </a:r>
            <a:r>
              <a:rPr lang="fr-FR" sz="1200" dirty="0" err="1" smtClean="0"/>
              <a:t>pnictides</a:t>
            </a:r>
            <a:r>
              <a:rPr lang="fr-FR" sz="1200" dirty="0" smtClean="0"/>
              <a:t> by </a:t>
            </a:r>
            <a:r>
              <a:rPr lang="fr-FR" sz="1200" dirty="0" err="1" smtClean="0"/>
              <a:t>annealing</a:t>
            </a:r>
            <a:r>
              <a:rPr lang="fr-FR" sz="1200" dirty="0" smtClean="0"/>
              <a:t>;  a reverse </a:t>
            </a:r>
            <a:r>
              <a:rPr lang="fr-FR" sz="1200" dirty="0" err="1" smtClean="0"/>
              <a:t>effect</a:t>
            </a:r>
            <a:r>
              <a:rPr lang="fr-FR" sz="1200" dirty="0" smtClean="0"/>
              <a:t> to pressure, </a:t>
            </a:r>
            <a:r>
              <a:rPr lang="fr-FR" sz="1200" i="1" dirty="0" smtClean="0"/>
              <a:t>Phys. </a:t>
            </a:r>
            <a:r>
              <a:rPr lang="fr-FR" sz="1200" i="1" dirty="0" err="1" smtClean="0"/>
              <a:t>Rev</a:t>
            </a:r>
            <a:r>
              <a:rPr lang="fr-FR" sz="1200" i="1" dirty="0" smtClean="0"/>
              <a:t>. B </a:t>
            </a:r>
            <a:r>
              <a:rPr lang="fr-FR" sz="1200" b="1" dirty="0" smtClean="0"/>
              <a:t>84</a:t>
            </a:r>
            <a:r>
              <a:rPr lang="fr-FR" sz="1200" dirty="0" smtClean="0"/>
              <a:t>, 054522 (2011)</a:t>
            </a:r>
            <a:r>
              <a:rPr lang="en-US" sz="1200" dirty="0" smtClean="0"/>
              <a:t>.</a:t>
            </a:r>
            <a:endParaRPr lang="en-US" sz="1200" dirty="0"/>
          </a:p>
        </p:txBody>
      </p:sp>
      <p:pic>
        <p:nvPicPr>
          <p:cNvPr id="12" name="Picture 11" descr="npdf_B_v2.png"/>
          <p:cNvPicPr>
            <a:picLocks noChangeAspect="1"/>
          </p:cNvPicPr>
          <p:nvPr/>
        </p:nvPicPr>
        <p:blipFill>
          <a:blip r:embed="rId4" cstate="print"/>
          <a:srcRect r="12534"/>
          <a:stretch>
            <a:fillRect/>
          </a:stretch>
        </p:blipFill>
        <p:spPr>
          <a:xfrm>
            <a:off x="6214989" y="3810000"/>
            <a:ext cx="2590800" cy="222758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3" name="Rectangle 12"/>
          <p:cNvSpPr/>
          <p:nvPr/>
        </p:nvSpPr>
        <p:spPr>
          <a:xfrm>
            <a:off x="4523433" y="3810000"/>
            <a:ext cx="18288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hangingPunct="0"/>
            <a:r>
              <a:rPr lang="en-US" sz="1200" dirty="0" smtClean="0">
                <a:ea typeface="Times New Roman" pitchFamily="18" charset="0"/>
                <a:cs typeface="Times New Roman" pitchFamily="18" charset="0"/>
              </a:rPr>
              <a:t>E. Bozin,</a:t>
            </a:r>
            <a:r>
              <a:rPr lang="en-US" sz="1200" dirty="0" smtClean="0"/>
              <a:t> </a:t>
            </a:r>
            <a:r>
              <a:rPr lang="en-US" sz="1200" i="1" dirty="0" smtClean="0"/>
              <a:t>et al</a:t>
            </a:r>
            <a:r>
              <a:rPr lang="en-US" sz="1200" dirty="0" smtClean="0"/>
              <a:t>., </a:t>
            </a:r>
            <a:r>
              <a:rPr lang="en-US" sz="1200" dirty="0" err="1" smtClean="0"/>
              <a:t>Entropically</a:t>
            </a:r>
            <a:r>
              <a:rPr lang="en-US" sz="1200" dirty="0" smtClean="0"/>
              <a:t> Stabilized Local Dipole Formation in Lead </a:t>
            </a:r>
            <a:r>
              <a:rPr lang="en-US" sz="1200" dirty="0" err="1" smtClean="0"/>
              <a:t>Chalcogenides</a:t>
            </a:r>
            <a:r>
              <a:rPr lang="en-US" sz="1200" dirty="0" smtClean="0">
                <a:ea typeface="Times New Roman" pitchFamily="18" charset="0"/>
                <a:cs typeface="Times New Roman" pitchFamily="18" charset="0"/>
              </a:rPr>
              <a:t>, </a:t>
            </a:r>
            <a:r>
              <a:rPr lang="en-US" sz="1200" i="1" dirty="0" smtClean="0">
                <a:ea typeface="Times New Roman" pitchFamily="18" charset="0"/>
                <a:cs typeface="Times New Roman" pitchFamily="18" charset="0"/>
              </a:rPr>
              <a:t>Science</a:t>
            </a:r>
            <a:r>
              <a:rPr lang="en-US" sz="1200" dirty="0" smtClean="0"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smtClean="0">
                <a:ea typeface="Times New Roman" pitchFamily="18" charset="0"/>
                <a:cs typeface="Times New Roman" pitchFamily="18" charset="0"/>
              </a:rPr>
              <a:t>330</a:t>
            </a:r>
            <a:r>
              <a:rPr lang="en-US" sz="1200" dirty="0" smtClean="0">
                <a:ea typeface="Times New Roman" pitchFamily="18" charset="0"/>
                <a:cs typeface="Times New Roman" pitchFamily="18" charset="0"/>
              </a:rPr>
              <a:t>,</a:t>
            </a:r>
            <a:r>
              <a:rPr lang="fr-FR" sz="1200" dirty="0" smtClean="0">
                <a:ea typeface="Times New Roman" pitchFamily="18" charset="0"/>
                <a:cs typeface="Times New Roman" pitchFamily="18" charset="0"/>
              </a:rPr>
              <a:t> 1660 </a:t>
            </a:r>
            <a:r>
              <a:rPr lang="en-US" sz="1200" dirty="0" smtClean="0">
                <a:ea typeface="Times New Roman" pitchFamily="18" charset="0"/>
                <a:cs typeface="Times New Roman" pitchFamily="18" charset="0"/>
              </a:rPr>
              <a:t>(2010). </a:t>
            </a:r>
            <a:endParaRPr lang="en-US" sz="1200" dirty="0" smtClean="0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28678" cy="877163"/>
          </a:xfrm>
        </p:spPr>
        <p:txBody>
          <a:bodyPr/>
          <a:lstStyle/>
          <a:p>
            <a:r>
              <a:rPr lang="en-US" dirty="0" smtClean="0"/>
              <a:t>Local distortions </a:t>
            </a:r>
            <a:r>
              <a:rPr lang="en-US" i="1" dirty="0" smtClean="0"/>
              <a:t>via</a:t>
            </a:r>
            <a:r>
              <a:rPr lang="en-US" dirty="0" smtClean="0"/>
              <a:t> PDF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6248400" y="1249451"/>
            <a:ext cx="20574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D. P. </a:t>
            </a:r>
            <a:r>
              <a:rPr lang="en-US" sz="1200" dirty="0"/>
              <a:t>Shoemaker, </a:t>
            </a:r>
            <a:r>
              <a:rPr lang="en-US" sz="1200" i="1" dirty="0" smtClean="0"/>
              <a:t>et al., </a:t>
            </a:r>
            <a:r>
              <a:rPr lang="en-US" sz="1200" dirty="0"/>
              <a:t>Reverse Monte Carlo neutron scattering study of the 'ordered-ice' oxide </a:t>
            </a:r>
            <a:r>
              <a:rPr lang="en-US" sz="1200" dirty="0" err="1"/>
              <a:t>pyrochlore</a:t>
            </a:r>
            <a:r>
              <a:rPr lang="en-US" sz="1200" dirty="0"/>
              <a:t> Pb</a:t>
            </a:r>
            <a:r>
              <a:rPr lang="en-US" sz="1200" baseline="-25000" dirty="0"/>
              <a:t>2</a:t>
            </a:r>
            <a:r>
              <a:rPr lang="en-US" sz="1200" dirty="0"/>
              <a:t>Ru</a:t>
            </a:r>
            <a:r>
              <a:rPr lang="en-US" sz="1200" baseline="-25000" dirty="0"/>
              <a:t>2</a:t>
            </a:r>
            <a:r>
              <a:rPr lang="en-US" sz="1200" dirty="0"/>
              <a:t>O</a:t>
            </a:r>
            <a:r>
              <a:rPr lang="en-US" sz="1200" baseline="-25000" dirty="0"/>
              <a:t>6.5</a:t>
            </a:r>
            <a:r>
              <a:rPr lang="en-US" sz="1200" dirty="0"/>
              <a:t>, </a:t>
            </a:r>
            <a:r>
              <a:rPr lang="en-US" sz="1200" i="1" dirty="0"/>
              <a:t>J. Phys.: </a:t>
            </a:r>
            <a:r>
              <a:rPr lang="en-US" sz="1200" i="1" dirty="0" err="1"/>
              <a:t>Condens</a:t>
            </a:r>
            <a:r>
              <a:rPr lang="en-US" sz="1200" i="1" dirty="0"/>
              <a:t>. Matter</a:t>
            </a:r>
            <a:r>
              <a:rPr lang="en-US" sz="1200" dirty="0"/>
              <a:t> </a:t>
            </a:r>
            <a:r>
              <a:rPr lang="en-US" sz="1200" b="1" dirty="0"/>
              <a:t>23</a:t>
            </a:r>
            <a:r>
              <a:rPr lang="en-US" sz="1200" dirty="0"/>
              <a:t> </a:t>
            </a:r>
            <a:r>
              <a:rPr lang="en-US" sz="1200" dirty="0" smtClean="0"/>
              <a:t>(2011</a:t>
            </a:r>
            <a:r>
              <a:rPr lang="en-US" sz="1200" dirty="0"/>
              <a:t>).</a:t>
            </a:r>
          </a:p>
        </p:txBody>
      </p:sp>
      <p:grpSp>
        <p:nvGrpSpPr>
          <p:cNvPr id="17" name="Group 16"/>
          <p:cNvGrpSpPr>
            <a:grpSpLocks noChangeAspect="1"/>
          </p:cNvGrpSpPr>
          <p:nvPr/>
        </p:nvGrpSpPr>
        <p:grpSpPr>
          <a:xfrm>
            <a:off x="4259580" y="1104900"/>
            <a:ext cx="1988820" cy="2171700"/>
            <a:chOff x="5486400" y="4191000"/>
            <a:chExt cx="1325880" cy="1447800"/>
          </a:xfrm>
        </p:grpSpPr>
        <p:pic>
          <p:nvPicPr>
            <p:cNvPr id="18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 l="52629" t="2778" r="-1862"/>
            <a:stretch>
              <a:fillRect/>
            </a:stretch>
          </p:blipFill>
          <p:spPr bwMode="auto">
            <a:xfrm>
              <a:off x="5486400" y="4267200"/>
              <a:ext cx="1325880" cy="1371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" name="Rectangle 18"/>
            <p:cNvSpPr/>
            <p:nvPr/>
          </p:nvSpPr>
          <p:spPr>
            <a:xfrm>
              <a:off x="5486400" y="4191000"/>
              <a:ext cx="152400" cy="228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86556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00200"/>
            <a:ext cx="2428358" cy="1600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cis_oc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00834" y="4456842"/>
            <a:ext cx="1152525" cy="1368425"/>
          </a:xfrm>
          <a:prstGeom prst="rect">
            <a:avLst/>
          </a:prstGeom>
          <a:noFill/>
        </p:spPr>
      </p:pic>
      <p:pic>
        <p:nvPicPr>
          <p:cNvPr id="6" name="Picture 3" descr="trans_oc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81095" y="4460400"/>
            <a:ext cx="1169988" cy="1330325"/>
          </a:xfrm>
          <a:prstGeom prst="rect">
            <a:avLst/>
          </a:prstGeom>
          <a:noFill/>
        </p:spPr>
      </p:pic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2243701" y="4458571"/>
            <a:ext cx="1066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i="1" dirty="0" err="1"/>
              <a:t>cis</a:t>
            </a:r>
            <a:endParaRPr lang="en-US" i="1" dirty="0"/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3605602" y="4482007"/>
            <a:ext cx="1066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i="1" dirty="0"/>
              <a:t>trans</a:t>
            </a:r>
          </a:p>
        </p:txBody>
      </p:sp>
      <p:sp>
        <p:nvSpPr>
          <p:cNvPr id="12" name="Rectangle 17"/>
          <p:cNvSpPr>
            <a:spLocks noChangeArrowheads="1"/>
          </p:cNvSpPr>
          <p:nvPr/>
        </p:nvSpPr>
        <p:spPr bwMode="auto">
          <a:xfrm>
            <a:off x="1167202" y="5830669"/>
            <a:ext cx="447159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r>
              <a:rPr lang="en-US" sz="1200" dirty="0" smtClean="0"/>
              <a:t>K. Page, </a:t>
            </a:r>
            <a:r>
              <a:rPr lang="en-US" sz="1200" i="1" dirty="0" smtClean="0"/>
              <a:t>et al</a:t>
            </a:r>
            <a:r>
              <a:rPr lang="en-US" sz="1200" dirty="0" smtClean="0"/>
              <a:t>., Local atomic ordering in BaTaO</a:t>
            </a:r>
            <a:r>
              <a:rPr lang="en-US" sz="1200" baseline="-25000" dirty="0" smtClean="0"/>
              <a:t>2</a:t>
            </a:r>
            <a:r>
              <a:rPr lang="en-US" sz="1200" dirty="0" smtClean="0"/>
              <a:t>N studied by neutron pair distribution function analysis and density functional theory, </a:t>
            </a:r>
            <a:r>
              <a:rPr lang="en-US" sz="1200" i="1" dirty="0"/>
              <a:t>Chem. Mater.</a:t>
            </a:r>
            <a:r>
              <a:rPr lang="en-US" sz="1200" dirty="0"/>
              <a:t> </a:t>
            </a:r>
            <a:r>
              <a:rPr lang="en-US" sz="1200" b="1" dirty="0"/>
              <a:t>19</a:t>
            </a:r>
            <a:r>
              <a:rPr lang="en-US" sz="1200" dirty="0"/>
              <a:t> (2007) 4037-4042. </a:t>
            </a:r>
          </a:p>
        </p:txBody>
      </p:sp>
      <p:sp>
        <p:nvSpPr>
          <p:cNvPr id="16" name="Rectangle 12"/>
          <p:cNvSpPr>
            <a:spLocks noChangeArrowheads="1"/>
          </p:cNvSpPr>
          <p:nvPr/>
        </p:nvSpPr>
        <p:spPr bwMode="auto">
          <a:xfrm>
            <a:off x="4928798" y="2514600"/>
            <a:ext cx="366769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200" dirty="0" smtClean="0"/>
              <a:t>D. P. Shoemaker, J. Li, and R. </a:t>
            </a:r>
            <a:r>
              <a:rPr lang="en-US" sz="1200" dirty="0" err="1" smtClean="0"/>
              <a:t>Seshadri</a:t>
            </a:r>
            <a:r>
              <a:rPr lang="en-US" sz="1200" dirty="0"/>
              <a:t>, </a:t>
            </a:r>
            <a:r>
              <a:rPr lang="en-US" sz="1200" dirty="0" smtClean="0"/>
              <a:t> Unraveling Atomic Positions in an Oxide </a:t>
            </a:r>
            <a:r>
              <a:rPr lang="en-US" sz="1200" dirty="0" err="1" smtClean="0"/>
              <a:t>Spinel</a:t>
            </a:r>
            <a:r>
              <a:rPr lang="en-US" sz="1200" dirty="0" smtClean="0"/>
              <a:t> with Two </a:t>
            </a:r>
            <a:r>
              <a:rPr lang="en-US" sz="1200" dirty="0" err="1" smtClean="0"/>
              <a:t>Jahn</a:t>
            </a:r>
            <a:r>
              <a:rPr lang="en-US" sz="1200" dirty="0" smtClean="0"/>
              <a:t>-Teller Ions: Local Structure Investigation of CuMn</a:t>
            </a:r>
            <a:r>
              <a:rPr lang="en-US" sz="1200" baseline="-25000" dirty="0" smtClean="0"/>
              <a:t>2</a:t>
            </a:r>
            <a:r>
              <a:rPr lang="en-US" sz="1200" dirty="0" smtClean="0"/>
              <a:t>O</a:t>
            </a:r>
            <a:r>
              <a:rPr lang="en-US" sz="1200" baseline="-25000" dirty="0" smtClean="0"/>
              <a:t>4</a:t>
            </a:r>
            <a:r>
              <a:rPr lang="en-US" sz="1200" dirty="0" smtClean="0"/>
              <a:t>,</a:t>
            </a:r>
            <a:r>
              <a:rPr lang="en-US" sz="1200" b="1" dirty="0" smtClean="0"/>
              <a:t> </a:t>
            </a:r>
            <a:r>
              <a:rPr lang="en-US" sz="1200" i="1" dirty="0" smtClean="0"/>
              <a:t>J. Am. Chem. Soc. </a:t>
            </a:r>
            <a:r>
              <a:rPr lang="en-US" sz="1200" b="1" dirty="0" smtClean="0"/>
              <a:t>131, </a:t>
            </a:r>
            <a:r>
              <a:rPr lang="en-US" sz="1200" dirty="0" smtClean="0"/>
              <a:t>11450 (2009).</a:t>
            </a:r>
            <a:endParaRPr lang="en-US" sz="1200" dirty="0"/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58434" y="3376568"/>
            <a:ext cx="2928366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4" descr="cubic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0669" y="4390263"/>
            <a:ext cx="1186261" cy="1206404"/>
          </a:xfrm>
          <a:prstGeom prst="rect">
            <a:avLst/>
          </a:prstGeom>
          <a:noFill/>
        </p:spPr>
      </p:pic>
      <p:sp>
        <p:nvSpPr>
          <p:cNvPr id="19" name="TextBox 18"/>
          <p:cNvSpPr txBox="1"/>
          <p:nvPr/>
        </p:nvSpPr>
        <p:spPr>
          <a:xfrm>
            <a:off x="5067300" y="981670"/>
            <a:ext cx="3619500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Substitution effects</a:t>
            </a:r>
          </a:p>
          <a:p>
            <a:pPr algn="ctr"/>
            <a:r>
              <a:rPr lang="en-US" b="1" dirty="0" smtClean="0"/>
              <a:t>Chemical clustering</a:t>
            </a:r>
          </a:p>
          <a:p>
            <a:pPr algn="ctr"/>
            <a:r>
              <a:rPr lang="en-US" b="1" dirty="0" smtClean="0"/>
              <a:t>Ion-specific local environments</a:t>
            </a:r>
          </a:p>
          <a:p>
            <a:pPr algn="ctr"/>
            <a:r>
              <a:rPr lang="en-US" b="1" dirty="0" smtClean="0"/>
              <a:t>Vacancy ordering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28678" cy="877163"/>
          </a:xfrm>
        </p:spPr>
        <p:txBody>
          <a:bodyPr/>
          <a:lstStyle/>
          <a:p>
            <a:r>
              <a:rPr lang="en-US" dirty="0"/>
              <a:t>C</a:t>
            </a:r>
            <a:r>
              <a:rPr lang="en-US" dirty="0" smtClean="0"/>
              <a:t>hemical Short Range order </a:t>
            </a:r>
            <a:r>
              <a:rPr lang="en-US" i="1" dirty="0" smtClean="0"/>
              <a:t>via</a:t>
            </a:r>
            <a:r>
              <a:rPr lang="en-US" dirty="0" smtClean="0"/>
              <a:t> PDF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301613" y="953869"/>
            <a:ext cx="42703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Th. </a:t>
            </a:r>
            <a:r>
              <a:rPr lang="en-US" sz="1200" dirty="0" smtClean="0"/>
              <a:t>Proffen, </a:t>
            </a:r>
            <a:r>
              <a:rPr lang="en-US" sz="1200" dirty="0"/>
              <a:t>V. </a:t>
            </a:r>
            <a:r>
              <a:rPr lang="en-US" sz="1200" dirty="0" err="1" smtClean="0"/>
              <a:t>Petkov</a:t>
            </a:r>
            <a:r>
              <a:rPr lang="en-US" sz="1200" dirty="0" smtClean="0"/>
              <a:t>, </a:t>
            </a:r>
            <a:r>
              <a:rPr lang="en-US" sz="1200" dirty="0"/>
              <a:t>S. J. L. </a:t>
            </a:r>
            <a:r>
              <a:rPr lang="en-US" sz="1200" dirty="0" err="1" smtClean="0"/>
              <a:t>Billinge</a:t>
            </a:r>
            <a:r>
              <a:rPr lang="en-US" sz="1200" dirty="0" smtClean="0"/>
              <a:t>, </a:t>
            </a:r>
            <a:r>
              <a:rPr lang="en-US" sz="1200" dirty="0"/>
              <a:t>and T. Vogt, Chemical short range order </a:t>
            </a:r>
            <a:r>
              <a:rPr lang="en-US" sz="1200" dirty="0" smtClean="0"/>
              <a:t>obtained from </a:t>
            </a:r>
            <a:r>
              <a:rPr lang="en-US" sz="1200" dirty="0"/>
              <a:t>the atomic pair distribution </a:t>
            </a:r>
            <a:r>
              <a:rPr lang="en-US" sz="1200" dirty="0" smtClean="0"/>
              <a:t>function, </a:t>
            </a:r>
            <a:r>
              <a:rPr lang="fi-FI" sz="1200" i="1" dirty="0" smtClean="0"/>
              <a:t>Z</a:t>
            </a:r>
            <a:r>
              <a:rPr lang="fi-FI" sz="1200" i="1" dirty="0"/>
              <a:t>. Kristallogr</a:t>
            </a:r>
            <a:r>
              <a:rPr lang="fi-FI" sz="1200" dirty="0"/>
              <a:t>. </a:t>
            </a:r>
            <a:r>
              <a:rPr lang="fi-FI" sz="1200" b="1" dirty="0" smtClean="0"/>
              <a:t>217</a:t>
            </a:r>
            <a:r>
              <a:rPr lang="fi-FI" sz="1200" dirty="0" smtClean="0"/>
              <a:t>, </a:t>
            </a:r>
            <a:r>
              <a:rPr lang="fi-FI" sz="1200" dirty="0"/>
              <a:t>(2002) </a:t>
            </a:r>
            <a:r>
              <a:rPr lang="fi-FI" sz="1200" dirty="0" smtClean="0"/>
              <a:t>47–50.</a:t>
            </a:r>
            <a:endParaRPr lang="en-US" sz="1200" dirty="0"/>
          </a:p>
        </p:txBody>
      </p:sp>
      <p:sp>
        <p:nvSpPr>
          <p:cNvPr id="3" name="TextBox 2"/>
          <p:cNvSpPr txBox="1"/>
          <p:nvPr/>
        </p:nvSpPr>
        <p:spPr>
          <a:xfrm>
            <a:off x="1703317" y="1713131"/>
            <a:ext cx="989682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b="1" dirty="0" smtClean="0">
                <a:solidFill>
                  <a:srgbClr val="FF0000"/>
                </a:solidFill>
              </a:rPr>
              <a:t>Cu</a:t>
            </a:r>
            <a:r>
              <a:rPr lang="en-US" b="1" baseline="-25000" dirty="0" smtClean="0">
                <a:solidFill>
                  <a:srgbClr val="FF0000"/>
                </a:solidFill>
              </a:rPr>
              <a:t>3</a:t>
            </a:r>
            <a:r>
              <a:rPr lang="en-US" b="1" dirty="0" smtClean="0">
                <a:solidFill>
                  <a:srgbClr val="FF0000"/>
                </a:solidFill>
              </a:rPr>
              <a:t>Au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45" r="27837"/>
          <a:stretch/>
        </p:blipFill>
        <p:spPr bwMode="auto">
          <a:xfrm>
            <a:off x="2667000" y="1524000"/>
            <a:ext cx="1968517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301613" y="3316069"/>
            <a:ext cx="43339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L.R. Owen, H.Y. </a:t>
            </a:r>
            <a:r>
              <a:rPr lang="en-US" sz="1200" dirty="0" err="1"/>
              <a:t>Playford</a:t>
            </a:r>
            <a:r>
              <a:rPr lang="en-US" sz="1200" dirty="0"/>
              <a:t>, H.J. Stone and M.G. Tucker, </a:t>
            </a:r>
            <a:r>
              <a:rPr lang="en-US" sz="1200" dirty="0" smtClean="0"/>
              <a:t>Analysis </a:t>
            </a:r>
            <a:r>
              <a:rPr lang="en-US" sz="1200" dirty="0"/>
              <a:t>of short-range order in Cu</a:t>
            </a:r>
            <a:r>
              <a:rPr lang="en-US" sz="1200" baseline="-25000" dirty="0"/>
              <a:t>3</a:t>
            </a:r>
            <a:r>
              <a:rPr lang="en-US" sz="1200" dirty="0"/>
              <a:t>Au using X-ray pair distribution functions</a:t>
            </a:r>
            <a:r>
              <a:rPr lang="en-US" sz="1200" dirty="0" smtClean="0"/>
              <a:t>.  </a:t>
            </a:r>
            <a:r>
              <a:rPr lang="en-US" sz="1200" i="1" dirty="0" err="1"/>
              <a:t>Acta</a:t>
            </a:r>
            <a:r>
              <a:rPr lang="en-US" sz="1200" i="1" dirty="0"/>
              <a:t> </a:t>
            </a:r>
            <a:r>
              <a:rPr lang="en-US" sz="1200" i="1" dirty="0" err="1"/>
              <a:t>Materialia</a:t>
            </a:r>
            <a:r>
              <a:rPr lang="en-US" sz="1200" i="1" dirty="0"/>
              <a:t> </a:t>
            </a:r>
            <a:r>
              <a:rPr lang="en-US" sz="1200" dirty="0"/>
              <a:t>(2017) 125, 15-26.</a:t>
            </a:r>
          </a:p>
        </p:txBody>
      </p:sp>
    </p:spTree>
    <p:extLst>
      <p:ext uri="{BB962C8B-B14F-4D97-AF65-F5344CB8AC3E}">
        <p14:creationId xmlns:p14="http://schemas.microsoft.com/office/powerpoint/2010/main" val="1310315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28678" cy="854208"/>
          </a:xfrm>
        </p:spPr>
        <p:txBody>
          <a:bodyPr/>
          <a:lstStyle/>
          <a:p>
            <a:r>
              <a:rPr lang="en-US" sz="2800" b="1" dirty="0"/>
              <a:t>N</a:t>
            </a:r>
            <a:r>
              <a:rPr lang="en-US" sz="2800" b="1" dirty="0" smtClean="0"/>
              <a:t>anomaterial structure </a:t>
            </a:r>
            <a:r>
              <a:rPr lang="en-US" sz="2800" b="1" i="1" dirty="0" smtClean="0"/>
              <a:t>via</a:t>
            </a:r>
            <a:r>
              <a:rPr lang="en-US" sz="2800" b="1" dirty="0" smtClean="0"/>
              <a:t> PDF</a:t>
            </a:r>
            <a:r>
              <a:rPr lang="en-US" sz="2800" b="1" i="1" dirty="0" smtClean="0"/>
              <a:t/>
            </a:r>
            <a:br>
              <a:rPr lang="en-US" sz="2800" b="1" i="1" dirty="0" smtClean="0"/>
            </a:br>
            <a:endParaRPr lang="en-US" dirty="0"/>
          </a:p>
        </p:txBody>
      </p:sp>
      <p:pic>
        <p:nvPicPr>
          <p:cNvPr id="16" name="Picture 5" descr="C:\Users\ramS\Desktop\Fig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9291" y="3944034"/>
            <a:ext cx="3486125" cy="2704839"/>
          </a:xfrm>
          <a:prstGeom prst="rect">
            <a:avLst/>
          </a:prstGeom>
          <a:noFill/>
        </p:spPr>
      </p:pic>
      <p:sp>
        <p:nvSpPr>
          <p:cNvPr id="18" name="Rectangle 17"/>
          <p:cNvSpPr/>
          <p:nvPr/>
        </p:nvSpPr>
        <p:spPr>
          <a:xfrm>
            <a:off x="2717023" y="5754469"/>
            <a:ext cx="414097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K. Page, Th. </a:t>
            </a:r>
            <a:r>
              <a:rPr lang="en-US" sz="1200" dirty="0" err="1" smtClean="0"/>
              <a:t>Proffen</a:t>
            </a:r>
            <a:r>
              <a:rPr lang="en-US" sz="1200" dirty="0" smtClean="0"/>
              <a:t>, M. </a:t>
            </a:r>
            <a:r>
              <a:rPr lang="en-US" sz="1200" dirty="0" err="1" smtClean="0"/>
              <a:t>Niederberger</a:t>
            </a:r>
            <a:r>
              <a:rPr lang="en-US" sz="1200" dirty="0" smtClean="0"/>
              <a:t>, and R. </a:t>
            </a:r>
            <a:r>
              <a:rPr lang="en-US" sz="1200" dirty="0" err="1" smtClean="0"/>
              <a:t>Seshadri</a:t>
            </a:r>
            <a:r>
              <a:rPr lang="en-US" sz="1200" dirty="0" smtClean="0"/>
              <a:t>, </a:t>
            </a:r>
            <a:r>
              <a:rPr lang="en-US" sz="1200" b="1" dirty="0" smtClean="0"/>
              <a:t>Probing local dipoles and </a:t>
            </a:r>
            <a:r>
              <a:rPr lang="en-US" sz="1200" b="1" dirty="0" err="1" smtClean="0"/>
              <a:t>ligand</a:t>
            </a:r>
            <a:r>
              <a:rPr lang="en-US" sz="1200" b="1" dirty="0" smtClean="0"/>
              <a:t> structure in BaTiO</a:t>
            </a:r>
            <a:r>
              <a:rPr lang="en-US" sz="1200" b="1" baseline="-25000" dirty="0" smtClean="0"/>
              <a:t>3</a:t>
            </a:r>
            <a:r>
              <a:rPr lang="en-US" sz="1200" b="1" dirty="0" smtClean="0"/>
              <a:t> </a:t>
            </a:r>
            <a:r>
              <a:rPr lang="en-US" sz="1200" b="1" dirty="0" err="1" smtClean="0"/>
              <a:t>nanoparticles</a:t>
            </a:r>
            <a:r>
              <a:rPr lang="en-US" sz="1200" dirty="0" smtClean="0"/>
              <a:t>, </a:t>
            </a:r>
            <a:r>
              <a:rPr lang="en-US" sz="1200" i="1" dirty="0" smtClean="0"/>
              <a:t>Chem. Mater</a:t>
            </a:r>
            <a:r>
              <a:rPr lang="en-US" sz="1200" dirty="0" smtClean="0"/>
              <a:t>. 22 (2010), 43864391.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105400" y="933271"/>
            <a:ext cx="3705377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Finite size/shape </a:t>
            </a:r>
            <a:r>
              <a:rPr lang="en-US" b="1" dirty="0"/>
              <a:t>e</a:t>
            </a:r>
            <a:r>
              <a:rPr lang="en-US" b="1" dirty="0" smtClean="0"/>
              <a:t>ffects</a:t>
            </a:r>
          </a:p>
          <a:p>
            <a:pPr algn="ctr"/>
            <a:r>
              <a:rPr lang="en-US" b="1" dirty="0" smtClean="0"/>
              <a:t>Surface/Interface structure</a:t>
            </a:r>
          </a:p>
          <a:p>
            <a:pPr algn="ctr"/>
            <a:r>
              <a:rPr lang="en-US" b="1" dirty="0" smtClean="0"/>
              <a:t>Nanostructure polymorphs</a:t>
            </a:r>
          </a:p>
          <a:p>
            <a:pPr algn="ctr"/>
            <a:r>
              <a:rPr lang="en-US" b="1" dirty="0" smtClean="0"/>
              <a:t>Growth and transformation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66246" y="2902803"/>
            <a:ext cx="442126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K. </a:t>
            </a:r>
            <a:r>
              <a:rPr lang="en-US" sz="1200" dirty="0"/>
              <a:t>W. Chapman</a:t>
            </a:r>
            <a:r>
              <a:rPr lang="en-US" sz="1200" dirty="0" smtClean="0"/>
              <a:t>, P. </a:t>
            </a:r>
            <a:r>
              <a:rPr lang="en-US" sz="1200" dirty="0"/>
              <a:t>J. </a:t>
            </a:r>
            <a:r>
              <a:rPr lang="en-US" sz="1200" dirty="0" err="1"/>
              <a:t>Chupas</a:t>
            </a:r>
            <a:r>
              <a:rPr lang="en-US" sz="1200" dirty="0" smtClean="0"/>
              <a:t>,</a:t>
            </a:r>
            <a:r>
              <a:rPr lang="en-US" sz="1200" dirty="0"/>
              <a:t> and </a:t>
            </a:r>
            <a:r>
              <a:rPr lang="en-US" sz="1200" dirty="0" smtClean="0"/>
              <a:t>T. </a:t>
            </a:r>
            <a:r>
              <a:rPr lang="en-US" sz="1200" dirty="0"/>
              <a:t>M. </a:t>
            </a:r>
            <a:r>
              <a:rPr lang="en-US" sz="1200" dirty="0" err="1" smtClean="0"/>
              <a:t>Nenoff</a:t>
            </a:r>
            <a:r>
              <a:rPr lang="en-US" sz="1200" dirty="0" smtClean="0"/>
              <a:t>, </a:t>
            </a:r>
            <a:r>
              <a:rPr lang="en-US" sz="1200" b="1" dirty="0" smtClean="0"/>
              <a:t>Radioactive </a:t>
            </a:r>
            <a:r>
              <a:rPr lang="en-US" sz="1200" b="1" dirty="0"/>
              <a:t>Iodine Capture in Silver-Containing </a:t>
            </a:r>
            <a:r>
              <a:rPr lang="en-US" sz="1200" b="1" dirty="0" err="1"/>
              <a:t>Mordenites</a:t>
            </a:r>
            <a:r>
              <a:rPr lang="en-US" sz="1200" b="1" dirty="0"/>
              <a:t> through Nanoscale Silver Iodide </a:t>
            </a:r>
            <a:r>
              <a:rPr lang="en-US" sz="1200" b="1" dirty="0" smtClean="0"/>
              <a:t>Formation</a:t>
            </a:r>
            <a:r>
              <a:rPr lang="en-US" sz="1200" dirty="0" smtClean="0"/>
              <a:t>,</a:t>
            </a:r>
            <a:r>
              <a:rPr lang="en-US" sz="1200" dirty="0"/>
              <a:t> </a:t>
            </a:r>
            <a:r>
              <a:rPr lang="en-US" sz="1200" i="1" dirty="0"/>
              <a:t>J. Am. Chem. Soc. </a:t>
            </a:r>
            <a:r>
              <a:rPr lang="en-US" sz="1200" dirty="0"/>
              <a:t>132, 8897 (2010</a:t>
            </a:r>
            <a:r>
              <a:rPr lang="en-US" sz="1200" dirty="0">
                <a:hlinkClick r:id="rId4"/>
              </a:rPr>
              <a:t>)</a:t>
            </a:r>
            <a:r>
              <a:rPr lang="en-US" sz="1200" dirty="0"/>
              <a:t>. </a:t>
            </a:r>
            <a:endParaRPr lang="en-US" sz="1200" dirty="0">
              <a:solidFill>
                <a:prstClr val="black"/>
              </a:solidFill>
              <a:cs typeface="Arial" charset="0"/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33" y="798592"/>
            <a:ext cx="451485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C:\Jue Liu data\ORNL\Graphics\TiO2_001\101oct\increasing thickness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4021" y="4064577"/>
            <a:ext cx="2743200" cy="16042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 descr="C:\Jue Liu data\ORNL\Graphics\TiO2_001\simulated XRD cdimension sensitivity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6488" y="2133600"/>
            <a:ext cx="2743200" cy="1930977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3"/>
          <p:cNvSpPr/>
          <p:nvPr/>
        </p:nvSpPr>
        <p:spPr>
          <a:xfrm>
            <a:off x="4572000" y="3886200"/>
            <a:ext cx="16764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J. Liu et </a:t>
            </a:r>
            <a:r>
              <a:rPr lang="en-US" sz="1200" dirty="0" smtClean="0"/>
              <a:t>al, </a:t>
            </a:r>
            <a:r>
              <a:rPr lang="en-US" sz="1200" b="1" dirty="0" smtClean="0"/>
              <a:t>Quantitative </a:t>
            </a:r>
            <a:r>
              <a:rPr lang="en-US" sz="1200" b="1" dirty="0"/>
              <a:t>analysis of the morphology of {101} and {001} faceted </a:t>
            </a:r>
            <a:r>
              <a:rPr lang="en-US" sz="1200" b="1" dirty="0" err="1"/>
              <a:t>anatase</a:t>
            </a:r>
            <a:r>
              <a:rPr lang="en-US" sz="1200" b="1" dirty="0"/>
              <a:t> TiO</a:t>
            </a:r>
            <a:r>
              <a:rPr lang="en-US" sz="1200" b="1" baseline="-25000" dirty="0"/>
              <a:t>2</a:t>
            </a:r>
            <a:r>
              <a:rPr lang="en-US" sz="1200" b="1" dirty="0"/>
              <a:t> </a:t>
            </a:r>
            <a:r>
              <a:rPr lang="en-US" sz="1200" b="1" dirty="0" smtClean="0"/>
              <a:t>nanocrystals</a:t>
            </a:r>
            <a:r>
              <a:rPr lang="en-US" sz="1200" dirty="0" smtClean="0"/>
              <a:t>, Chem. Mater</a:t>
            </a:r>
            <a:r>
              <a:rPr lang="en-US" sz="1200" dirty="0" smtClean="0"/>
              <a:t>.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3966445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Amorphous structures </a:t>
            </a:r>
            <a:r>
              <a:rPr lang="en-US" i="1" dirty="0" smtClean="0"/>
              <a:t>via</a:t>
            </a:r>
            <a:r>
              <a:rPr lang="en-US" dirty="0" smtClean="0"/>
              <a:t> PDF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285577" y="609600"/>
            <a:ext cx="27822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Kim, H.; </a:t>
            </a:r>
            <a:r>
              <a:rPr lang="en-US" sz="1200" dirty="0" err="1" smtClean="0"/>
              <a:t>Proffen</a:t>
            </a:r>
            <a:r>
              <a:rPr lang="en-US" sz="1200" dirty="0" smtClean="0"/>
              <a:t>, T.; </a:t>
            </a:r>
            <a:r>
              <a:rPr lang="en-US" sz="1200" dirty="0" err="1" smtClean="0"/>
              <a:t>Chupas</a:t>
            </a:r>
            <a:r>
              <a:rPr lang="en-US" sz="1200" dirty="0" smtClean="0"/>
              <a:t>, P. J.; </a:t>
            </a:r>
            <a:r>
              <a:rPr lang="en-US" sz="1200" dirty="0" err="1" smtClean="0"/>
              <a:t>Karkamkar</a:t>
            </a:r>
            <a:r>
              <a:rPr lang="en-US" sz="1200" dirty="0" smtClean="0"/>
              <a:t>, A.; Hess, N. J.; </a:t>
            </a:r>
            <a:r>
              <a:rPr lang="en-US" sz="1200" dirty="0" err="1" smtClean="0"/>
              <a:t>Autrey</a:t>
            </a:r>
            <a:r>
              <a:rPr lang="en-US" sz="1200" dirty="0" smtClean="0"/>
              <a:t>, T., </a:t>
            </a:r>
            <a:r>
              <a:rPr lang="en-US" sz="1200" b="1" dirty="0"/>
              <a:t>Determination of structure and phase transition of light element nanocomposites in mesoporous silica: case study of NH</a:t>
            </a:r>
            <a:r>
              <a:rPr lang="en-US" sz="1200" b="1" baseline="-25000" dirty="0"/>
              <a:t>3</a:t>
            </a:r>
            <a:r>
              <a:rPr lang="en-US" sz="1200" b="1" dirty="0"/>
              <a:t>BH</a:t>
            </a:r>
            <a:r>
              <a:rPr lang="en-US" sz="1200" b="1" baseline="-25000" dirty="0"/>
              <a:t>3</a:t>
            </a:r>
            <a:r>
              <a:rPr lang="en-US" sz="1200" b="1" dirty="0"/>
              <a:t> in </a:t>
            </a:r>
            <a:r>
              <a:rPr lang="en-US" sz="1200" b="1" dirty="0" smtClean="0"/>
              <a:t>MCM-41</a:t>
            </a:r>
            <a:r>
              <a:rPr lang="en-US" sz="1200" dirty="0" smtClean="0"/>
              <a:t>, </a:t>
            </a:r>
            <a:r>
              <a:rPr lang="en-US" sz="1200" i="1" dirty="0" smtClean="0"/>
              <a:t>J. Am. Chem. Soc. </a:t>
            </a:r>
            <a:r>
              <a:rPr lang="en-US" sz="1200" b="1" dirty="0" smtClean="0"/>
              <a:t>2009,</a:t>
            </a:r>
            <a:r>
              <a:rPr lang="en-US" sz="1200" dirty="0" smtClean="0"/>
              <a:t> </a:t>
            </a:r>
            <a:r>
              <a:rPr lang="en-US" sz="1200" i="1" dirty="0" smtClean="0"/>
              <a:t>131(38)</a:t>
            </a:r>
            <a:r>
              <a:rPr lang="en-US" sz="1200" dirty="0" smtClean="0"/>
              <a:t> 13749-13755.</a:t>
            </a:r>
          </a:p>
        </p:txBody>
      </p:sp>
      <p:pic>
        <p:nvPicPr>
          <p:cNvPr id="24" name="Picture 6" descr="AmorphousSilica3"/>
          <p:cNvPicPr>
            <a:picLocks noChangeAspect="1" noChangeArrowheads="1"/>
          </p:cNvPicPr>
          <p:nvPr/>
        </p:nvPicPr>
        <p:blipFill>
          <a:blip r:embed="rId3" cstate="print"/>
          <a:srcRect l="5571" t="10201" r="6714" b="9000"/>
          <a:stretch>
            <a:fillRect/>
          </a:stretch>
        </p:blipFill>
        <p:spPr>
          <a:xfrm>
            <a:off x="3505200" y="762000"/>
            <a:ext cx="2780377" cy="1828800"/>
          </a:xfrm>
          <a:prstGeom prst="rect">
            <a:avLst/>
          </a:prstGeom>
          <a:noFill/>
          <a:ln/>
        </p:spPr>
      </p:pic>
      <p:sp>
        <p:nvSpPr>
          <p:cNvPr id="25" name="TextBox 24"/>
          <p:cNvSpPr txBox="1"/>
          <p:nvPr/>
        </p:nvSpPr>
        <p:spPr>
          <a:xfrm>
            <a:off x="304800" y="887384"/>
            <a:ext cx="2772189" cy="14773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Glasses</a:t>
            </a:r>
          </a:p>
          <a:p>
            <a:pPr algn="ctr"/>
            <a:r>
              <a:rPr lang="en-US" b="1" dirty="0" smtClean="0"/>
              <a:t>Liquids</a:t>
            </a:r>
          </a:p>
          <a:p>
            <a:pPr algn="ctr"/>
            <a:r>
              <a:rPr lang="en-US" b="1" dirty="0" smtClean="0"/>
              <a:t>Concretes</a:t>
            </a:r>
          </a:p>
          <a:p>
            <a:pPr algn="ctr"/>
            <a:r>
              <a:rPr lang="en-US" b="1" dirty="0" smtClean="0"/>
              <a:t>Adsorbed gases</a:t>
            </a:r>
          </a:p>
          <a:p>
            <a:pPr algn="ctr"/>
            <a:r>
              <a:rPr lang="en-US" b="1" i="1" dirty="0" smtClean="0"/>
              <a:t>etc.</a:t>
            </a:r>
          </a:p>
        </p:txBody>
      </p:sp>
      <p:pic>
        <p:nvPicPr>
          <p:cNvPr id="28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922037"/>
            <a:ext cx="3059230" cy="2487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225594" y="2870537"/>
            <a:ext cx="4114800" cy="101566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200" dirty="0" smtClean="0"/>
              <a:t>S</a:t>
            </a:r>
            <a:r>
              <a:rPr lang="en-US" sz="1200" dirty="0"/>
              <a:t>. </a:t>
            </a:r>
            <a:r>
              <a:rPr lang="en-US" sz="1200" dirty="0" err="1"/>
              <a:t>Lan</a:t>
            </a:r>
            <a:r>
              <a:rPr lang="en-US" sz="1200" dirty="0"/>
              <a:t>,  X.. Wei, J.  Zhou,  Z. Lu,  X. Wu, M. Feygenson, J. Neuefeind,  X. Wang, </a:t>
            </a:r>
            <a:r>
              <a:rPr lang="en-US" sz="1200" b="1" dirty="0" smtClean="0"/>
              <a:t>In situ study of crystallization kinetics in ternary bulk metallic glass alloys with different glass forming abilities</a:t>
            </a:r>
            <a:r>
              <a:rPr lang="en-US" sz="1200" dirty="0" smtClean="0"/>
              <a:t>, </a:t>
            </a:r>
            <a:r>
              <a:rPr lang="en-US" sz="1200" i="1" dirty="0" smtClean="0"/>
              <a:t>Applied </a:t>
            </a:r>
            <a:r>
              <a:rPr lang="en-US" sz="1200" i="1" dirty="0"/>
              <a:t>Physics Letters</a:t>
            </a:r>
            <a:r>
              <a:rPr lang="en-US" sz="1200" dirty="0"/>
              <a:t>, </a:t>
            </a:r>
            <a:r>
              <a:rPr lang="en-US" sz="1200" dirty="0" smtClean="0"/>
              <a:t>105 (2014) 201906.</a:t>
            </a:r>
            <a:endParaRPr lang="en-US" sz="1200" dirty="0"/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6059" y="2590800"/>
            <a:ext cx="4617994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4572000" y="5308937"/>
            <a:ext cx="387412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H.-W. Wang; L. L. Daemen, M. C. Cheshire, M. K. Kidder, A. G. Stack, L. F. Allard, J. Neuefeind, D. Olds, J. Liu, and K. Page, </a:t>
            </a:r>
            <a:r>
              <a:rPr lang="en-US" sz="1200" b="1" dirty="0"/>
              <a:t>Synthesis and structure of synthetically pure and deuterated amorphous (basic) calcium carbonates</a:t>
            </a:r>
            <a:r>
              <a:rPr lang="en-US" sz="1200" dirty="0"/>
              <a:t>, </a:t>
            </a:r>
            <a:r>
              <a:rPr lang="en-US" sz="1200" i="1" dirty="0"/>
              <a:t>Chem. </a:t>
            </a:r>
            <a:r>
              <a:rPr lang="en-US" sz="1200" i="1" dirty="0" err="1"/>
              <a:t>Commun</a:t>
            </a:r>
            <a:r>
              <a:rPr lang="en-US" sz="1200" dirty="0"/>
              <a:t>., 2017.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62000" y="3886200"/>
            <a:ext cx="685800" cy="3416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24478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9" name="Text Box 7"/>
          <p:cNvSpPr txBox="1">
            <a:spLocks noChangeArrowheads="1"/>
          </p:cNvSpPr>
          <p:nvPr/>
        </p:nvSpPr>
        <p:spPr bwMode="auto">
          <a:xfrm>
            <a:off x="228600" y="914400"/>
            <a:ext cx="83820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dirty="0"/>
              <a:t>BaTiO</a:t>
            </a:r>
            <a:r>
              <a:rPr lang="en-US" altLang="en-US" baseline="-25000" dirty="0"/>
              <a:t>3</a:t>
            </a:r>
            <a:r>
              <a:rPr lang="en-US" altLang="en-US" dirty="0"/>
              <a:t>: </a:t>
            </a:r>
            <a:r>
              <a:rPr lang="en-US" altLang="en-US" dirty="0" smtClean="0"/>
              <a:t>Ferroelectric oxide, </a:t>
            </a:r>
            <a:r>
              <a:rPr lang="en-US" altLang="en-US" dirty="0"/>
              <a:t>a rhombohedral (</a:t>
            </a:r>
            <a:r>
              <a:rPr lang="en-US" altLang="en-US" i="1" dirty="0"/>
              <a:t>R3m</a:t>
            </a:r>
            <a:r>
              <a:rPr lang="en-US" altLang="en-US" dirty="0"/>
              <a:t>) ground state and a room temperature tetragonal (</a:t>
            </a:r>
            <a:r>
              <a:rPr lang="en-US" altLang="en-US" i="1" dirty="0"/>
              <a:t>P4mm</a:t>
            </a:r>
            <a:r>
              <a:rPr lang="en-US" altLang="en-US" dirty="0"/>
              <a:t>) structure</a:t>
            </a:r>
          </a:p>
        </p:txBody>
      </p:sp>
      <p:sp>
        <p:nvSpPr>
          <p:cNvPr id="197640" name="Text Box 8"/>
          <p:cNvSpPr txBox="1">
            <a:spLocks noChangeArrowheads="1"/>
          </p:cNvSpPr>
          <p:nvPr/>
        </p:nvSpPr>
        <p:spPr bwMode="auto">
          <a:xfrm>
            <a:off x="5029200" y="4944070"/>
            <a:ext cx="38862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dirty="0" smtClean="0"/>
              <a:t>Displays </a:t>
            </a:r>
            <a:r>
              <a:rPr lang="en-US" altLang="en-US" dirty="0"/>
              <a:t>order-disorder </a:t>
            </a:r>
            <a:r>
              <a:rPr lang="en-US" altLang="en-US" dirty="0" smtClean="0"/>
              <a:t>phenomena: room </a:t>
            </a:r>
            <a:r>
              <a:rPr lang="en-US" altLang="en-US" dirty="0"/>
              <a:t>t</a:t>
            </a:r>
            <a:r>
              <a:rPr lang="en-US" altLang="en-US" dirty="0" smtClean="0"/>
              <a:t>emperature </a:t>
            </a:r>
            <a:r>
              <a:rPr lang="en-US" altLang="en-US" dirty="0"/>
              <a:t>l</a:t>
            </a:r>
            <a:r>
              <a:rPr lang="en-US" altLang="en-US" dirty="0" smtClean="0"/>
              <a:t>ocal </a:t>
            </a:r>
            <a:r>
              <a:rPr lang="en-US" altLang="en-US" dirty="0"/>
              <a:t>s</a:t>
            </a:r>
            <a:r>
              <a:rPr lang="en-US" altLang="en-US" dirty="0" smtClean="0"/>
              <a:t>tructure known to have rhombohedral pair-pair </a:t>
            </a:r>
            <a:r>
              <a:rPr lang="en-US" altLang="en-US" dirty="0"/>
              <a:t>c</a:t>
            </a:r>
            <a:r>
              <a:rPr lang="en-US" altLang="en-US" dirty="0" smtClean="0"/>
              <a:t>orrelations</a:t>
            </a:r>
            <a:endParaRPr lang="en-US" altLang="en-US" dirty="0"/>
          </a:p>
        </p:txBody>
      </p:sp>
      <p:pic>
        <p:nvPicPr>
          <p:cNvPr id="197645" name="Picture 13" descr="rhom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912777"/>
            <a:ext cx="3082925" cy="1668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28678" cy="487954"/>
          </a:xfrm>
        </p:spPr>
        <p:txBody>
          <a:bodyPr/>
          <a:lstStyle/>
          <a:p>
            <a:r>
              <a:rPr lang="en-US" altLang="en-US" dirty="0" smtClean="0"/>
              <a:t>Example: Local structure in BaTiO</a:t>
            </a:r>
            <a:r>
              <a:rPr lang="en-US" altLang="en-US" baseline="-25000" dirty="0" smtClean="0"/>
              <a:t>3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4791075" y="1752600"/>
            <a:ext cx="4006850" cy="2971800"/>
            <a:chOff x="4756150" y="1447800"/>
            <a:chExt cx="4159250" cy="3197225"/>
          </a:xfrm>
        </p:grpSpPr>
        <p:pic>
          <p:nvPicPr>
            <p:cNvPr id="197641" name="Picture 9" descr="displacive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56150" y="1447800"/>
              <a:ext cx="4159250" cy="31972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Oval 2"/>
            <p:cNvSpPr/>
            <p:nvPr/>
          </p:nvSpPr>
          <p:spPr>
            <a:xfrm>
              <a:off x="7924800" y="4404360"/>
              <a:ext cx="91440" cy="91440"/>
            </a:xfrm>
            <a:prstGeom prst="ellipse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0"/>
              </a:lightRig>
            </a:scene3d>
            <a:sp3d>
              <a:contourClr>
                <a:schemeClr val="lt1"/>
              </a:contourClr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 smtClean="0">
                <a:solidFill>
                  <a:schemeClr val="tx1"/>
                </a:solidFill>
              </a:endParaRPr>
            </a:p>
          </p:txBody>
        </p:sp>
      </p:grp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87" y="3810000"/>
            <a:ext cx="4291263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752600" y="3886200"/>
            <a:ext cx="457200" cy="45720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contourClr>
              <a:schemeClr val="lt1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38300" y="3886200"/>
            <a:ext cx="685800" cy="5334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contourClr>
              <a:schemeClr val="lt1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4536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9" name="Text Box 7"/>
          <p:cNvSpPr txBox="1">
            <a:spLocks noChangeArrowheads="1"/>
          </p:cNvSpPr>
          <p:nvPr/>
        </p:nvSpPr>
        <p:spPr bwMode="auto">
          <a:xfrm>
            <a:off x="228600" y="914400"/>
            <a:ext cx="83820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dirty="0"/>
              <a:t>BaTiO</a:t>
            </a:r>
            <a:r>
              <a:rPr lang="en-US" altLang="en-US" baseline="-25000" dirty="0"/>
              <a:t>3</a:t>
            </a:r>
            <a:r>
              <a:rPr lang="en-US" altLang="en-US" dirty="0"/>
              <a:t>: </a:t>
            </a:r>
            <a:r>
              <a:rPr lang="en-US" altLang="en-US" dirty="0" smtClean="0"/>
              <a:t>At </a:t>
            </a:r>
            <a:r>
              <a:rPr lang="en-US" altLang="en-US" dirty="0" smtClean="0"/>
              <a:t>room temperature, l</a:t>
            </a:r>
            <a:r>
              <a:rPr lang="en-US" dirty="0" smtClean="0"/>
              <a:t>ocally has </a:t>
            </a:r>
            <a:r>
              <a:rPr lang="en-US" dirty="0"/>
              <a:t>a split (</a:t>
            </a:r>
            <a:r>
              <a:rPr lang="en-US" i="1" dirty="0"/>
              <a:t>R3m</a:t>
            </a:r>
            <a:r>
              <a:rPr lang="en-US" dirty="0"/>
              <a:t>) first </a:t>
            </a:r>
            <a:r>
              <a:rPr lang="en-US" dirty="0" err="1"/>
              <a:t>Ti</a:t>
            </a:r>
            <a:r>
              <a:rPr lang="en-US" dirty="0"/>
              <a:t>-O </a:t>
            </a:r>
            <a:r>
              <a:rPr lang="en-US" dirty="0" smtClean="0"/>
              <a:t>peak, displaying classic order-disorder behavior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28678" cy="487954"/>
          </a:xfrm>
        </p:spPr>
        <p:txBody>
          <a:bodyPr/>
          <a:lstStyle/>
          <a:p>
            <a:r>
              <a:rPr lang="en-US" altLang="en-US" dirty="0" smtClean="0"/>
              <a:t>Example: Local structure in BaTiO</a:t>
            </a:r>
            <a:r>
              <a:rPr lang="en-US" altLang="en-US" baseline="-25000" dirty="0" smtClean="0"/>
              <a:t>3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752600" y="3886200"/>
            <a:ext cx="457200" cy="45720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contourClr>
              <a:schemeClr val="lt1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38300" y="3886200"/>
            <a:ext cx="685800" cy="5334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contourClr>
              <a:schemeClr val="lt1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 smtClean="0">
              <a:solidFill>
                <a:schemeClr val="tx1"/>
              </a:solidFill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600200"/>
            <a:ext cx="5943600" cy="46492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E:\Work\TalksPosters\JNC_Winter08\jpgs\Nb_Perov\pdf_short.jpg"/>
          <p:cNvPicPr>
            <a:picLocks noChangeAspect="1" noChangeArrowheads="1"/>
          </p:cNvPicPr>
          <p:nvPr/>
        </p:nvPicPr>
        <p:blipFill rotWithShape="1">
          <a:blip r:embed="rId4" cstate="print"/>
          <a:srcRect l="69740"/>
          <a:stretch/>
        </p:blipFill>
        <p:spPr bwMode="auto">
          <a:xfrm>
            <a:off x="6553200" y="3429000"/>
            <a:ext cx="1158844" cy="2872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6797644" y="3657600"/>
            <a:ext cx="441356" cy="26720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endParaRPr lang="en-US" dirty="0" smtClean="0"/>
          </a:p>
        </p:txBody>
      </p:sp>
      <p:pic>
        <p:nvPicPr>
          <p:cNvPr id="10" name="Picture 3" descr="C:\Users\ramS\Desktop\R3mR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56564" y="1524000"/>
            <a:ext cx="1996282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7736187" y="4373940"/>
            <a:ext cx="125541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1200" dirty="0" smtClean="0"/>
              <a:t>K. Page</a:t>
            </a:r>
            <a:r>
              <a:rPr lang="en-US" altLang="en-US" sz="1200" dirty="0"/>
              <a:t>, </a:t>
            </a:r>
            <a:r>
              <a:rPr lang="en-US" altLang="en-US" sz="1200" dirty="0" smtClean="0"/>
              <a:t>T. </a:t>
            </a:r>
            <a:r>
              <a:rPr lang="en-US" altLang="en-US" sz="1200" dirty="0" err="1" smtClean="0"/>
              <a:t>Kolodiazhnyi</a:t>
            </a:r>
            <a:r>
              <a:rPr lang="en-US" altLang="en-US" sz="1200" dirty="0"/>
              <a:t>, </a:t>
            </a:r>
            <a:r>
              <a:rPr lang="en-US" altLang="en-US" sz="1200" dirty="0" smtClean="0"/>
              <a:t>T. Proffen</a:t>
            </a:r>
            <a:r>
              <a:rPr lang="en-US" altLang="en-US" sz="1200" dirty="0"/>
              <a:t>, </a:t>
            </a:r>
            <a:r>
              <a:rPr lang="en-US" altLang="en-US" sz="1200" dirty="0" smtClean="0"/>
              <a:t>A. K. </a:t>
            </a:r>
            <a:r>
              <a:rPr lang="en-US" altLang="en-US" sz="1200" dirty="0" err="1" smtClean="0"/>
              <a:t>Cheetham</a:t>
            </a:r>
            <a:r>
              <a:rPr lang="en-US" altLang="en-US" sz="1200" dirty="0"/>
              <a:t>, and </a:t>
            </a:r>
            <a:r>
              <a:rPr lang="en-US" altLang="en-US" sz="1200" dirty="0" smtClean="0"/>
              <a:t>R. </a:t>
            </a:r>
            <a:r>
              <a:rPr lang="en-US" altLang="en-US" sz="1200" dirty="0" err="1" smtClean="0"/>
              <a:t>Seshadri</a:t>
            </a:r>
            <a:r>
              <a:rPr lang="en-US" sz="1200" dirty="0" smtClean="0"/>
              <a:t>,, </a:t>
            </a:r>
            <a:r>
              <a:rPr lang="en-US" sz="1200" i="1" dirty="0"/>
              <a:t>Phys. Rev. Lett. </a:t>
            </a:r>
            <a:r>
              <a:rPr lang="en-US" sz="1200" b="1" dirty="0"/>
              <a:t>101</a:t>
            </a:r>
            <a:r>
              <a:rPr lang="en-US" sz="1200" dirty="0"/>
              <a:t>, 205502 (2008).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78248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864890" cy="487954"/>
          </a:xfrm>
        </p:spPr>
        <p:txBody>
          <a:bodyPr/>
          <a:lstStyle/>
          <a:p>
            <a:r>
              <a:rPr lang="en-US" dirty="0" smtClean="0"/>
              <a:t>About Me</a:t>
            </a:r>
            <a:endParaRPr lang="en-US" dirty="0"/>
          </a:p>
        </p:txBody>
      </p:sp>
      <p:pic>
        <p:nvPicPr>
          <p:cNvPr id="2050" name="Picture 2" descr="C:\Users\k7p\AppData\Local\Microsoft\Windows\Temporary Internet Files\Content.Outlook\9DOHGCZK\Advanced Diffraction Group-0244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916304"/>
            <a:ext cx="4114800" cy="3291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28600" y="6208144"/>
            <a:ext cx="457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 smtClean="0"/>
              <a:t>Advanced Diffraction Group</a:t>
            </a:r>
          </a:p>
          <a:p>
            <a:pPr algn="ctr"/>
            <a:r>
              <a:rPr lang="en-US" sz="1200" dirty="0" smtClean="0"/>
              <a:t>Group Leader: Matthew Tucker</a:t>
            </a:r>
            <a:endParaRPr lang="en-US" sz="1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914400"/>
            <a:ext cx="2743200" cy="18259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143790" y="838200"/>
            <a:ext cx="516201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Tedi-Marie Usher, Katharine Page, </a:t>
            </a:r>
          </a:p>
          <a:p>
            <a:r>
              <a:rPr lang="en-US" sz="1200" b="1" dirty="0" smtClean="0"/>
              <a:t>Daniel Olds, and Jue Liu</a:t>
            </a:r>
            <a:endParaRPr lang="en-US" sz="1200" b="1" dirty="0"/>
          </a:p>
          <a:p>
            <a:r>
              <a:rPr lang="en-US" sz="1200" dirty="0" smtClean="0"/>
              <a:t>Spallation Neutron Source, </a:t>
            </a:r>
          </a:p>
          <a:p>
            <a:r>
              <a:rPr lang="en-US" sz="1200" dirty="0" smtClean="0"/>
              <a:t>Oak Ridge National Laboratory</a:t>
            </a:r>
          </a:p>
          <a:p>
            <a:endParaRPr lang="en-US" sz="1200" dirty="0" smtClean="0"/>
          </a:p>
          <a:p>
            <a:r>
              <a:rPr lang="en-US" sz="1200" dirty="0" smtClean="0"/>
              <a:t>BES Early </a:t>
            </a:r>
            <a:r>
              <a:rPr lang="en-US" sz="1200" dirty="0"/>
              <a:t>Career </a:t>
            </a:r>
            <a:r>
              <a:rPr lang="en-US" sz="1200" dirty="0" smtClean="0"/>
              <a:t>Research Program</a:t>
            </a:r>
          </a:p>
          <a:p>
            <a:r>
              <a:rPr lang="en-US" sz="1200" dirty="0" smtClean="0"/>
              <a:t>BES </a:t>
            </a:r>
            <a:r>
              <a:rPr lang="en-US" sz="1200" dirty="0"/>
              <a:t>Scientific User Facility </a:t>
            </a:r>
            <a:r>
              <a:rPr lang="en-US" sz="1200" dirty="0" smtClean="0"/>
              <a:t>Division</a:t>
            </a: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1" y="2209800"/>
            <a:ext cx="3124200" cy="546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Content Placeholder 3"/>
          <p:cNvSpPr>
            <a:spLocks noGrp="1"/>
          </p:cNvSpPr>
          <p:nvPr>
            <p:ph sz="half" idx="4294967295"/>
          </p:nvPr>
        </p:nvSpPr>
        <p:spPr>
          <a:xfrm>
            <a:off x="4572000" y="3602104"/>
            <a:ext cx="4267200" cy="2341496"/>
          </a:xfrm>
          <a:prstGeom prst="rect">
            <a:avLst/>
          </a:prstGeom>
        </p:spPr>
        <p:txBody>
          <a:bodyPr/>
          <a:lstStyle/>
          <a:p>
            <a:r>
              <a:rPr lang="en-US" sz="1200" dirty="0" smtClean="0"/>
              <a:t>BS in Chemical Engineering University of Maine, 2004</a:t>
            </a:r>
          </a:p>
          <a:p>
            <a:r>
              <a:rPr lang="en-US" sz="1200" dirty="0" smtClean="0"/>
              <a:t>PhD in Materials, UC Santa Barbara, 2008</a:t>
            </a:r>
          </a:p>
          <a:p>
            <a:r>
              <a:rPr lang="en-US" sz="1200" dirty="0" smtClean="0"/>
              <a:t>Director’s Postdoctoral Fellow, Los Alamos National Laboratory (LANL), 2009/2010</a:t>
            </a:r>
          </a:p>
          <a:p>
            <a:r>
              <a:rPr lang="en-US" sz="1200" dirty="0" smtClean="0"/>
              <a:t>Scientist, Lujan Neutron Scattering Center, LANL 2011-2014</a:t>
            </a:r>
          </a:p>
          <a:p>
            <a:r>
              <a:rPr lang="en-US" sz="1200" dirty="0" smtClean="0"/>
              <a:t>Scientist, Chemical and Engineering Materials Division, Oak Ridge National Laboratory (ORNL), 2014-present</a:t>
            </a: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1096495"/>
            <a:ext cx="2080012" cy="2007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6705600" y="3094268"/>
            <a:ext cx="2133600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b="1" dirty="0" smtClean="0"/>
              <a:t>2008 </a:t>
            </a:r>
            <a:r>
              <a:rPr lang="en-US" sz="1200" b="1" dirty="0"/>
              <a:t> </a:t>
            </a:r>
            <a:r>
              <a:rPr lang="en-US" sz="1200" b="1" dirty="0" smtClean="0"/>
              <a:t>Olympic  Trials</a:t>
            </a:r>
          </a:p>
        </p:txBody>
      </p:sp>
    </p:spTree>
    <p:extLst>
      <p:ext uri="{BB962C8B-B14F-4D97-AF65-F5344CB8AC3E}">
        <p14:creationId xmlns:p14="http://schemas.microsoft.com/office/powerpoint/2010/main" val="3429373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Jue Liu data\ORNL\High voltage spinel\Graphs\PDF\LiNi0.5Mn1.5O4structure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5410200" y="3962400"/>
            <a:ext cx="2874035" cy="27432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28678" cy="880369"/>
          </a:xfrm>
        </p:spPr>
        <p:txBody>
          <a:bodyPr/>
          <a:lstStyle/>
          <a:p>
            <a:r>
              <a:rPr lang="en-US" dirty="0" smtClean="0"/>
              <a:t>Example: High Voltage Spinel Cathode LiNi</a:t>
            </a:r>
            <a:r>
              <a:rPr lang="en-US" baseline="-25000" dirty="0" smtClean="0"/>
              <a:t>0.5</a:t>
            </a:r>
            <a:r>
              <a:rPr lang="en-US" dirty="0" smtClean="0"/>
              <a:t>Mn</a:t>
            </a:r>
            <a:r>
              <a:rPr lang="en-US" baseline="-25000" dirty="0" smtClean="0"/>
              <a:t>1.5</a:t>
            </a:r>
            <a:r>
              <a:rPr lang="en-US" dirty="0" smtClean="0"/>
              <a:t>O</a:t>
            </a:r>
            <a:r>
              <a:rPr lang="en-US" baseline="-25000" dirty="0" smtClean="0"/>
              <a:t>4</a:t>
            </a:r>
            <a:endParaRPr lang="en-US" baseline="-25000" dirty="0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304800" y="1330839"/>
            <a:ext cx="8382000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altLang="en-US" dirty="0">
                <a:latin typeface="Arial" pitchFamily="34" charset="0"/>
                <a:ea typeface="Calibri" pitchFamily="34" charset="0"/>
                <a:cs typeface="Times New Roman" pitchFamily="18" charset="0"/>
              </a:rPr>
              <a:t>H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igh operating voltage (~4.7 V versus Li</a:t>
            </a:r>
            <a:r>
              <a:rPr kumimoji="0" lang="en-US" altLang="en-US" b="0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+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/Li) and</a:t>
            </a:r>
            <a:r>
              <a:rPr kumimoji="0" lang="en-US" altLang="en-US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facile three dimensional lithium ionic conductivity   </a:t>
            </a:r>
            <a:r>
              <a:rPr kumimoji="0" lang="en-US" alt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Zhong</a:t>
            </a:r>
            <a:r>
              <a:rPr kumimoji="0" lang="en-US" altLang="en-US" sz="1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et al.</a:t>
            </a: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, 1997; </a:t>
            </a:r>
            <a:r>
              <a:rPr kumimoji="0" lang="en-US" alt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Ohzuku</a:t>
            </a:r>
            <a:r>
              <a:rPr kumimoji="0" lang="en-US" altLang="en-US" sz="1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et al.</a:t>
            </a: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, 1999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en-US" altLang="en-US" dirty="0">
              <a:latin typeface="Arial" pitchFamily="34" charset="0"/>
              <a:ea typeface="Calibri" pitchFamily="34" charset="0"/>
              <a:cs typeface="Times New Roman" pitchFamily="18" charset="0"/>
            </a:endParaRPr>
          </a:p>
          <a:p>
            <a:pPr lvl="0"/>
            <a:r>
              <a:rPr lang="en-US" altLang="en-US" dirty="0" smtClean="0">
                <a:latin typeface="Arial" pitchFamily="34" charset="0"/>
                <a:ea typeface="Calibri" pitchFamily="34" charset="0"/>
                <a:cs typeface="Times New Roman" pitchFamily="18" charset="0"/>
              </a:rPr>
              <a:t>Two </a:t>
            </a:r>
            <a:r>
              <a:rPr lang="en-US" altLang="en-US" dirty="0">
                <a:latin typeface="Arial" pitchFamily="34" charset="0"/>
                <a:ea typeface="Calibri" pitchFamily="34" charset="0"/>
                <a:cs typeface="Times New Roman" pitchFamily="18" charset="0"/>
              </a:rPr>
              <a:t>distinct </a:t>
            </a:r>
            <a:r>
              <a:rPr lang="en-US" altLang="en-US" dirty="0" smtClean="0">
                <a:latin typeface="Arial" pitchFamily="34" charset="0"/>
                <a:ea typeface="Calibri" pitchFamily="34" charset="0"/>
                <a:cs typeface="Times New Roman" pitchFamily="18" charset="0"/>
              </a:rPr>
              <a:t>polymorphs are known: Ni/</a:t>
            </a:r>
            <a:r>
              <a:rPr lang="en-US" altLang="en-US" dirty="0" err="1" smtClean="0">
                <a:latin typeface="Arial" pitchFamily="34" charset="0"/>
                <a:ea typeface="Calibri" pitchFamily="34" charset="0"/>
                <a:cs typeface="Times New Roman" pitchFamily="18" charset="0"/>
              </a:rPr>
              <a:t>Mn</a:t>
            </a:r>
            <a:r>
              <a:rPr lang="en-US" altLang="en-US" dirty="0" smtClean="0">
                <a:latin typeface="Arial" pitchFamily="34" charset="0"/>
                <a:ea typeface="Calibri" pitchFamily="34" charset="0"/>
                <a:cs typeface="Times New Roman" pitchFamily="18" charset="0"/>
              </a:rPr>
              <a:t> cation ordering strongly impacts electrochemical performance     </a:t>
            </a:r>
            <a:r>
              <a:rPr lang="en-US" altLang="en-US" sz="1200" dirty="0" err="1" smtClean="0">
                <a:latin typeface="Arial" pitchFamily="34" charset="0"/>
                <a:ea typeface="Calibri" pitchFamily="34" charset="0"/>
                <a:cs typeface="Times New Roman" pitchFamily="18" charset="0"/>
              </a:rPr>
              <a:t>Idemoto</a:t>
            </a:r>
            <a:r>
              <a:rPr lang="en-US" altLang="en-US" sz="1200" dirty="0" smtClean="0">
                <a:latin typeface="Arial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altLang="en-US" sz="1200" i="1" dirty="0">
                <a:latin typeface="Arial" pitchFamily="34" charset="0"/>
                <a:ea typeface="Calibri" pitchFamily="34" charset="0"/>
                <a:cs typeface="Times New Roman" pitchFamily="18" charset="0"/>
              </a:rPr>
              <a:t>et al</a:t>
            </a:r>
            <a:r>
              <a:rPr lang="en-US" altLang="en-US" sz="1200" dirty="0">
                <a:latin typeface="Arial" pitchFamily="34" charset="0"/>
                <a:ea typeface="Calibri" pitchFamily="34" charset="0"/>
                <a:cs typeface="Times New Roman" pitchFamily="18" charset="0"/>
              </a:rPr>
              <a:t>., 2003; </a:t>
            </a:r>
            <a:r>
              <a:rPr lang="en-US" altLang="en-US" sz="1200" dirty="0" err="1">
                <a:latin typeface="Arial" pitchFamily="34" charset="0"/>
                <a:ea typeface="Calibri" pitchFamily="34" charset="0"/>
                <a:cs typeface="Times New Roman" pitchFamily="18" charset="0"/>
              </a:rPr>
              <a:t>Zhong</a:t>
            </a:r>
            <a:r>
              <a:rPr lang="en-US" altLang="en-US" sz="1200" dirty="0">
                <a:latin typeface="Arial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altLang="en-US" sz="1200" i="1" dirty="0">
                <a:latin typeface="Arial" pitchFamily="34" charset="0"/>
                <a:ea typeface="Calibri" pitchFamily="34" charset="0"/>
                <a:cs typeface="Times New Roman" pitchFamily="18" charset="0"/>
              </a:rPr>
              <a:t>et al</a:t>
            </a:r>
            <a:r>
              <a:rPr lang="en-US" altLang="en-US" sz="1200" dirty="0">
                <a:latin typeface="Arial" pitchFamily="34" charset="0"/>
                <a:ea typeface="Calibri" pitchFamily="34" charset="0"/>
                <a:cs typeface="Times New Roman" pitchFamily="18" charset="0"/>
              </a:rPr>
              <a:t>., </a:t>
            </a:r>
            <a:r>
              <a:rPr lang="en-US" altLang="en-US" sz="1200" dirty="0" smtClean="0">
                <a:latin typeface="Arial" pitchFamily="34" charset="0"/>
                <a:ea typeface="Calibri" pitchFamily="34" charset="0"/>
                <a:cs typeface="Times New Roman" pitchFamily="18" charset="0"/>
              </a:rPr>
              <a:t>1997 </a:t>
            </a:r>
          </a:p>
          <a:p>
            <a:pPr lvl="0"/>
            <a:endParaRPr lang="en-US" altLang="en-US" dirty="0">
              <a:latin typeface="Arial" pitchFamily="34" charset="0"/>
              <a:ea typeface="Calibri" pitchFamily="34" charset="0"/>
              <a:cs typeface="Times New Roman" pitchFamily="18" charset="0"/>
            </a:endParaRPr>
          </a:p>
          <a:p>
            <a:pPr lvl="1"/>
            <a:r>
              <a:rPr lang="en-US" altLang="en-US" dirty="0" smtClean="0">
                <a:latin typeface="Arial" pitchFamily="34" charset="0"/>
                <a:ea typeface="Calibri" pitchFamily="34" charset="0"/>
                <a:cs typeface="Times New Roman" pitchFamily="18" charset="0"/>
              </a:rPr>
              <a:t>(1) Disordered </a:t>
            </a:r>
            <a:r>
              <a:rPr lang="en-US" altLang="en-US" dirty="0">
                <a:latin typeface="Arial" pitchFamily="34" charset="0"/>
                <a:ea typeface="Calibri" pitchFamily="34" charset="0"/>
                <a:cs typeface="Times New Roman" pitchFamily="18" charset="0"/>
              </a:rPr>
              <a:t>phase (S.G. </a:t>
            </a:r>
            <a:r>
              <a:rPr lang="en-US" altLang="en-US" i="1" dirty="0">
                <a:latin typeface="Arial" pitchFamily="34" charset="0"/>
                <a:ea typeface="Calibri" pitchFamily="34" charset="0"/>
                <a:cs typeface="Times New Roman" pitchFamily="18" charset="0"/>
              </a:rPr>
              <a:t>Fd-3m</a:t>
            </a:r>
            <a:r>
              <a:rPr lang="en-US" altLang="en-US" dirty="0">
                <a:latin typeface="Arial" pitchFamily="34" charset="0"/>
                <a:ea typeface="Calibri" pitchFamily="34" charset="0"/>
                <a:cs typeface="Times New Roman" pitchFamily="18" charset="0"/>
              </a:rPr>
              <a:t>), where Ni/</a:t>
            </a:r>
            <a:r>
              <a:rPr lang="en-US" altLang="en-US" dirty="0" err="1">
                <a:latin typeface="Arial" pitchFamily="34" charset="0"/>
                <a:ea typeface="Calibri" pitchFamily="34" charset="0"/>
                <a:cs typeface="Times New Roman" pitchFamily="18" charset="0"/>
              </a:rPr>
              <a:t>Mn</a:t>
            </a:r>
            <a:r>
              <a:rPr lang="en-US" altLang="en-US" dirty="0">
                <a:latin typeface="Arial" pitchFamily="34" charset="0"/>
                <a:ea typeface="Calibri" pitchFamily="34" charset="0"/>
                <a:cs typeface="Times New Roman" pitchFamily="18" charset="0"/>
              </a:rPr>
              <a:t> are randomly distributed at the 16d </a:t>
            </a:r>
            <a:r>
              <a:rPr lang="en-US" altLang="en-US" dirty="0" smtClean="0">
                <a:latin typeface="Arial" pitchFamily="34" charset="0"/>
                <a:ea typeface="Calibri" pitchFamily="34" charset="0"/>
                <a:cs typeface="Times New Roman" pitchFamily="18" charset="0"/>
              </a:rPr>
              <a:t>site via high </a:t>
            </a:r>
            <a:r>
              <a:rPr lang="en-US" altLang="en-US" dirty="0">
                <a:latin typeface="Arial" pitchFamily="34" charset="0"/>
                <a:ea typeface="Calibri" pitchFamily="34" charset="0"/>
                <a:cs typeface="Times New Roman" pitchFamily="18" charset="0"/>
              </a:rPr>
              <a:t>temperature solid state </a:t>
            </a:r>
            <a:r>
              <a:rPr lang="en-US" altLang="en-US" dirty="0" smtClean="0">
                <a:latin typeface="Arial" pitchFamily="34" charset="0"/>
                <a:ea typeface="Calibri" pitchFamily="34" charset="0"/>
                <a:cs typeface="Times New Roman" pitchFamily="18" charset="0"/>
              </a:rPr>
              <a:t>reaction </a:t>
            </a:r>
          </a:p>
          <a:p>
            <a:pPr lvl="0"/>
            <a:endParaRPr lang="en-US" altLang="en-US" dirty="0">
              <a:latin typeface="Arial" pitchFamily="34" charset="0"/>
              <a:ea typeface="Calibri" pitchFamily="34" charset="0"/>
              <a:cs typeface="Times New Roman" pitchFamily="18" charset="0"/>
            </a:endParaRPr>
          </a:p>
          <a:p>
            <a:pPr lvl="1"/>
            <a:r>
              <a:rPr lang="en-US" altLang="en-US" dirty="0" smtClean="0">
                <a:latin typeface="Arial" pitchFamily="34" charset="0"/>
                <a:ea typeface="Calibri" pitchFamily="34" charset="0"/>
                <a:cs typeface="Times New Roman" pitchFamily="18" charset="0"/>
              </a:rPr>
              <a:t>(2) Long-range </a:t>
            </a:r>
            <a:r>
              <a:rPr lang="en-US" altLang="en-US" dirty="0">
                <a:latin typeface="Arial" pitchFamily="34" charset="0"/>
                <a:ea typeface="Calibri" pitchFamily="34" charset="0"/>
                <a:cs typeface="Times New Roman" pitchFamily="18" charset="0"/>
              </a:rPr>
              <a:t>cation ordered phase (S.G. </a:t>
            </a:r>
            <a:r>
              <a:rPr lang="en-US" altLang="en-US" i="1" dirty="0">
                <a:latin typeface="Arial" pitchFamily="34" charset="0"/>
                <a:ea typeface="Calibri" pitchFamily="34" charset="0"/>
                <a:cs typeface="Times New Roman" pitchFamily="18" charset="0"/>
              </a:rPr>
              <a:t>P4</a:t>
            </a:r>
            <a:r>
              <a:rPr lang="en-US" altLang="en-US" i="1" baseline="-25000" dirty="0">
                <a:latin typeface="Arial" pitchFamily="34" charset="0"/>
                <a:ea typeface="Calibri" pitchFamily="34" charset="0"/>
                <a:cs typeface="Times New Roman" pitchFamily="18" charset="0"/>
              </a:rPr>
              <a:t>3</a:t>
            </a:r>
            <a:r>
              <a:rPr lang="en-US" altLang="en-US" i="1" dirty="0">
                <a:latin typeface="Arial" pitchFamily="34" charset="0"/>
                <a:ea typeface="Calibri" pitchFamily="34" charset="0"/>
                <a:cs typeface="Times New Roman" pitchFamily="18" charset="0"/>
              </a:rPr>
              <a:t>32</a:t>
            </a:r>
            <a:r>
              <a:rPr lang="en-US" altLang="en-US" dirty="0">
                <a:latin typeface="Arial" pitchFamily="34" charset="0"/>
                <a:ea typeface="Calibri" pitchFamily="34" charset="0"/>
                <a:cs typeface="Times New Roman" pitchFamily="18" charset="0"/>
              </a:rPr>
              <a:t> or </a:t>
            </a:r>
            <a:r>
              <a:rPr lang="en-US" altLang="en-US" i="1" dirty="0">
                <a:latin typeface="Arial" pitchFamily="34" charset="0"/>
                <a:ea typeface="Calibri" pitchFamily="34" charset="0"/>
                <a:cs typeface="Times New Roman" pitchFamily="18" charset="0"/>
              </a:rPr>
              <a:t>P4</a:t>
            </a:r>
            <a:r>
              <a:rPr lang="en-US" altLang="en-US" i="1" baseline="-25000" dirty="0">
                <a:latin typeface="Arial" pitchFamily="34" charset="0"/>
                <a:ea typeface="Calibri" pitchFamily="34" charset="0"/>
                <a:cs typeface="Times New Roman" pitchFamily="18" charset="0"/>
              </a:rPr>
              <a:t>1</a:t>
            </a:r>
            <a:r>
              <a:rPr lang="en-US" altLang="en-US" i="1" dirty="0">
                <a:latin typeface="Arial" pitchFamily="34" charset="0"/>
                <a:ea typeface="Calibri" pitchFamily="34" charset="0"/>
                <a:cs typeface="Times New Roman" pitchFamily="18" charset="0"/>
              </a:rPr>
              <a:t>32</a:t>
            </a:r>
            <a:r>
              <a:rPr lang="en-US" altLang="en-US" dirty="0" smtClean="0">
                <a:latin typeface="Arial" pitchFamily="34" charset="0"/>
                <a:ea typeface="Calibri" pitchFamily="34" charset="0"/>
                <a:cs typeface="Times New Roman" pitchFamily="18" charset="0"/>
              </a:rPr>
              <a:t>) via extended </a:t>
            </a:r>
            <a:r>
              <a:rPr lang="en-US" altLang="en-US" dirty="0">
                <a:latin typeface="Arial" pitchFamily="34" charset="0"/>
                <a:ea typeface="Calibri" pitchFamily="34" charset="0"/>
                <a:cs typeface="Times New Roman" pitchFamily="18" charset="0"/>
              </a:rPr>
              <a:t>post-annealing at 700 °C to 600 °</a:t>
            </a:r>
            <a:r>
              <a:rPr lang="en-US" altLang="en-US" dirty="0" smtClean="0">
                <a:latin typeface="Arial" pitchFamily="34" charset="0"/>
                <a:ea typeface="Calibri" pitchFamily="34" charset="0"/>
                <a:cs typeface="Times New Roman" pitchFamily="18" charset="0"/>
              </a:rPr>
              <a:t>C</a:t>
            </a:r>
            <a:endParaRPr lang="en-US" altLang="en-US" dirty="0">
              <a:latin typeface="Arial" pitchFamily="34" charset="0"/>
              <a:ea typeface="Calibri" pitchFamily="34" charset="0"/>
              <a:cs typeface="Times New Roman" pitchFamily="18" charset="0"/>
            </a:endParaRP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en-US" altLang="en-US" dirty="0" smtClean="0">
              <a:latin typeface="Arial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4800" y="5634335"/>
            <a:ext cx="4724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 smtClean="0"/>
              <a:t>Kunduraci</a:t>
            </a:r>
            <a:r>
              <a:rPr lang="en-US" sz="1200" dirty="0" smtClean="0"/>
              <a:t> </a:t>
            </a:r>
            <a:r>
              <a:rPr lang="en-US" sz="1200" dirty="0"/>
              <a:t>&amp; </a:t>
            </a:r>
            <a:r>
              <a:rPr lang="en-US" sz="1200" dirty="0" err="1"/>
              <a:t>Amatucci</a:t>
            </a:r>
            <a:r>
              <a:rPr lang="en-US" sz="1200" dirty="0"/>
              <a:t>, </a:t>
            </a:r>
            <a:r>
              <a:rPr lang="en-US" sz="1200" dirty="0" smtClean="0"/>
              <a:t>2006; </a:t>
            </a:r>
            <a:r>
              <a:rPr lang="en-US" sz="1200" dirty="0" err="1" smtClean="0"/>
              <a:t>Kunduraci</a:t>
            </a:r>
            <a:r>
              <a:rPr lang="en-US" sz="1200" dirty="0" smtClean="0"/>
              <a:t> </a:t>
            </a:r>
            <a:r>
              <a:rPr lang="en-US" sz="1200" i="1" dirty="0"/>
              <a:t>et al</a:t>
            </a:r>
            <a:r>
              <a:rPr lang="en-US" sz="1200" dirty="0"/>
              <a:t>., </a:t>
            </a:r>
            <a:r>
              <a:rPr lang="en-US" sz="1200" dirty="0" smtClean="0"/>
              <a:t>2006; Kim </a:t>
            </a:r>
            <a:r>
              <a:rPr lang="en-US" sz="1200" i="1" dirty="0"/>
              <a:t>et al</a:t>
            </a:r>
            <a:r>
              <a:rPr lang="en-US" sz="1200" dirty="0"/>
              <a:t>., </a:t>
            </a:r>
            <a:r>
              <a:rPr lang="en-US" sz="1200" dirty="0" smtClean="0"/>
              <a:t>2004; Ma </a:t>
            </a:r>
            <a:r>
              <a:rPr lang="en-US" sz="1200" i="1" dirty="0"/>
              <a:t>et al</a:t>
            </a:r>
            <a:r>
              <a:rPr lang="en-US" sz="1200" dirty="0"/>
              <a:t>., </a:t>
            </a:r>
            <a:r>
              <a:rPr lang="en-US" sz="1200" dirty="0" smtClean="0"/>
              <a:t>2010; Moorhead-Rosenberg </a:t>
            </a:r>
            <a:r>
              <a:rPr lang="en-US" sz="1200" i="1" dirty="0"/>
              <a:t>et al</a:t>
            </a:r>
            <a:r>
              <a:rPr lang="en-US" sz="1200" dirty="0"/>
              <a:t>., </a:t>
            </a:r>
            <a:r>
              <a:rPr lang="en-US" sz="1200" dirty="0" smtClean="0"/>
              <a:t>2015</a:t>
            </a:r>
            <a:endParaRPr lang="en-US" sz="1200" dirty="0"/>
          </a:p>
        </p:txBody>
      </p:sp>
      <p:sp>
        <p:nvSpPr>
          <p:cNvPr id="8" name="Rectangle 7"/>
          <p:cNvSpPr/>
          <p:nvPr/>
        </p:nvSpPr>
        <p:spPr>
          <a:xfrm>
            <a:off x="304800" y="4763869"/>
            <a:ext cx="5181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en-US" b="1" dirty="0" smtClean="0">
                <a:solidFill>
                  <a:prstClr val="black"/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Nature </a:t>
            </a:r>
            <a:r>
              <a:rPr lang="en-US" altLang="en-US" b="1" dirty="0">
                <a:solidFill>
                  <a:prstClr val="black"/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of the </a:t>
            </a:r>
            <a:r>
              <a:rPr lang="en-US" altLang="en-US" b="1" dirty="0" smtClean="0">
                <a:solidFill>
                  <a:prstClr val="black"/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cation ordering </a:t>
            </a:r>
            <a:r>
              <a:rPr lang="en-US" altLang="en-US" b="1" dirty="0">
                <a:solidFill>
                  <a:prstClr val="black"/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and </a:t>
            </a:r>
            <a:r>
              <a:rPr lang="en-US" altLang="en-US" b="1" dirty="0" smtClean="0">
                <a:solidFill>
                  <a:prstClr val="black"/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detailed mechanisms are still debated</a:t>
            </a:r>
            <a:endParaRPr lang="en-US" altLang="en-US" b="1" dirty="0">
              <a:solidFill>
                <a:prstClr val="black"/>
              </a:solidFill>
              <a:latin typeface="Arial" pitchFamily="34" charset="0"/>
              <a:ea typeface="Calibri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9825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28678" cy="487954"/>
          </a:xfrm>
        </p:spPr>
        <p:txBody>
          <a:bodyPr/>
          <a:lstStyle/>
          <a:p>
            <a:r>
              <a:rPr lang="en-US" dirty="0" smtClean="0"/>
              <a:t>Example: High </a:t>
            </a:r>
            <a:r>
              <a:rPr lang="en-US" dirty="0" smtClean="0"/>
              <a:t>Voltage Spinel </a:t>
            </a:r>
            <a:r>
              <a:rPr lang="en-US" dirty="0" smtClean="0"/>
              <a:t>Cathode</a:t>
            </a:r>
            <a:endParaRPr lang="en-US" baseline="-25000" dirty="0"/>
          </a:p>
        </p:txBody>
      </p:sp>
      <p:sp>
        <p:nvSpPr>
          <p:cNvPr id="5" name="Rectangle 4"/>
          <p:cNvSpPr/>
          <p:nvPr/>
        </p:nvSpPr>
        <p:spPr>
          <a:xfrm>
            <a:off x="304800" y="4648200"/>
            <a:ext cx="8534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Ni/</a:t>
            </a:r>
            <a:r>
              <a:rPr lang="en-US" dirty="0" err="1" smtClean="0"/>
              <a:t>Mn</a:t>
            </a:r>
            <a:r>
              <a:rPr lang="en-US" dirty="0" smtClean="0"/>
              <a:t> </a:t>
            </a:r>
            <a:r>
              <a:rPr lang="en-US" dirty="0" smtClean="0"/>
              <a:t>ordering: large </a:t>
            </a:r>
            <a:r>
              <a:rPr lang="en-US" dirty="0"/>
              <a:t>nuclear scattering length contrast between nickel (</a:t>
            </a:r>
            <a:r>
              <a:rPr lang="en-US" i="1" dirty="0"/>
              <a:t>b</a:t>
            </a:r>
            <a:r>
              <a:rPr lang="en-US" dirty="0"/>
              <a:t> = 10.3 </a:t>
            </a:r>
            <a:r>
              <a:rPr lang="en-US" dirty="0" err="1"/>
              <a:t>fm</a:t>
            </a:r>
            <a:r>
              <a:rPr lang="en-US" dirty="0"/>
              <a:t>) and manganese (</a:t>
            </a:r>
            <a:r>
              <a:rPr lang="en-US" i="1" dirty="0"/>
              <a:t>b</a:t>
            </a:r>
            <a:r>
              <a:rPr lang="en-US" dirty="0"/>
              <a:t> = -3.73 </a:t>
            </a:r>
            <a:r>
              <a:rPr lang="en-US" dirty="0" err="1"/>
              <a:t>fm</a:t>
            </a:r>
            <a:r>
              <a:rPr lang="en-US" dirty="0"/>
              <a:t>). </a:t>
            </a:r>
          </a:p>
        </p:txBody>
      </p:sp>
      <p:sp>
        <p:nvSpPr>
          <p:cNvPr id="7" name="Rectangle 6"/>
          <p:cNvSpPr/>
          <p:nvPr/>
        </p:nvSpPr>
        <p:spPr>
          <a:xfrm>
            <a:off x="304800" y="5562600"/>
            <a:ext cx="82935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latin typeface="+mn-lt"/>
                <a:ea typeface="Calibri"/>
                <a:cs typeface="Times New Roman"/>
              </a:rPr>
              <a:t>Moorhead-Rosenberg, Z., </a:t>
            </a:r>
            <a:r>
              <a:rPr lang="en-US" sz="1200" dirty="0" err="1">
                <a:latin typeface="+mn-lt"/>
                <a:ea typeface="Calibri"/>
                <a:cs typeface="Times New Roman"/>
              </a:rPr>
              <a:t>Huq</a:t>
            </a:r>
            <a:r>
              <a:rPr lang="en-US" sz="1200" dirty="0">
                <a:latin typeface="+mn-lt"/>
                <a:ea typeface="Calibri"/>
                <a:cs typeface="Times New Roman"/>
              </a:rPr>
              <a:t>, A., Goodenough, J. B. &amp; </a:t>
            </a:r>
            <a:r>
              <a:rPr lang="en-US" sz="1200" dirty="0" err="1">
                <a:latin typeface="+mn-lt"/>
                <a:ea typeface="Calibri"/>
                <a:cs typeface="Times New Roman"/>
              </a:rPr>
              <a:t>Manthiram</a:t>
            </a:r>
            <a:r>
              <a:rPr lang="en-US" sz="1200" dirty="0">
                <a:latin typeface="+mn-lt"/>
                <a:ea typeface="Calibri"/>
                <a:cs typeface="Times New Roman"/>
              </a:rPr>
              <a:t>, A. </a:t>
            </a:r>
            <a:r>
              <a:rPr lang="en-US" sz="1200" dirty="0">
                <a:latin typeface="+mn-lt"/>
                <a:ea typeface="Calibri"/>
                <a:cs typeface="Times New Roman"/>
              </a:rPr>
              <a:t>Electronic and Electrochemical Properties of Li1–xMn1.5Ni0.5O4 Spinel Cathodes As a Function of Lithium Content and Cation </a:t>
            </a:r>
            <a:r>
              <a:rPr lang="en-US" sz="1200" dirty="0" smtClean="0">
                <a:latin typeface="+mn-lt"/>
                <a:ea typeface="Calibri"/>
                <a:cs typeface="Times New Roman"/>
              </a:rPr>
              <a:t>Ordering,</a:t>
            </a:r>
            <a:r>
              <a:rPr lang="en-US" sz="1200" i="1" dirty="0" smtClean="0">
                <a:latin typeface="+mn-lt"/>
                <a:ea typeface="Calibri"/>
                <a:cs typeface="Times New Roman"/>
              </a:rPr>
              <a:t> </a:t>
            </a:r>
            <a:r>
              <a:rPr lang="en-US" sz="1200" i="1" dirty="0">
                <a:latin typeface="+mn-lt"/>
                <a:ea typeface="Calibri"/>
                <a:cs typeface="Times New Roman"/>
              </a:rPr>
              <a:t>Chem. Mater.</a:t>
            </a:r>
            <a:r>
              <a:rPr lang="en-US" sz="1200" dirty="0">
                <a:latin typeface="+mn-lt"/>
                <a:ea typeface="Calibri"/>
                <a:cs typeface="Times New Roman"/>
              </a:rPr>
              <a:t> </a:t>
            </a:r>
            <a:r>
              <a:rPr lang="en-US" sz="1200" b="1" dirty="0">
                <a:latin typeface="+mn-lt"/>
                <a:ea typeface="Calibri"/>
                <a:cs typeface="Times New Roman"/>
              </a:rPr>
              <a:t>27</a:t>
            </a:r>
            <a:r>
              <a:rPr lang="en-US" sz="1200" dirty="0">
                <a:latin typeface="+mn-lt"/>
                <a:ea typeface="Calibri"/>
                <a:cs typeface="Times New Roman"/>
              </a:rPr>
              <a:t>, </a:t>
            </a:r>
            <a:r>
              <a:rPr lang="en-US" sz="1200" dirty="0" smtClean="0">
                <a:latin typeface="+mn-lt"/>
                <a:ea typeface="Calibri"/>
                <a:cs typeface="Times New Roman"/>
              </a:rPr>
              <a:t>6934-6945, 2015.</a:t>
            </a:r>
            <a:endParaRPr lang="en-US" sz="1200" dirty="0">
              <a:effectLst/>
              <a:latin typeface="+mn-lt"/>
              <a:ea typeface="Calibri"/>
              <a:cs typeface="Times New Roman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4800" y="1219200"/>
            <a:ext cx="4648200" cy="333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 smtClean="0"/>
              <a:t>Cation </a:t>
            </a:r>
            <a:r>
              <a:rPr lang="en-US" dirty="0"/>
              <a:t>o</a:t>
            </a:r>
            <a:r>
              <a:rPr lang="en-US" dirty="0" smtClean="0"/>
              <a:t>rdering examined at the POWGEN Beamline, SNS</a:t>
            </a:r>
          </a:p>
          <a:p>
            <a:pPr>
              <a:lnSpc>
                <a:spcPct val="90000"/>
              </a:lnSpc>
            </a:pPr>
            <a:endParaRPr lang="en-US" b="1" dirty="0"/>
          </a:p>
          <a:p>
            <a:pPr>
              <a:lnSpc>
                <a:spcPct val="90000"/>
              </a:lnSpc>
            </a:pPr>
            <a:r>
              <a:rPr lang="en-US" b="1" dirty="0" smtClean="0"/>
              <a:t>Slow Cooled (SC): </a:t>
            </a:r>
            <a:r>
              <a:rPr lang="en-US" dirty="0" smtClean="0"/>
              <a:t>8 hours at 900°C, 1.5°C/min cooling</a:t>
            </a:r>
          </a:p>
          <a:p>
            <a:pPr>
              <a:lnSpc>
                <a:spcPct val="90000"/>
              </a:lnSpc>
            </a:pPr>
            <a:endParaRPr lang="en-US" b="1" dirty="0" smtClean="0"/>
          </a:p>
          <a:p>
            <a:pPr>
              <a:lnSpc>
                <a:spcPct val="90000"/>
              </a:lnSpc>
            </a:pPr>
            <a:r>
              <a:rPr lang="en-US" b="1" dirty="0" smtClean="0"/>
              <a:t>Fast Cooled (FC): </a:t>
            </a:r>
            <a:r>
              <a:rPr lang="en-US" dirty="0"/>
              <a:t>8 hours at 900°C, </a:t>
            </a:r>
            <a:r>
              <a:rPr lang="en-US" dirty="0" smtClean="0"/>
              <a:t>5°C/min cooling</a:t>
            </a:r>
            <a:endParaRPr lang="en-US" b="1" dirty="0" smtClean="0"/>
          </a:p>
          <a:p>
            <a:pPr>
              <a:lnSpc>
                <a:spcPct val="90000"/>
              </a:lnSpc>
            </a:pPr>
            <a:endParaRPr lang="en-US" b="1" dirty="0" smtClean="0"/>
          </a:p>
          <a:p>
            <a:pPr>
              <a:lnSpc>
                <a:spcPct val="90000"/>
              </a:lnSpc>
            </a:pPr>
            <a:r>
              <a:rPr lang="en-US" b="1" dirty="0" smtClean="0"/>
              <a:t>Annealed (A48): </a:t>
            </a:r>
            <a:r>
              <a:rPr lang="en-US" dirty="0" smtClean="0"/>
              <a:t>48 hours at 700°C</a:t>
            </a:r>
            <a:endParaRPr lang="en-US" b="1" dirty="0" smtClean="0"/>
          </a:p>
          <a:p>
            <a:pPr>
              <a:lnSpc>
                <a:spcPct val="90000"/>
              </a:lnSpc>
            </a:pPr>
            <a:endParaRPr lang="en-US" b="1" dirty="0"/>
          </a:p>
          <a:p>
            <a:pPr>
              <a:lnSpc>
                <a:spcPct val="90000"/>
              </a:lnSpc>
            </a:pPr>
            <a:r>
              <a:rPr lang="en-US" b="1" dirty="0" smtClean="0"/>
              <a:t>Annealed (A240): </a:t>
            </a:r>
            <a:r>
              <a:rPr lang="en-US" dirty="0" smtClean="0"/>
              <a:t>240 hours at 700°C</a:t>
            </a:r>
            <a:endParaRPr lang="en-US" dirty="0"/>
          </a:p>
          <a:p>
            <a:pPr>
              <a:lnSpc>
                <a:spcPct val="90000"/>
              </a:lnSpc>
            </a:pPr>
            <a:endParaRPr lang="en-US" b="1" dirty="0" smtClean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0389" y="1219200"/>
            <a:ext cx="4135011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1798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700" y="3175462"/>
            <a:ext cx="4457700" cy="2768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 can tell a lot by </a:t>
            </a:r>
            <a:r>
              <a:rPr lang="en-US" i="1" dirty="0" smtClean="0"/>
              <a:t>looking</a:t>
            </a:r>
            <a:r>
              <a:rPr lang="en-US" dirty="0" smtClean="0"/>
              <a:t> at PDF data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99571" y="1363056"/>
            <a:ext cx="3213769" cy="4525963"/>
          </a:xfrm>
        </p:spPr>
        <p:txBody>
          <a:bodyPr/>
          <a:lstStyle/>
          <a:p>
            <a:r>
              <a:rPr lang="en-US" sz="1800" dirty="0" smtClean="0"/>
              <a:t>Local atomic structures almost identical up to 5 Å (two nearest B-site neighbors)</a:t>
            </a:r>
          </a:p>
          <a:p>
            <a:r>
              <a:rPr lang="en-US" sz="1800" dirty="0" smtClean="0"/>
              <a:t>Sample structures diverge after that</a:t>
            </a:r>
          </a:p>
          <a:p>
            <a:r>
              <a:rPr lang="en-US" sz="1800" dirty="0" smtClean="0"/>
              <a:t>Annealed samples: two </a:t>
            </a:r>
            <a:r>
              <a:rPr lang="en-US" sz="1800" dirty="0"/>
              <a:t>distinguishable sets of Ni/</a:t>
            </a:r>
            <a:r>
              <a:rPr lang="en-US" sz="1800" dirty="0" err="1"/>
              <a:t>Mn</a:t>
            </a:r>
            <a:r>
              <a:rPr lang="en-US" sz="1800" dirty="0"/>
              <a:t> pairs at </a:t>
            </a:r>
            <a:r>
              <a:rPr lang="en-US" sz="1800" dirty="0" smtClean="0"/>
              <a:t>third </a:t>
            </a:r>
            <a:r>
              <a:rPr lang="en-US" sz="1800" dirty="0"/>
              <a:t>nearest Ni/</a:t>
            </a:r>
            <a:r>
              <a:rPr lang="en-US" sz="1800" dirty="0" err="1"/>
              <a:t>Mn</a:t>
            </a:r>
            <a:r>
              <a:rPr lang="en-US" sz="1800" dirty="0"/>
              <a:t> </a:t>
            </a:r>
            <a:r>
              <a:rPr lang="en-US" sz="1800" dirty="0" smtClean="0"/>
              <a:t>neighbor distance</a:t>
            </a:r>
          </a:p>
          <a:p>
            <a:r>
              <a:rPr lang="en-US" sz="1800" dirty="0" smtClean="0"/>
              <a:t>By fourth nearest Ni/</a:t>
            </a:r>
            <a:r>
              <a:rPr lang="en-US" sz="1800" dirty="0" err="1" smtClean="0"/>
              <a:t>Mn</a:t>
            </a:r>
            <a:r>
              <a:rPr lang="en-US" sz="1800" dirty="0" smtClean="0"/>
              <a:t> neighbor samples are very distinct</a:t>
            </a:r>
            <a:endParaRPr lang="en-US" sz="1800" dirty="0"/>
          </a:p>
        </p:txBody>
      </p:sp>
      <p:sp>
        <p:nvSpPr>
          <p:cNvPr id="6" name="TextBox 5"/>
          <p:cNvSpPr txBox="1"/>
          <p:nvPr/>
        </p:nvSpPr>
        <p:spPr>
          <a:xfrm>
            <a:off x="228600" y="5410200"/>
            <a:ext cx="3429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200" dirty="0"/>
              <a:t>J. Liu, A. Huq, Z. Moorhead-Rosenberg, A. </a:t>
            </a:r>
            <a:r>
              <a:rPr lang="en-US" sz="1200" dirty="0" err="1"/>
              <a:t>Manthiram</a:t>
            </a:r>
            <a:r>
              <a:rPr lang="en-US" sz="1200" dirty="0"/>
              <a:t>, and K. </a:t>
            </a:r>
            <a:r>
              <a:rPr lang="en-US" sz="1200" dirty="0" smtClean="0"/>
              <a:t>Page, </a:t>
            </a:r>
            <a:r>
              <a:rPr lang="en-US" sz="1200" dirty="0"/>
              <a:t>Nanoscale Ni/</a:t>
            </a:r>
            <a:r>
              <a:rPr lang="en-US" sz="1200" dirty="0" err="1"/>
              <a:t>Mn</a:t>
            </a:r>
            <a:r>
              <a:rPr lang="en-US" sz="1200" dirty="0"/>
              <a:t> ordering in the high voltage spinel cathode LiNi</a:t>
            </a:r>
            <a:r>
              <a:rPr lang="en-US" sz="1200" baseline="-25000" dirty="0"/>
              <a:t>0.5</a:t>
            </a:r>
            <a:r>
              <a:rPr lang="en-US" sz="1200" dirty="0"/>
              <a:t>Mn</a:t>
            </a:r>
            <a:r>
              <a:rPr lang="en-US" sz="1200" baseline="-25000" dirty="0"/>
              <a:t>1.5</a:t>
            </a:r>
            <a:r>
              <a:rPr lang="en-US" sz="1200" dirty="0"/>
              <a:t>O</a:t>
            </a:r>
            <a:r>
              <a:rPr lang="en-US" sz="1200" baseline="-25000" dirty="0"/>
              <a:t>4</a:t>
            </a:r>
            <a:r>
              <a:rPr lang="en-US" sz="1200" dirty="0"/>
              <a:t>, </a:t>
            </a:r>
            <a:r>
              <a:rPr lang="en-US" sz="1200" i="1" dirty="0"/>
              <a:t>Chemistry of Materials</a:t>
            </a:r>
            <a:r>
              <a:rPr lang="en-US" sz="1200" dirty="0"/>
              <a:t>, 28, 19, 6817–6821, 2016. </a:t>
            </a:r>
            <a:endParaRPr lang="en-US" sz="1200" i="1" dirty="0" smtClean="0"/>
          </a:p>
        </p:txBody>
      </p:sp>
      <p:sp>
        <p:nvSpPr>
          <p:cNvPr id="7" name="Rectangle 6"/>
          <p:cNvSpPr/>
          <p:nvPr/>
        </p:nvSpPr>
        <p:spPr>
          <a:xfrm>
            <a:off x="4038600" y="5943600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 smtClean="0"/>
              <a:t>POWGEN: 3 </a:t>
            </a:r>
            <a:r>
              <a:rPr lang="en-US" sz="1400" dirty="0"/>
              <a:t>hours per </a:t>
            </a:r>
            <a:r>
              <a:rPr lang="en-US" sz="1400" dirty="0" smtClean="0"/>
              <a:t>frame, </a:t>
            </a:r>
            <a:r>
              <a:rPr lang="en-US" sz="1400" i="1" dirty="0" smtClean="0"/>
              <a:t>Q</a:t>
            </a:r>
            <a:r>
              <a:rPr lang="en-US" sz="1400" dirty="0" smtClean="0"/>
              <a:t>-range</a:t>
            </a:r>
            <a:r>
              <a:rPr lang="en-US" sz="1400" dirty="0"/>
              <a:t>: 1 – 30 Å</a:t>
            </a:r>
            <a:r>
              <a:rPr lang="en-US" sz="1400" baseline="30000" dirty="0"/>
              <a:t>-1</a:t>
            </a:r>
          </a:p>
        </p:txBody>
      </p:sp>
      <p:pic>
        <p:nvPicPr>
          <p:cNvPr id="8" name="Picture 7" descr="C:\Jue Liu data\ORNL\High voltage spinel\Graphs\PDF\LiNi0.5Mn1.5O4structur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700" y="1002105"/>
            <a:ext cx="4578136" cy="218486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8"/>
          <p:cNvSpPr/>
          <p:nvPr/>
        </p:nvSpPr>
        <p:spPr>
          <a:xfrm>
            <a:off x="3413341" y="848216"/>
            <a:ext cx="306365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ordered LiNi</a:t>
            </a:r>
            <a:r>
              <a:rPr lang="en-US" sz="1400" baseline="-25000" dirty="0"/>
              <a:t>0.5</a:t>
            </a:r>
            <a:r>
              <a:rPr lang="en-US" sz="1400" dirty="0"/>
              <a:t>Mn</a:t>
            </a:r>
            <a:r>
              <a:rPr lang="en-US" sz="1400" baseline="-25000" dirty="0"/>
              <a:t>1.5</a:t>
            </a:r>
            <a:r>
              <a:rPr lang="en-US" sz="1400" dirty="0"/>
              <a:t>O</a:t>
            </a:r>
            <a:r>
              <a:rPr lang="en-US" sz="1400" baseline="-25000" dirty="0"/>
              <a:t>4</a:t>
            </a:r>
            <a:r>
              <a:rPr lang="en-US" sz="1400" dirty="0"/>
              <a:t> (S.G. </a:t>
            </a:r>
            <a:r>
              <a:rPr lang="en-US" sz="1400" i="1" dirty="0"/>
              <a:t>P4</a:t>
            </a:r>
            <a:r>
              <a:rPr lang="en-US" sz="1400" i="1" baseline="-25000" dirty="0"/>
              <a:t>3</a:t>
            </a:r>
            <a:r>
              <a:rPr lang="en-US" sz="1400" i="1" dirty="0"/>
              <a:t>32</a:t>
            </a:r>
            <a:r>
              <a:rPr lang="en-US" sz="1400" dirty="0"/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3081332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752600"/>
            <a:ext cx="5943600" cy="425704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High Voltage Spinel Cathode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xfrm>
            <a:off x="6096001" y="1763712"/>
            <a:ext cx="2895600" cy="4256088"/>
          </a:xfrm>
        </p:spPr>
        <p:txBody>
          <a:bodyPr/>
          <a:lstStyle/>
          <a:p>
            <a:r>
              <a:rPr lang="en-US" sz="1800" dirty="0"/>
              <a:t>The first 10 Å of the non-annealed sample data (FC and SC) differ </a:t>
            </a:r>
            <a:r>
              <a:rPr lang="en-US" sz="1800" i="1" dirty="0"/>
              <a:t>strongly</a:t>
            </a:r>
            <a:r>
              <a:rPr lang="en-US" sz="1800" dirty="0"/>
              <a:t> from long-range structures crystallographic structures</a:t>
            </a:r>
          </a:p>
          <a:p>
            <a:r>
              <a:rPr lang="en-US" sz="1800" dirty="0" smtClean="0"/>
              <a:t>The </a:t>
            </a:r>
            <a:r>
              <a:rPr lang="en-US" sz="1800" dirty="0" smtClean="0"/>
              <a:t>local atomic structures of the annealed samples (A48 and A240) are well-described by the long-range crystallographic </a:t>
            </a:r>
            <a:r>
              <a:rPr lang="en-US" sz="1800" dirty="0" smtClean="0"/>
              <a:t>structures</a:t>
            </a:r>
            <a:endParaRPr lang="en-US" sz="1800" dirty="0" smtClean="0"/>
          </a:p>
        </p:txBody>
      </p:sp>
      <p:sp>
        <p:nvSpPr>
          <p:cNvPr id="8" name="Rectangle 7"/>
          <p:cNvSpPr/>
          <p:nvPr/>
        </p:nvSpPr>
        <p:spPr>
          <a:xfrm>
            <a:off x="228600" y="877669"/>
            <a:ext cx="8534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M</a:t>
            </a:r>
            <a:r>
              <a:rPr lang="en-US" dirty="0" smtClean="0"/>
              <a:t>odeling the local structure with average structure models determined from Rietveld refinement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28600" y="6019800"/>
            <a:ext cx="86868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200" dirty="0"/>
              <a:t>J. Liu, A. Huq, Z. Moorhead-Rosenberg, A. </a:t>
            </a:r>
            <a:r>
              <a:rPr lang="en-US" sz="1200" dirty="0" err="1"/>
              <a:t>Manthiram</a:t>
            </a:r>
            <a:r>
              <a:rPr lang="en-US" sz="1200" dirty="0"/>
              <a:t>, and K. </a:t>
            </a:r>
            <a:r>
              <a:rPr lang="en-US" sz="1200" dirty="0" smtClean="0"/>
              <a:t>Page, </a:t>
            </a:r>
            <a:r>
              <a:rPr lang="en-US" sz="1200" dirty="0"/>
              <a:t>Nanoscale Ni/</a:t>
            </a:r>
            <a:r>
              <a:rPr lang="en-US" sz="1200" dirty="0" err="1"/>
              <a:t>Mn</a:t>
            </a:r>
            <a:r>
              <a:rPr lang="en-US" sz="1200" dirty="0"/>
              <a:t> ordering in the high voltage spinel cathode LiNi</a:t>
            </a:r>
            <a:r>
              <a:rPr lang="en-US" sz="1200" baseline="-25000" dirty="0"/>
              <a:t>0.5</a:t>
            </a:r>
            <a:r>
              <a:rPr lang="en-US" sz="1200" dirty="0"/>
              <a:t>Mn</a:t>
            </a:r>
            <a:r>
              <a:rPr lang="en-US" sz="1200" baseline="-25000" dirty="0"/>
              <a:t>1.5</a:t>
            </a:r>
            <a:r>
              <a:rPr lang="en-US" sz="1200" dirty="0"/>
              <a:t>O</a:t>
            </a:r>
            <a:r>
              <a:rPr lang="en-US" sz="1200" baseline="-25000" dirty="0"/>
              <a:t>4</a:t>
            </a:r>
            <a:r>
              <a:rPr lang="en-US" sz="1200" dirty="0"/>
              <a:t>, </a:t>
            </a:r>
            <a:r>
              <a:rPr lang="en-US" sz="1200" i="1" dirty="0"/>
              <a:t>Chemistry of Materials</a:t>
            </a:r>
            <a:r>
              <a:rPr lang="en-US" sz="1200" dirty="0"/>
              <a:t>, 28, 19, 6817–6821, 2016. </a:t>
            </a:r>
            <a:endParaRPr lang="en-US" sz="1200" i="1" dirty="0" smtClean="0"/>
          </a:p>
        </p:txBody>
      </p:sp>
    </p:spTree>
    <p:extLst>
      <p:ext uri="{BB962C8B-B14F-4D97-AF65-F5344CB8AC3E}">
        <p14:creationId xmlns:p14="http://schemas.microsoft.com/office/powerpoint/2010/main" val="1304661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1371600"/>
            <a:ext cx="3551280" cy="3962400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96560" y="1367185"/>
            <a:ext cx="4985040" cy="4471932"/>
          </a:xfrm>
        </p:spPr>
        <p:txBody>
          <a:bodyPr/>
          <a:lstStyle/>
          <a:p>
            <a:r>
              <a:rPr lang="en-US" sz="1800" dirty="0"/>
              <a:t>L</a:t>
            </a:r>
            <a:r>
              <a:rPr lang="en-US" sz="1800" dirty="0" smtClean="0"/>
              <a:t>east </a:t>
            </a:r>
            <a:r>
              <a:rPr lang="en-US" sz="1800" dirty="0"/>
              <a:t>squares refinements of the ordered structure model (</a:t>
            </a:r>
            <a:r>
              <a:rPr lang="en-US" sz="1800" i="1" dirty="0"/>
              <a:t>P4</a:t>
            </a:r>
            <a:r>
              <a:rPr lang="en-US" sz="1800" i="1" baseline="-25000" dirty="0"/>
              <a:t>3</a:t>
            </a:r>
            <a:r>
              <a:rPr lang="en-US" sz="1800" i="1" dirty="0"/>
              <a:t>32</a:t>
            </a:r>
            <a:r>
              <a:rPr lang="en-US" sz="1800" dirty="0"/>
              <a:t>) were carried out in a manner that </a:t>
            </a:r>
            <a:r>
              <a:rPr lang="en-US" sz="1800" i="1" dirty="0"/>
              <a:t>4b</a:t>
            </a:r>
            <a:r>
              <a:rPr lang="en-US" sz="1800" dirty="0"/>
              <a:t> site </a:t>
            </a:r>
            <a:r>
              <a:rPr lang="en-US" sz="1800" dirty="0" smtClean="0"/>
              <a:t>(Ni </a:t>
            </a:r>
            <a:r>
              <a:rPr lang="en-US" sz="1800" dirty="0"/>
              <a:t>site) and </a:t>
            </a:r>
            <a:r>
              <a:rPr lang="en-US" sz="1800" i="1" dirty="0"/>
              <a:t>12d</a:t>
            </a:r>
            <a:r>
              <a:rPr lang="en-US" sz="1800" dirty="0"/>
              <a:t> site </a:t>
            </a:r>
            <a:r>
              <a:rPr lang="en-US" sz="1800" dirty="0" smtClean="0"/>
              <a:t>(</a:t>
            </a:r>
            <a:r>
              <a:rPr lang="en-US" sz="1800" dirty="0" err="1" smtClean="0"/>
              <a:t>Mn</a:t>
            </a:r>
            <a:r>
              <a:rPr lang="en-US" sz="1800" dirty="0" smtClean="0"/>
              <a:t> </a:t>
            </a:r>
            <a:r>
              <a:rPr lang="en-US" sz="1800" dirty="0"/>
              <a:t>site) occupancies are allowed to refine simultaneously but with site multiplicity </a:t>
            </a:r>
            <a:r>
              <a:rPr lang="en-US" sz="1800" dirty="0" smtClean="0"/>
              <a:t>constraints</a:t>
            </a:r>
          </a:p>
          <a:p>
            <a:r>
              <a:rPr lang="en-US" sz="1800" dirty="0" smtClean="0"/>
              <a:t>Over 1 to 5 </a:t>
            </a:r>
            <a:r>
              <a:rPr lang="en-US" sz="1800" dirty="0"/>
              <a:t>Å range  the ordered models (</a:t>
            </a:r>
            <a:r>
              <a:rPr lang="en-US" sz="1800" i="1" dirty="0"/>
              <a:t>P4</a:t>
            </a:r>
            <a:r>
              <a:rPr lang="en-US" sz="1800" i="1" baseline="-25000" dirty="0"/>
              <a:t>3</a:t>
            </a:r>
            <a:r>
              <a:rPr lang="en-US" sz="1800" i="1" dirty="0"/>
              <a:t>32</a:t>
            </a:r>
            <a:r>
              <a:rPr lang="en-US" sz="1800" dirty="0"/>
              <a:t>) with </a:t>
            </a:r>
            <a:r>
              <a:rPr lang="en-US" sz="1800" dirty="0" err="1" smtClean="0"/>
              <a:t>Mn</a:t>
            </a:r>
            <a:r>
              <a:rPr lang="en-US" sz="1800" dirty="0" smtClean="0"/>
              <a:t>/Ni </a:t>
            </a:r>
            <a:r>
              <a:rPr lang="en-US" sz="1800" dirty="0"/>
              <a:t>site mixing </a:t>
            </a:r>
            <a:r>
              <a:rPr lang="en-US" sz="1800" dirty="0" smtClean="0"/>
              <a:t>provide </a:t>
            </a:r>
            <a:r>
              <a:rPr lang="en-US" sz="1800" dirty="0"/>
              <a:t>much better fits for local PDF profiles </a:t>
            </a:r>
          </a:p>
          <a:p>
            <a:r>
              <a:rPr lang="en-US" sz="1800" b="1" dirty="0" smtClean="0"/>
              <a:t>Ni/</a:t>
            </a:r>
            <a:r>
              <a:rPr lang="en-US" sz="1800" b="1" dirty="0" err="1" smtClean="0"/>
              <a:t>Mn</a:t>
            </a:r>
            <a:r>
              <a:rPr lang="en-US" sz="1800" b="1" dirty="0" smtClean="0"/>
              <a:t> </a:t>
            </a:r>
            <a:r>
              <a:rPr lang="en-US" sz="1800" b="1" dirty="0"/>
              <a:t>are locally well-ordered in the long-range “disordered” </a:t>
            </a:r>
            <a:r>
              <a:rPr lang="en-US" sz="1800" b="1" dirty="0" smtClean="0"/>
              <a:t>samples</a:t>
            </a:r>
          </a:p>
          <a:p>
            <a:r>
              <a:rPr lang="en-US" sz="1800" b="1" dirty="0" smtClean="0"/>
              <a:t>But up to what length scale?</a:t>
            </a:r>
            <a:endParaRPr lang="en-US" sz="1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28600" y="5733669"/>
            <a:ext cx="865668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200" dirty="0"/>
              <a:t>J. Liu, A. Huq, Z. Moorhead-Rosenberg, A. </a:t>
            </a:r>
            <a:r>
              <a:rPr lang="en-US" sz="1200" dirty="0" err="1"/>
              <a:t>Manthiram</a:t>
            </a:r>
            <a:r>
              <a:rPr lang="en-US" sz="1200" dirty="0"/>
              <a:t>, and K. </a:t>
            </a:r>
            <a:r>
              <a:rPr lang="en-US" sz="1200" dirty="0" smtClean="0"/>
              <a:t>Page, </a:t>
            </a:r>
            <a:r>
              <a:rPr lang="en-US" sz="1200" b="1" dirty="0"/>
              <a:t>Nanoscale Ni/</a:t>
            </a:r>
            <a:r>
              <a:rPr lang="en-US" sz="1200" b="1" dirty="0" err="1"/>
              <a:t>Mn</a:t>
            </a:r>
            <a:r>
              <a:rPr lang="en-US" sz="1200" b="1" dirty="0"/>
              <a:t> ordering in the high voltage spinel cathode LiNi</a:t>
            </a:r>
            <a:r>
              <a:rPr lang="en-US" sz="1200" b="1" baseline="-25000" dirty="0"/>
              <a:t>0.5</a:t>
            </a:r>
            <a:r>
              <a:rPr lang="en-US" sz="1200" b="1" dirty="0"/>
              <a:t>Mn</a:t>
            </a:r>
            <a:r>
              <a:rPr lang="en-US" sz="1200" b="1" baseline="-25000" dirty="0"/>
              <a:t>1.5</a:t>
            </a:r>
            <a:r>
              <a:rPr lang="en-US" sz="1200" b="1" dirty="0"/>
              <a:t>O</a:t>
            </a:r>
            <a:r>
              <a:rPr lang="en-US" sz="1200" b="1" baseline="-25000" dirty="0"/>
              <a:t>4</a:t>
            </a:r>
            <a:r>
              <a:rPr lang="en-US" sz="1200" dirty="0"/>
              <a:t>, </a:t>
            </a:r>
            <a:r>
              <a:rPr lang="en-US" sz="1200" i="1" dirty="0"/>
              <a:t>Chemistry of Materials</a:t>
            </a:r>
            <a:r>
              <a:rPr lang="en-US" sz="1200" dirty="0"/>
              <a:t>, 28, 19, 6817–6821, 2016. </a:t>
            </a:r>
            <a:endParaRPr lang="en-US" sz="1200" i="1" dirty="0" smtClean="0"/>
          </a:p>
        </p:txBody>
      </p:sp>
      <p:sp>
        <p:nvSpPr>
          <p:cNvPr id="8" name="Rectangle 7"/>
          <p:cNvSpPr/>
          <p:nvPr/>
        </p:nvSpPr>
        <p:spPr>
          <a:xfrm>
            <a:off x="228600" y="877669"/>
            <a:ext cx="8534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M</a:t>
            </a:r>
            <a:r>
              <a:rPr lang="en-US" dirty="0" smtClean="0"/>
              <a:t>odeling the local structure with alternate models</a:t>
            </a:r>
            <a:endParaRPr lang="en-US" dirty="0"/>
          </a:p>
        </p:txBody>
      </p:sp>
      <p:sp>
        <p:nvSpPr>
          <p:cNvPr id="9" name="Title 2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28678" cy="484748"/>
          </a:xfrm>
        </p:spPr>
        <p:txBody>
          <a:bodyPr/>
          <a:lstStyle/>
          <a:p>
            <a:r>
              <a:rPr lang="en-US" dirty="0" smtClean="0"/>
              <a:t>Example: High Voltage Spinel Cathode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5138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1938528"/>
            <a:ext cx="3281864" cy="4005072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96560" y="1928868"/>
            <a:ext cx="4451640" cy="4471932"/>
          </a:xfrm>
        </p:spPr>
        <p:txBody>
          <a:bodyPr/>
          <a:lstStyle/>
          <a:p>
            <a:r>
              <a:rPr lang="en-US" sz="1800" dirty="0" smtClean="0"/>
              <a:t>5</a:t>
            </a:r>
            <a:r>
              <a:rPr lang="en-US" sz="1800" dirty="0" smtClean="0"/>
              <a:t>% site mixing in the A48 and A240 patterns throughout the entire range</a:t>
            </a:r>
          </a:p>
          <a:p>
            <a:r>
              <a:rPr lang="en-US" sz="1800" dirty="0" smtClean="0"/>
              <a:t>FC and SC samples are nearly fully disordered at pair distances beyond 15.5 </a:t>
            </a:r>
            <a:r>
              <a:rPr lang="en-US" sz="1800" dirty="0" smtClean="0"/>
              <a:t>Å</a:t>
            </a:r>
          </a:p>
        </p:txBody>
      </p:sp>
      <p:sp>
        <p:nvSpPr>
          <p:cNvPr id="8" name="Rectangle 7"/>
          <p:cNvSpPr/>
          <p:nvPr/>
        </p:nvSpPr>
        <p:spPr>
          <a:xfrm>
            <a:off x="3651156" y="5269468"/>
            <a:ext cx="14542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fully </a:t>
            </a:r>
            <a:r>
              <a:rPr lang="en-US" dirty="0" smtClean="0"/>
              <a:t>ordered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362647" y="3745468"/>
            <a:ext cx="17491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fully </a:t>
            </a:r>
            <a:r>
              <a:rPr lang="en-US" dirty="0" smtClean="0"/>
              <a:t>disordered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58214" y="1002268"/>
            <a:ext cx="85809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Fit the PDFs within a 4.5 Å “box” in 1 Å steps (a “box-car” refinement</a:t>
            </a:r>
            <a:r>
              <a:rPr lang="en-US" dirty="0" smtClean="0"/>
              <a:t>)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5032241" y="3897868"/>
            <a:ext cx="377959" cy="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5029200" y="5410200"/>
            <a:ext cx="377959" cy="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2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28678" cy="484748"/>
          </a:xfrm>
        </p:spPr>
        <p:txBody>
          <a:bodyPr/>
          <a:lstStyle/>
          <a:p>
            <a:r>
              <a:rPr lang="en-US" dirty="0" smtClean="0"/>
              <a:t>Example: High Voltage Spinel Cathode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381000" y="3886200"/>
            <a:ext cx="2362200" cy="2336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b="1" i="1" dirty="0"/>
              <a:t>S</a:t>
            </a:r>
            <a:r>
              <a:rPr lang="en-US" b="1" i="1" dirty="0" smtClean="0"/>
              <a:t>pinel cathode materials are distinguished by their unique correlation length scales for chemical short range ordering</a:t>
            </a:r>
            <a:endParaRPr lang="en-US" b="1" i="1" dirty="0"/>
          </a:p>
          <a:p>
            <a:pPr algn="ctr">
              <a:lnSpc>
                <a:spcPct val="90000"/>
              </a:lnSpc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841605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4800" y="849868"/>
            <a:ext cx="8458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cs typeface="Arial" pitchFamily="34" charset="0"/>
              </a:rPr>
              <a:t>~2 nm SnO</a:t>
            </a:r>
            <a:r>
              <a:rPr lang="en-US" baseline="-25000" dirty="0" smtClean="0">
                <a:cs typeface="Arial" pitchFamily="34" charset="0"/>
              </a:rPr>
              <a:t>2</a:t>
            </a:r>
            <a:r>
              <a:rPr lang="en-US" dirty="0" smtClean="0">
                <a:cs typeface="Arial" pitchFamily="34" charset="0"/>
              </a:rPr>
              <a:t> </a:t>
            </a:r>
            <a:r>
              <a:rPr lang="en-US" dirty="0" smtClean="0">
                <a:cs typeface="Arial" pitchFamily="34" charset="0"/>
              </a:rPr>
              <a:t>(</a:t>
            </a:r>
            <a:r>
              <a:rPr lang="en-US" dirty="0" err="1" smtClean="0">
                <a:cs typeface="Arial" pitchFamily="34" charset="0"/>
              </a:rPr>
              <a:t>cassiterite</a:t>
            </a:r>
            <a:r>
              <a:rPr lang="en-US" dirty="0" smtClean="0">
                <a:cs typeface="Arial" pitchFamily="34" charset="0"/>
              </a:rPr>
              <a:t>) nanocrystals capped with </a:t>
            </a:r>
            <a:r>
              <a:rPr lang="en-US" dirty="0" smtClean="0">
                <a:solidFill>
                  <a:schemeClr val="accent2"/>
                </a:solidFill>
                <a:cs typeface="Arial" pitchFamily="34" charset="0"/>
              </a:rPr>
              <a:t>H</a:t>
            </a:r>
            <a:r>
              <a:rPr lang="en-US" baseline="-25000" dirty="0" smtClean="0">
                <a:solidFill>
                  <a:schemeClr val="accent2"/>
                </a:solidFill>
                <a:cs typeface="Arial" pitchFamily="34" charset="0"/>
              </a:rPr>
              <a:t>2</a:t>
            </a:r>
            <a:r>
              <a:rPr lang="en-US" dirty="0" smtClean="0">
                <a:solidFill>
                  <a:schemeClr val="accent2"/>
                </a:solidFill>
                <a:cs typeface="Arial" pitchFamily="34" charset="0"/>
              </a:rPr>
              <a:t>O/OH</a:t>
            </a:r>
            <a:r>
              <a:rPr lang="en-US" dirty="0" smtClean="0">
                <a:solidFill>
                  <a:srgbClr val="FF0000"/>
                </a:solidFill>
                <a:cs typeface="Arial" pitchFamily="34" charset="0"/>
              </a:rPr>
              <a:t> </a:t>
            </a:r>
            <a:r>
              <a:rPr lang="en-US" dirty="0" smtClean="0">
                <a:cs typeface="Arial" pitchFamily="34" charset="0"/>
              </a:rPr>
              <a:t>or</a:t>
            </a:r>
            <a:r>
              <a:rPr lang="en-US" dirty="0" smtClean="0">
                <a:solidFill>
                  <a:srgbClr val="FF0000"/>
                </a:solidFill>
                <a:cs typeface="Arial" pitchFamily="34" charset="0"/>
              </a:rPr>
              <a:t> </a:t>
            </a:r>
            <a:r>
              <a:rPr lang="en-US" dirty="0" smtClean="0">
                <a:solidFill>
                  <a:schemeClr val="accent2"/>
                </a:solidFill>
                <a:cs typeface="Arial" pitchFamily="34" charset="0"/>
              </a:rPr>
              <a:t>D</a:t>
            </a:r>
            <a:r>
              <a:rPr lang="en-US" baseline="-25000" dirty="0" smtClean="0">
                <a:solidFill>
                  <a:schemeClr val="accent2"/>
                </a:solidFill>
                <a:cs typeface="Arial" pitchFamily="34" charset="0"/>
              </a:rPr>
              <a:t>2</a:t>
            </a:r>
            <a:r>
              <a:rPr lang="en-US" dirty="0" smtClean="0">
                <a:solidFill>
                  <a:schemeClr val="accent2"/>
                </a:solidFill>
                <a:cs typeface="Arial" pitchFamily="34" charset="0"/>
              </a:rPr>
              <a:t>O/OD</a:t>
            </a:r>
            <a:r>
              <a:rPr lang="en-US" dirty="0" smtClean="0">
                <a:solidFill>
                  <a:srgbClr val="FF0000"/>
                </a:solidFill>
                <a:cs typeface="Arial" pitchFamily="34" charset="0"/>
              </a:rPr>
              <a:t> </a:t>
            </a:r>
            <a:r>
              <a:rPr lang="en-US" dirty="0" smtClean="0">
                <a:cs typeface="Arial" pitchFamily="34" charset="0"/>
              </a:rPr>
              <a:t>groups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828" t="27344" r="16673" b="25391"/>
          <a:stretch/>
        </p:blipFill>
        <p:spPr>
          <a:xfrm>
            <a:off x="445989" y="1735822"/>
            <a:ext cx="4049811" cy="321717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00854">
            <a:off x="3993543" y="1251559"/>
            <a:ext cx="2320041" cy="23171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/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3842">
            <a:off x="6351451" y="1350656"/>
            <a:ext cx="2392680" cy="21931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/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3101" r="90460" b="-437"/>
          <a:stretch/>
        </p:blipFill>
        <p:spPr>
          <a:xfrm>
            <a:off x="609600" y="4114800"/>
            <a:ext cx="649289" cy="499378"/>
          </a:xfrm>
          <a:prstGeom prst="rect">
            <a:avLst/>
          </a:prstGeom>
          <a:ln w="12700">
            <a:noFill/>
          </a:ln>
        </p:spPr>
      </p:pic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28678" cy="880369"/>
          </a:xfrm>
        </p:spPr>
        <p:txBody>
          <a:bodyPr/>
          <a:lstStyle/>
          <a:p>
            <a:pPr lvl="0"/>
            <a:r>
              <a:rPr lang="en-US" dirty="0" smtClean="0"/>
              <a:t>Example: SnO</a:t>
            </a:r>
            <a:r>
              <a:rPr lang="en-US" baseline="-25000" dirty="0" smtClean="0"/>
              <a:t>2</a:t>
            </a:r>
            <a:r>
              <a:rPr lang="en-US" dirty="0" smtClean="0"/>
              <a:t> Nanocrystals</a:t>
            </a:r>
            <a:br>
              <a:rPr lang="en-US" dirty="0" smtClean="0"/>
            </a:b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4294967295"/>
          </p:nvPr>
        </p:nvSpPr>
        <p:spPr>
          <a:xfrm>
            <a:off x="4827494" y="3940175"/>
            <a:ext cx="4059237" cy="2003425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sz="1800" dirty="0" smtClean="0"/>
              <a:t>TGA suggests 2 steps </a:t>
            </a:r>
            <a:r>
              <a:rPr lang="en-US" sz="1800" dirty="0" smtClean="0"/>
              <a:t>dehydration.</a:t>
            </a:r>
          </a:p>
          <a:p>
            <a:pPr>
              <a:buNone/>
            </a:pPr>
            <a:r>
              <a:rPr lang="en-US" sz="1800" dirty="0" smtClean="0"/>
              <a:t>How </a:t>
            </a:r>
            <a:r>
              <a:rPr lang="en-US" sz="1800" dirty="0"/>
              <a:t>many layers of water are </a:t>
            </a:r>
            <a:r>
              <a:rPr lang="en-US" sz="1800" dirty="0" smtClean="0"/>
              <a:t>at the surface?</a:t>
            </a:r>
            <a:endParaRPr lang="en-US" sz="1800" dirty="0"/>
          </a:p>
          <a:p>
            <a:pPr>
              <a:buNone/>
            </a:pPr>
            <a:r>
              <a:rPr lang="en-US" sz="1800" dirty="0"/>
              <a:t>How is water bonded to surfaces?</a:t>
            </a:r>
          </a:p>
          <a:p>
            <a:pPr>
              <a:buNone/>
            </a:pPr>
            <a:r>
              <a:rPr lang="en-US" sz="1800" dirty="0" smtClean="0"/>
              <a:t>What </a:t>
            </a:r>
            <a:r>
              <a:rPr lang="en-US" sz="1800" dirty="0"/>
              <a:t>are the dynamics of dehydration?</a:t>
            </a:r>
          </a:p>
          <a:p>
            <a:pPr>
              <a:buNone/>
            </a:pPr>
            <a:endParaRPr lang="en-US" sz="1800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353683" y="4724400"/>
            <a:ext cx="4751717" cy="693523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30188" indent="-230188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rgbClr val="006C3A"/>
              </a:buClr>
              <a:buFont typeface="Arial" pitchFamily="34" charset="0"/>
              <a:buChar char="•"/>
              <a:defRPr sz="28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625475" indent="-2794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rgbClr val="006C3A"/>
              </a:buClr>
              <a:buFont typeface="Arial" pitchFamily="34" charset="0"/>
              <a:buChar char="–"/>
              <a:defRPr sz="24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914400" indent="-2301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rgbClr val="006C3A"/>
              </a:buClr>
              <a:buFont typeface="Arial" pitchFamily="34" charset="0"/>
              <a:buChar char="•"/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1144588" indent="-17303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rgbClr val="006C3A"/>
              </a:buClr>
              <a:buFont typeface="Arial" pitchFamily="34" charset="0"/>
              <a:buChar char="–"/>
              <a:defRPr sz="18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1482725" indent="-22225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006C3A"/>
              </a:buClr>
              <a:buFont typeface="Arial" pitchFamily="34" charset="0"/>
              <a:buChar char="»"/>
              <a:defRPr sz="18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None/>
            </a:pPr>
            <a:endParaRPr lang="en-US" sz="1800" b="0" dirty="0" smtClean="0">
              <a:latin typeface="+mn-lt"/>
            </a:endParaRPr>
          </a:p>
          <a:p>
            <a:pPr lvl="1">
              <a:buNone/>
            </a:pPr>
            <a:endParaRPr lang="en-US" sz="1800" b="0" dirty="0">
              <a:latin typeface="+mn-lt"/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0" y="0"/>
            <a:ext cx="7372350" cy="86943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12792" y="5156537"/>
            <a:ext cx="408300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H.-W. Wang, D. J. Wesolowski, T. Proffen, L. </a:t>
            </a:r>
            <a:r>
              <a:rPr lang="en-US" sz="1200" dirty="0" err="1"/>
              <a:t>Vlcek</a:t>
            </a:r>
            <a:r>
              <a:rPr lang="en-US" sz="1200" dirty="0"/>
              <a:t>, W. Wang, L. F. Allard, A. I. </a:t>
            </a:r>
            <a:r>
              <a:rPr lang="en-US" sz="1200" dirty="0" err="1"/>
              <a:t>Kolesnikov</a:t>
            </a:r>
            <a:r>
              <a:rPr lang="en-US" sz="1200" dirty="0"/>
              <a:t>, M. Feygenson, L. M. </a:t>
            </a:r>
            <a:r>
              <a:rPr lang="en-US" sz="1200" dirty="0" err="1"/>
              <a:t>Anovitz</a:t>
            </a:r>
            <a:r>
              <a:rPr lang="en-US" sz="1200" dirty="0"/>
              <a:t>, and R. L. Paul, </a:t>
            </a:r>
            <a:r>
              <a:rPr lang="en-US" sz="1200" b="1" dirty="0"/>
              <a:t>Structure and stability of SnO</a:t>
            </a:r>
            <a:r>
              <a:rPr lang="en-US" sz="1200" b="1" baseline="-25000" dirty="0"/>
              <a:t>2</a:t>
            </a:r>
            <a:r>
              <a:rPr lang="en-US" sz="1200" b="1" dirty="0"/>
              <a:t> nanocrystals and surface-bound water </a:t>
            </a:r>
            <a:r>
              <a:rPr lang="en-US" sz="1200" b="1" dirty="0" smtClean="0"/>
              <a:t>species</a:t>
            </a:r>
            <a:r>
              <a:rPr lang="en-US" sz="1200" dirty="0" smtClean="0"/>
              <a:t>, </a:t>
            </a:r>
            <a:r>
              <a:rPr lang="en-US" sz="1200" i="1" dirty="0"/>
              <a:t>J. Am. Chem. Soc.</a:t>
            </a:r>
            <a:r>
              <a:rPr lang="en-US" sz="1200" dirty="0"/>
              <a:t>, 135, 6885-6895, 2013. </a:t>
            </a:r>
          </a:p>
        </p:txBody>
      </p:sp>
    </p:spTree>
    <p:extLst>
      <p:ext uri="{BB962C8B-B14F-4D97-AF65-F5344CB8AC3E}">
        <p14:creationId xmlns:p14="http://schemas.microsoft.com/office/powerpoint/2010/main" val="311433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352115" y="1135386"/>
            <a:ext cx="2992094" cy="44135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20000"/>
              </a:spcBef>
            </a:pPr>
            <a:r>
              <a:rPr lang="en-US" dirty="0" smtClean="0">
                <a:solidFill>
                  <a:srgbClr val="0070C0"/>
                </a:solidFill>
                <a:cs typeface="Arial" pitchFamily="34" charset="0"/>
                <a:sym typeface="Wingdings 3"/>
              </a:rPr>
              <a:t>Starting with full coverage</a:t>
            </a:r>
          </a:p>
          <a:p>
            <a:pPr marL="285750" indent="-285750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n-US" dirty="0" smtClean="0">
                <a:solidFill>
                  <a:srgbClr val="0070C0"/>
                </a:solidFill>
                <a:cs typeface="Arial" pitchFamily="34" charset="0"/>
                <a:sym typeface="Wingdings 3"/>
              </a:rPr>
              <a:t>Blue </a:t>
            </a:r>
            <a:r>
              <a:rPr lang="en-US" dirty="0" smtClean="0">
                <a:solidFill>
                  <a:srgbClr val="0070C0"/>
                </a:solidFill>
                <a:cs typeface="Arial" pitchFamily="34" charset="0"/>
                <a:sym typeface="Wingdings 3"/>
              </a:rPr>
              <a:t>lines: </a:t>
            </a:r>
            <a:r>
              <a:rPr lang="en-US" dirty="0" smtClean="0">
                <a:cs typeface="Arial" pitchFamily="34" charset="0"/>
                <a:sym typeface="Wingdings 3"/>
              </a:rPr>
              <a:t/>
            </a:r>
            <a:br>
              <a:rPr lang="en-US" dirty="0" smtClean="0">
                <a:cs typeface="Arial" pitchFamily="34" charset="0"/>
                <a:sym typeface="Wingdings 3"/>
              </a:rPr>
            </a:br>
            <a:r>
              <a:rPr lang="en-US" dirty="0" smtClean="0">
                <a:solidFill>
                  <a:srgbClr val="0070C0"/>
                </a:solidFill>
                <a:cs typeface="Arial" pitchFamily="34" charset="0"/>
                <a:sym typeface="Wingdings 3"/>
              </a:rPr>
              <a:t>22 and 50 ºC - </a:t>
            </a:r>
            <a:r>
              <a:rPr lang="en-US" dirty="0">
                <a:solidFill>
                  <a:srgbClr val="0070C0"/>
                </a:solidFill>
                <a:cs typeface="Arial" pitchFamily="34" charset="0"/>
              </a:rPr>
              <a:t>L</a:t>
            </a:r>
            <a:r>
              <a:rPr lang="en-US" baseline="-25000" dirty="0">
                <a:solidFill>
                  <a:srgbClr val="0070C0"/>
                </a:solidFill>
                <a:cs typeface="Arial" pitchFamily="34" charset="0"/>
              </a:rPr>
              <a:t>1 </a:t>
            </a:r>
            <a:r>
              <a:rPr lang="en-US" dirty="0">
                <a:solidFill>
                  <a:srgbClr val="0070C0"/>
                </a:solidFill>
                <a:cs typeface="Arial" pitchFamily="34" charset="0"/>
              </a:rPr>
              <a:t>+L</a:t>
            </a:r>
            <a:r>
              <a:rPr lang="en-US" baseline="-25000" dirty="0">
                <a:solidFill>
                  <a:srgbClr val="0070C0"/>
                </a:solidFill>
                <a:cs typeface="Arial" pitchFamily="34" charset="0"/>
              </a:rPr>
              <a:t>2 </a:t>
            </a:r>
            <a:r>
              <a:rPr lang="en-US" dirty="0">
                <a:solidFill>
                  <a:srgbClr val="0070C0"/>
                </a:solidFill>
                <a:cs typeface="Arial" pitchFamily="34" charset="0"/>
              </a:rPr>
              <a:t>+L</a:t>
            </a:r>
            <a:r>
              <a:rPr lang="en-US" baseline="-25000" dirty="0">
                <a:solidFill>
                  <a:srgbClr val="0070C0"/>
                </a:solidFill>
                <a:cs typeface="Arial" pitchFamily="34" charset="0"/>
              </a:rPr>
              <a:t>3</a:t>
            </a:r>
            <a:r>
              <a:rPr lang="en-US" dirty="0">
                <a:solidFill>
                  <a:srgbClr val="0070C0"/>
                </a:solidFill>
                <a:cs typeface="Arial" pitchFamily="34" charset="0"/>
                <a:sym typeface="Wingdings 3"/>
              </a:rPr>
              <a:t> </a:t>
            </a:r>
            <a:endParaRPr lang="en-US" dirty="0" smtClean="0">
              <a:solidFill>
                <a:srgbClr val="0070C0"/>
              </a:solidFill>
              <a:cs typeface="Arial" pitchFamily="34" charset="0"/>
              <a:sym typeface="Wingdings 3"/>
            </a:endParaRPr>
          </a:p>
          <a:p>
            <a:pPr marL="285750" indent="-285750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n-US" dirty="0" smtClean="0">
                <a:solidFill>
                  <a:srgbClr val="92D050"/>
                </a:solidFill>
                <a:cs typeface="Arial" pitchFamily="34" charset="0"/>
                <a:sym typeface="Wingdings 3"/>
              </a:rPr>
              <a:t>Green lines:</a:t>
            </a:r>
            <a:r>
              <a:rPr lang="en-US" dirty="0" smtClean="0">
                <a:solidFill>
                  <a:srgbClr val="0070C0"/>
                </a:solidFill>
                <a:cs typeface="Arial" pitchFamily="34" charset="0"/>
                <a:sym typeface="Wingdings 3"/>
              </a:rPr>
              <a:t> </a:t>
            </a:r>
            <a:r>
              <a:rPr lang="en-US" dirty="0">
                <a:cs typeface="Arial" pitchFamily="34" charset="0"/>
                <a:sym typeface="Wingdings 3"/>
              </a:rPr>
              <a:t/>
            </a:r>
            <a:br>
              <a:rPr lang="en-US" dirty="0">
                <a:cs typeface="Arial" pitchFamily="34" charset="0"/>
                <a:sym typeface="Wingdings 3"/>
              </a:rPr>
            </a:br>
            <a:r>
              <a:rPr lang="en-US" dirty="0" smtClean="0">
                <a:solidFill>
                  <a:srgbClr val="92D050"/>
                </a:solidFill>
                <a:cs typeface="Arial" pitchFamily="34" charset="0"/>
                <a:sym typeface="Wingdings 3"/>
              </a:rPr>
              <a:t>50 to 350 </a:t>
            </a:r>
            <a:r>
              <a:rPr lang="en-US" dirty="0">
                <a:solidFill>
                  <a:srgbClr val="92D050"/>
                </a:solidFill>
                <a:cs typeface="Arial" pitchFamily="34" charset="0"/>
                <a:sym typeface="Wingdings 3"/>
              </a:rPr>
              <a:t>ºC </a:t>
            </a:r>
            <a:r>
              <a:rPr lang="en-US" dirty="0" smtClean="0">
                <a:solidFill>
                  <a:srgbClr val="92D050"/>
                </a:solidFill>
                <a:cs typeface="Arial" pitchFamily="34" charset="0"/>
                <a:sym typeface="Wingdings 3"/>
              </a:rPr>
              <a:t>(with </a:t>
            </a:r>
            <a:r>
              <a:rPr lang="en-US" dirty="0">
                <a:solidFill>
                  <a:srgbClr val="92D050"/>
                </a:solidFill>
                <a:cs typeface="Arial" pitchFamily="34" charset="0"/>
                <a:sym typeface="Wingdings 3"/>
              </a:rPr>
              <a:t>50 ºC </a:t>
            </a:r>
            <a:r>
              <a:rPr lang="en-US" dirty="0" smtClean="0">
                <a:solidFill>
                  <a:srgbClr val="92D050"/>
                </a:solidFill>
                <a:cs typeface="Arial" pitchFamily="34" charset="0"/>
                <a:sym typeface="Wingdings 3"/>
              </a:rPr>
              <a:t>increments) - </a:t>
            </a:r>
            <a:r>
              <a:rPr lang="en-US" dirty="0" smtClean="0">
                <a:solidFill>
                  <a:srgbClr val="92D050"/>
                </a:solidFill>
                <a:cs typeface="Arial" pitchFamily="34" charset="0"/>
              </a:rPr>
              <a:t>L</a:t>
            </a:r>
            <a:r>
              <a:rPr lang="en-US" baseline="-25000" dirty="0" smtClean="0">
                <a:solidFill>
                  <a:srgbClr val="92D050"/>
                </a:solidFill>
                <a:cs typeface="Arial" pitchFamily="34" charset="0"/>
              </a:rPr>
              <a:t>1 </a:t>
            </a:r>
            <a:r>
              <a:rPr lang="en-US" dirty="0">
                <a:solidFill>
                  <a:srgbClr val="92D050"/>
                </a:solidFill>
                <a:cs typeface="Arial" pitchFamily="34" charset="0"/>
              </a:rPr>
              <a:t>+L</a:t>
            </a:r>
            <a:r>
              <a:rPr lang="en-US" baseline="-25000" dirty="0">
                <a:solidFill>
                  <a:srgbClr val="92D050"/>
                </a:solidFill>
                <a:cs typeface="Arial" pitchFamily="34" charset="0"/>
              </a:rPr>
              <a:t>2 </a:t>
            </a:r>
            <a:r>
              <a:rPr lang="en-US" dirty="0" smtClean="0">
                <a:solidFill>
                  <a:srgbClr val="92D050"/>
                </a:solidFill>
                <a:cs typeface="Arial" pitchFamily="34" charset="0"/>
                <a:sym typeface="Wingdings 3"/>
              </a:rPr>
              <a:t> </a:t>
            </a:r>
            <a:endParaRPr lang="en-US" dirty="0">
              <a:solidFill>
                <a:srgbClr val="92D050"/>
              </a:solidFill>
              <a:cs typeface="Arial" pitchFamily="34" charset="0"/>
              <a:sym typeface="Wingdings 3"/>
            </a:endParaRPr>
          </a:p>
          <a:p>
            <a:pPr marL="285750" indent="-285750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n-US" dirty="0" smtClean="0">
                <a:cs typeface="Arial" pitchFamily="34" charset="0"/>
                <a:sym typeface="Wingdings 3"/>
              </a:rPr>
              <a:t>Black lines</a:t>
            </a:r>
            <a:r>
              <a:rPr lang="en-US" dirty="0">
                <a:solidFill>
                  <a:srgbClr val="0070C0"/>
                </a:solidFill>
                <a:cs typeface="Arial" pitchFamily="34" charset="0"/>
                <a:sym typeface="Wingdings 3"/>
              </a:rPr>
              <a:t>:</a:t>
            </a:r>
            <a:r>
              <a:rPr lang="en-US" dirty="0">
                <a:cs typeface="Arial" pitchFamily="34" charset="0"/>
                <a:sym typeface="Wingdings 3"/>
              </a:rPr>
              <a:t/>
            </a:r>
            <a:br>
              <a:rPr lang="en-US" dirty="0">
                <a:cs typeface="Arial" pitchFamily="34" charset="0"/>
                <a:sym typeface="Wingdings 3"/>
              </a:rPr>
            </a:br>
            <a:r>
              <a:rPr lang="en-US" dirty="0" smtClean="0">
                <a:cs typeface="Arial" pitchFamily="34" charset="0"/>
                <a:sym typeface="Wingdings 3"/>
              </a:rPr>
              <a:t>400 </a:t>
            </a:r>
            <a:r>
              <a:rPr lang="en-US" dirty="0">
                <a:cs typeface="Arial" pitchFamily="34" charset="0"/>
                <a:sym typeface="Wingdings 3"/>
              </a:rPr>
              <a:t>to </a:t>
            </a:r>
            <a:r>
              <a:rPr lang="en-US" dirty="0" smtClean="0">
                <a:cs typeface="Arial" pitchFamily="34" charset="0"/>
                <a:sym typeface="Wingdings 3"/>
              </a:rPr>
              <a:t>850 </a:t>
            </a:r>
            <a:r>
              <a:rPr lang="en-US" dirty="0">
                <a:cs typeface="Arial" pitchFamily="34" charset="0"/>
                <a:sym typeface="Wingdings 3"/>
              </a:rPr>
              <a:t>ºC ( with 50 ºC increments) </a:t>
            </a:r>
            <a:r>
              <a:rPr lang="en-US" dirty="0" smtClean="0">
                <a:cs typeface="Arial" pitchFamily="34" charset="0"/>
                <a:sym typeface="Wingdings 3"/>
              </a:rPr>
              <a:t>– </a:t>
            </a:r>
            <a:r>
              <a:rPr lang="en-US" dirty="0" smtClean="0">
                <a:cs typeface="Arial" pitchFamily="34" charset="0"/>
              </a:rPr>
              <a:t>SnO</a:t>
            </a:r>
            <a:r>
              <a:rPr lang="en-US" baseline="-25000" dirty="0" smtClean="0">
                <a:cs typeface="Arial" pitchFamily="34" charset="0"/>
              </a:rPr>
              <a:t>2</a:t>
            </a:r>
            <a:r>
              <a:rPr lang="en-US" dirty="0" smtClean="0">
                <a:cs typeface="Arial" pitchFamily="34" charset="0"/>
              </a:rPr>
              <a:t> grain growth</a:t>
            </a:r>
            <a:r>
              <a:rPr lang="en-US" baseline="-25000" dirty="0" smtClean="0">
                <a:cs typeface="Arial" pitchFamily="34" charset="0"/>
              </a:rPr>
              <a:t> </a:t>
            </a:r>
            <a:r>
              <a:rPr lang="en-US" dirty="0" smtClean="0">
                <a:cs typeface="Arial" pitchFamily="34" charset="0"/>
                <a:sym typeface="Wingdings 3"/>
              </a:rPr>
              <a:t> </a:t>
            </a:r>
            <a:endParaRPr lang="en-US" dirty="0">
              <a:cs typeface="Arial" pitchFamily="34" charset="0"/>
              <a:sym typeface="Wingdings 3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5181" y="1395690"/>
            <a:ext cx="4950748" cy="252219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080" y="3968720"/>
            <a:ext cx="4161601" cy="2120160"/>
          </a:xfrm>
          <a:prstGeom prst="rect">
            <a:avLst/>
          </a:prstGeom>
        </p:spPr>
      </p:pic>
      <p:cxnSp>
        <p:nvCxnSpPr>
          <p:cNvPr id="24" name="Straight Connector 23"/>
          <p:cNvCxnSpPr/>
          <p:nvPr/>
        </p:nvCxnSpPr>
        <p:spPr>
          <a:xfrm>
            <a:off x="4175074" y="3644090"/>
            <a:ext cx="728115" cy="383643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5675651" y="3659080"/>
            <a:ext cx="2900128" cy="368653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Down Arrow 21"/>
          <p:cNvSpPr/>
          <p:nvPr/>
        </p:nvSpPr>
        <p:spPr>
          <a:xfrm>
            <a:off x="3504107" y="1540615"/>
            <a:ext cx="381000" cy="2133600"/>
          </a:xfrm>
          <a:prstGeom prst="downArrow">
            <a:avLst/>
          </a:prstGeom>
          <a:gradFill flip="none" rotWithShape="1">
            <a:gsLst>
              <a:gs pos="83000">
                <a:srgbClr val="85C2FF"/>
              </a:gs>
              <a:gs pos="50000">
                <a:schemeClr val="accent2"/>
              </a:gs>
              <a:gs pos="100000">
                <a:srgbClr val="FFEBFA"/>
              </a:gs>
            </a:gsLst>
            <a:lin ang="162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3344209" y="1219772"/>
            <a:ext cx="1103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n-lt"/>
              </a:rPr>
              <a:t>22 </a:t>
            </a:r>
            <a:r>
              <a:rPr lang="en-US" baseline="30000" dirty="0" err="1" smtClean="0">
                <a:latin typeface="+mn-lt"/>
              </a:rPr>
              <a:t>o</a:t>
            </a:r>
            <a:r>
              <a:rPr lang="en-US" dirty="0" err="1" smtClean="0">
                <a:latin typeface="+mn-lt"/>
              </a:rPr>
              <a:t>C</a:t>
            </a:r>
            <a:endParaRPr lang="en-US" dirty="0">
              <a:latin typeface="+mn-lt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359202" y="3558448"/>
            <a:ext cx="12611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n-lt"/>
              </a:rPr>
              <a:t>850 </a:t>
            </a:r>
            <a:r>
              <a:rPr lang="en-US" baseline="30000" dirty="0" err="1" smtClean="0">
                <a:latin typeface="+mn-lt"/>
              </a:rPr>
              <a:t>o</a:t>
            </a:r>
            <a:r>
              <a:rPr lang="en-US" dirty="0" err="1" smtClean="0">
                <a:latin typeface="+mn-lt"/>
              </a:rPr>
              <a:t>C</a:t>
            </a:r>
            <a:endParaRPr lang="en-US" dirty="0">
              <a:latin typeface="+mn-lt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645857" y="914400"/>
            <a:ext cx="4079823" cy="304800"/>
          </a:xfrm>
        </p:spPr>
        <p:txBody>
          <a:bodyPr anchor="t">
            <a:noAutofit/>
          </a:bodyPr>
          <a:lstStyle/>
          <a:p>
            <a:pPr lvl="0" algn="r"/>
            <a:r>
              <a:rPr lang="en-US" sz="1800" i="1" dirty="0">
                <a:solidFill>
                  <a:schemeClr val="tx1"/>
                </a:solidFill>
                <a:latin typeface="+mn-lt"/>
              </a:rPr>
              <a:t>In </a:t>
            </a:r>
            <a:r>
              <a:rPr lang="en-US" sz="1800" i="1" dirty="0" smtClean="0">
                <a:solidFill>
                  <a:schemeClr val="tx1"/>
                </a:solidFill>
                <a:latin typeface="+mn-lt"/>
              </a:rPr>
              <a:t>situ </a:t>
            </a:r>
            <a:r>
              <a:rPr lang="en-US" sz="1800" dirty="0" smtClean="0">
                <a:solidFill>
                  <a:schemeClr val="tx1"/>
                </a:solidFill>
                <a:latin typeface="+mn-lt"/>
              </a:rPr>
              <a:t>Dehydration at </a:t>
            </a:r>
            <a:r>
              <a:rPr lang="en-US" sz="1800" dirty="0" smtClean="0">
                <a:solidFill>
                  <a:schemeClr val="tx1"/>
                </a:solidFill>
                <a:latin typeface="+mn-lt"/>
                <a:cs typeface="Arial"/>
              </a:rPr>
              <a:t>NOMAD</a:t>
            </a:r>
            <a:r>
              <a:rPr lang="en-US" sz="1800" dirty="0" smtClean="0">
                <a:solidFill>
                  <a:schemeClr val="tx1"/>
                </a:solidFill>
                <a:latin typeface="+mn-lt"/>
                <a:cs typeface="Arial"/>
              </a:rPr>
              <a:t>, SNS</a:t>
            </a:r>
            <a:endParaRPr lang="en-US" sz="18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429000" y="6172200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H.W. Wang, et al</a:t>
            </a:r>
            <a:r>
              <a:rPr lang="en-US" sz="1200" i="1" dirty="0" smtClean="0"/>
              <a:t>, </a:t>
            </a:r>
            <a:r>
              <a:rPr lang="de-DE" sz="1200" i="1" dirty="0" smtClean="0"/>
              <a:t>J. Am. Chem. Soc</a:t>
            </a:r>
            <a:r>
              <a:rPr lang="de-DE" sz="1200" dirty="0" smtClean="0"/>
              <a:t>., 2013, 135 , 6885–6895.</a:t>
            </a:r>
            <a:endParaRPr lang="en-US" sz="1200" dirty="0"/>
          </a:p>
        </p:txBody>
      </p:sp>
      <p:sp>
        <p:nvSpPr>
          <p:cNvPr id="16" name="Title 19"/>
          <p:cNvSpPr txBox="1">
            <a:spLocks/>
          </p:cNvSpPr>
          <p:nvPr/>
        </p:nvSpPr>
        <p:spPr bwMode="auto">
          <a:xfrm>
            <a:off x="202910" y="177800"/>
            <a:ext cx="8628678" cy="484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 kern="1200">
                <a:solidFill>
                  <a:schemeClr val="tx2"/>
                </a:solidFill>
                <a:latin typeface="Arial Black" pitchFamily="34" charset="0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5pPr>
            <a:lvl6pPr marL="4572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6pPr>
            <a:lvl7pPr marL="9144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7pPr>
            <a:lvl8pPr marL="1371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8pPr>
            <a:lvl9pPr marL="18288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9pPr>
          </a:lstStyle>
          <a:p>
            <a:r>
              <a:rPr lang="en-US" dirty="0" smtClean="0"/>
              <a:t>Example: SnO</a:t>
            </a:r>
            <a:r>
              <a:rPr lang="en-US" baseline="-25000" dirty="0" smtClean="0"/>
              <a:t>2</a:t>
            </a:r>
            <a:r>
              <a:rPr lang="en-US" dirty="0" smtClean="0"/>
              <a:t> Nanocrystals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9314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5860746" y="228601"/>
            <a:ext cx="2749853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en-US" sz="2800" dirty="0">
                <a:solidFill>
                  <a:srgbClr val="006C3A"/>
                </a:solidFill>
                <a:latin typeface="Arial Black"/>
              </a:rPr>
              <a:t>MD and PDF </a:t>
            </a:r>
            <a:endParaRPr lang="en-US" sz="2800" dirty="0">
              <a:solidFill>
                <a:prstClr val="black"/>
              </a:solidFill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998" y="228601"/>
            <a:ext cx="5764713" cy="2560320"/>
          </a:xfrm>
          <a:prstGeom prst="rect">
            <a:avLst/>
          </a:prstGeom>
        </p:spPr>
      </p:pic>
      <p:sp>
        <p:nvSpPr>
          <p:cNvPr id="27" name="Content Placeholder 2"/>
          <p:cNvSpPr txBox="1">
            <a:spLocks/>
          </p:cNvSpPr>
          <p:nvPr/>
        </p:nvSpPr>
        <p:spPr>
          <a:xfrm>
            <a:off x="651932" y="421617"/>
            <a:ext cx="2850602" cy="30651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Arial" pitchFamily="34" charset="0"/>
              <a:buNone/>
            </a:pPr>
            <a:r>
              <a:rPr lang="en-US" sz="1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MD: hydration layer only</a:t>
            </a:r>
          </a:p>
        </p:txBody>
      </p:sp>
      <p:sp>
        <p:nvSpPr>
          <p:cNvPr id="29" name="Rectangle 28"/>
          <p:cNvSpPr/>
          <p:nvPr/>
        </p:nvSpPr>
        <p:spPr>
          <a:xfrm>
            <a:off x="2362200" y="1135891"/>
            <a:ext cx="33528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L</a:t>
            </a:r>
            <a:r>
              <a:rPr lang="en-US" sz="1200" b="1" baseline="-250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en-US" sz="1200" b="1" baseline="-25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+</a:t>
            </a:r>
            <a:r>
              <a:rPr lang="en-US" sz="12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</a:t>
            </a:r>
            <a:r>
              <a:rPr lang="en-US" sz="1200" b="1" baseline="-25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1200" b="1" baseline="-25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+</a:t>
            </a:r>
            <a:r>
              <a:rPr lang="en-US" sz="1200" b="1" dirty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L</a:t>
            </a:r>
            <a:r>
              <a:rPr lang="en-US" sz="1200" b="1" baseline="-25000" dirty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3 </a:t>
            </a:r>
            <a:r>
              <a:rPr lang="en-US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: 41 x 41 x 8 Å</a:t>
            </a:r>
            <a:r>
              <a:rPr lang="en-US" sz="1200" b="1" baseline="30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US" sz="12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362200" y="1494612"/>
            <a:ext cx="33528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L</a:t>
            </a:r>
            <a:r>
              <a:rPr lang="en-US" sz="1200" b="1" baseline="-250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en-US" sz="1200" b="1" baseline="-25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+</a:t>
            </a:r>
            <a:r>
              <a:rPr lang="en-US" sz="12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</a:t>
            </a:r>
            <a:r>
              <a:rPr lang="en-US" sz="1200" b="1" baseline="-25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1200" b="1" baseline="-25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: 41 x 41 x 6 Å</a:t>
            </a:r>
            <a:r>
              <a:rPr lang="en-US" sz="1200" b="1" baseline="30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US" sz="12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2362200" y="1848556"/>
            <a:ext cx="33528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L</a:t>
            </a:r>
            <a:r>
              <a:rPr lang="en-US" sz="1200" b="1" baseline="-250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1 </a:t>
            </a:r>
            <a:r>
              <a:rPr lang="en-US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: 41 x 41 x 2.5 Å</a:t>
            </a:r>
            <a:r>
              <a:rPr lang="en-US" sz="1200" b="1" baseline="30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US" sz="12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Rectangle 34"/>
          <p:cNvSpPr>
            <a:spLocks noChangeArrowheads="1"/>
          </p:cNvSpPr>
          <p:nvPr/>
        </p:nvSpPr>
        <p:spPr bwMode="auto">
          <a:xfrm>
            <a:off x="5946423" y="838200"/>
            <a:ext cx="3045178" cy="251288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/>
          <a:p>
            <a:pPr fontAlgn="auto">
              <a:spcBef>
                <a:spcPts val="480"/>
              </a:spcBef>
              <a:spcAft>
                <a:spcPts val="0"/>
              </a:spcAft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Data is compared to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Molecular Dynamics Simulation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PDFs </a:t>
            </a:r>
            <a:r>
              <a:rPr lang="en-US" dirty="0">
                <a:latin typeface="Arial" pitchFamily="34" charset="0"/>
                <a:cs typeface="Arial" pitchFamily="34" charset="0"/>
              </a:rPr>
              <a:t>for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nonhydroxylated</a:t>
            </a:r>
            <a:r>
              <a:rPr lang="en-US" dirty="0">
                <a:latin typeface="Arial" pitchFamily="34" charset="0"/>
                <a:cs typeface="Arial" pitchFamily="34" charset="0"/>
              </a:rPr>
              <a:t>  and hydroxylated  models:</a:t>
            </a:r>
          </a:p>
          <a:p>
            <a:pPr fontAlgn="auto">
              <a:spcBef>
                <a:spcPts val="480"/>
              </a:spcBef>
              <a:spcAft>
                <a:spcPts val="0"/>
              </a:spcAft>
            </a:pPr>
            <a:r>
              <a:rPr lang="en-US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Box size: 41 x 41 x 23 Å</a:t>
            </a:r>
            <a:r>
              <a:rPr lang="en-US" sz="1400" baseline="30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en-US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; 2592 atoms; </a:t>
            </a:r>
            <a:r>
              <a:rPr lang="en-US" sz="1400" u="sng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# density = 0.068 Å</a:t>
            </a:r>
            <a:r>
              <a:rPr lang="en-US" sz="1400" u="sng" baseline="30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-3</a:t>
            </a:r>
            <a:r>
              <a:rPr lang="en-US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; </a:t>
            </a:r>
            <a:br>
              <a:rPr lang="en-US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</a:br>
            <a:r>
              <a:rPr lang="en-US" sz="1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U</a:t>
            </a:r>
            <a:r>
              <a:rPr lang="en-US" sz="1400" baseline="-250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iso</a:t>
            </a:r>
            <a:r>
              <a:rPr lang="en-US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= 0.003 </a:t>
            </a:r>
            <a:r>
              <a:rPr lang="en-US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Å</a:t>
            </a:r>
            <a:r>
              <a:rPr lang="en-US" sz="1400" baseline="30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500" dirty="0">
              <a:solidFill>
                <a:prstClr val="black"/>
              </a:solidFill>
              <a:latin typeface="Arial" pitchFamily="34" charset="0"/>
              <a:cs typeface="Arial" pitchFamily="34" charset="0"/>
              <a:sym typeface="Wingdings 3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37"/>
          <a:stretch/>
        </p:blipFill>
        <p:spPr>
          <a:xfrm>
            <a:off x="194409" y="2540000"/>
            <a:ext cx="5764713" cy="1755422"/>
          </a:xfrm>
          <a:prstGeom prst="rect">
            <a:avLst/>
          </a:prstGeom>
        </p:spPr>
      </p:pic>
      <p:sp>
        <p:nvSpPr>
          <p:cNvPr id="26" name="Content Placeholder 2"/>
          <p:cNvSpPr txBox="1">
            <a:spLocks/>
          </p:cNvSpPr>
          <p:nvPr/>
        </p:nvSpPr>
        <p:spPr>
          <a:xfrm>
            <a:off x="664633" y="2540000"/>
            <a:ext cx="3754967" cy="327377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itchFamily="34" charset="0"/>
              <a:buNone/>
            </a:pPr>
            <a:r>
              <a:rPr lang="en-US" sz="15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MD: SnO</a:t>
            </a:r>
            <a:r>
              <a:rPr lang="en-US" sz="1500" b="1" baseline="-25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15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+ hyd. layer (</a:t>
            </a:r>
            <a:r>
              <a:rPr lang="en-US" sz="15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hydroxylated </a:t>
            </a:r>
            <a:r>
              <a:rPr lang="en-US" sz="15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model)</a:t>
            </a:r>
          </a:p>
        </p:txBody>
      </p:sp>
      <p:sp>
        <p:nvSpPr>
          <p:cNvPr id="34" name="Text Box 31"/>
          <p:cNvSpPr txBox="1">
            <a:spLocks noChangeArrowheads="1"/>
          </p:cNvSpPr>
          <p:nvPr/>
        </p:nvSpPr>
        <p:spPr bwMode="auto">
          <a:xfrm rot="536186">
            <a:off x="2548568" y="3652636"/>
            <a:ext cx="573024" cy="245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auto">
              <a:lnSpc>
                <a:spcPts val="22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solidFill>
                  <a:srgbClr val="F79646">
                    <a:lumMod val="50000"/>
                  </a:srgbClr>
                </a:solidFill>
                <a:latin typeface="Arial Narrow" pitchFamily="34" charset="0"/>
                <a:cs typeface="Arial" pitchFamily="34" charset="0"/>
              </a:rPr>
              <a:t>0.068</a:t>
            </a:r>
          </a:p>
        </p:txBody>
      </p:sp>
      <p:sp>
        <p:nvSpPr>
          <p:cNvPr id="37" name="Text Box 31"/>
          <p:cNvSpPr txBox="1">
            <a:spLocks noChangeArrowheads="1"/>
          </p:cNvSpPr>
          <p:nvPr/>
        </p:nvSpPr>
        <p:spPr bwMode="auto">
          <a:xfrm>
            <a:off x="980722" y="3132940"/>
            <a:ext cx="573024" cy="246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auto">
              <a:lnSpc>
                <a:spcPts val="22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45" name="Text Box 31"/>
          <p:cNvSpPr txBox="1">
            <a:spLocks noChangeArrowheads="1"/>
          </p:cNvSpPr>
          <p:nvPr/>
        </p:nvSpPr>
        <p:spPr bwMode="auto">
          <a:xfrm>
            <a:off x="633589" y="2891460"/>
            <a:ext cx="573024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auto">
              <a:lnSpc>
                <a:spcPts val="22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61" y="3849106"/>
            <a:ext cx="5764713" cy="2560320"/>
          </a:xfrm>
          <a:prstGeom prst="rect">
            <a:avLst/>
          </a:prstGeom>
        </p:spPr>
      </p:pic>
      <p:sp>
        <p:nvSpPr>
          <p:cNvPr id="25" name="Content Placeholder 2"/>
          <p:cNvSpPr>
            <a:spLocks noGrp="1"/>
          </p:cNvSpPr>
          <p:nvPr>
            <p:ph idx="1"/>
          </p:nvPr>
        </p:nvSpPr>
        <p:spPr>
          <a:xfrm>
            <a:off x="651933" y="4158027"/>
            <a:ext cx="1443510" cy="306517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sz="1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Observed PDF</a:t>
            </a:r>
          </a:p>
        </p:txBody>
      </p:sp>
      <p:sp>
        <p:nvSpPr>
          <p:cNvPr id="32" name="Text Box 31"/>
          <p:cNvSpPr txBox="1">
            <a:spLocks noChangeArrowheads="1"/>
          </p:cNvSpPr>
          <p:nvPr/>
        </p:nvSpPr>
        <p:spPr bwMode="auto">
          <a:xfrm rot="536186">
            <a:off x="3187342" y="5685166"/>
            <a:ext cx="573024" cy="245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auto">
              <a:lnSpc>
                <a:spcPts val="22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solidFill>
                  <a:srgbClr val="F79646">
                    <a:lumMod val="50000"/>
                  </a:srgbClr>
                </a:solidFill>
                <a:latin typeface="Arial Narrow" pitchFamily="34" charset="0"/>
                <a:cs typeface="Arial" pitchFamily="34" charset="0"/>
              </a:rPr>
              <a:t>0.068</a:t>
            </a:r>
          </a:p>
        </p:txBody>
      </p:sp>
      <p:sp>
        <p:nvSpPr>
          <p:cNvPr id="33" name="Text Box 31"/>
          <p:cNvSpPr txBox="1">
            <a:spLocks noChangeArrowheads="1"/>
          </p:cNvSpPr>
          <p:nvPr/>
        </p:nvSpPr>
        <p:spPr bwMode="auto">
          <a:xfrm rot="526901">
            <a:off x="1754528" y="5797630"/>
            <a:ext cx="573024" cy="245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auto">
              <a:lnSpc>
                <a:spcPts val="22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solidFill>
                  <a:srgbClr val="F79646">
                    <a:lumMod val="50000"/>
                  </a:srgbClr>
                </a:solidFill>
                <a:latin typeface="Arial Narrow" pitchFamily="34" charset="0"/>
                <a:cs typeface="Arial" pitchFamily="34" charset="0"/>
              </a:rPr>
              <a:t>0.084</a:t>
            </a:r>
          </a:p>
        </p:txBody>
      </p:sp>
      <p:sp>
        <p:nvSpPr>
          <p:cNvPr id="36" name="Text Box 31"/>
          <p:cNvSpPr txBox="1">
            <a:spLocks noChangeArrowheads="1"/>
          </p:cNvSpPr>
          <p:nvPr/>
        </p:nvSpPr>
        <p:spPr bwMode="auto">
          <a:xfrm>
            <a:off x="608729" y="5073793"/>
            <a:ext cx="573024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auto">
              <a:lnSpc>
                <a:spcPts val="22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38" name="Text Box 31"/>
          <p:cNvSpPr txBox="1">
            <a:spLocks noChangeArrowheads="1"/>
          </p:cNvSpPr>
          <p:nvPr/>
        </p:nvSpPr>
        <p:spPr bwMode="auto">
          <a:xfrm>
            <a:off x="1111956" y="4508209"/>
            <a:ext cx="573024" cy="246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auto">
              <a:lnSpc>
                <a:spcPts val="22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39" name="Text Box 31"/>
          <p:cNvSpPr txBox="1">
            <a:spLocks noChangeArrowheads="1"/>
          </p:cNvSpPr>
          <p:nvPr/>
        </p:nvSpPr>
        <p:spPr bwMode="auto">
          <a:xfrm>
            <a:off x="1421968" y="5528653"/>
            <a:ext cx="573024" cy="246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auto">
              <a:lnSpc>
                <a:spcPts val="22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40" name="Text Box 31"/>
          <p:cNvSpPr txBox="1">
            <a:spLocks noChangeArrowheads="1"/>
          </p:cNvSpPr>
          <p:nvPr/>
        </p:nvSpPr>
        <p:spPr bwMode="auto">
          <a:xfrm>
            <a:off x="1645024" y="5032861"/>
            <a:ext cx="573024" cy="246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auto">
              <a:lnSpc>
                <a:spcPts val="22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41" name="Text Box 31"/>
          <p:cNvSpPr txBox="1">
            <a:spLocks noChangeArrowheads="1"/>
          </p:cNvSpPr>
          <p:nvPr/>
        </p:nvSpPr>
        <p:spPr bwMode="auto">
          <a:xfrm>
            <a:off x="1808931" y="5443045"/>
            <a:ext cx="573024" cy="246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auto">
              <a:lnSpc>
                <a:spcPts val="22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6</a:t>
            </a:r>
          </a:p>
        </p:txBody>
      </p:sp>
      <p:sp>
        <p:nvSpPr>
          <p:cNvPr id="42" name="Text Box 31"/>
          <p:cNvSpPr txBox="1">
            <a:spLocks noChangeArrowheads="1"/>
          </p:cNvSpPr>
          <p:nvPr/>
        </p:nvSpPr>
        <p:spPr bwMode="auto">
          <a:xfrm>
            <a:off x="2088444" y="5043021"/>
            <a:ext cx="573024" cy="246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auto">
              <a:lnSpc>
                <a:spcPts val="22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7</a:t>
            </a:r>
          </a:p>
        </p:txBody>
      </p:sp>
      <p:sp>
        <p:nvSpPr>
          <p:cNvPr id="43" name="Text Box 31"/>
          <p:cNvSpPr txBox="1">
            <a:spLocks noChangeArrowheads="1"/>
          </p:cNvSpPr>
          <p:nvPr/>
        </p:nvSpPr>
        <p:spPr bwMode="auto">
          <a:xfrm>
            <a:off x="2341900" y="5315365"/>
            <a:ext cx="573024" cy="246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auto">
              <a:lnSpc>
                <a:spcPts val="22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8</a:t>
            </a:r>
          </a:p>
        </p:txBody>
      </p:sp>
      <p:sp>
        <p:nvSpPr>
          <p:cNvPr id="44" name="Text Box 31"/>
          <p:cNvSpPr txBox="1">
            <a:spLocks noChangeArrowheads="1"/>
          </p:cNvSpPr>
          <p:nvPr/>
        </p:nvSpPr>
        <p:spPr bwMode="auto">
          <a:xfrm>
            <a:off x="2624667" y="4999276"/>
            <a:ext cx="573024" cy="246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auto">
              <a:lnSpc>
                <a:spcPts val="22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9</a:t>
            </a:r>
          </a:p>
        </p:txBody>
      </p:sp>
      <p:pic>
        <p:nvPicPr>
          <p:cNvPr id="48" name="short MD movie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l="4257" t="12956" r="48438" b="22629"/>
          <a:stretch/>
        </p:blipFill>
        <p:spPr>
          <a:xfrm>
            <a:off x="5959122" y="3330636"/>
            <a:ext cx="2752037" cy="2657291"/>
          </a:xfrm>
          <a:prstGeom prst="rect">
            <a:avLst/>
          </a:prstGeom>
          <a:effectLst>
            <a:softEdge rad="50800"/>
          </a:effectLst>
        </p:spPr>
      </p:pic>
    </p:spTree>
    <p:extLst>
      <p:ext uri="{BB962C8B-B14F-4D97-AF65-F5344CB8AC3E}">
        <p14:creationId xmlns:p14="http://schemas.microsoft.com/office/powerpoint/2010/main" val="2434576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33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8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533400"/>
            <a:ext cx="6371715" cy="324612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62174" y="870972"/>
            <a:ext cx="2645309" cy="18097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spcBef>
                <a:spcPct val="20000"/>
              </a:spcBef>
            </a:pPr>
            <a:r>
              <a:rPr lang="en-US" b="1" dirty="0" smtClean="0">
                <a:cs typeface="Arial" pitchFamily="34" charset="0"/>
                <a:sym typeface="Wingdings 3"/>
              </a:rPr>
              <a:t>Single phase model:</a:t>
            </a:r>
          </a:p>
          <a:p>
            <a:pPr marL="285750" indent="-285750">
              <a:lnSpc>
                <a:spcPct val="150000"/>
              </a:lnSpc>
              <a:spcBef>
                <a:spcPct val="20000"/>
              </a:spcBef>
            </a:pPr>
            <a:r>
              <a:rPr lang="en-US" dirty="0" smtClean="0">
                <a:cs typeface="Arial" pitchFamily="34" charset="0"/>
                <a:sym typeface="Wingdings 3"/>
              </a:rPr>
              <a:t>SnO</a:t>
            </a:r>
            <a:r>
              <a:rPr lang="en-US" baseline="-25000" dirty="0" smtClean="0">
                <a:cs typeface="Arial" pitchFamily="34" charset="0"/>
                <a:sym typeface="Wingdings 3"/>
              </a:rPr>
              <a:t>2</a:t>
            </a:r>
            <a:r>
              <a:rPr lang="en-US" dirty="0" smtClean="0">
                <a:cs typeface="Arial" pitchFamily="34" charset="0"/>
                <a:sym typeface="Wingdings 3"/>
              </a:rPr>
              <a:t> bulk structure, refined particle </a:t>
            </a:r>
            <a:br>
              <a:rPr lang="en-US" dirty="0" smtClean="0">
                <a:cs typeface="Arial" pitchFamily="34" charset="0"/>
                <a:sym typeface="Wingdings 3"/>
              </a:rPr>
            </a:br>
            <a:r>
              <a:rPr lang="en-US" dirty="0" smtClean="0">
                <a:cs typeface="Arial" pitchFamily="34" charset="0"/>
                <a:sym typeface="Wingdings 3"/>
              </a:rPr>
              <a:t>size = ~47 Å </a:t>
            </a:r>
          </a:p>
        </p:txBody>
      </p:sp>
      <p:sp>
        <p:nvSpPr>
          <p:cNvPr id="2" name="Rectangle 1"/>
          <p:cNvSpPr/>
          <p:nvPr/>
        </p:nvSpPr>
        <p:spPr>
          <a:xfrm>
            <a:off x="6858000" y="762000"/>
            <a:ext cx="989373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L</a:t>
            </a:r>
            <a:r>
              <a:rPr lang="en-US" sz="1400" b="1" baseline="-2500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1 </a:t>
            </a:r>
            <a:r>
              <a:rPr lang="en-US" sz="1400" b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+L</a:t>
            </a:r>
            <a:r>
              <a:rPr lang="en-US" sz="1400" b="1" baseline="-2500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2 </a:t>
            </a:r>
            <a:r>
              <a:rPr lang="en-US" sz="1400" b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+L</a:t>
            </a:r>
            <a:r>
              <a:rPr lang="en-US" sz="1400" b="1" baseline="-2500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3</a:t>
            </a:r>
          </a:p>
          <a:p>
            <a:r>
              <a:rPr lang="en-US" sz="1400" b="1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L</a:t>
            </a:r>
            <a:r>
              <a:rPr lang="en-US" sz="1400" b="1" baseline="-2500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1 </a:t>
            </a:r>
            <a:r>
              <a:rPr lang="en-US" sz="1400" b="1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+L</a:t>
            </a:r>
            <a:r>
              <a:rPr lang="en-US" sz="1400" b="1" baseline="-2500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2 </a:t>
            </a:r>
            <a:endParaRPr lang="en-US" sz="1400" b="1" dirty="0"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400" b="1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L</a:t>
            </a:r>
            <a:r>
              <a:rPr lang="en-US" sz="1400" b="1" baseline="-2500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1 </a:t>
            </a:r>
            <a:r>
              <a:rPr lang="en-US" sz="1400" b="1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+0.5L</a:t>
            </a:r>
            <a:r>
              <a:rPr lang="en-US" sz="1400" b="1" baseline="-2500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2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849827" y="762000"/>
            <a:ext cx="931665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err="1" smtClean="0">
                <a:latin typeface="Arial" pitchFamily="34" charset="0"/>
                <a:cs typeface="Arial" pitchFamily="34" charset="0"/>
              </a:rPr>
              <a:t>R</a:t>
            </a:r>
            <a:r>
              <a:rPr lang="en-US" sz="1400" b="1" baseline="-25000" dirty="0" err="1" smtClean="0">
                <a:latin typeface="Arial" pitchFamily="34" charset="0"/>
                <a:cs typeface="Arial" pitchFamily="34" charset="0"/>
              </a:rPr>
              <a:t>w</a:t>
            </a:r>
            <a:r>
              <a:rPr lang="en-US" sz="1400" b="1" baseline="-25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: 0.45</a:t>
            </a:r>
            <a:endParaRPr lang="en-US" sz="1400" b="1" baseline="-250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1400" b="1" dirty="0" err="1" smtClean="0">
                <a:latin typeface="Arial" pitchFamily="34" charset="0"/>
                <a:cs typeface="Arial" pitchFamily="34" charset="0"/>
              </a:rPr>
              <a:t>R</a:t>
            </a:r>
            <a:r>
              <a:rPr lang="en-US" sz="1400" b="1" baseline="-25000" dirty="0" err="1" smtClean="0">
                <a:latin typeface="Arial" pitchFamily="34" charset="0"/>
                <a:cs typeface="Arial" pitchFamily="34" charset="0"/>
              </a:rPr>
              <a:t>w</a:t>
            </a:r>
            <a:r>
              <a:rPr lang="en-US" sz="1400" b="1" baseline="-25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: 0.25</a:t>
            </a:r>
          </a:p>
          <a:p>
            <a:r>
              <a:rPr lang="en-US" sz="1400" b="1" dirty="0" err="1" smtClean="0">
                <a:latin typeface="Arial" pitchFamily="34" charset="0"/>
                <a:cs typeface="Arial" pitchFamily="34" charset="0"/>
              </a:rPr>
              <a:t>R</a:t>
            </a:r>
            <a:r>
              <a:rPr lang="en-US" sz="1400" b="1" baseline="-25000" dirty="0" err="1" smtClean="0">
                <a:latin typeface="Arial" pitchFamily="34" charset="0"/>
                <a:cs typeface="Arial" pitchFamily="34" charset="0"/>
              </a:rPr>
              <a:t>w</a:t>
            </a:r>
            <a:r>
              <a:rPr lang="en-US" sz="1400" b="1" baseline="-25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: 0.23</a:t>
            </a:r>
            <a:r>
              <a:rPr lang="en-US" sz="1400" b="1" baseline="-25000" dirty="0" smtClean="0"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3581400"/>
            <a:ext cx="6371715" cy="324612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6935427" y="3916680"/>
            <a:ext cx="989373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L</a:t>
            </a:r>
            <a:r>
              <a:rPr lang="en-US" sz="1400" b="1" baseline="-2500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1 </a:t>
            </a:r>
            <a:r>
              <a:rPr lang="en-US" sz="1400" b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+L</a:t>
            </a:r>
            <a:r>
              <a:rPr lang="en-US" sz="1400" b="1" baseline="-2500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2 </a:t>
            </a:r>
            <a:r>
              <a:rPr lang="en-US" sz="1400" b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+L</a:t>
            </a:r>
            <a:r>
              <a:rPr lang="en-US" sz="1400" b="1" baseline="-2500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3</a:t>
            </a:r>
          </a:p>
          <a:p>
            <a:r>
              <a:rPr lang="en-US" sz="1400" b="1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L</a:t>
            </a:r>
            <a:r>
              <a:rPr lang="en-US" sz="1400" b="1" baseline="-2500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1 </a:t>
            </a:r>
            <a:r>
              <a:rPr lang="en-US" sz="1400" b="1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+L</a:t>
            </a:r>
            <a:r>
              <a:rPr lang="en-US" sz="1400" b="1" baseline="-2500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2 </a:t>
            </a:r>
            <a:endParaRPr lang="en-US" sz="1400" b="1" dirty="0"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400" b="1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L</a:t>
            </a:r>
            <a:r>
              <a:rPr lang="en-US" sz="1400" b="1" baseline="-2500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1 </a:t>
            </a:r>
            <a:r>
              <a:rPr lang="en-US" sz="1400" b="1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+0.5L</a:t>
            </a:r>
            <a:r>
              <a:rPr lang="en-US" sz="1400" b="1" baseline="-2500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2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849827" y="3886200"/>
            <a:ext cx="931665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err="1" smtClean="0">
                <a:latin typeface="Arial" pitchFamily="34" charset="0"/>
                <a:cs typeface="Arial" pitchFamily="34" charset="0"/>
              </a:rPr>
              <a:t>R</a:t>
            </a:r>
            <a:r>
              <a:rPr lang="en-US" sz="1400" b="1" baseline="-25000" dirty="0" err="1" smtClean="0">
                <a:latin typeface="Arial" pitchFamily="34" charset="0"/>
                <a:cs typeface="Arial" pitchFamily="34" charset="0"/>
              </a:rPr>
              <a:t>w</a:t>
            </a:r>
            <a:r>
              <a:rPr lang="en-US" sz="1400" b="1" baseline="-25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: 0.25</a:t>
            </a:r>
          </a:p>
          <a:p>
            <a:r>
              <a:rPr lang="en-US" sz="1400" b="1" dirty="0" err="1" smtClean="0">
                <a:latin typeface="Arial" pitchFamily="34" charset="0"/>
                <a:cs typeface="Arial" pitchFamily="34" charset="0"/>
              </a:rPr>
              <a:t>R</a:t>
            </a:r>
            <a:r>
              <a:rPr lang="en-US" sz="1400" b="1" baseline="-25000" dirty="0" err="1" smtClean="0">
                <a:latin typeface="Arial" pitchFamily="34" charset="0"/>
                <a:cs typeface="Arial" pitchFamily="34" charset="0"/>
              </a:rPr>
              <a:t>w</a:t>
            </a:r>
            <a:r>
              <a:rPr lang="en-US" sz="1400" b="1" baseline="-25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: 0.20</a:t>
            </a:r>
          </a:p>
          <a:p>
            <a:r>
              <a:rPr lang="en-US" sz="1400" b="1" dirty="0" err="1" smtClean="0">
                <a:latin typeface="Arial" pitchFamily="34" charset="0"/>
                <a:cs typeface="Arial" pitchFamily="34" charset="0"/>
              </a:rPr>
              <a:t>R</a:t>
            </a:r>
            <a:r>
              <a:rPr lang="en-US" sz="1400" b="1" baseline="-25000" dirty="0" err="1" smtClean="0">
                <a:latin typeface="Arial" pitchFamily="34" charset="0"/>
                <a:cs typeface="Arial" pitchFamily="34" charset="0"/>
              </a:rPr>
              <a:t>w</a:t>
            </a:r>
            <a:r>
              <a:rPr lang="en-US" sz="1400" b="1" baseline="-25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: 0.20</a:t>
            </a:r>
            <a:r>
              <a:rPr lang="en-US" sz="1400" b="1" baseline="-25000" dirty="0" smtClean="0"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28600" y="3962400"/>
            <a:ext cx="2362200" cy="12958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spcBef>
                <a:spcPct val="20000"/>
              </a:spcBef>
            </a:pPr>
            <a:r>
              <a:rPr lang="en-US" b="1" dirty="0" smtClean="0">
                <a:cs typeface="Arial" pitchFamily="34" charset="0"/>
                <a:sym typeface="Wingdings 3"/>
              </a:rPr>
              <a:t>Two phase model:</a:t>
            </a:r>
            <a:r>
              <a:rPr lang="en-US" dirty="0" smtClean="0">
                <a:cs typeface="Arial" pitchFamily="34" charset="0"/>
                <a:sym typeface="Wingdings 3"/>
              </a:rPr>
              <a:t/>
            </a:r>
            <a:br>
              <a:rPr lang="en-US" dirty="0" smtClean="0">
                <a:cs typeface="Arial" pitchFamily="34" charset="0"/>
                <a:sym typeface="Wingdings 3"/>
              </a:rPr>
            </a:br>
            <a:r>
              <a:rPr lang="en-US" dirty="0" smtClean="0">
                <a:cs typeface="Arial" pitchFamily="34" charset="0"/>
                <a:sym typeface="Wingdings 3"/>
              </a:rPr>
              <a:t>SnO</a:t>
            </a:r>
            <a:r>
              <a:rPr lang="en-US" baseline="-25000" dirty="0" smtClean="0">
                <a:cs typeface="Arial" pitchFamily="34" charset="0"/>
                <a:sym typeface="Wingdings 3"/>
              </a:rPr>
              <a:t>2</a:t>
            </a:r>
            <a:r>
              <a:rPr lang="en-US" dirty="0" smtClean="0">
                <a:cs typeface="Arial" pitchFamily="34" charset="0"/>
                <a:sym typeface="Wingdings 3"/>
              </a:rPr>
              <a:t> bulk + layered  MD water structure</a:t>
            </a:r>
          </a:p>
        </p:txBody>
      </p:sp>
      <p:sp>
        <p:nvSpPr>
          <p:cNvPr id="19" name="Title 19"/>
          <p:cNvSpPr txBox="1">
            <a:spLocks/>
          </p:cNvSpPr>
          <p:nvPr/>
        </p:nvSpPr>
        <p:spPr bwMode="auto">
          <a:xfrm>
            <a:off x="202910" y="177800"/>
            <a:ext cx="8628678" cy="484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 kern="1200">
                <a:solidFill>
                  <a:schemeClr val="tx2"/>
                </a:solidFill>
                <a:latin typeface="Arial Black" pitchFamily="34" charset="0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5pPr>
            <a:lvl6pPr marL="4572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6pPr>
            <a:lvl7pPr marL="9144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7pPr>
            <a:lvl8pPr marL="1371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8pPr>
            <a:lvl9pPr marL="18288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9pPr>
          </a:lstStyle>
          <a:p>
            <a:r>
              <a:rPr lang="en-US" dirty="0" smtClean="0"/>
              <a:t>Example: SnO</a:t>
            </a:r>
            <a:r>
              <a:rPr lang="en-US" baseline="-25000" dirty="0" smtClean="0"/>
              <a:t>2</a:t>
            </a:r>
            <a:r>
              <a:rPr lang="en-US" dirty="0" smtClean="0"/>
              <a:t> Nanocrystals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0043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36290" cy="484748"/>
          </a:xfrm>
        </p:spPr>
        <p:txBody>
          <a:bodyPr/>
          <a:lstStyle/>
          <a:p>
            <a:r>
              <a:rPr lang="en-US" b="1" dirty="0" smtClean="0"/>
              <a:t>What is a </a:t>
            </a:r>
            <a:r>
              <a:rPr lang="en-US" b="1" i="1" dirty="0" smtClean="0"/>
              <a:t>local structure</a:t>
            </a:r>
            <a:r>
              <a:rPr lang="en-US" b="1" dirty="0" smtClean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6560" y="1547868"/>
            <a:ext cx="4223040" cy="4471932"/>
          </a:xfrm>
        </p:spPr>
        <p:txBody>
          <a:bodyPr/>
          <a:lstStyle/>
          <a:p>
            <a:pPr lvl="1">
              <a:buFont typeface="Wingdings" pitchFamily="2" charset="2"/>
              <a:buChar char="§"/>
            </a:pPr>
            <a:r>
              <a:rPr lang="en-US" sz="1800" b="1" dirty="0">
                <a:latin typeface="+mn-lt"/>
              </a:rPr>
              <a:t>Disordered materials</a:t>
            </a:r>
            <a:r>
              <a:rPr lang="en-US" sz="1800" dirty="0">
                <a:latin typeface="+mn-lt"/>
              </a:rPr>
              <a:t>: The interesting properties are often governed by the defects or local structure</a:t>
            </a:r>
          </a:p>
          <a:p>
            <a:pPr lvl="1">
              <a:buFont typeface="Wingdings" pitchFamily="2" charset="2"/>
              <a:buChar char="§"/>
            </a:pPr>
            <a:r>
              <a:rPr lang="en-US" sz="1800" b="1" dirty="0" smtClean="0">
                <a:latin typeface="+mn-lt"/>
              </a:rPr>
              <a:t>Non crystalline materials: </a:t>
            </a:r>
            <a:r>
              <a:rPr lang="en-US" sz="1800" dirty="0" smtClean="0">
                <a:latin typeface="+mn-lt"/>
              </a:rPr>
              <a:t>Amorphous solids and polymers</a:t>
            </a:r>
          </a:p>
          <a:p>
            <a:pPr lvl="1">
              <a:buFont typeface="Wingdings" pitchFamily="2" charset="2"/>
              <a:buChar char="§"/>
            </a:pPr>
            <a:r>
              <a:rPr lang="en-US" sz="1800" b="1" dirty="0" smtClean="0">
                <a:latin typeface="+mn-lt"/>
              </a:rPr>
              <a:t>Nanostructures</a:t>
            </a:r>
            <a:r>
              <a:rPr lang="en-US" sz="1800" dirty="0" smtClean="0">
                <a:latin typeface="+mn-lt"/>
              </a:rPr>
              <a:t>: Well defined local structure, but long-range order limited to few nanometers (poorly defined Bragg peaks)</a:t>
            </a:r>
          </a:p>
          <a:p>
            <a:endParaRPr lang="en-US" sz="1800" dirty="0">
              <a:latin typeface="+mn-lt"/>
            </a:endParaRPr>
          </a:p>
        </p:txBody>
      </p:sp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19600" y="1676400"/>
            <a:ext cx="4248073" cy="2865158"/>
          </a:xfrm>
          <a:prstGeom prst="rect">
            <a:avLst/>
          </a:prstGeom>
          <a:noFill/>
          <a:ln w="9525" algn="ctr">
            <a:noFill/>
            <a:miter lim="800000"/>
            <a:headEnd type="none" w="sm" len="sm"/>
            <a:tailEnd type="none" w="sm" len="sm"/>
          </a:ln>
        </p:spPr>
      </p:pic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4503721" y="4607913"/>
            <a:ext cx="4037772" cy="73866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anchor="ctr">
            <a:spAutoFit/>
          </a:bodyPr>
          <a:lstStyle/>
          <a:p>
            <a:pPr>
              <a:defRPr/>
            </a:pPr>
            <a:r>
              <a:rPr lang="en-US" sz="1400" dirty="0">
                <a:latin typeface="+mn-lt"/>
              </a:rPr>
              <a:t>S.J.L. </a:t>
            </a:r>
            <a:r>
              <a:rPr lang="en-US" sz="1400" dirty="0" err="1">
                <a:latin typeface="+mn-lt"/>
              </a:rPr>
              <a:t>Billinge</a:t>
            </a:r>
            <a:r>
              <a:rPr lang="en-US" sz="1400" dirty="0">
                <a:latin typeface="+mn-lt"/>
              </a:rPr>
              <a:t> and I. Levin, </a:t>
            </a:r>
            <a:r>
              <a:rPr lang="en-US" sz="1400" b="1" dirty="0">
                <a:latin typeface="+mn-lt"/>
              </a:rPr>
              <a:t>The Problem with Determining Atomic Structure at the </a:t>
            </a:r>
            <a:r>
              <a:rPr lang="en-US" sz="1400" b="1" dirty="0" err="1">
                <a:latin typeface="+mn-lt"/>
              </a:rPr>
              <a:t>Nanoscale</a:t>
            </a:r>
            <a:r>
              <a:rPr lang="en-US" sz="1400" dirty="0">
                <a:latin typeface="+mn-lt"/>
              </a:rPr>
              <a:t>, </a:t>
            </a:r>
            <a:r>
              <a:rPr lang="en-US" sz="1400" i="1" dirty="0">
                <a:latin typeface="+mn-lt"/>
              </a:rPr>
              <a:t>Science</a:t>
            </a:r>
            <a:r>
              <a:rPr lang="en-US" sz="1400" dirty="0">
                <a:latin typeface="+mn-lt"/>
              </a:rPr>
              <a:t> </a:t>
            </a:r>
            <a:r>
              <a:rPr lang="en-US" sz="1400" b="1" dirty="0">
                <a:latin typeface="+mn-lt"/>
              </a:rPr>
              <a:t>316</a:t>
            </a:r>
            <a:r>
              <a:rPr lang="en-US" sz="1400" dirty="0">
                <a:latin typeface="+mn-lt"/>
              </a:rPr>
              <a:t>, 561 (2007). </a:t>
            </a:r>
          </a:p>
        </p:txBody>
      </p:sp>
    </p:spTree>
    <p:extLst>
      <p:ext uri="{BB962C8B-B14F-4D97-AF65-F5344CB8AC3E}">
        <p14:creationId xmlns:p14="http://schemas.microsoft.com/office/powerpoint/2010/main" val="2551797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5"/>
          <p:cNvGrpSpPr/>
          <p:nvPr/>
        </p:nvGrpSpPr>
        <p:grpSpPr>
          <a:xfrm>
            <a:off x="-76200" y="1066800"/>
            <a:ext cx="5759742" cy="4362208"/>
            <a:chOff x="76200" y="2899299"/>
            <a:chExt cx="4876800" cy="3727921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" y="2899299"/>
              <a:ext cx="4876800" cy="372792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8" name="5-Point Star 17"/>
            <p:cNvSpPr/>
            <p:nvPr/>
          </p:nvSpPr>
          <p:spPr>
            <a:xfrm>
              <a:off x="817022" y="3352800"/>
              <a:ext cx="91440" cy="91440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5-Point Star 18"/>
            <p:cNvSpPr/>
            <p:nvPr/>
          </p:nvSpPr>
          <p:spPr>
            <a:xfrm>
              <a:off x="1115884" y="4367152"/>
              <a:ext cx="91440" cy="91440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5-Point Star 19"/>
            <p:cNvSpPr/>
            <p:nvPr/>
          </p:nvSpPr>
          <p:spPr>
            <a:xfrm>
              <a:off x="2151414" y="5097494"/>
              <a:ext cx="91440" cy="91440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5-Point Star 20"/>
            <p:cNvSpPr/>
            <p:nvPr/>
          </p:nvSpPr>
          <p:spPr>
            <a:xfrm>
              <a:off x="2429098" y="5521034"/>
              <a:ext cx="91440" cy="91440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 Box 31"/>
            <p:cNvSpPr txBox="1">
              <a:spLocks noChangeArrowheads="1"/>
            </p:cNvSpPr>
            <p:nvPr/>
          </p:nvSpPr>
          <p:spPr bwMode="auto">
            <a:xfrm>
              <a:off x="823791" y="3126050"/>
              <a:ext cx="1524000" cy="236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r>
                <a:rPr lang="en-US" b="1" dirty="0" smtClean="0">
                  <a:latin typeface="+mn-lt"/>
                  <a:cs typeface="Arial" pitchFamily="34" charset="0"/>
                </a:rPr>
                <a:t>L</a:t>
              </a:r>
              <a:r>
                <a:rPr lang="en-US" b="1" baseline="-25000" dirty="0" smtClean="0">
                  <a:latin typeface="+mn-lt"/>
                  <a:cs typeface="Arial" pitchFamily="34" charset="0"/>
                </a:rPr>
                <a:t>1 </a:t>
              </a:r>
              <a:r>
                <a:rPr lang="en-US" b="1" dirty="0" smtClean="0">
                  <a:latin typeface="+mn-lt"/>
                  <a:cs typeface="Arial" pitchFamily="34" charset="0"/>
                </a:rPr>
                <a:t>+L</a:t>
              </a:r>
              <a:r>
                <a:rPr lang="en-US" b="1" baseline="-25000" dirty="0">
                  <a:latin typeface="+mn-lt"/>
                  <a:cs typeface="Arial" pitchFamily="34" charset="0"/>
                </a:rPr>
                <a:t>2</a:t>
              </a:r>
              <a:r>
                <a:rPr lang="en-US" b="1" baseline="-25000" dirty="0" smtClean="0">
                  <a:latin typeface="+mn-lt"/>
                  <a:cs typeface="Arial" pitchFamily="34" charset="0"/>
                </a:rPr>
                <a:t> </a:t>
              </a:r>
              <a:r>
                <a:rPr lang="en-US" b="1" dirty="0" smtClean="0">
                  <a:latin typeface="+mn-lt"/>
                  <a:cs typeface="Arial" pitchFamily="34" charset="0"/>
                </a:rPr>
                <a:t>+L</a:t>
              </a:r>
              <a:r>
                <a:rPr lang="en-US" b="1" baseline="-25000" dirty="0" smtClean="0">
                  <a:latin typeface="+mn-lt"/>
                  <a:cs typeface="Arial" pitchFamily="34" charset="0"/>
                </a:rPr>
                <a:t>3</a:t>
              </a:r>
              <a:endParaRPr lang="en-US" b="1" dirty="0">
                <a:latin typeface="+mn-lt"/>
                <a:cs typeface="Arial" pitchFamily="34" charset="0"/>
              </a:endParaRPr>
            </a:p>
          </p:txBody>
        </p:sp>
        <p:sp>
          <p:nvSpPr>
            <p:cNvPr id="23" name="Text Box 31"/>
            <p:cNvSpPr txBox="1">
              <a:spLocks noChangeArrowheads="1"/>
            </p:cNvSpPr>
            <p:nvPr/>
          </p:nvSpPr>
          <p:spPr bwMode="auto">
            <a:xfrm>
              <a:off x="1285416" y="4140147"/>
              <a:ext cx="1524000" cy="236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r>
                <a:rPr lang="en-US" b="1" dirty="0" smtClean="0">
                  <a:latin typeface="+mn-lt"/>
                  <a:cs typeface="Arial" pitchFamily="34" charset="0"/>
                </a:rPr>
                <a:t>L</a:t>
              </a:r>
              <a:r>
                <a:rPr lang="en-US" b="1" baseline="-25000" dirty="0" smtClean="0">
                  <a:latin typeface="+mn-lt"/>
                  <a:cs typeface="Arial" pitchFamily="34" charset="0"/>
                </a:rPr>
                <a:t>1 </a:t>
              </a:r>
              <a:r>
                <a:rPr lang="en-US" b="1" dirty="0" smtClean="0">
                  <a:latin typeface="+mn-lt"/>
                  <a:cs typeface="Arial" pitchFamily="34" charset="0"/>
                </a:rPr>
                <a:t>+L</a:t>
              </a:r>
              <a:r>
                <a:rPr lang="en-US" b="1" baseline="-25000" dirty="0">
                  <a:latin typeface="+mn-lt"/>
                  <a:cs typeface="Arial" pitchFamily="34" charset="0"/>
                </a:rPr>
                <a:t>2</a:t>
              </a:r>
              <a:r>
                <a:rPr lang="en-US" b="1" baseline="-25000" dirty="0" smtClean="0">
                  <a:latin typeface="+mn-lt"/>
                  <a:cs typeface="Arial" pitchFamily="34" charset="0"/>
                </a:rPr>
                <a:t> </a:t>
              </a:r>
              <a:endParaRPr lang="en-US" b="1" dirty="0">
                <a:latin typeface="+mn-lt"/>
                <a:cs typeface="Arial" pitchFamily="34" charset="0"/>
              </a:endParaRPr>
            </a:p>
          </p:txBody>
        </p:sp>
        <p:sp>
          <p:nvSpPr>
            <p:cNvPr id="24" name="Text Box 31"/>
            <p:cNvSpPr txBox="1">
              <a:spLocks noChangeArrowheads="1"/>
            </p:cNvSpPr>
            <p:nvPr/>
          </p:nvSpPr>
          <p:spPr bwMode="auto">
            <a:xfrm>
              <a:off x="2319596" y="4870744"/>
              <a:ext cx="1524000" cy="236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r>
                <a:rPr lang="en-US" b="1" dirty="0" smtClean="0">
                  <a:latin typeface="+mn-lt"/>
                  <a:cs typeface="Arial" pitchFamily="34" charset="0"/>
                </a:rPr>
                <a:t>L</a:t>
              </a:r>
              <a:r>
                <a:rPr lang="en-US" b="1" baseline="-25000" dirty="0" smtClean="0">
                  <a:latin typeface="+mn-lt"/>
                  <a:cs typeface="Arial" pitchFamily="34" charset="0"/>
                </a:rPr>
                <a:t>1 </a:t>
              </a:r>
              <a:r>
                <a:rPr lang="en-US" b="1" dirty="0" smtClean="0">
                  <a:latin typeface="+mn-lt"/>
                  <a:cs typeface="Arial" pitchFamily="34" charset="0"/>
                </a:rPr>
                <a:t>+0.5L</a:t>
              </a:r>
              <a:r>
                <a:rPr lang="en-US" b="1" baseline="-25000" dirty="0" smtClean="0">
                  <a:latin typeface="+mn-lt"/>
                  <a:cs typeface="Arial" pitchFamily="34" charset="0"/>
                </a:rPr>
                <a:t>2 </a:t>
              </a:r>
              <a:endParaRPr lang="en-US" b="1" dirty="0">
                <a:latin typeface="+mn-lt"/>
                <a:cs typeface="Arial" pitchFamily="34" charset="0"/>
              </a:endParaRPr>
            </a:p>
          </p:txBody>
        </p:sp>
        <p:sp>
          <p:nvSpPr>
            <p:cNvPr id="25" name="Text Box 31"/>
            <p:cNvSpPr txBox="1">
              <a:spLocks noChangeArrowheads="1"/>
            </p:cNvSpPr>
            <p:nvPr/>
          </p:nvSpPr>
          <p:spPr bwMode="auto">
            <a:xfrm>
              <a:off x="2594707" y="5294283"/>
              <a:ext cx="1524000" cy="236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r>
                <a:rPr lang="en-US" b="1" dirty="0" smtClean="0">
                  <a:latin typeface="+mn-lt"/>
                  <a:cs typeface="Arial" pitchFamily="34" charset="0"/>
                </a:rPr>
                <a:t>L</a:t>
              </a:r>
              <a:r>
                <a:rPr lang="en-US" b="1" baseline="-25000" dirty="0" smtClean="0">
                  <a:latin typeface="+mn-lt"/>
                  <a:cs typeface="Arial" pitchFamily="34" charset="0"/>
                </a:rPr>
                <a:t>1 </a:t>
              </a:r>
              <a:endParaRPr lang="en-US" b="1" dirty="0">
                <a:latin typeface="+mn-lt"/>
                <a:cs typeface="Arial" pitchFamily="34" charset="0"/>
              </a:endParaRPr>
            </a:p>
          </p:txBody>
        </p:sp>
      </p:grpSp>
      <p:grpSp>
        <p:nvGrpSpPr>
          <p:cNvPr id="3" name="Group 5"/>
          <p:cNvGrpSpPr/>
          <p:nvPr/>
        </p:nvGrpSpPr>
        <p:grpSpPr>
          <a:xfrm>
            <a:off x="903682" y="1780660"/>
            <a:ext cx="797746" cy="803696"/>
            <a:chOff x="3801770" y="4758904"/>
            <a:chExt cx="974386" cy="970571"/>
          </a:xfrm>
        </p:grpSpPr>
        <p:sp>
          <p:nvSpPr>
            <p:cNvPr id="12" name="Oval 11"/>
            <p:cNvSpPr/>
            <p:nvPr/>
          </p:nvSpPr>
          <p:spPr>
            <a:xfrm>
              <a:off x="3801770" y="4758904"/>
              <a:ext cx="974386" cy="970571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3901814" y="4869608"/>
              <a:ext cx="789516" cy="762000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3989916" y="4953000"/>
              <a:ext cx="609600" cy="6096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sp>
          <p:nvSpPr>
            <p:cNvPr id="15" name="Oval 14"/>
            <p:cNvSpPr/>
            <p:nvPr/>
          </p:nvSpPr>
          <p:spPr>
            <a:xfrm>
              <a:off x="4082715" y="5040066"/>
              <a:ext cx="428436" cy="435800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</p:grpSp>
      <p:sp>
        <p:nvSpPr>
          <p:cNvPr id="7" name="Oval 6"/>
          <p:cNvSpPr/>
          <p:nvPr/>
        </p:nvSpPr>
        <p:spPr>
          <a:xfrm>
            <a:off x="1916917" y="2791547"/>
            <a:ext cx="646390" cy="630986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989047" y="2860601"/>
            <a:ext cx="499090" cy="50478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9" name="Oval 8"/>
          <p:cNvSpPr/>
          <p:nvPr/>
        </p:nvSpPr>
        <p:spPr>
          <a:xfrm>
            <a:off x="2065023" y="2932697"/>
            <a:ext cx="350768" cy="360871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10" name="Oval 9"/>
          <p:cNvSpPr/>
          <p:nvPr/>
        </p:nvSpPr>
        <p:spPr>
          <a:xfrm>
            <a:off x="3092743" y="4011777"/>
            <a:ext cx="499090" cy="50478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11" name="Oval 10"/>
          <p:cNvSpPr/>
          <p:nvPr/>
        </p:nvSpPr>
        <p:spPr>
          <a:xfrm>
            <a:off x="3168719" y="4083873"/>
            <a:ext cx="350768" cy="360871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2" t="19723" r="48184" b="24933"/>
          <a:stretch/>
        </p:blipFill>
        <p:spPr>
          <a:xfrm>
            <a:off x="6096000" y="971604"/>
            <a:ext cx="1992914" cy="2141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/>
          <p:cNvSpPr/>
          <p:nvPr/>
        </p:nvSpPr>
        <p:spPr>
          <a:xfrm>
            <a:off x="5791200" y="3491805"/>
            <a:ext cx="28956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H.-W. Wang, D. J. Wesolowski, T. Proffen, L. </a:t>
            </a:r>
            <a:r>
              <a:rPr lang="en-US" sz="1200" dirty="0" err="1"/>
              <a:t>Vlcek</a:t>
            </a:r>
            <a:r>
              <a:rPr lang="en-US" sz="1200" dirty="0"/>
              <a:t>, W. Wang, L. F. Allard, A. I. </a:t>
            </a:r>
            <a:r>
              <a:rPr lang="en-US" sz="1200" dirty="0" err="1"/>
              <a:t>Kolesnikov</a:t>
            </a:r>
            <a:r>
              <a:rPr lang="en-US" sz="1200" dirty="0"/>
              <a:t>, M. Feygenson, L. M. </a:t>
            </a:r>
            <a:r>
              <a:rPr lang="en-US" sz="1200" dirty="0" err="1"/>
              <a:t>Anovitz</a:t>
            </a:r>
            <a:r>
              <a:rPr lang="en-US" sz="1200" dirty="0"/>
              <a:t>, and R. L. Paul, </a:t>
            </a:r>
            <a:r>
              <a:rPr lang="en-US" sz="1200" b="1" dirty="0"/>
              <a:t>Structure and stability of SnO</a:t>
            </a:r>
            <a:r>
              <a:rPr lang="en-US" sz="1200" b="1" baseline="-25000" dirty="0"/>
              <a:t>2</a:t>
            </a:r>
            <a:r>
              <a:rPr lang="en-US" sz="1200" b="1" dirty="0"/>
              <a:t> nanocrystals and surface-bound water </a:t>
            </a:r>
            <a:r>
              <a:rPr lang="en-US" sz="1200" b="1" dirty="0" smtClean="0"/>
              <a:t>species</a:t>
            </a:r>
            <a:r>
              <a:rPr lang="en-US" sz="1200" dirty="0" smtClean="0"/>
              <a:t>, </a:t>
            </a:r>
            <a:r>
              <a:rPr lang="en-US" sz="1200" i="1" dirty="0"/>
              <a:t>J. Am. Chem. Soc.</a:t>
            </a:r>
            <a:r>
              <a:rPr lang="en-US" sz="1200" dirty="0"/>
              <a:t>, 135, 6885-6895, 2013. </a:t>
            </a:r>
          </a:p>
        </p:txBody>
      </p:sp>
      <p:sp>
        <p:nvSpPr>
          <p:cNvPr id="29" name="Title 19"/>
          <p:cNvSpPr txBox="1">
            <a:spLocks/>
          </p:cNvSpPr>
          <p:nvPr/>
        </p:nvSpPr>
        <p:spPr bwMode="auto">
          <a:xfrm>
            <a:off x="202910" y="177800"/>
            <a:ext cx="8628678" cy="484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 kern="1200">
                <a:solidFill>
                  <a:schemeClr val="tx2"/>
                </a:solidFill>
                <a:latin typeface="Arial Black" pitchFamily="34" charset="0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5pPr>
            <a:lvl6pPr marL="4572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6pPr>
            <a:lvl7pPr marL="9144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7pPr>
            <a:lvl8pPr marL="1371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8pPr>
            <a:lvl9pPr marL="18288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9pPr>
          </a:lstStyle>
          <a:p>
            <a:r>
              <a:rPr lang="en-US" dirty="0" smtClean="0"/>
              <a:t>Example: SnO</a:t>
            </a:r>
            <a:r>
              <a:rPr lang="en-US" baseline="-25000" dirty="0" smtClean="0"/>
              <a:t>2</a:t>
            </a:r>
            <a:r>
              <a:rPr lang="en-US" dirty="0" smtClean="0"/>
              <a:t> Nanocrystals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6865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02910" y="177800"/>
            <a:ext cx="3911890" cy="1269578"/>
          </a:xfrm>
        </p:spPr>
        <p:txBody>
          <a:bodyPr/>
          <a:lstStyle/>
          <a:p>
            <a:r>
              <a:rPr lang="en-US" dirty="0" smtClean="0"/>
              <a:t>A Few Experimental Considerations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2031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pPr algn="l"/>
            <a:r>
              <a:rPr lang="en-US" b="1" dirty="0" smtClean="0"/>
              <a:t>Total Scattering Structure Function</a:t>
            </a:r>
            <a:endParaRPr lang="en-US" b="1" dirty="0"/>
          </a:p>
        </p:txBody>
      </p:sp>
      <p:sp>
        <p:nvSpPr>
          <p:cNvPr id="2056" name="Content Placeholder 2"/>
          <p:cNvSpPr>
            <a:spLocks noGrp="1"/>
          </p:cNvSpPr>
          <p:nvPr>
            <p:ph idx="4294967295"/>
          </p:nvPr>
        </p:nvSpPr>
        <p:spPr>
          <a:xfrm>
            <a:off x="304800" y="1143000"/>
            <a:ext cx="8229600" cy="1600200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</a:pPr>
            <a:r>
              <a:rPr lang="en-US" sz="1800" dirty="0" smtClean="0"/>
              <a:t>Structure function, determined from the scattering intensity/differential cross section:</a:t>
            </a:r>
          </a:p>
          <a:p>
            <a:pPr marL="0" indent="0" eaLnBrk="1" hangingPunct="1">
              <a:buNone/>
            </a:pPr>
            <a:endParaRPr lang="en-US" sz="1800" dirty="0" smtClean="0"/>
          </a:p>
          <a:p>
            <a:pPr marL="0" indent="0" eaLnBrk="1" hangingPunct="1"/>
            <a:endParaRPr lang="en-US" sz="1800" dirty="0" smtClean="0"/>
          </a:p>
          <a:p>
            <a:pPr marL="0" indent="0" eaLnBrk="1" hangingPunct="1"/>
            <a:endParaRPr lang="en-US" sz="1800" dirty="0" smtClean="0"/>
          </a:p>
          <a:p>
            <a:pPr marL="0" indent="0" eaLnBrk="1" hangingPunct="1">
              <a:buNone/>
            </a:pPr>
            <a:endParaRPr lang="en-US" sz="1800" dirty="0" smtClean="0"/>
          </a:p>
        </p:txBody>
      </p:sp>
      <p:sp>
        <p:nvSpPr>
          <p:cNvPr id="205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05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059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060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061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676400" y="1678147"/>
            <a:ext cx="19880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latin typeface="+mn-lt"/>
              </a:rPr>
              <a:t>coherent scattering </a:t>
            </a:r>
          </a:p>
          <a:p>
            <a:r>
              <a:rPr lang="en-US" sz="1600" i="1" dirty="0" smtClean="0">
                <a:latin typeface="+mn-lt"/>
              </a:rPr>
              <a:t>intensity (corrected)</a:t>
            </a:r>
            <a:endParaRPr lang="en-US" sz="1600" i="1" dirty="0">
              <a:latin typeface="+mn-lt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3198652" y="2300446"/>
            <a:ext cx="152400" cy="228600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168389" y="1577122"/>
            <a:ext cx="33754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latin typeface="+mn-lt"/>
              </a:rPr>
              <a:t>scattering length (neutrons) or atomic form factor (x-rays)</a:t>
            </a:r>
            <a:endParaRPr lang="en-US" sz="1600" i="1" dirty="0">
              <a:latin typeface="+mn-lt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4724400" y="2149148"/>
            <a:ext cx="475428" cy="494774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59751" name="Object 7"/>
          <p:cNvGraphicFramePr>
            <a:graphicFrameLocks noChangeAspect="1"/>
          </p:cNvGraphicFramePr>
          <p:nvPr/>
        </p:nvGraphicFramePr>
        <p:xfrm>
          <a:off x="5943600" y="2643922"/>
          <a:ext cx="1414463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96" name="Equation" r:id="rId4" imgW="812520" imgH="393480" progId="Equation.3">
                  <p:embed/>
                </p:oleObj>
              </mc:Choice>
              <mc:Fallback>
                <p:oleObj name="Equation" r:id="rId4" imgW="81252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3600" y="2643922"/>
                        <a:ext cx="1414463" cy="685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9754" name="Object 10"/>
          <p:cNvGraphicFramePr>
            <a:graphicFrameLocks noChangeAspect="1"/>
          </p:cNvGraphicFramePr>
          <p:nvPr/>
        </p:nvGraphicFramePr>
        <p:xfrm>
          <a:off x="2286000" y="2567722"/>
          <a:ext cx="3071813" cy="974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97" name="Equation" r:id="rId6" imgW="1765080" imgH="558720" progId="Equation.3">
                  <p:embed/>
                </p:oleObj>
              </mc:Choice>
              <mc:Fallback>
                <p:oleObj name="Equation" r:id="rId6" imgW="1765080" imgH="5587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0" y="2567722"/>
                        <a:ext cx="3071813" cy="974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Rectangle 25"/>
          <p:cNvSpPr/>
          <p:nvPr/>
        </p:nvSpPr>
        <p:spPr>
          <a:xfrm>
            <a:off x="316525" y="3962400"/>
            <a:ext cx="8686800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indent="-285750"/>
            <a:r>
              <a:rPr lang="en-US" i="1" dirty="0" smtClean="0">
                <a:latin typeface="+mn-lt"/>
              </a:rPr>
              <a:t>Corrected for</a:t>
            </a:r>
            <a:r>
              <a:rPr lang="en-US" dirty="0" smtClean="0">
                <a:latin typeface="+mn-lt"/>
              </a:rPr>
              <a:t>: Container &amp; background scattering, self-absorption, </a:t>
            </a:r>
            <a:r>
              <a:rPr lang="en-US" i="1" dirty="0" smtClean="0">
                <a:latin typeface="+mn-lt"/>
              </a:rPr>
              <a:t>etc.</a:t>
            </a:r>
          </a:p>
          <a:p>
            <a:pPr marL="285750" indent="-285750"/>
            <a:r>
              <a:rPr lang="en-US" i="1" dirty="0" smtClean="0">
                <a:latin typeface="+mn-lt"/>
              </a:rPr>
              <a:t>Normalized by</a:t>
            </a:r>
            <a:r>
              <a:rPr lang="en-US" dirty="0" smtClean="0">
                <a:latin typeface="+mn-lt"/>
              </a:rPr>
              <a:t>: Incident flux, number of atoms, square of the scattering length/form factor</a:t>
            </a:r>
          </a:p>
          <a:p>
            <a:pPr marL="285750" indent="-285750"/>
            <a:endParaRPr lang="en-US" dirty="0" smtClean="0">
              <a:latin typeface="+mn-lt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04800" y="5171182"/>
            <a:ext cx="8305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n-lt"/>
              </a:rPr>
              <a:t>For unambiguous derivation of this derivation and relationship to other forms:</a:t>
            </a:r>
          </a:p>
          <a:p>
            <a:endParaRPr lang="en-US" dirty="0" smtClean="0">
              <a:latin typeface="+mn-lt"/>
            </a:endParaRPr>
          </a:p>
          <a:p>
            <a:r>
              <a:rPr lang="en-US" sz="1400" dirty="0" smtClean="0">
                <a:latin typeface="+mn-lt"/>
              </a:rPr>
              <a:t>C. Farrow and S. J. L. </a:t>
            </a:r>
            <a:r>
              <a:rPr lang="en-US" sz="1400" dirty="0" err="1" smtClean="0">
                <a:latin typeface="+mn-lt"/>
              </a:rPr>
              <a:t>Billinge</a:t>
            </a:r>
            <a:r>
              <a:rPr lang="en-US" sz="1400" dirty="0" smtClean="0">
                <a:latin typeface="+mn-lt"/>
              </a:rPr>
              <a:t>, </a:t>
            </a:r>
            <a:r>
              <a:rPr lang="en-US" sz="1400" i="1" dirty="0" err="1" smtClean="0">
                <a:latin typeface="+mn-lt"/>
                <a:ea typeface="AdvOpti-I" pitchFamily="34"/>
                <a:cs typeface="Lucida Sans Unicode" pitchFamily="34" charset="0"/>
              </a:rPr>
              <a:t>Acta</a:t>
            </a:r>
            <a:r>
              <a:rPr lang="en-US" sz="1400" i="1" dirty="0" smtClean="0">
                <a:latin typeface="+mn-lt"/>
                <a:ea typeface="AdvOpti-I" pitchFamily="34"/>
                <a:cs typeface="Lucida Sans Unicode" pitchFamily="34" charset="0"/>
              </a:rPr>
              <a:t> </a:t>
            </a:r>
            <a:r>
              <a:rPr lang="en-US" sz="1400" i="1" dirty="0" err="1" smtClean="0">
                <a:latin typeface="+mn-lt"/>
                <a:ea typeface="AdvOpti-I" pitchFamily="34"/>
                <a:cs typeface="Lucida Sans Unicode" pitchFamily="34" charset="0"/>
              </a:rPr>
              <a:t>Cryst</a:t>
            </a:r>
            <a:r>
              <a:rPr lang="en-US" sz="1400" i="1" dirty="0" smtClean="0">
                <a:latin typeface="+mn-lt"/>
                <a:ea typeface="AdvOpti-I" pitchFamily="34"/>
                <a:cs typeface="Lucida Sans Unicode" pitchFamily="34" charset="0"/>
              </a:rPr>
              <a:t>.</a:t>
            </a:r>
            <a:r>
              <a:rPr lang="en-US" sz="1400" dirty="0" smtClean="0">
                <a:latin typeface="+mn-lt"/>
                <a:ea typeface="AdvOpti-I" pitchFamily="34"/>
                <a:cs typeface="Lucida Sans Unicode" pitchFamily="34" charset="0"/>
              </a:rPr>
              <a:t> (2009) A65, 232–239.</a:t>
            </a:r>
            <a:endParaRPr lang="en-US" sz="1400" dirty="0" smtClean="0">
              <a:latin typeface="+mn-lt"/>
            </a:endParaRPr>
          </a:p>
          <a:p>
            <a:r>
              <a:rPr lang="en-US" sz="1400" dirty="0" smtClean="0">
                <a:latin typeface="+mn-lt"/>
              </a:rPr>
              <a:t>D. A. Keen, </a:t>
            </a:r>
            <a:r>
              <a:rPr lang="en-US" sz="1400" i="1" dirty="0" smtClean="0">
                <a:latin typeface="+mn-lt"/>
              </a:rPr>
              <a:t>J. Appl. </a:t>
            </a:r>
            <a:r>
              <a:rPr lang="en-US" sz="1400" i="1" dirty="0" err="1" smtClean="0">
                <a:latin typeface="+mn-lt"/>
              </a:rPr>
              <a:t>Cryst</a:t>
            </a:r>
            <a:r>
              <a:rPr lang="en-US" sz="1400" dirty="0" smtClean="0">
                <a:latin typeface="+mn-lt"/>
              </a:rPr>
              <a:t>. 34 (2001) 172-177.</a:t>
            </a:r>
            <a:endParaRPr lang="en-US" sz="1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57944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ea typeface="Lucida Sans" pitchFamily="34" charset="0"/>
                <a:cs typeface="Lucida Sans" pitchFamily="34" charset="0"/>
              </a:rPr>
              <a:t>The Experimental PDF</a:t>
            </a:r>
            <a:endParaRPr lang="en-US" dirty="0"/>
          </a:p>
        </p:txBody>
      </p:sp>
      <p:pic>
        <p:nvPicPr>
          <p:cNvPr id="4" name="Picture 4" descr="BTO_sq_gr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477962"/>
            <a:ext cx="5062538" cy="484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5257800" y="2028379"/>
            <a:ext cx="3657600" cy="3000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Clr>
                <a:srgbClr val="C00000"/>
              </a:buClr>
              <a:defRPr/>
            </a:pPr>
            <a:r>
              <a:rPr lang="en-US" dirty="0">
                <a:latin typeface="+mn-lt"/>
              </a:rPr>
              <a:t>The </a:t>
            </a:r>
            <a:r>
              <a:rPr lang="en-US" dirty="0" smtClean="0">
                <a:latin typeface="+mn-lt"/>
              </a:rPr>
              <a:t>total </a:t>
            </a:r>
            <a:r>
              <a:rPr lang="en-US" dirty="0">
                <a:latin typeface="+mn-lt"/>
              </a:rPr>
              <a:t>scattering structure factor: </a:t>
            </a:r>
            <a:r>
              <a:rPr lang="en-US" i="1" dirty="0">
                <a:latin typeface="+mn-lt"/>
              </a:rPr>
              <a:t>S</a:t>
            </a:r>
            <a:r>
              <a:rPr lang="en-US" dirty="0">
                <a:latin typeface="+mn-lt"/>
              </a:rPr>
              <a:t>(</a:t>
            </a:r>
            <a:r>
              <a:rPr lang="en-US" i="1" dirty="0">
                <a:latin typeface="+mn-lt"/>
              </a:rPr>
              <a:t>Q</a:t>
            </a:r>
            <a:r>
              <a:rPr lang="en-US" dirty="0" smtClean="0">
                <a:latin typeface="+mn-lt"/>
              </a:rPr>
              <a:t>)</a:t>
            </a:r>
          </a:p>
          <a:p>
            <a:pPr>
              <a:spcBef>
                <a:spcPct val="50000"/>
              </a:spcBef>
              <a:buClr>
                <a:srgbClr val="C00000"/>
              </a:buClr>
              <a:defRPr/>
            </a:pPr>
            <a:endParaRPr lang="en-US" dirty="0" smtClean="0">
              <a:latin typeface="+mn-lt"/>
            </a:endParaRPr>
          </a:p>
          <a:p>
            <a:pPr>
              <a:spcBef>
                <a:spcPct val="50000"/>
              </a:spcBef>
              <a:buClr>
                <a:srgbClr val="C00000"/>
              </a:buClr>
              <a:defRPr/>
            </a:pPr>
            <a:endParaRPr lang="en-US" dirty="0" smtClean="0">
              <a:latin typeface="+mn-lt"/>
            </a:endParaRPr>
          </a:p>
          <a:p>
            <a:pPr>
              <a:spcBef>
                <a:spcPct val="50000"/>
              </a:spcBef>
              <a:buClr>
                <a:srgbClr val="C00000"/>
              </a:buClr>
              <a:defRPr/>
            </a:pPr>
            <a:endParaRPr lang="en-US" dirty="0">
              <a:latin typeface="+mn-lt"/>
            </a:endParaRPr>
          </a:p>
          <a:p>
            <a:pPr>
              <a:spcBef>
                <a:spcPct val="50000"/>
              </a:spcBef>
              <a:buClr>
                <a:srgbClr val="C00000"/>
              </a:buClr>
              <a:defRPr/>
            </a:pPr>
            <a:endParaRPr lang="en-US" dirty="0">
              <a:latin typeface="+mn-lt"/>
            </a:endParaRPr>
          </a:p>
          <a:p>
            <a:pPr>
              <a:spcBef>
                <a:spcPct val="50000"/>
              </a:spcBef>
              <a:buClr>
                <a:srgbClr val="C00000"/>
              </a:buClr>
              <a:defRPr/>
            </a:pPr>
            <a:r>
              <a:rPr lang="en-US" dirty="0">
                <a:latin typeface="+mn-lt"/>
              </a:rPr>
              <a:t>The Pair Distribution Function (PDF): </a:t>
            </a:r>
            <a:r>
              <a:rPr lang="en-US" i="1" dirty="0">
                <a:latin typeface="+mn-lt"/>
              </a:rPr>
              <a:t>G</a:t>
            </a:r>
            <a:r>
              <a:rPr lang="en-US" dirty="0">
                <a:latin typeface="+mn-lt"/>
              </a:rPr>
              <a:t>(</a:t>
            </a:r>
            <a:r>
              <a:rPr lang="en-US" i="1" dirty="0">
                <a:latin typeface="+mn-lt"/>
              </a:rPr>
              <a:t>r</a:t>
            </a:r>
            <a:r>
              <a:rPr lang="en-US" dirty="0">
                <a:latin typeface="+mn-lt"/>
              </a:rPr>
              <a:t>)</a:t>
            </a:r>
          </a:p>
        </p:txBody>
      </p:sp>
      <p:sp>
        <p:nvSpPr>
          <p:cNvPr id="6" name="Right Arrow 5"/>
          <p:cNvSpPr/>
          <p:nvPr/>
        </p:nvSpPr>
        <p:spPr>
          <a:xfrm rot="5400000">
            <a:off x="5181600" y="3392487"/>
            <a:ext cx="914400" cy="304800"/>
          </a:xfrm>
          <a:prstGeom prst="rightArrow">
            <a:avLst/>
          </a:prstGeom>
          <a:solidFill>
            <a:schemeClr val="tx2"/>
          </a:solidFill>
          <a:ln>
            <a:solidFill>
              <a:schemeClr val="tx2"/>
            </a:solidFill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5867400" y="3339218"/>
            <a:ext cx="3048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rgbClr val="C00000"/>
              </a:buClr>
              <a:defRPr/>
            </a:pPr>
            <a:r>
              <a:rPr lang="en-US" dirty="0">
                <a:latin typeface="+mn-lt"/>
              </a:rPr>
              <a:t>Sine Fourier transform</a:t>
            </a:r>
          </a:p>
        </p:txBody>
      </p:sp>
      <p:graphicFrame>
        <p:nvGraphicFramePr>
          <p:cNvPr id="8" name="Object 2"/>
          <p:cNvGraphicFramePr>
            <a:graphicFrameLocks noChangeAspect="1"/>
          </p:cNvGraphicFramePr>
          <p:nvPr/>
        </p:nvGraphicFramePr>
        <p:xfrm>
          <a:off x="5334000" y="5132182"/>
          <a:ext cx="3582987" cy="6225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99" name="Equation" r:id="rId4" imgW="2260440" imgH="393480" progId="Equation.3">
                  <p:embed/>
                </p:oleObj>
              </mc:Choice>
              <mc:Fallback>
                <p:oleObj name="Equation" r:id="rId4" imgW="226044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0" y="5132182"/>
                        <a:ext cx="3582987" cy="62250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ontent Placeholder 2"/>
          <p:cNvSpPr txBox="1">
            <a:spLocks/>
          </p:cNvSpPr>
          <p:nvPr/>
        </p:nvSpPr>
        <p:spPr>
          <a:xfrm>
            <a:off x="263604" y="739069"/>
            <a:ext cx="8880396" cy="4801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</a:rPr>
              <a:t>The Sine</a:t>
            </a:r>
            <a:r>
              <a:rPr kumimoji="0" lang="en-US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</a:rPr>
              <a:t> Fourier transform of the total (</a:t>
            </a:r>
            <a:r>
              <a:rPr lang="en-US" dirty="0" smtClean="0">
                <a:latin typeface="+mn-lt"/>
              </a:rPr>
              <a:t>B</a:t>
            </a:r>
            <a:r>
              <a:rPr kumimoji="0" lang="en-US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+mn-lt"/>
              </a:rPr>
              <a:t>ragg</a:t>
            </a:r>
            <a:r>
              <a:rPr kumimoji="0" lang="en-US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</a:rPr>
              <a:t> and diffuse) scattering</a:t>
            </a:r>
            <a:endParaRPr kumimoji="0" lang="en-US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69910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O</a:t>
            </a:r>
            <a:r>
              <a:rPr lang="en-US" dirty="0" smtClean="0"/>
              <a:t>btaining </a:t>
            </a:r>
            <a:r>
              <a:rPr lang="en-US" dirty="0"/>
              <a:t>H</a:t>
            </a:r>
            <a:r>
              <a:rPr lang="en-US" dirty="0" smtClean="0"/>
              <a:t>igh </a:t>
            </a:r>
            <a:r>
              <a:rPr lang="en-US" dirty="0"/>
              <a:t>Q</a:t>
            </a:r>
            <a:r>
              <a:rPr lang="en-US" dirty="0" smtClean="0"/>
              <a:t>uality PDFs</a:t>
            </a:r>
            <a:endParaRPr lang="en-US" dirty="0"/>
          </a:p>
        </p:txBody>
      </p:sp>
      <p:sp>
        <p:nvSpPr>
          <p:cNvPr id="6153" name="Text Box 9"/>
          <p:cNvSpPr txBox="1">
            <a:spLocks noChangeArrowheads="1"/>
          </p:cNvSpPr>
          <p:nvPr/>
        </p:nvSpPr>
        <p:spPr bwMode="auto">
          <a:xfrm>
            <a:off x="381000" y="4774049"/>
            <a:ext cx="8229600" cy="1169551"/>
          </a:xfrm>
          <a:prstGeom prst="rect">
            <a:avLst/>
          </a:prstGeom>
          <a:solidFill>
            <a:schemeClr val="bg1">
              <a:alpha val="50195"/>
            </a:schemeClr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defTabSz="422275" eaLnBrk="0" hangingPunct="0">
              <a:buFont typeface="Wingdings" pitchFamily="2" charset="2"/>
              <a:buNone/>
            </a:pPr>
            <a:endParaRPr lang="en-US" sz="2000" b="1" dirty="0" smtClean="0">
              <a:latin typeface="Arial" pitchFamily="34" charset="0"/>
            </a:endParaRPr>
          </a:p>
          <a:p>
            <a:pPr defTabSz="422275" eaLnBrk="0" hangingPunct="0">
              <a:buFont typeface="Wingdings" pitchFamily="2" charset="2"/>
              <a:buNone/>
            </a:pPr>
            <a:r>
              <a:rPr lang="en-US" sz="2000" b="1" dirty="0" smtClean="0">
                <a:latin typeface="Arial" pitchFamily="34" charset="0"/>
              </a:rPr>
              <a:t>Synchrotron </a:t>
            </a:r>
            <a:r>
              <a:rPr lang="en-US" sz="2000" b="1" dirty="0">
                <a:latin typeface="Arial" pitchFamily="34" charset="0"/>
              </a:rPr>
              <a:t>sources</a:t>
            </a:r>
            <a:r>
              <a:rPr lang="en-US" sz="1600" b="1" dirty="0">
                <a:latin typeface="Arial" pitchFamily="34" charset="0"/>
              </a:rPr>
              <a:t> 		or			</a:t>
            </a:r>
            <a:r>
              <a:rPr lang="en-US" sz="2000" b="1" dirty="0">
                <a:solidFill>
                  <a:schemeClr val="accent2"/>
                </a:solidFill>
                <a:latin typeface="Arial" pitchFamily="34" charset="0"/>
              </a:rPr>
              <a:t>Spallation Neutron Sources</a:t>
            </a:r>
          </a:p>
          <a:p>
            <a:pPr defTabSz="422275" eaLnBrk="0" hangingPunct="0">
              <a:buFont typeface="Wingdings" pitchFamily="2" charset="2"/>
              <a:buNone/>
            </a:pPr>
            <a:r>
              <a:rPr lang="en-US" sz="1600" b="1" dirty="0">
                <a:solidFill>
                  <a:schemeClr val="accent2"/>
                </a:solidFill>
                <a:latin typeface="Arial" pitchFamily="34" charset="0"/>
              </a:rPr>
              <a:t>	</a:t>
            </a:r>
            <a:r>
              <a:rPr lang="en-US" sz="1600" b="1" dirty="0">
                <a:latin typeface="Arial" pitchFamily="34" charset="0"/>
              </a:rPr>
              <a:t>(high energy X-rays)						</a:t>
            </a:r>
            <a:r>
              <a:rPr lang="en-US" sz="1400" b="1" dirty="0">
                <a:latin typeface="Arial" pitchFamily="34" charset="0"/>
              </a:rPr>
              <a:t>(reactor neutron energies are too low)</a:t>
            </a:r>
          </a:p>
          <a:p>
            <a:pPr defTabSz="422275" eaLnBrk="0" hangingPunct="0">
              <a:buFont typeface="Wingdings" pitchFamily="2" charset="2"/>
              <a:buNone/>
            </a:pPr>
            <a:endParaRPr lang="en-US" sz="1400" b="1" dirty="0">
              <a:latin typeface="Arial" pitchFamily="34" charset="0"/>
            </a:endParaRPr>
          </a:p>
        </p:txBody>
      </p:sp>
      <p:pic>
        <p:nvPicPr>
          <p:cNvPr id="11" name="Picture 18" descr="2007-P04234_alt2.png"/>
          <p:cNvPicPr>
            <a:picLocks noChangeAspect="1"/>
          </p:cNvPicPr>
          <p:nvPr/>
        </p:nvPicPr>
        <p:blipFill rotWithShape="1">
          <a:blip r:embed="rId3"/>
          <a:srcRect l="35496" r="22252" b="22209"/>
          <a:stretch/>
        </p:blipFill>
        <p:spPr>
          <a:xfrm>
            <a:off x="4950941" y="1294162"/>
            <a:ext cx="3863546" cy="4090086"/>
          </a:xfrm>
          <a:prstGeom prst="rect">
            <a:avLst/>
          </a:prstGeom>
          <a:noFill/>
          <a:ln w="9525">
            <a:noFill/>
            <a:miter lim="800000"/>
          </a:ln>
        </p:spPr>
      </p:pic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228600" y="1299389"/>
            <a:ext cx="5029200" cy="424731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>
              <a:buAutoNum type="arabicParenBoth"/>
            </a:pPr>
            <a:r>
              <a:rPr lang="en-US" dirty="0" smtClean="0"/>
              <a:t>High </a:t>
            </a:r>
            <a:r>
              <a:rPr lang="en-US" dirty="0"/>
              <a:t>maximum momentum transfer (</a:t>
            </a:r>
            <a:r>
              <a:rPr lang="en-US" dirty="0" err="1" smtClean="0"/>
              <a:t>Q</a:t>
            </a:r>
            <a:r>
              <a:rPr lang="en-US" baseline="-25000" dirty="0" err="1" smtClean="0"/>
              <a:t>max</a:t>
            </a:r>
            <a:r>
              <a:rPr lang="en-US" dirty="0" smtClean="0"/>
              <a:t>)</a:t>
            </a:r>
          </a:p>
          <a:p>
            <a:endParaRPr lang="en-US" dirty="0" smtClean="0"/>
          </a:p>
          <a:p>
            <a:r>
              <a:rPr lang="en-US" dirty="0" smtClean="0"/>
              <a:t>(2) Good </a:t>
            </a:r>
            <a:r>
              <a:rPr lang="en-US" dirty="0" smtClean="0"/>
              <a:t>Q-resolution, </a:t>
            </a:r>
            <a:r>
              <a:rPr lang="en-US" dirty="0" err="1" smtClean="0">
                <a:sym typeface="Symbol" pitchFamily="18" charset="2"/>
              </a:rPr>
              <a:t>d</a:t>
            </a:r>
            <a:r>
              <a:rPr lang="en-US" dirty="0" err="1" smtClean="0"/>
              <a:t>Q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(3) Good </a:t>
            </a:r>
            <a:r>
              <a:rPr lang="en-US" dirty="0"/>
              <a:t>counting </a:t>
            </a:r>
            <a:r>
              <a:rPr lang="en-US" dirty="0" smtClean="0"/>
              <a:t>statistics</a:t>
            </a:r>
          </a:p>
          <a:p>
            <a:endParaRPr lang="en-US" dirty="0" smtClean="0"/>
          </a:p>
          <a:p>
            <a:r>
              <a:rPr lang="en-US" dirty="0" smtClean="0"/>
              <a:t>(4) Low </a:t>
            </a:r>
            <a:r>
              <a:rPr lang="en-US" dirty="0" smtClean="0"/>
              <a:t>(and stable) instrument </a:t>
            </a:r>
            <a:r>
              <a:rPr lang="en-US" dirty="0" smtClean="0"/>
              <a:t>background</a:t>
            </a:r>
          </a:p>
          <a:p>
            <a:pPr>
              <a:buFont typeface="Arial" pitchFamily="34" charset="0"/>
              <a:buChar char="•"/>
            </a:pPr>
            <a:endParaRPr lang="en-US" dirty="0"/>
          </a:p>
          <a:p>
            <a:r>
              <a:rPr lang="en-GB" dirty="0"/>
              <a:t>An ideal measurement would have no contribution from the instrument </a:t>
            </a:r>
            <a:r>
              <a:rPr lang="en-GB" dirty="0" smtClean="0"/>
              <a:t>resolution</a:t>
            </a:r>
          </a:p>
          <a:p>
            <a:endParaRPr lang="en-GB" dirty="0"/>
          </a:p>
          <a:p>
            <a:r>
              <a:rPr lang="en-GB" dirty="0" smtClean="0"/>
              <a:t>For PDF: a </a:t>
            </a:r>
            <a:r>
              <a:rPr lang="en-GB" dirty="0"/>
              <a:t>wide </a:t>
            </a:r>
            <a:r>
              <a:rPr lang="en-GB" i="1" dirty="0"/>
              <a:t>Q</a:t>
            </a:r>
            <a:r>
              <a:rPr lang="en-GB" dirty="0"/>
              <a:t> range and high flux is balanced with resolution</a:t>
            </a:r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919086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62400"/>
            <a:ext cx="91440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5400"/>
            <a:ext cx="91440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Resolution Effect</a:t>
            </a:r>
            <a:endParaRPr lang="en-GB" dirty="0"/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62400"/>
            <a:ext cx="91440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5400"/>
            <a:ext cx="91440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62400"/>
            <a:ext cx="91440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5400"/>
            <a:ext cx="91440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0" y="1295400"/>
            <a:ext cx="9144000" cy="2743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6560" y="990600"/>
            <a:ext cx="8642640" cy="44719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800" dirty="0"/>
              <a:t>Reciprocal space: Peak width, </a:t>
            </a:r>
            <a:r>
              <a:rPr lang="en-GB" sz="1800" i="1" dirty="0" err="1" smtClean="0"/>
              <a:t>dQ</a:t>
            </a:r>
            <a:endParaRPr lang="en-GB" sz="1800" dirty="0"/>
          </a:p>
          <a:p>
            <a:endParaRPr lang="en-GB" sz="1800" dirty="0"/>
          </a:p>
          <a:p>
            <a:endParaRPr lang="en-GB" sz="1800" dirty="0" smtClean="0"/>
          </a:p>
          <a:p>
            <a:pPr marL="0" indent="0">
              <a:buNone/>
            </a:pPr>
            <a:endParaRPr lang="en-GB" sz="1800" dirty="0" smtClean="0"/>
          </a:p>
          <a:p>
            <a:pPr marL="0" indent="0">
              <a:buNone/>
            </a:pPr>
            <a:endParaRPr lang="en-GB" sz="1800" dirty="0"/>
          </a:p>
          <a:p>
            <a:pPr marL="0" indent="0">
              <a:buNone/>
            </a:pPr>
            <a:endParaRPr lang="en-GB" sz="1800" dirty="0" smtClean="0"/>
          </a:p>
          <a:p>
            <a:pPr marL="0" indent="0">
              <a:buNone/>
            </a:pPr>
            <a:r>
              <a:rPr lang="en-GB" sz="1800" dirty="0" smtClean="0"/>
              <a:t>Real </a:t>
            </a:r>
            <a:r>
              <a:rPr lang="en-GB" sz="1800" dirty="0" smtClean="0"/>
              <a:t>space: Damping </a:t>
            </a:r>
            <a:r>
              <a:rPr lang="en-GB" sz="1800" dirty="0"/>
              <a:t>with </a:t>
            </a:r>
            <a:r>
              <a:rPr lang="en-GB" sz="1800" i="1" dirty="0" smtClean="0"/>
              <a:t>r</a:t>
            </a:r>
            <a:endParaRPr lang="en-GB" sz="1800" i="1" dirty="0"/>
          </a:p>
        </p:txBody>
      </p:sp>
      <p:sp>
        <p:nvSpPr>
          <p:cNvPr id="12" name="Rectangle 11"/>
          <p:cNvSpPr/>
          <p:nvPr/>
        </p:nvSpPr>
        <p:spPr>
          <a:xfrm>
            <a:off x="5943600" y="228600"/>
            <a:ext cx="152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i="1" dirty="0" smtClean="0"/>
              <a:t>Courtesy of</a:t>
            </a:r>
          </a:p>
          <a:p>
            <a:pPr algn="r"/>
            <a:r>
              <a:rPr lang="en-US" sz="1200" i="1" dirty="0" smtClean="0"/>
              <a:t>Phil </a:t>
            </a:r>
            <a:r>
              <a:rPr lang="en-US" sz="1200" i="1" dirty="0" err="1" smtClean="0"/>
              <a:t>Chater</a:t>
            </a:r>
            <a:r>
              <a:rPr lang="en-US" sz="1200" i="1" dirty="0" smtClean="0"/>
              <a:t>,</a:t>
            </a:r>
            <a:endParaRPr lang="en-US" sz="1200" i="1" dirty="0" smtClean="0"/>
          </a:p>
          <a:p>
            <a:pPr algn="r"/>
            <a:r>
              <a:rPr lang="en-US" sz="1200" i="1" dirty="0" smtClean="0"/>
              <a:t>Diamond Light </a:t>
            </a:r>
            <a:r>
              <a:rPr lang="en-US" sz="1200" i="1" dirty="0" smtClean="0"/>
              <a:t>Source</a:t>
            </a:r>
            <a:endParaRPr lang="en-US" sz="1200" i="1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7216" y="0"/>
            <a:ext cx="1656784" cy="1420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5505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840" y="188640"/>
            <a:ext cx="8827512" cy="720080"/>
          </a:xfrm>
        </p:spPr>
        <p:txBody>
          <a:bodyPr>
            <a:normAutofit/>
          </a:bodyPr>
          <a:lstStyle/>
          <a:p>
            <a:r>
              <a:rPr lang="en-GB" i="1" dirty="0" err="1" smtClean="0"/>
              <a:t>Q</a:t>
            </a:r>
            <a:r>
              <a:rPr lang="en-GB" baseline="-25000" dirty="0" err="1" smtClean="0"/>
              <a:t>max</a:t>
            </a:r>
            <a:r>
              <a:rPr lang="en-GB" baseline="-25000" dirty="0" smtClean="0"/>
              <a:t> </a:t>
            </a:r>
            <a:r>
              <a:rPr lang="en-GB" dirty="0" smtClean="0"/>
              <a:t>Effect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6560" y="1066800"/>
            <a:ext cx="8642640" cy="44719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sz="1800" dirty="0">
                <a:cs typeface="Calibri"/>
              </a:rPr>
              <a:t>Δ</a:t>
            </a:r>
            <a:r>
              <a:rPr lang="en-GB" sz="1800" i="1" dirty="0">
                <a:cs typeface="Calibri"/>
              </a:rPr>
              <a:t>r </a:t>
            </a:r>
            <a:r>
              <a:rPr lang="en-GB" sz="1800" dirty="0" smtClean="0"/>
              <a:t>resolution of a PDF is dominated by </a:t>
            </a:r>
            <a:r>
              <a:rPr lang="en-GB" sz="1800" i="1" dirty="0" err="1" smtClean="0"/>
              <a:t>Q</a:t>
            </a:r>
            <a:r>
              <a:rPr lang="en-GB" sz="1800" baseline="-25000" dirty="0" err="1" smtClean="0"/>
              <a:t>max</a:t>
            </a:r>
            <a:r>
              <a:rPr lang="en-GB" sz="1800" dirty="0" smtClean="0"/>
              <a:t> </a:t>
            </a:r>
          </a:p>
          <a:p>
            <a:pPr lvl="1"/>
            <a:r>
              <a:rPr lang="en-GB" sz="1800" i="1" dirty="0"/>
              <a:t>Q</a:t>
            </a:r>
            <a:r>
              <a:rPr lang="en-GB" sz="1800" dirty="0"/>
              <a:t> = 2</a:t>
            </a:r>
            <a:r>
              <a:rPr lang="el-GR" sz="1800" i="1" dirty="0"/>
              <a:t>π</a:t>
            </a:r>
            <a:r>
              <a:rPr lang="en-GB" sz="1800" dirty="0"/>
              <a:t>/</a:t>
            </a:r>
            <a:r>
              <a:rPr lang="en-GB" sz="1800" i="1" dirty="0"/>
              <a:t>d</a:t>
            </a:r>
            <a:r>
              <a:rPr lang="en-GB" sz="1800" dirty="0"/>
              <a:t> = 4</a:t>
            </a:r>
            <a:r>
              <a:rPr lang="el-GR" sz="1800" i="1" dirty="0"/>
              <a:t>π</a:t>
            </a:r>
            <a:r>
              <a:rPr lang="en-GB" sz="1800" dirty="0"/>
              <a:t>sin</a:t>
            </a:r>
            <a:r>
              <a:rPr lang="el-GR" sz="1800" dirty="0"/>
              <a:t>θ</a:t>
            </a:r>
            <a:r>
              <a:rPr lang="en-GB" sz="1800" dirty="0"/>
              <a:t>/</a:t>
            </a:r>
            <a:r>
              <a:rPr lang="el-GR" sz="1800" i="1" dirty="0">
                <a:cs typeface="Calibri"/>
              </a:rPr>
              <a:t>λ</a:t>
            </a:r>
            <a:endParaRPr lang="en-GB" sz="1800" dirty="0">
              <a:cs typeface="Calibri"/>
            </a:endParaRPr>
          </a:p>
          <a:p>
            <a:pPr lvl="1"/>
            <a:r>
              <a:rPr lang="el-GR" sz="1800" dirty="0">
                <a:cs typeface="Calibri"/>
              </a:rPr>
              <a:t>Δ</a:t>
            </a:r>
            <a:r>
              <a:rPr lang="en-GB" sz="1800" i="1" dirty="0">
                <a:cs typeface="Calibri"/>
              </a:rPr>
              <a:t>r</a:t>
            </a:r>
            <a:r>
              <a:rPr lang="en-GB" sz="1800" dirty="0">
                <a:cs typeface="Calibri"/>
              </a:rPr>
              <a:t> ≈ 2</a:t>
            </a:r>
            <a:r>
              <a:rPr lang="el-GR" sz="1800" dirty="0">
                <a:cs typeface="Calibri"/>
              </a:rPr>
              <a:t>π</a:t>
            </a:r>
            <a:r>
              <a:rPr lang="en-GB" sz="1800" dirty="0">
                <a:cs typeface="Calibri"/>
              </a:rPr>
              <a:t>/</a:t>
            </a:r>
            <a:r>
              <a:rPr lang="en-GB" sz="1800" i="1" dirty="0" err="1">
                <a:cs typeface="Calibri"/>
              </a:rPr>
              <a:t>Q</a:t>
            </a:r>
            <a:r>
              <a:rPr lang="en-GB" sz="1800" baseline="-25000" dirty="0" err="1">
                <a:cs typeface="Calibri"/>
              </a:rPr>
              <a:t>max</a:t>
            </a:r>
            <a:r>
              <a:rPr lang="en-GB" sz="1800" baseline="-25000" dirty="0">
                <a:cs typeface="Calibri"/>
              </a:rPr>
              <a:t> </a:t>
            </a:r>
            <a:endParaRPr lang="en-GB" sz="1800" baseline="-25000" dirty="0" smtClean="0">
              <a:cs typeface="Calibri"/>
            </a:endParaRPr>
          </a:p>
          <a:p>
            <a:pPr lvl="1"/>
            <a:r>
              <a:rPr lang="en-GB" sz="1800" dirty="0" smtClean="0">
                <a:cs typeface="Calibri"/>
              </a:rPr>
              <a:t>Resolution is </a:t>
            </a:r>
            <a:r>
              <a:rPr lang="en-GB" sz="1800" i="1" dirty="0" err="1" smtClean="0">
                <a:cs typeface="Calibri"/>
              </a:rPr>
              <a:t>Q</a:t>
            </a:r>
            <a:r>
              <a:rPr lang="en-GB" sz="1800" baseline="-25000" dirty="0" err="1" smtClean="0">
                <a:cs typeface="Calibri"/>
              </a:rPr>
              <a:t>max</a:t>
            </a:r>
            <a:r>
              <a:rPr lang="en-GB" sz="1800" dirty="0" smtClean="0">
                <a:cs typeface="Calibri"/>
              </a:rPr>
              <a:t> limited </a:t>
            </a:r>
            <a:r>
              <a:rPr lang="en-GB" sz="1800" dirty="0" smtClean="0">
                <a:cs typeface="Calibri"/>
              </a:rPr>
              <a:t>unless</a:t>
            </a:r>
            <a:endParaRPr lang="en-GB" sz="1800" i="1" dirty="0" smtClean="0"/>
          </a:p>
        </p:txBody>
      </p:sp>
      <p:grpSp>
        <p:nvGrpSpPr>
          <p:cNvPr id="7" name="Group 6"/>
          <p:cNvGrpSpPr/>
          <p:nvPr/>
        </p:nvGrpSpPr>
        <p:grpSpPr>
          <a:xfrm>
            <a:off x="0" y="3562075"/>
            <a:ext cx="9144000" cy="3116051"/>
            <a:chOff x="0" y="2866027"/>
            <a:chExt cx="9144000" cy="3116051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866027"/>
              <a:ext cx="9144000" cy="31160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818862" y="3063498"/>
              <a:ext cx="239488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2400" dirty="0" smtClean="0">
                  <a:solidFill>
                    <a:srgbClr val="000000"/>
                  </a:solidFill>
                  <a:latin typeface="Calibri"/>
                  <a:cs typeface="+mn-cs"/>
                </a:rPr>
                <a:t>Cu K</a:t>
              </a:r>
              <a:r>
                <a:rPr lang="el-GR" sz="2400" dirty="0" smtClean="0">
                  <a:solidFill>
                    <a:srgbClr val="000000"/>
                  </a:solidFill>
                  <a:latin typeface="Calibri"/>
                  <a:cs typeface="+mn-cs"/>
                </a:rPr>
                <a:t>α</a:t>
              </a:r>
              <a:r>
                <a:rPr lang="en-GB" sz="2400" baseline="-25000" dirty="0" smtClean="0">
                  <a:solidFill>
                    <a:srgbClr val="000000"/>
                  </a:solidFill>
                  <a:latin typeface="Calibri"/>
                  <a:cs typeface="+mn-cs"/>
                </a:rPr>
                <a:t>1</a:t>
              </a:r>
              <a:r>
                <a:rPr lang="en-GB" sz="2400" dirty="0" smtClean="0">
                  <a:solidFill>
                    <a:srgbClr val="000000"/>
                  </a:solidFill>
                  <a:latin typeface="Calibri"/>
                  <a:cs typeface="+mn-cs"/>
                </a:rPr>
                <a:t>, </a:t>
              </a:r>
              <a:r>
                <a:rPr lang="en-GB" sz="2400" i="1" dirty="0" err="1" smtClean="0">
                  <a:solidFill>
                    <a:srgbClr val="000000"/>
                  </a:solidFill>
                  <a:latin typeface="Calibri"/>
                  <a:cs typeface="+mn-cs"/>
                </a:rPr>
                <a:t>Q</a:t>
              </a:r>
              <a:r>
                <a:rPr lang="en-GB" sz="2400" baseline="-25000" dirty="0" err="1" smtClean="0">
                  <a:solidFill>
                    <a:srgbClr val="000000"/>
                  </a:solidFill>
                  <a:latin typeface="Calibri"/>
                  <a:cs typeface="+mn-cs"/>
                </a:rPr>
                <a:t>max</a:t>
              </a:r>
              <a:r>
                <a:rPr lang="en-GB" sz="2400" dirty="0" smtClean="0">
                  <a:solidFill>
                    <a:srgbClr val="000000"/>
                  </a:solidFill>
                  <a:latin typeface="Calibri"/>
                  <a:cs typeface="+mn-cs"/>
                </a:rPr>
                <a:t> 8 </a:t>
              </a:r>
              <a:r>
                <a:rPr lang="en-GB" sz="2400" dirty="0" smtClean="0">
                  <a:solidFill>
                    <a:srgbClr val="000000"/>
                  </a:solidFill>
                  <a:latin typeface="Calibri"/>
                  <a:cs typeface="Calibri"/>
                </a:rPr>
                <a:t>Å</a:t>
              </a:r>
              <a:r>
                <a:rPr lang="en-GB" sz="2400" baseline="30000" dirty="0" smtClean="0">
                  <a:solidFill>
                    <a:srgbClr val="000000"/>
                  </a:solidFill>
                  <a:latin typeface="Calibri"/>
                  <a:cs typeface="Calibri"/>
                </a:rPr>
                <a:t>−1</a:t>
              </a:r>
              <a:endParaRPr lang="en-GB" sz="2400" dirty="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0" y="3566458"/>
            <a:ext cx="9131136" cy="3111668"/>
            <a:chOff x="0" y="2870410"/>
            <a:chExt cx="9131136" cy="3111668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870410"/>
              <a:ext cx="9131136" cy="31116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818862" y="3072172"/>
              <a:ext cx="288219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2400" dirty="0" smtClean="0">
                  <a:solidFill>
                    <a:srgbClr val="000000"/>
                  </a:solidFill>
                  <a:latin typeface="Calibri"/>
                  <a:cs typeface="+mn-cs"/>
                </a:rPr>
                <a:t>Mo K</a:t>
              </a:r>
              <a:r>
                <a:rPr lang="el-GR" sz="2400" dirty="0" smtClean="0">
                  <a:solidFill>
                    <a:srgbClr val="000000"/>
                  </a:solidFill>
                  <a:latin typeface="Calibri"/>
                  <a:cs typeface="+mn-cs"/>
                </a:rPr>
                <a:t>α</a:t>
              </a:r>
              <a:r>
                <a:rPr lang="en-GB" sz="2400" baseline="-25000" dirty="0" smtClean="0">
                  <a:solidFill>
                    <a:srgbClr val="000000"/>
                  </a:solidFill>
                  <a:latin typeface="Calibri"/>
                  <a:cs typeface="+mn-cs"/>
                </a:rPr>
                <a:t>1</a:t>
              </a:r>
              <a:r>
                <a:rPr lang="en-GB" sz="2400" dirty="0" smtClean="0">
                  <a:solidFill>
                    <a:srgbClr val="000000"/>
                  </a:solidFill>
                  <a:latin typeface="Calibri"/>
                  <a:cs typeface="+mn-cs"/>
                </a:rPr>
                <a:t>, </a:t>
              </a:r>
              <a:r>
                <a:rPr lang="en-GB" sz="2400" i="1" dirty="0" err="1" smtClean="0">
                  <a:solidFill>
                    <a:srgbClr val="000000"/>
                  </a:solidFill>
                  <a:latin typeface="Calibri"/>
                  <a:cs typeface="+mn-cs"/>
                </a:rPr>
                <a:t>Q</a:t>
              </a:r>
              <a:r>
                <a:rPr lang="en-GB" sz="2400" baseline="-25000" dirty="0" err="1" smtClean="0">
                  <a:solidFill>
                    <a:srgbClr val="000000"/>
                  </a:solidFill>
                  <a:latin typeface="Calibri"/>
                  <a:cs typeface="+mn-cs"/>
                </a:rPr>
                <a:t>max</a:t>
              </a:r>
              <a:r>
                <a:rPr lang="en-GB" sz="2400" dirty="0" smtClean="0">
                  <a:solidFill>
                    <a:srgbClr val="000000"/>
                  </a:solidFill>
                  <a:latin typeface="Calibri"/>
                  <a:cs typeface="+mn-cs"/>
                </a:rPr>
                <a:t> 17.4 </a:t>
              </a:r>
              <a:r>
                <a:rPr lang="en-GB" sz="2400" dirty="0" smtClean="0">
                  <a:solidFill>
                    <a:srgbClr val="000000"/>
                  </a:solidFill>
                  <a:latin typeface="Calibri"/>
                  <a:cs typeface="Calibri"/>
                </a:rPr>
                <a:t>Å</a:t>
              </a:r>
              <a:r>
                <a:rPr lang="en-GB" sz="2400" baseline="30000" dirty="0" smtClean="0">
                  <a:solidFill>
                    <a:srgbClr val="000000"/>
                  </a:solidFill>
                  <a:latin typeface="Calibri"/>
                  <a:cs typeface="Calibri"/>
                </a:rPr>
                <a:t>−1</a:t>
              </a:r>
              <a:endParaRPr lang="en-GB" sz="2400" dirty="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-784" y="3562075"/>
            <a:ext cx="9131136" cy="3111668"/>
            <a:chOff x="-784" y="2866027"/>
            <a:chExt cx="9131136" cy="3111668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84" y="2866027"/>
              <a:ext cx="9131136" cy="31116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818862" y="3063497"/>
              <a:ext cx="277960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2400" dirty="0" smtClean="0">
                  <a:solidFill>
                    <a:srgbClr val="000000"/>
                  </a:solidFill>
                  <a:latin typeface="Calibri"/>
                  <a:cs typeface="+mn-cs"/>
                </a:rPr>
                <a:t>Ag K</a:t>
              </a:r>
              <a:r>
                <a:rPr lang="el-GR" sz="2400" dirty="0" smtClean="0">
                  <a:solidFill>
                    <a:srgbClr val="000000"/>
                  </a:solidFill>
                  <a:latin typeface="Calibri"/>
                  <a:cs typeface="+mn-cs"/>
                </a:rPr>
                <a:t>α</a:t>
              </a:r>
              <a:r>
                <a:rPr lang="en-GB" sz="2400" baseline="-25000" dirty="0" smtClean="0">
                  <a:solidFill>
                    <a:srgbClr val="000000"/>
                  </a:solidFill>
                  <a:latin typeface="Calibri"/>
                  <a:cs typeface="+mn-cs"/>
                </a:rPr>
                <a:t>1</a:t>
              </a:r>
              <a:r>
                <a:rPr lang="en-GB" sz="2400" dirty="0" smtClean="0">
                  <a:solidFill>
                    <a:srgbClr val="000000"/>
                  </a:solidFill>
                  <a:latin typeface="Calibri"/>
                  <a:cs typeface="+mn-cs"/>
                </a:rPr>
                <a:t>, </a:t>
              </a:r>
              <a:r>
                <a:rPr lang="en-GB" sz="2400" i="1" dirty="0" err="1" smtClean="0">
                  <a:solidFill>
                    <a:srgbClr val="000000"/>
                  </a:solidFill>
                  <a:latin typeface="Calibri"/>
                  <a:cs typeface="+mn-cs"/>
                </a:rPr>
                <a:t>Q</a:t>
              </a:r>
              <a:r>
                <a:rPr lang="en-GB" sz="2400" baseline="-25000" dirty="0" err="1" smtClean="0">
                  <a:solidFill>
                    <a:srgbClr val="000000"/>
                  </a:solidFill>
                  <a:latin typeface="Calibri"/>
                  <a:cs typeface="+mn-cs"/>
                </a:rPr>
                <a:t>max</a:t>
              </a:r>
              <a:r>
                <a:rPr lang="en-GB" sz="2400" dirty="0" smtClean="0">
                  <a:solidFill>
                    <a:srgbClr val="000000"/>
                  </a:solidFill>
                  <a:latin typeface="Calibri"/>
                  <a:cs typeface="+mn-cs"/>
                </a:rPr>
                <a:t> 22.1 </a:t>
              </a:r>
              <a:r>
                <a:rPr lang="en-GB" sz="2400" dirty="0" smtClean="0">
                  <a:solidFill>
                    <a:srgbClr val="000000"/>
                  </a:solidFill>
                  <a:latin typeface="Calibri"/>
                  <a:cs typeface="Calibri"/>
                </a:rPr>
                <a:t>Å</a:t>
              </a:r>
              <a:r>
                <a:rPr lang="en-GB" sz="2400" baseline="30000" dirty="0" smtClean="0">
                  <a:solidFill>
                    <a:srgbClr val="000000"/>
                  </a:solidFill>
                  <a:latin typeface="Calibri"/>
                  <a:cs typeface="Calibri"/>
                </a:rPr>
                <a:t>−1</a:t>
              </a:r>
              <a:endParaRPr lang="en-GB" sz="2400" dirty="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-784" y="3562075"/>
            <a:ext cx="9131136" cy="3111668"/>
            <a:chOff x="-784" y="2866027"/>
            <a:chExt cx="9131136" cy="3111668"/>
          </a:xfrm>
        </p:grpSpPr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84" y="2866027"/>
              <a:ext cx="9131136" cy="31116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" name="TextBox 18"/>
            <p:cNvSpPr txBox="1"/>
            <p:nvPr/>
          </p:nvSpPr>
          <p:spPr>
            <a:xfrm>
              <a:off x="799647" y="3063498"/>
              <a:ext cx="157094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2400" i="1" dirty="0" err="1" smtClean="0">
                  <a:solidFill>
                    <a:srgbClr val="000000"/>
                  </a:solidFill>
                  <a:latin typeface="Calibri"/>
                  <a:cs typeface="+mn-cs"/>
                </a:rPr>
                <a:t>Q</a:t>
              </a:r>
              <a:r>
                <a:rPr lang="en-GB" sz="2400" baseline="-25000" dirty="0" err="1" smtClean="0">
                  <a:solidFill>
                    <a:srgbClr val="000000"/>
                  </a:solidFill>
                  <a:latin typeface="Calibri"/>
                  <a:cs typeface="+mn-cs"/>
                </a:rPr>
                <a:t>max</a:t>
              </a:r>
              <a:r>
                <a:rPr lang="en-GB" sz="2400" dirty="0" smtClean="0">
                  <a:solidFill>
                    <a:srgbClr val="000000"/>
                  </a:solidFill>
                  <a:latin typeface="Calibri"/>
                  <a:cs typeface="+mn-cs"/>
                </a:rPr>
                <a:t> 25 </a:t>
              </a:r>
              <a:r>
                <a:rPr lang="en-GB" sz="2400" dirty="0" smtClean="0">
                  <a:solidFill>
                    <a:srgbClr val="000000"/>
                  </a:solidFill>
                  <a:latin typeface="Calibri"/>
                  <a:cs typeface="Calibri"/>
                </a:rPr>
                <a:t>Å</a:t>
              </a:r>
              <a:r>
                <a:rPr lang="en-GB" sz="2400" baseline="30000" dirty="0" smtClean="0">
                  <a:solidFill>
                    <a:srgbClr val="000000"/>
                  </a:solidFill>
                  <a:latin typeface="Calibri"/>
                  <a:cs typeface="Calibri"/>
                </a:rPr>
                <a:t>−1</a:t>
              </a:r>
              <a:endParaRPr lang="en-GB" sz="2400" dirty="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-784" y="3566458"/>
            <a:ext cx="9131136" cy="3111668"/>
            <a:chOff x="-784" y="2870410"/>
            <a:chExt cx="9131136" cy="3111668"/>
          </a:xfrm>
        </p:grpSpPr>
        <p:pic>
          <p:nvPicPr>
            <p:cNvPr id="1031" name="Picture 7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84" y="2870410"/>
              <a:ext cx="9131136" cy="31116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TextBox 22"/>
            <p:cNvSpPr txBox="1"/>
            <p:nvPr/>
          </p:nvSpPr>
          <p:spPr>
            <a:xfrm>
              <a:off x="791566" y="3063496"/>
              <a:ext cx="157094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2400" i="1" dirty="0" err="1" smtClean="0">
                  <a:solidFill>
                    <a:srgbClr val="000000"/>
                  </a:solidFill>
                  <a:latin typeface="Calibri"/>
                  <a:cs typeface="+mn-cs"/>
                </a:rPr>
                <a:t>Q</a:t>
              </a:r>
              <a:r>
                <a:rPr lang="en-GB" sz="2400" baseline="-25000" dirty="0" err="1" smtClean="0">
                  <a:solidFill>
                    <a:srgbClr val="000000"/>
                  </a:solidFill>
                  <a:latin typeface="Calibri"/>
                  <a:cs typeface="+mn-cs"/>
                </a:rPr>
                <a:t>max</a:t>
              </a:r>
              <a:r>
                <a:rPr lang="en-GB" sz="2400" dirty="0" smtClean="0">
                  <a:solidFill>
                    <a:srgbClr val="000000"/>
                  </a:solidFill>
                  <a:latin typeface="Calibri"/>
                  <a:cs typeface="+mn-cs"/>
                </a:rPr>
                <a:t> 30 </a:t>
              </a:r>
              <a:r>
                <a:rPr lang="en-GB" sz="2400" dirty="0" smtClean="0">
                  <a:solidFill>
                    <a:srgbClr val="000000"/>
                  </a:solidFill>
                  <a:latin typeface="Calibri"/>
                  <a:cs typeface="Calibri"/>
                </a:rPr>
                <a:t>Å</a:t>
              </a:r>
              <a:r>
                <a:rPr lang="en-GB" sz="2400" baseline="30000" dirty="0" smtClean="0">
                  <a:solidFill>
                    <a:srgbClr val="000000"/>
                  </a:solidFill>
                  <a:latin typeface="Calibri"/>
                  <a:cs typeface="Calibri"/>
                </a:rPr>
                <a:t>−1</a:t>
              </a:r>
              <a:endParaRPr lang="en-GB" sz="2400" dirty="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-784" y="3562075"/>
            <a:ext cx="9131136" cy="3111668"/>
            <a:chOff x="-784" y="2866027"/>
            <a:chExt cx="9131136" cy="3111668"/>
          </a:xfrm>
        </p:grpSpPr>
        <p:pic>
          <p:nvPicPr>
            <p:cNvPr id="1032" name="Picture 8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84" y="2866027"/>
              <a:ext cx="9131136" cy="31116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TextBox 25"/>
            <p:cNvSpPr txBox="1"/>
            <p:nvPr/>
          </p:nvSpPr>
          <p:spPr>
            <a:xfrm>
              <a:off x="791566" y="3067196"/>
              <a:ext cx="157094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2400" i="1" dirty="0" err="1" smtClean="0">
                  <a:solidFill>
                    <a:srgbClr val="000000"/>
                  </a:solidFill>
                  <a:latin typeface="Calibri"/>
                  <a:cs typeface="+mn-cs"/>
                </a:rPr>
                <a:t>Q</a:t>
              </a:r>
              <a:r>
                <a:rPr lang="en-GB" sz="2400" baseline="-25000" dirty="0" err="1" smtClean="0">
                  <a:solidFill>
                    <a:srgbClr val="000000"/>
                  </a:solidFill>
                  <a:latin typeface="Calibri"/>
                  <a:cs typeface="+mn-cs"/>
                </a:rPr>
                <a:t>max</a:t>
              </a:r>
              <a:r>
                <a:rPr lang="en-GB" sz="2400" dirty="0" smtClean="0">
                  <a:solidFill>
                    <a:srgbClr val="000000"/>
                  </a:solidFill>
                  <a:latin typeface="Calibri"/>
                  <a:cs typeface="+mn-cs"/>
                </a:rPr>
                <a:t> 35 </a:t>
              </a:r>
              <a:r>
                <a:rPr lang="en-GB" sz="2400" dirty="0" smtClean="0">
                  <a:solidFill>
                    <a:srgbClr val="000000"/>
                  </a:solidFill>
                  <a:latin typeface="Calibri"/>
                  <a:cs typeface="Calibri"/>
                </a:rPr>
                <a:t>Å</a:t>
              </a:r>
              <a:r>
                <a:rPr lang="en-GB" sz="2400" baseline="30000" dirty="0" smtClean="0">
                  <a:solidFill>
                    <a:srgbClr val="000000"/>
                  </a:solidFill>
                  <a:latin typeface="Calibri"/>
                  <a:cs typeface="Calibri"/>
                </a:rPr>
                <a:t>−1</a:t>
              </a:r>
              <a:endParaRPr lang="en-GB" sz="2400" dirty="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</p:grpSp>
      <p:pic>
        <p:nvPicPr>
          <p:cNvPr id="1033" name="Picture 9" descr="U:\Presentations\Topas User Meeting 2016\Calculations\AlPO4\AlPO4_9641.jpe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1691600"/>
            <a:ext cx="1574833" cy="188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6172200" y="2148429"/>
            <a:ext cx="8996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2400" dirty="0" smtClean="0">
                <a:solidFill>
                  <a:srgbClr val="0099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Al</a:t>
            </a:r>
            <a:r>
              <a:rPr lang="en-GB" sz="2400" dirty="0" smtClean="0">
                <a:solidFill>
                  <a:srgbClr val="CC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P</a:t>
            </a:r>
            <a:r>
              <a:rPr lang="en-GB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O</a:t>
            </a:r>
            <a:r>
              <a:rPr lang="en-GB" sz="2400" baseline="-25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4</a:t>
            </a:r>
            <a:endParaRPr lang="en-GB" sz="2400" baseline="-25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+mn-cs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0" y="6484629"/>
            <a:ext cx="34288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200" dirty="0" smtClean="0">
                <a:solidFill>
                  <a:srgbClr val="808080"/>
                </a:solidFill>
                <a:latin typeface="Calibri"/>
                <a:cs typeface="+mn-cs"/>
              </a:rPr>
              <a:t>B</a:t>
            </a:r>
            <a:r>
              <a:rPr lang="en-GB" sz="1200" dirty="0">
                <a:solidFill>
                  <a:srgbClr val="808080"/>
                </a:solidFill>
                <a:latin typeface="Calibri"/>
                <a:cs typeface="+mn-cs"/>
              </a:rPr>
              <a:t>. H. Toby and T. </a:t>
            </a:r>
            <a:r>
              <a:rPr lang="en-GB" sz="1200" dirty="0" err="1" smtClean="0">
                <a:solidFill>
                  <a:srgbClr val="808080"/>
                </a:solidFill>
                <a:latin typeface="Calibri"/>
                <a:cs typeface="+mn-cs"/>
              </a:rPr>
              <a:t>Egami</a:t>
            </a:r>
            <a:r>
              <a:rPr lang="en-GB" sz="1200" dirty="0" smtClean="0">
                <a:solidFill>
                  <a:srgbClr val="808080"/>
                </a:solidFill>
                <a:latin typeface="Calibri"/>
                <a:cs typeface="+mn-cs"/>
              </a:rPr>
              <a:t>, </a:t>
            </a:r>
            <a:r>
              <a:rPr lang="en-GB" sz="1200" i="1" dirty="0" err="1">
                <a:solidFill>
                  <a:srgbClr val="808080"/>
                </a:solidFill>
                <a:latin typeface="Calibri"/>
                <a:cs typeface="+mn-cs"/>
              </a:rPr>
              <a:t>Acta</a:t>
            </a:r>
            <a:r>
              <a:rPr lang="en-GB" sz="1200" i="1" dirty="0">
                <a:solidFill>
                  <a:srgbClr val="808080"/>
                </a:solidFill>
                <a:latin typeface="Calibri"/>
                <a:cs typeface="+mn-cs"/>
              </a:rPr>
              <a:t> </a:t>
            </a:r>
            <a:r>
              <a:rPr lang="en-GB" sz="1200" i="1" dirty="0" err="1" smtClean="0">
                <a:solidFill>
                  <a:srgbClr val="808080"/>
                </a:solidFill>
                <a:latin typeface="Calibri"/>
                <a:cs typeface="+mn-cs"/>
              </a:rPr>
              <a:t>Cryst</a:t>
            </a:r>
            <a:r>
              <a:rPr lang="en-GB" sz="1200" i="1" dirty="0" smtClean="0">
                <a:solidFill>
                  <a:srgbClr val="808080"/>
                </a:solidFill>
                <a:latin typeface="Calibri"/>
                <a:cs typeface="+mn-cs"/>
              </a:rPr>
              <a:t>. A</a:t>
            </a:r>
            <a:r>
              <a:rPr lang="en-GB" sz="1200" dirty="0" smtClean="0">
                <a:solidFill>
                  <a:srgbClr val="808080"/>
                </a:solidFill>
                <a:latin typeface="Calibri"/>
                <a:cs typeface="+mn-cs"/>
              </a:rPr>
              <a:t>, </a:t>
            </a:r>
            <a:r>
              <a:rPr lang="en-GB" sz="1200" b="1" dirty="0" smtClean="0">
                <a:solidFill>
                  <a:srgbClr val="808080"/>
                </a:solidFill>
                <a:latin typeface="Calibri"/>
                <a:cs typeface="+mn-cs"/>
              </a:rPr>
              <a:t>48</a:t>
            </a:r>
            <a:r>
              <a:rPr lang="en-GB" sz="1200" dirty="0" smtClean="0">
                <a:solidFill>
                  <a:srgbClr val="808080"/>
                </a:solidFill>
                <a:latin typeface="Calibri"/>
                <a:cs typeface="+mn-cs"/>
              </a:rPr>
              <a:t> (1992) 336</a:t>
            </a:r>
            <a:endParaRPr lang="en-GB" sz="1200" dirty="0">
              <a:solidFill>
                <a:srgbClr val="808080"/>
              </a:solidFill>
              <a:latin typeface="Calibri"/>
              <a:cs typeface="+mn-cs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943600" y="228600"/>
            <a:ext cx="152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i="1" dirty="0" smtClean="0"/>
              <a:t>Courtesy of</a:t>
            </a:r>
          </a:p>
          <a:p>
            <a:pPr algn="r"/>
            <a:r>
              <a:rPr lang="en-US" sz="1200" i="1" dirty="0" smtClean="0"/>
              <a:t>Phil </a:t>
            </a:r>
            <a:r>
              <a:rPr lang="en-US" sz="1200" i="1" dirty="0" err="1" smtClean="0"/>
              <a:t>Chater</a:t>
            </a:r>
            <a:r>
              <a:rPr lang="en-US" sz="1200" i="1" dirty="0" smtClean="0"/>
              <a:t>,</a:t>
            </a:r>
            <a:endParaRPr lang="en-US" sz="1200" i="1" dirty="0" smtClean="0"/>
          </a:p>
          <a:p>
            <a:pPr algn="r"/>
            <a:r>
              <a:rPr lang="en-US" sz="1200" i="1" dirty="0" smtClean="0"/>
              <a:t>Diamond Light </a:t>
            </a:r>
            <a:r>
              <a:rPr lang="en-US" sz="1200" i="1" dirty="0" smtClean="0"/>
              <a:t>Source</a:t>
            </a:r>
            <a:endParaRPr lang="en-US" sz="1200" i="1" dirty="0"/>
          </a:p>
        </p:txBody>
      </p:sp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7216" y="0"/>
            <a:ext cx="1656784" cy="1420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208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Instruments at SNS for PDF studies</a:t>
            </a:r>
          </a:p>
        </p:txBody>
      </p:sp>
      <p:pic>
        <p:nvPicPr>
          <p:cNvPr id="7170" name="Picture 2" descr="SNS Instrument Beam Lines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51"/>
          <a:stretch/>
        </p:blipFill>
        <p:spPr bwMode="auto">
          <a:xfrm>
            <a:off x="771953" y="840259"/>
            <a:ext cx="7701323" cy="5338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947351" y="1820562"/>
            <a:ext cx="1276865" cy="691979"/>
          </a:xfrm>
          <a:prstGeom prst="rect">
            <a:avLst/>
          </a:prstGeom>
          <a:noFill/>
          <a:ln w="76200">
            <a:solidFill>
              <a:srgbClr val="FFFF00"/>
            </a:solidFill>
          </a:ln>
          <a:effectLst/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contourClr>
              <a:schemeClr val="lt1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787081" y="5078627"/>
            <a:ext cx="1396314" cy="691979"/>
          </a:xfrm>
          <a:prstGeom prst="rect">
            <a:avLst/>
          </a:prstGeom>
          <a:noFill/>
          <a:ln w="76200">
            <a:solidFill>
              <a:srgbClr val="FFFF00"/>
            </a:solidFill>
          </a:ln>
          <a:effectLst/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contourClr>
              <a:schemeClr val="lt1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561968" y="897924"/>
            <a:ext cx="1812324" cy="576649"/>
          </a:xfrm>
          <a:prstGeom prst="rect">
            <a:avLst/>
          </a:prstGeom>
          <a:noFill/>
          <a:ln w="76200">
            <a:solidFill>
              <a:srgbClr val="FFFF00"/>
            </a:solidFill>
          </a:ln>
          <a:effectLst/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contourClr>
              <a:schemeClr val="lt1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604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Total Scattering at the SNS</a:t>
            </a:r>
            <a:endParaRPr lang="en-US" dirty="0"/>
          </a:p>
        </p:txBody>
      </p:sp>
      <p:pic>
        <p:nvPicPr>
          <p:cNvPr id="7" name="Picture 4" descr="IMG_310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882" y="1752600"/>
            <a:ext cx="1828377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99" y="4114800"/>
            <a:ext cx="3108001" cy="2286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120" y="1752600"/>
            <a:ext cx="3108001" cy="2286000"/>
          </a:xfrm>
          <a:prstGeom prst="rect">
            <a:avLst/>
          </a:prstGeom>
        </p:spPr>
      </p:pic>
      <p:pic>
        <p:nvPicPr>
          <p:cNvPr id="10" name="Picture 4" descr="POWGEN Detector Array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341"/>
          <a:stretch/>
        </p:blipFill>
        <p:spPr bwMode="auto">
          <a:xfrm>
            <a:off x="6804882" y="4114800"/>
            <a:ext cx="1829759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3352800" y="1752600"/>
            <a:ext cx="3197887" cy="923326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eaLnBrk="0" hangingPunct="0"/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NOMAD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data collected on </a:t>
            </a:r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 mg 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sample in a 3 mm quartz capillary in </a:t>
            </a:r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hours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429000" y="4114800"/>
            <a:ext cx="3321672" cy="1200325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POWGEN</a:t>
            </a: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collected on </a:t>
            </a:r>
            <a:r>
              <a:rPr lang="en-US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g 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sample in a </a:t>
            </a: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mm vanadium canister 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US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</a:t>
            </a:r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hours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429000" y="3048000"/>
            <a:ext cx="525720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b="1" i="1" dirty="0">
                <a:solidFill>
                  <a:prstClr val="black"/>
                </a:solidFill>
              </a:rPr>
              <a:t>h</a:t>
            </a:r>
            <a:r>
              <a:rPr lang="en-US" b="1" i="1" dirty="0" smtClean="0">
                <a:solidFill>
                  <a:prstClr val="black"/>
                </a:solidFill>
              </a:rPr>
              <a:t>igh intensity </a:t>
            </a:r>
            <a:r>
              <a:rPr lang="en-US" i="1" dirty="0" smtClean="0">
                <a:solidFill>
                  <a:prstClr val="black"/>
                </a:solidFill>
              </a:rPr>
              <a:t>diffraction and PDF for small samples and in situ studies on amorphous, nanostructured, and crystalline materials</a:t>
            </a:r>
            <a:endParaRPr lang="en-US" i="1" dirty="0">
              <a:solidFill>
                <a:prstClr val="black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771873" y="5449669"/>
            <a:ext cx="49143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b="1" i="1" dirty="0">
                <a:solidFill>
                  <a:prstClr val="black"/>
                </a:solidFill>
              </a:rPr>
              <a:t>h</a:t>
            </a:r>
            <a:r>
              <a:rPr lang="en-US" b="1" i="1" dirty="0" smtClean="0">
                <a:solidFill>
                  <a:prstClr val="black"/>
                </a:solidFill>
              </a:rPr>
              <a:t>igh resolution </a:t>
            </a:r>
            <a:r>
              <a:rPr lang="en-US" i="1" dirty="0" smtClean="0">
                <a:solidFill>
                  <a:prstClr val="black"/>
                </a:solidFill>
              </a:rPr>
              <a:t>diffraction and PDF of crystalline materials</a:t>
            </a:r>
            <a:endParaRPr lang="en-US" i="1" dirty="0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28600" y="753070"/>
            <a:ext cx="8153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65887">
              <a:defRPr/>
            </a:pPr>
            <a:r>
              <a:rPr lang="en-US" dirty="0" smtClean="0">
                <a:solidFill>
                  <a:prstClr val="black"/>
                </a:solidFill>
                <a:latin typeface="Arial"/>
              </a:rPr>
              <a:t>Pair Distribution Function (PDF) methods follow local atomic bonding configurations, intermediate structure, and correlation length scale- </a:t>
            </a:r>
            <a:r>
              <a:rPr lang="en-US" i="1" dirty="0" smtClean="0">
                <a:solidFill>
                  <a:prstClr val="black"/>
                </a:solidFill>
                <a:latin typeface="Arial"/>
              </a:rPr>
              <a:t>regardless of a material’s long range structure</a:t>
            </a:r>
          </a:p>
        </p:txBody>
      </p:sp>
    </p:spTree>
    <p:extLst>
      <p:ext uri="{BB962C8B-B14F-4D97-AF65-F5344CB8AC3E}">
        <p14:creationId xmlns:p14="http://schemas.microsoft.com/office/powerpoint/2010/main" val="226721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16887"/>
          <a:stretch>
            <a:fillRect/>
          </a:stretch>
        </p:blipFill>
        <p:spPr bwMode="auto">
          <a:xfrm>
            <a:off x="4267200" y="876421"/>
            <a:ext cx="1752600" cy="22477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Line 10"/>
          <p:cNvSpPr>
            <a:spLocks noChangeShapeType="1"/>
          </p:cNvSpPr>
          <p:nvPr/>
        </p:nvSpPr>
        <p:spPr bwMode="auto">
          <a:xfrm>
            <a:off x="7070816" y="2095621"/>
            <a:ext cx="1905000" cy="0"/>
          </a:xfrm>
          <a:prstGeom prst="line">
            <a:avLst/>
          </a:prstGeom>
          <a:noFill/>
          <a:ln w="31750">
            <a:solidFill>
              <a:srgbClr val="FF9933"/>
            </a:solidFill>
            <a:prstDash val="dash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" name="Line 11"/>
          <p:cNvSpPr>
            <a:spLocks noChangeShapeType="1"/>
          </p:cNvSpPr>
          <p:nvPr/>
        </p:nvSpPr>
        <p:spPr bwMode="auto">
          <a:xfrm>
            <a:off x="5927816" y="1295400"/>
            <a:ext cx="1143000" cy="762000"/>
          </a:xfrm>
          <a:prstGeom prst="line">
            <a:avLst/>
          </a:prstGeom>
          <a:noFill/>
          <a:ln w="31750">
            <a:solidFill>
              <a:srgbClr val="FF9933"/>
            </a:solidFill>
            <a:prstDash val="dash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" name="Line 12"/>
          <p:cNvSpPr>
            <a:spLocks noChangeShapeType="1"/>
          </p:cNvSpPr>
          <p:nvPr/>
        </p:nvSpPr>
        <p:spPr bwMode="auto">
          <a:xfrm flipV="1">
            <a:off x="5927816" y="2133600"/>
            <a:ext cx="1143000" cy="762000"/>
          </a:xfrm>
          <a:prstGeom prst="line">
            <a:avLst/>
          </a:prstGeom>
          <a:noFill/>
          <a:ln w="31750">
            <a:solidFill>
              <a:srgbClr val="FF9933"/>
            </a:solidFill>
            <a:prstDash val="dash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15" name="Picture 14" descr="300K_SQ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6902" y="3900487"/>
            <a:ext cx="2687595" cy="1371600"/>
          </a:xfrm>
          <a:prstGeom prst="rect">
            <a:avLst/>
          </a:prstGeom>
        </p:spPr>
      </p:pic>
      <p:pic>
        <p:nvPicPr>
          <p:cNvPr id="16" name="Picture 15" descr="300K_Gr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55905" y="3429000"/>
            <a:ext cx="4686822" cy="2286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AutoShape 8"/>
          <p:cNvSpPr>
            <a:spLocks noChangeArrowheads="1"/>
          </p:cNvSpPr>
          <p:nvPr/>
        </p:nvSpPr>
        <p:spPr bwMode="auto">
          <a:xfrm rot="10800000">
            <a:off x="3179592" y="4243010"/>
            <a:ext cx="976313" cy="485775"/>
          </a:xfrm>
          <a:prstGeom prst="leftArrow">
            <a:avLst>
              <a:gd name="adj1" fmla="val 50000"/>
              <a:gd name="adj2" fmla="val 50245"/>
            </a:avLst>
          </a:prstGeom>
          <a:solidFill>
            <a:srgbClr val="FF9900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210522" y="113437"/>
            <a:ext cx="8628678" cy="877163"/>
          </a:xfrm>
        </p:spPr>
        <p:txBody>
          <a:bodyPr/>
          <a:lstStyle/>
          <a:p>
            <a:r>
              <a:rPr lang="en-US" dirty="0" smtClean="0"/>
              <a:t>Synchrotron Total Scattering: 2D Amorphous Si Detector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52400" y="5798403"/>
            <a:ext cx="88234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P. J. </a:t>
            </a:r>
            <a:r>
              <a:rPr lang="en-US" sz="1200" dirty="0" err="1"/>
              <a:t>Chupas</a:t>
            </a:r>
            <a:r>
              <a:rPr lang="en-US" sz="1200" dirty="0"/>
              <a:t>, K. W. Chapman, P. L. Lee, </a:t>
            </a:r>
            <a:r>
              <a:rPr lang="en-US" sz="1200" b="1" dirty="0"/>
              <a:t>Applications of an amorphous silicon-based area detector for high resolution, high sensitivity and fast time-resolved pair distribution function measurements</a:t>
            </a:r>
            <a:r>
              <a:rPr lang="en-US" sz="1200" i="1" dirty="0"/>
              <a:t>, J. Appl. </a:t>
            </a:r>
            <a:r>
              <a:rPr lang="en-US" sz="1200" i="1" dirty="0" err="1" smtClean="0"/>
              <a:t>Crystallogr</a:t>
            </a:r>
            <a:r>
              <a:rPr lang="en-US" sz="1200" dirty="0"/>
              <a:t>. 40, 463, 2007.  </a:t>
            </a:r>
            <a:r>
              <a:rPr lang="en-US" sz="1200" u="sng" dirty="0">
                <a:hlinkClick r:id="rId5"/>
              </a:rPr>
              <a:t>http://dx.doi.org/10.1107/S0021889807007856</a:t>
            </a:r>
            <a:endParaRPr lang="en-US" sz="1200" dirty="0"/>
          </a:p>
          <a:p>
            <a:r>
              <a:rPr lang="en-US" sz="1200" dirty="0"/>
              <a:t> </a:t>
            </a:r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69768" y="812036"/>
            <a:ext cx="2864032" cy="2759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AutoShape 8"/>
          <p:cNvSpPr>
            <a:spLocks noChangeArrowheads="1"/>
          </p:cNvSpPr>
          <p:nvPr/>
        </p:nvSpPr>
        <p:spPr bwMode="auto">
          <a:xfrm rot="16200000">
            <a:off x="1354931" y="3459956"/>
            <a:ext cx="976313" cy="485775"/>
          </a:xfrm>
          <a:prstGeom prst="leftArrow">
            <a:avLst>
              <a:gd name="adj1" fmla="val 50000"/>
              <a:gd name="adj2" fmla="val 50245"/>
            </a:avLst>
          </a:prstGeom>
          <a:solidFill>
            <a:srgbClr val="FF9900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174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What is </a:t>
            </a:r>
            <a:r>
              <a:rPr lang="en-US" i="1" dirty="0" smtClean="0"/>
              <a:t>total</a:t>
            </a:r>
            <a:r>
              <a:rPr lang="en-US" dirty="0" smtClean="0"/>
              <a:t> scattering?</a:t>
            </a:r>
            <a:endParaRPr lang="en-US" dirty="0"/>
          </a:p>
        </p:txBody>
      </p:sp>
      <p:grpSp>
        <p:nvGrpSpPr>
          <p:cNvPr id="51203" name="Group 3"/>
          <p:cNvGrpSpPr>
            <a:grpSpLocks/>
          </p:cNvGrpSpPr>
          <p:nvPr/>
        </p:nvGrpSpPr>
        <p:grpSpPr bwMode="auto">
          <a:xfrm>
            <a:off x="457200" y="914400"/>
            <a:ext cx="8229600" cy="3890963"/>
            <a:chOff x="240" y="864"/>
            <a:chExt cx="5280" cy="2496"/>
          </a:xfrm>
        </p:grpSpPr>
        <p:pic>
          <p:nvPicPr>
            <p:cNvPr id="51205" name="Picture 4" descr="crystal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40" y="864"/>
              <a:ext cx="2496" cy="24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206" name="Picture 5" descr="crystal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024" y="864"/>
              <a:ext cx="2496" cy="24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1204" name="Text Box 6"/>
          <p:cNvSpPr txBox="1">
            <a:spLocks noChangeArrowheads="1"/>
          </p:cNvSpPr>
          <p:nvPr/>
        </p:nvSpPr>
        <p:spPr bwMode="auto">
          <a:xfrm>
            <a:off x="381000" y="5029200"/>
            <a:ext cx="8382000" cy="89126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/>
          <a:lstStyle/>
          <a:p>
            <a:pPr algn="ctr" eaLnBrk="0" hangingPunct="0"/>
            <a:r>
              <a:rPr lang="en-US" dirty="0">
                <a:latin typeface="Arial" pitchFamily="34" charset="0"/>
              </a:rPr>
              <a:t>Cross section of 50x50x50 </a:t>
            </a:r>
            <a:r>
              <a:rPr lang="en-US" dirty="0" smtClean="0">
                <a:latin typeface="Arial" pitchFamily="34" charset="0"/>
              </a:rPr>
              <a:t>unit cell </a:t>
            </a:r>
            <a:r>
              <a:rPr lang="en-US" dirty="0">
                <a:latin typeface="Arial" pitchFamily="34" charset="0"/>
              </a:rPr>
              <a:t>model crystal </a:t>
            </a:r>
            <a:endParaRPr lang="en-US" dirty="0" smtClean="0">
              <a:latin typeface="Arial" pitchFamily="34" charset="0"/>
            </a:endParaRPr>
          </a:p>
          <a:p>
            <a:pPr algn="ctr" eaLnBrk="0" hangingPunct="0"/>
            <a:r>
              <a:rPr lang="en-US" dirty="0" smtClean="0">
                <a:latin typeface="Arial" pitchFamily="34" charset="0"/>
              </a:rPr>
              <a:t>consisting </a:t>
            </a:r>
            <a:r>
              <a:rPr lang="en-US" dirty="0">
                <a:latin typeface="Arial" pitchFamily="34" charset="0"/>
              </a:rPr>
              <a:t>of 70% </a:t>
            </a:r>
            <a:r>
              <a:rPr lang="en-US" dirty="0" smtClean="0">
                <a:latin typeface="Arial" pitchFamily="34" charset="0"/>
              </a:rPr>
              <a:t>blue </a:t>
            </a:r>
            <a:r>
              <a:rPr lang="en-US" dirty="0">
                <a:latin typeface="Arial" pitchFamily="34" charset="0"/>
              </a:rPr>
              <a:t>atoms and 30% </a:t>
            </a:r>
            <a:r>
              <a:rPr lang="en-US" i="1" dirty="0" smtClean="0">
                <a:latin typeface="Arial" pitchFamily="34" charset="0"/>
              </a:rPr>
              <a:t>vacancies.</a:t>
            </a:r>
            <a:endParaRPr lang="en-US" dirty="0">
              <a:latin typeface="Arial" pitchFamily="34" charset="0"/>
            </a:endParaRPr>
          </a:p>
          <a:p>
            <a:pPr algn="ctr" eaLnBrk="0" hangingPunct="0"/>
            <a:r>
              <a:rPr lang="en-US" dirty="0">
                <a:solidFill>
                  <a:schemeClr val="accent2"/>
                </a:solidFill>
                <a:latin typeface="Arial" pitchFamily="34" charset="0"/>
                <a:sym typeface="Symbol" pitchFamily="18" charset="2"/>
              </a:rPr>
              <a:t>Properties might depend on vacancy </a:t>
            </a:r>
            <a:r>
              <a:rPr lang="en-US" dirty="0" smtClean="0">
                <a:solidFill>
                  <a:schemeClr val="accent2"/>
                </a:solidFill>
                <a:latin typeface="Arial" pitchFamily="34" charset="0"/>
                <a:sym typeface="Symbol" pitchFamily="18" charset="2"/>
              </a:rPr>
              <a:t>ordering!</a:t>
            </a:r>
            <a:r>
              <a:rPr lang="en-US" dirty="0" smtClean="0">
                <a:solidFill>
                  <a:schemeClr val="accent2"/>
                </a:solidFill>
                <a:latin typeface="Arial" pitchFamily="34" charset="0"/>
              </a:rPr>
              <a:t> </a:t>
            </a:r>
            <a:endParaRPr lang="en-US" dirty="0">
              <a:solidFill>
                <a:schemeClr val="accent2"/>
              </a:solidFill>
              <a:latin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181600" y="6019800"/>
            <a:ext cx="3429000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sz="1200" i="1" dirty="0" smtClean="0"/>
              <a:t>Courtesy of Thomas Proffen</a:t>
            </a:r>
            <a:endParaRPr lang="en-US" sz="1200" i="1" dirty="0" smtClean="0"/>
          </a:p>
        </p:txBody>
      </p:sp>
    </p:spTree>
    <p:extLst>
      <p:ext uri="{BB962C8B-B14F-4D97-AF65-F5344CB8AC3E}">
        <p14:creationId xmlns:p14="http://schemas.microsoft.com/office/powerpoint/2010/main" val="27416917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02910" y="177800"/>
            <a:ext cx="3911890" cy="487954"/>
          </a:xfrm>
        </p:spPr>
        <p:txBody>
          <a:bodyPr/>
          <a:lstStyle/>
          <a:p>
            <a:r>
              <a:rPr lang="en-US" dirty="0" smtClean="0"/>
              <a:t>Modeling a PDF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8241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9838" y="1085893"/>
            <a:ext cx="6634162" cy="2846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60770" name="Object 2"/>
          <p:cNvGraphicFramePr>
            <a:graphicFrameLocks noChangeAspect="1"/>
          </p:cNvGraphicFramePr>
          <p:nvPr/>
        </p:nvGraphicFramePr>
        <p:xfrm>
          <a:off x="2895600" y="4495800"/>
          <a:ext cx="3657600" cy="1644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23" name="Equation" r:id="rId4" imgW="2082600" imgH="1015920" progId="Equation.3">
                  <p:embed/>
                </p:oleObj>
              </mc:Choice>
              <mc:Fallback>
                <p:oleObj name="Equation" r:id="rId4" imgW="2082600" imgH="10159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-4390" r="-4390"/>
                      <a:stretch>
                        <a:fillRect/>
                      </a:stretch>
                    </p:blipFill>
                    <p:spPr bwMode="auto">
                      <a:xfrm>
                        <a:off x="2895600" y="4495800"/>
                        <a:ext cx="3657600" cy="16446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Pair Distribution Function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263525" y="3981450"/>
            <a:ext cx="8880475" cy="47942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1800" dirty="0" smtClean="0"/>
              <a:t>Atomic PDF (PDFFIT notation): </a:t>
            </a:r>
            <a:endParaRPr lang="en-US" sz="1800" dirty="0"/>
          </a:p>
        </p:txBody>
      </p:sp>
      <p:sp>
        <p:nvSpPr>
          <p:cNvPr id="8" name="TextBox 7"/>
          <p:cNvSpPr txBox="1"/>
          <p:nvPr/>
        </p:nvSpPr>
        <p:spPr>
          <a:xfrm>
            <a:off x="7086600" y="5410200"/>
            <a:ext cx="16321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rgbClr val="0F1824"/>
                </a:solidFill>
              </a:rPr>
              <a:t>a</a:t>
            </a:r>
            <a:r>
              <a:rPr lang="en-US" sz="1600" i="1" dirty="0" smtClean="0">
                <a:solidFill>
                  <a:srgbClr val="0F1824"/>
                </a:solidFill>
              </a:rPr>
              <a:t>verage density</a:t>
            </a:r>
            <a:endParaRPr lang="en-US" sz="1600" i="1" dirty="0">
              <a:solidFill>
                <a:srgbClr val="0F182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87535" y="5919501"/>
            <a:ext cx="19415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solidFill>
                  <a:srgbClr val="0F1824"/>
                </a:solidFill>
              </a:rPr>
              <a:t>sum over all atoms</a:t>
            </a:r>
            <a:endParaRPr lang="en-US" sz="1600" i="1" dirty="0">
              <a:solidFill>
                <a:srgbClr val="0F1824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87535" y="4922966"/>
            <a:ext cx="27462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solidFill>
                  <a:srgbClr val="0F1824"/>
                </a:solidFill>
              </a:rPr>
              <a:t>atomic form factors</a:t>
            </a:r>
          </a:p>
          <a:p>
            <a:r>
              <a:rPr lang="en-US" sz="1600" i="1" dirty="0" smtClean="0">
                <a:solidFill>
                  <a:srgbClr val="0F1824"/>
                </a:solidFill>
              </a:rPr>
              <a:t>(Z for x-rays, b for neutrons)</a:t>
            </a:r>
            <a:endParaRPr lang="en-US" sz="1600" i="1" dirty="0">
              <a:solidFill>
                <a:srgbClr val="0F1824"/>
              </a:solidFill>
            </a:endParaRPr>
          </a:p>
        </p:txBody>
      </p:sp>
      <p:cxnSp>
        <p:nvCxnSpPr>
          <p:cNvPr id="12" name="Straight Arrow Connector 11"/>
          <p:cNvCxnSpPr>
            <a:stCxn id="8" idx="1"/>
          </p:cNvCxnSpPr>
          <p:nvPr/>
        </p:nvCxnSpPr>
        <p:spPr>
          <a:xfrm flipH="1">
            <a:off x="6368823" y="5579477"/>
            <a:ext cx="717777" cy="135523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5334001" y="5181600"/>
            <a:ext cx="609599" cy="509302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3733800" y="5312777"/>
            <a:ext cx="457200" cy="97423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2983113" y="5952966"/>
            <a:ext cx="705621" cy="21596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181600" y="4038600"/>
            <a:ext cx="3962400" cy="30777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F1824"/>
                </a:solidFill>
              </a:rPr>
              <a:t>S.J.L </a:t>
            </a:r>
            <a:r>
              <a:rPr lang="en-US" sz="1400" dirty="0" err="1" smtClean="0">
                <a:solidFill>
                  <a:srgbClr val="0F1824"/>
                </a:solidFill>
              </a:rPr>
              <a:t>Billinge</a:t>
            </a:r>
            <a:r>
              <a:rPr lang="en-US" sz="1400" i="1" dirty="0" smtClean="0">
                <a:solidFill>
                  <a:srgbClr val="0F1824"/>
                </a:solidFill>
              </a:rPr>
              <a:t>, Z. </a:t>
            </a:r>
            <a:r>
              <a:rPr lang="en-US" sz="1400" i="1" dirty="0" err="1" smtClean="0">
                <a:solidFill>
                  <a:srgbClr val="0F1824"/>
                </a:solidFill>
              </a:rPr>
              <a:t>Kristallogr</a:t>
            </a:r>
            <a:r>
              <a:rPr lang="en-US" sz="1400" i="1" dirty="0" smtClean="0">
                <a:solidFill>
                  <a:srgbClr val="0F1824"/>
                </a:solidFill>
              </a:rPr>
              <a:t>. Suppl.</a:t>
            </a:r>
            <a:r>
              <a:rPr lang="en-US" sz="1400" dirty="0" smtClean="0">
                <a:solidFill>
                  <a:srgbClr val="0F1824"/>
                </a:solidFill>
              </a:rPr>
              <a:t>,26,17 (2007)</a:t>
            </a:r>
            <a:endParaRPr lang="en-US" sz="1400" dirty="0">
              <a:solidFill>
                <a:srgbClr val="0F1824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867400" y="5029200"/>
            <a:ext cx="27603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solidFill>
                  <a:srgbClr val="0F1824"/>
                </a:solidFill>
              </a:rPr>
              <a:t>distance between </a:t>
            </a:r>
            <a:r>
              <a:rPr lang="en-US" sz="1600" i="1" dirty="0" err="1" smtClean="0">
                <a:solidFill>
                  <a:srgbClr val="0F1824"/>
                </a:solidFill>
              </a:rPr>
              <a:t>i</a:t>
            </a:r>
            <a:r>
              <a:rPr lang="en-US" sz="1600" i="1" dirty="0" smtClean="0">
                <a:solidFill>
                  <a:srgbClr val="0F1824"/>
                </a:solidFill>
              </a:rPr>
              <a:t> and j atoms</a:t>
            </a:r>
            <a:endParaRPr lang="en-US" sz="1600" i="1" dirty="0">
              <a:solidFill>
                <a:srgbClr val="0F1824"/>
              </a:solidFill>
            </a:endParaRPr>
          </a:p>
        </p:txBody>
      </p:sp>
      <p:sp>
        <p:nvSpPr>
          <p:cNvPr id="25" name="Content Placeholder 2"/>
          <p:cNvSpPr txBox="1">
            <a:spLocks/>
          </p:cNvSpPr>
          <p:nvPr/>
        </p:nvSpPr>
        <p:spPr>
          <a:xfrm>
            <a:off x="263604" y="1112523"/>
            <a:ext cx="2327196" cy="2438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US" dirty="0" smtClean="0">
                <a:solidFill>
                  <a:srgbClr val="0F1824"/>
                </a:solidFill>
              </a:rPr>
              <a:t>Based on the </a:t>
            </a:r>
            <a:r>
              <a:rPr lang="en-US" i="1" dirty="0" smtClean="0">
                <a:solidFill>
                  <a:srgbClr val="0F1824"/>
                </a:solidFill>
              </a:rPr>
              <a:t>radial distribution function </a:t>
            </a:r>
            <a:r>
              <a:rPr lang="en-US" dirty="0" smtClean="0">
                <a:solidFill>
                  <a:srgbClr val="0F1824"/>
                </a:solidFill>
              </a:rPr>
              <a:t>(RDF):</a:t>
            </a:r>
            <a:endParaRPr lang="en-US" dirty="0">
              <a:solidFill>
                <a:srgbClr val="0F1824"/>
              </a:solidFill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0" y="0"/>
            <a:ext cx="7372350" cy="1447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F1824"/>
                </a:solidFill>
                <a:latin typeface="Frutiger LT Std 67 Bold Condensed"/>
                <a:ea typeface="+mj-ea"/>
                <a:cs typeface="+mj-cs"/>
              </a:defRPr>
            </a:lvl1pPr>
          </a:lstStyle>
          <a:p>
            <a:endParaRPr lang="en-US" b="1" dirty="0" smtClean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74367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28678" cy="877163"/>
          </a:xfrm>
        </p:spPr>
        <p:txBody>
          <a:bodyPr/>
          <a:lstStyle/>
          <a:p>
            <a:r>
              <a:rPr lang="en-US" dirty="0" smtClean="0"/>
              <a:t>Calculating a PDF from a Model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819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28600" y="1143000"/>
            <a:ext cx="5038725" cy="5038725"/>
          </a:xfrm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  <a:buNone/>
            </a:pPr>
            <a:r>
              <a:rPr lang="en-US" sz="1600" dirty="0" smtClean="0"/>
              <a:t>Calculating a PDF from an atomistic model:</a:t>
            </a:r>
          </a:p>
          <a:p>
            <a:pPr eaLnBrk="1" hangingPunct="1">
              <a:lnSpc>
                <a:spcPct val="90000"/>
              </a:lnSpc>
              <a:buNone/>
            </a:pPr>
            <a:endParaRPr lang="en-US" sz="1600" dirty="0" smtClean="0"/>
          </a:p>
          <a:p>
            <a:pPr algn="just" eaLnBrk="1" hangingPunct="1">
              <a:lnSpc>
                <a:spcPct val="90000"/>
              </a:lnSpc>
              <a:buNone/>
            </a:pPr>
            <a:endParaRPr lang="en-US" sz="1600" dirty="0" smtClean="0"/>
          </a:p>
          <a:p>
            <a:pPr eaLnBrk="1" hangingPunct="1">
              <a:lnSpc>
                <a:spcPct val="90000"/>
              </a:lnSpc>
              <a:buNone/>
            </a:pPr>
            <a:endParaRPr lang="en-US" sz="1600" dirty="0" smtClean="0"/>
          </a:p>
          <a:p>
            <a:pPr eaLnBrk="1" hangingPunct="1">
              <a:lnSpc>
                <a:spcPct val="110000"/>
              </a:lnSpc>
              <a:buNone/>
            </a:pPr>
            <a:r>
              <a:rPr lang="en-US" sz="1600" dirty="0" smtClean="0"/>
              <a:t>Peak Width</a:t>
            </a:r>
          </a:p>
          <a:p>
            <a:pPr lvl="1" eaLnBrk="1" hangingPunct="1">
              <a:lnSpc>
                <a:spcPct val="110000"/>
              </a:lnSpc>
              <a:buNone/>
            </a:pPr>
            <a:r>
              <a:rPr lang="en-US" sz="1600" dirty="0" smtClean="0"/>
              <a:t>Small model: </a:t>
            </a:r>
            <a:r>
              <a:rPr lang="en-US" sz="1600" dirty="0" smtClean="0">
                <a:sym typeface="Symbol" pitchFamily="18" charset="2"/>
              </a:rPr>
              <a:t>convolution of </a:t>
            </a:r>
            <a:r>
              <a:rPr lang="en-US" sz="1600" i="1" dirty="0" smtClean="0">
                <a:solidFill>
                  <a:srgbClr val="C00000"/>
                </a:solidFill>
                <a:sym typeface="Symbol" pitchFamily="18" charset="2"/>
              </a:rPr>
              <a:t>(r-</a:t>
            </a:r>
            <a:r>
              <a:rPr lang="en-US" sz="1600" i="1" dirty="0" err="1" smtClean="0">
                <a:solidFill>
                  <a:srgbClr val="C00000"/>
                </a:solidFill>
                <a:sym typeface="Symbol" pitchFamily="18" charset="2"/>
              </a:rPr>
              <a:t>r</a:t>
            </a:r>
            <a:r>
              <a:rPr lang="en-US" sz="1600" i="1" baseline="-25000" dirty="0" err="1" smtClean="0">
                <a:solidFill>
                  <a:srgbClr val="C00000"/>
                </a:solidFill>
                <a:sym typeface="Symbol" pitchFamily="18" charset="2"/>
              </a:rPr>
              <a:t>ij</a:t>
            </a:r>
            <a:r>
              <a:rPr lang="en-US" sz="1600" i="1" dirty="0" smtClean="0">
                <a:solidFill>
                  <a:srgbClr val="C00000"/>
                </a:solidFill>
                <a:sym typeface="Symbol" pitchFamily="18" charset="2"/>
              </a:rPr>
              <a:t>) </a:t>
            </a:r>
            <a:r>
              <a:rPr lang="en-US" sz="1600" dirty="0" smtClean="0">
                <a:sym typeface="Symbol" pitchFamily="18" charset="2"/>
              </a:rPr>
              <a:t>with distribution function (</a:t>
            </a:r>
            <a:r>
              <a:rPr lang="en-US" sz="1600" i="1" dirty="0" err="1" smtClean="0">
                <a:sym typeface="Symbol" pitchFamily="18" charset="2"/>
              </a:rPr>
              <a:t>PDFgui</a:t>
            </a:r>
            <a:r>
              <a:rPr lang="en-US" sz="1600" i="1" dirty="0" smtClean="0">
                <a:sym typeface="Symbol" pitchFamily="18" charset="2"/>
              </a:rPr>
              <a:t> &amp; TOPAS v6</a:t>
            </a:r>
            <a:r>
              <a:rPr lang="en-US" sz="1600" dirty="0" smtClean="0">
                <a:sym typeface="Symbol" pitchFamily="18" charset="2"/>
              </a:rPr>
              <a:t>)</a:t>
            </a:r>
          </a:p>
          <a:p>
            <a:pPr lvl="1">
              <a:lnSpc>
                <a:spcPct val="110000"/>
              </a:lnSpc>
              <a:buNone/>
            </a:pPr>
            <a:r>
              <a:rPr lang="en-US" sz="1600" dirty="0" smtClean="0">
                <a:sym typeface="Symbol" pitchFamily="18" charset="2"/>
              </a:rPr>
              <a:t>Large model: </a:t>
            </a:r>
            <a:r>
              <a:rPr lang="en-US" sz="1600" dirty="0">
                <a:sym typeface="Symbol" pitchFamily="18" charset="2"/>
              </a:rPr>
              <a:t>ensemble average </a:t>
            </a:r>
            <a:r>
              <a:rPr lang="en-US" sz="1600" dirty="0" smtClean="0">
                <a:sym typeface="Symbol" pitchFamily="18" charset="2"/>
              </a:rPr>
              <a:t>of actual displacements (</a:t>
            </a:r>
            <a:r>
              <a:rPr lang="en-US" sz="1600" i="1" dirty="0" err="1" smtClean="0">
                <a:sym typeface="Symbol" pitchFamily="18" charset="2"/>
              </a:rPr>
              <a:t>RMCprofile</a:t>
            </a:r>
            <a:r>
              <a:rPr lang="en-US" sz="1600" dirty="0" smtClean="0">
                <a:sym typeface="Symbol" pitchFamily="18" charset="2"/>
              </a:rPr>
              <a:t>)</a:t>
            </a:r>
          </a:p>
          <a:p>
            <a:pPr lvl="1" eaLnBrk="1" hangingPunct="1">
              <a:lnSpc>
                <a:spcPct val="110000"/>
              </a:lnSpc>
              <a:buNone/>
            </a:pPr>
            <a:endParaRPr lang="en-US" sz="1600" dirty="0" smtClean="0">
              <a:sym typeface="Symbol" pitchFamily="18" charset="2"/>
            </a:endParaRPr>
          </a:p>
          <a:p>
            <a:pPr eaLnBrk="1" hangingPunct="1">
              <a:lnSpc>
                <a:spcPct val="110000"/>
              </a:lnSpc>
              <a:buNone/>
            </a:pPr>
            <a:r>
              <a:rPr lang="en-US" sz="1600" dirty="0" smtClean="0">
                <a:sym typeface="Symbol" pitchFamily="18" charset="2"/>
              </a:rPr>
              <a:t>Termination ripples + instrumental </a:t>
            </a:r>
            <a:r>
              <a:rPr lang="en-US" sz="1600" dirty="0">
                <a:sym typeface="Symbol" pitchFamily="18" charset="2"/>
              </a:rPr>
              <a:t>d</a:t>
            </a:r>
            <a:r>
              <a:rPr lang="en-US" sz="1600" dirty="0" smtClean="0">
                <a:sym typeface="Symbol" pitchFamily="18" charset="2"/>
              </a:rPr>
              <a:t>ampening</a:t>
            </a:r>
          </a:p>
          <a:p>
            <a:pPr lvl="1" eaLnBrk="1" hangingPunct="1">
              <a:lnSpc>
                <a:spcPct val="110000"/>
              </a:lnSpc>
              <a:buNone/>
            </a:pPr>
            <a:r>
              <a:rPr lang="en-US" sz="1600" dirty="0" smtClean="0">
                <a:sym typeface="Symbol" pitchFamily="18" charset="2"/>
              </a:rPr>
              <a:t>Multiplication with step function in reciprocal space gives </a:t>
            </a:r>
            <a:r>
              <a:rPr lang="en-US" sz="1600" dirty="0" smtClean="0">
                <a:solidFill>
                  <a:srgbClr val="00B050"/>
                </a:solidFill>
                <a:sym typeface="Symbol" pitchFamily="18" charset="2"/>
              </a:rPr>
              <a:t>convolution</a:t>
            </a:r>
            <a:r>
              <a:rPr lang="en-US" sz="1600" dirty="0" smtClean="0">
                <a:sym typeface="Symbol" pitchFamily="18" charset="2"/>
              </a:rPr>
              <a:t> with </a:t>
            </a:r>
            <a:r>
              <a:rPr lang="en-US" sz="1600" dirty="0" smtClean="0">
                <a:solidFill>
                  <a:srgbClr val="00B050"/>
                </a:solidFill>
                <a:sym typeface="Symbol" pitchFamily="18" charset="2"/>
              </a:rPr>
              <a:t>sin(</a:t>
            </a:r>
            <a:r>
              <a:rPr lang="en-US" sz="1600" dirty="0" err="1" smtClean="0">
                <a:solidFill>
                  <a:srgbClr val="00B050"/>
                </a:solidFill>
                <a:sym typeface="Symbol" pitchFamily="18" charset="2"/>
              </a:rPr>
              <a:t>Q</a:t>
            </a:r>
            <a:r>
              <a:rPr lang="en-US" sz="1600" baseline="-25000" dirty="0" err="1" smtClean="0">
                <a:solidFill>
                  <a:srgbClr val="00B050"/>
                </a:solidFill>
                <a:sym typeface="Symbol" pitchFamily="18" charset="2"/>
              </a:rPr>
              <a:t>max</a:t>
            </a:r>
            <a:r>
              <a:rPr lang="en-US" sz="1600" dirty="0" err="1" smtClean="0">
                <a:solidFill>
                  <a:srgbClr val="00B050"/>
                </a:solidFill>
                <a:sym typeface="Symbol" pitchFamily="18" charset="2"/>
              </a:rPr>
              <a:t>r</a:t>
            </a:r>
            <a:r>
              <a:rPr lang="en-US" sz="1600" dirty="0" smtClean="0">
                <a:solidFill>
                  <a:srgbClr val="00B050"/>
                </a:solidFill>
                <a:sym typeface="Symbol" pitchFamily="18" charset="2"/>
              </a:rPr>
              <a:t>)/r </a:t>
            </a:r>
            <a:r>
              <a:rPr lang="en-US" sz="1600" dirty="0" smtClean="0">
                <a:sym typeface="Symbol" pitchFamily="18" charset="2"/>
              </a:rPr>
              <a:t>in real space</a:t>
            </a:r>
          </a:p>
          <a:p>
            <a:pPr lvl="1" eaLnBrk="1" hangingPunct="1">
              <a:lnSpc>
                <a:spcPct val="110000"/>
              </a:lnSpc>
              <a:buNone/>
            </a:pPr>
            <a:r>
              <a:rPr lang="en-US" sz="1600" dirty="0" smtClean="0">
                <a:sym typeface="Symbol" pitchFamily="18" charset="2"/>
              </a:rPr>
              <a:t>…</a:t>
            </a:r>
          </a:p>
        </p:txBody>
      </p:sp>
      <p:graphicFrame>
        <p:nvGraphicFramePr>
          <p:cNvPr id="819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0560757"/>
              </p:ext>
            </p:extLst>
          </p:nvPr>
        </p:nvGraphicFramePr>
        <p:xfrm>
          <a:off x="762000" y="1524000"/>
          <a:ext cx="3657600" cy="86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5" name="Equation" r:id="rId4" imgW="2082600" imgH="533160" progId="Equation.3">
                  <p:embed/>
                </p:oleObj>
              </mc:Choice>
              <mc:Fallback>
                <p:oleObj name="Equation" r:id="rId4" imgW="2082600" imgH="53316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 l="-4390" r="-4390"/>
                      <a:stretch>
                        <a:fillRect/>
                      </a:stretch>
                    </p:blipFill>
                    <p:spPr bwMode="auto">
                      <a:xfrm>
                        <a:off x="762000" y="1524000"/>
                        <a:ext cx="3657600" cy="8636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7207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23288" y="4419600"/>
            <a:ext cx="2677712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08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47088" y="762000"/>
            <a:ext cx="2694819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09" name="Picture 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323288" y="2590800"/>
            <a:ext cx="266579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7372350" cy="1447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F1824"/>
                </a:solidFill>
                <a:latin typeface="Frutiger LT Std 67 Bold Condensed"/>
                <a:ea typeface="+mj-ea"/>
                <a:cs typeface="+mj-cs"/>
              </a:defRPr>
            </a:lvl1pPr>
          </a:lstStyle>
          <a:p>
            <a:endParaRPr lang="en-US" b="1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16606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93350" y="4097735"/>
            <a:ext cx="2407742" cy="215066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Atomic PDF Modeling</a:t>
            </a:r>
            <a:endParaRPr lang="en-US" dirty="0"/>
          </a:p>
        </p:txBody>
      </p:sp>
      <p:sp>
        <p:nvSpPr>
          <p:cNvPr id="67588" name="Content Placeholder 7"/>
          <p:cNvSpPr>
            <a:spLocks noGrp="1"/>
          </p:cNvSpPr>
          <p:nvPr>
            <p:ph sz="half" idx="4294967295"/>
          </p:nvPr>
        </p:nvSpPr>
        <p:spPr>
          <a:xfrm>
            <a:off x="228600" y="1066800"/>
            <a:ext cx="4745038" cy="563880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buNone/>
            </a:pPr>
            <a:r>
              <a:rPr lang="en-US" sz="1600" b="1" dirty="0" smtClean="0"/>
              <a:t>Small Models: Least Squares Refinement</a:t>
            </a:r>
          </a:p>
          <a:p>
            <a:pPr>
              <a:spcBef>
                <a:spcPts val="0"/>
              </a:spcBef>
              <a:buNone/>
            </a:pPr>
            <a:r>
              <a:rPr lang="en-US" sz="1600" dirty="0" smtClean="0"/>
              <a:t>Up to several hundred atoms </a:t>
            </a:r>
          </a:p>
          <a:p>
            <a:pPr>
              <a:spcBef>
                <a:spcPts val="0"/>
              </a:spcBef>
              <a:buNone/>
            </a:pPr>
            <a:r>
              <a:rPr lang="en-US" sz="1600" dirty="0" smtClean="0"/>
              <a:t>‘Rietveld’-type parameters: </a:t>
            </a:r>
            <a:r>
              <a:rPr lang="en-US" sz="1600" i="1" dirty="0" smtClean="0"/>
              <a:t>lattice parameters, atomic positions, displacement parameters, etc.</a:t>
            </a:r>
          </a:p>
          <a:p>
            <a:pPr>
              <a:spcBef>
                <a:spcPts val="0"/>
              </a:spcBef>
              <a:buNone/>
            </a:pPr>
            <a:r>
              <a:rPr lang="en-US" sz="1600" dirty="0" smtClean="0"/>
              <a:t>Refinements as function of </a:t>
            </a:r>
            <a:r>
              <a:rPr lang="en-US" sz="1600" i="1" dirty="0" smtClean="0"/>
              <a:t>r</a:t>
            </a:r>
            <a:r>
              <a:rPr lang="en-US" sz="1600" dirty="0" smtClean="0"/>
              <a:t>-range</a:t>
            </a:r>
          </a:p>
          <a:p>
            <a:pPr>
              <a:spcBef>
                <a:spcPts val="0"/>
              </a:spcBef>
              <a:buNone/>
            </a:pPr>
            <a:endParaRPr lang="en-US" sz="1600" dirty="0" smtClean="0"/>
          </a:p>
          <a:p>
            <a:pPr>
              <a:spcBef>
                <a:spcPts val="0"/>
              </a:spcBef>
              <a:buNone/>
            </a:pPr>
            <a:r>
              <a:rPr lang="en-US" sz="1600" b="1" dirty="0" smtClean="0"/>
              <a:t>Large Model: Reverse Monte Carlo</a:t>
            </a:r>
          </a:p>
          <a:p>
            <a:pPr>
              <a:spcBef>
                <a:spcPts val="0"/>
              </a:spcBef>
              <a:buNone/>
            </a:pPr>
            <a:r>
              <a:rPr lang="en-GB" sz="1600" dirty="0" smtClean="0"/>
              <a:t>20000 + atoms</a:t>
            </a:r>
            <a:endParaRPr lang="en-US" sz="1600" dirty="0" smtClean="0"/>
          </a:p>
          <a:p>
            <a:pPr>
              <a:spcBef>
                <a:spcPts val="0"/>
              </a:spcBef>
              <a:buNone/>
            </a:pPr>
            <a:r>
              <a:rPr lang="en-US" sz="1600" dirty="0" smtClean="0"/>
              <a:t>Fit X-ray and neutron </a:t>
            </a:r>
            <a:r>
              <a:rPr lang="en-US" sz="1600" i="1" dirty="0" smtClean="0"/>
              <a:t>F(Q), G(r) , </a:t>
            </a:r>
            <a:r>
              <a:rPr lang="en-US" sz="1600" dirty="0" smtClean="0"/>
              <a:t>Bragg profile</a:t>
            </a:r>
          </a:p>
          <a:p>
            <a:pPr>
              <a:spcBef>
                <a:spcPts val="0"/>
              </a:spcBef>
              <a:buNone/>
            </a:pPr>
            <a:r>
              <a:rPr lang="en-US" sz="1600" dirty="0" smtClean="0"/>
              <a:t>Constraints utilized</a:t>
            </a:r>
          </a:p>
          <a:p>
            <a:pPr>
              <a:spcBef>
                <a:spcPts val="0"/>
              </a:spcBef>
              <a:buNone/>
            </a:pPr>
            <a:r>
              <a:rPr lang="en-US" sz="1600" dirty="0" smtClean="0"/>
              <a:t>Static 3-D model of the structure (a snap-shot)</a:t>
            </a:r>
          </a:p>
          <a:p>
            <a:pPr>
              <a:spcBef>
                <a:spcPts val="0"/>
              </a:spcBef>
              <a:buNone/>
            </a:pPr>
            <a:endParaRPr lang="en-US" sz="1600" dirty="0" smtClean="0"/>
          </a:p>
          <a:p>
            <a:pPr>
              <a:spcBef>
                <a:spcPts val="0"/>
              </a:spcBef>
              <a:buNone/>
            </a:pPr>
            <a:r>
              <a:rPr lang="en-US" sz="1600" b="1" dirty="0" smtClean="0"/>
              <a:t>Multi-level / Complex Modeling</a:t>
            </a:r>
          </a:p>
          <a:p>
            <a:pPr>
              <a:spcBef>
                <a:spcPts val="0"/>
              </a:spcBef>
              <a:buNone/>
            </a:pPr>
            <a:r>
              <a:rPr lang="en-US" sz="1600" dirty="0" smtClean="0"/>
              <a:t>Refine higher level parameters (not each atom)</a:t>
            </a:r>
          </a:p>
          <a:p>
            <a:pPr>
              <a:spcBef>
                <a:spcPts val="0"/>
              </a:spcBef>
              <a:buNone/>
            </a:pPr>
            <a:r>
              <a:rPr lang="en-US" sz="1600" dirty="0" smtClean="0"/>
              <a:t>Example nanoparticle: </a:t>
            </a:r>
            <a:r>
              <a:rPr lang="en-US" sz="1600" i="1" dirty="0" smtClean="0"/>
              <a:t>diameter, layer spacing, stacking fault probability</a:t>
            </a:r>
          </a:p>
          <a:p>
            <a:pPr>
              <a:spcBef>
                <a:spcPts val="0"/>
              </a:spcBef>
              <a:buNone/>
            </a:pPr>
            <a:r>
              <a:rPr lang="en-US" sz="1600" dirty="0" smtClean="0"/>
              <a:t>Choose minimization scheme</a:t>
            </a:r>
          </a:p>
          <a:p>
            <a:pPr>
              <a:spcBef>
                <a:spcPts val="0"/>
              </a:spcBef>
              <a:buNone/>
            </a:pPr>
            <a:endParaRPr lang="en-US" sz="1600" dirty="0" smtClean="0"/>
          </a:p>
          <a:p>
            <a:pPr>
              <a:spcBef>
                <a:spcPts val="0"/>
              </a:spcBef>
              <a:buNone/>
            </a:pPr>
            <a:r>
              <a:rPr lang="en-US" sz="1600" b="1" dirty="0" smtClean="0"/>
              <a:t>Emerging: </a:t>
            </a:r>
            <a:r>
              <a:rPr lang="en-US" sz="1600" b="1" i="1" dirty="0" err="1" smtClean="0"/>
              <a:t>ab</a:t>
            </a:r>
            <a:r>
              <a:rPr lang="en-US" sz="1600" b="1" i="1" dirty="0" smtClean="0"/>
              <a:t> initio </a:t>
            </a:r>
            <a:r>
              <a:rPr lang="en-US" sz="1600" b="1" dirty="0" smtClean="0"/>
              <a:t>and force-field based approaches</a:t>
            </a:r>
            <a:endParaRPr lang="en-US" sz="1600" dirty="0" smtClean="0"/>
          </a:p>
          <a:p>
            <a:pPr>
              <a:spcBef>
                <a:spcPts val="0"/>
              </a:spcBef>
              <a:buNone/>
            </a:pPr>
            <a:r>
              <a:rPr lang="en-US" sz="1600" dirty="0" smtClean="0"/>
              <a:t>Density Functional Theory</a:t>
            </a:r>
          </a:p>
          <a:p>
            <a:pPr>
              <a:spcBef>
                <a:spcPts val="0"/>
              </a:spcBef>
              <a:buNone/>
            </a:pPr>
            <a:r>
              <a:rPr lang="en-US" sz="1600" dirty="0" smtClean="0"/>
              <a:t>Molecular Dynamics</a:t>
            </a:r>
            <a:endParaRPr lang="en-US" sz="1600" b="1" dirty="0" smtClean="0"/>
          </a:p>
        </p:txBody>
      </p:sp>
      <p:pic>
        <p:nvPicPr>
          <p:cNvPr id="67589" name="Picture 2"/>
          <p:cNvPicPr>
            <a:picLocks noChangeAspect="1" noChangeArrowheads="1"/>
          </p:cNvPicPr>
          <p:nvPr/>
        </p:nvPicPr>
        <p:blipFill>
          <a:blip r:embed="rId4" cstate="print"/>
          <a:srcRect b="30556"/>
          <a:stretch>
            <a:fillRect/>
          </a:stretch>
        </p:blipFill>
        <p:spPr bwMode="auto">
          <a:xfrm>
            <a:off x="5437909" y="1166633"/>
            <a:ext cx="2667000" cy="174230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sp>
        <p:nvSpPr>
          <p:cNvPr id="10" name="Rectangle 9"/>
          <p:cNvSpPr/>
          <p:nvPr/>
        </p:nvSpPr>
        <p:spPr>
          <a:xfrm>
            <a:off x="6400800" y="1564085"/>
            <a:ext cx="2743199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/>
            <a:r>
              <a:rPr lang="en-US" sz="1200" dirty="0" err="1" smtClean="0">
                <a:solidFill>
                  <a:schemeClr val="tx2"/>
                </a:solidFill>
                <a:latin typeface="+mn-lt"/>
              </a:rPr>
              <a:t>PDFgui</a:t>
            </a:r>
            <a:r>
              <a:rPr lang="en-US" sz="1200" dirty="0" smtClean="0">
                <a:solidFill>
                  <a:schemeClr val="tx2"/>
                </a:solidFill>
                <a:latin typeface="+mn-lt"/>
              </a:rPr>
              <a:t>: </a:t>
            </a:r>
            <a:r>
              <a:rPr lang="en-US" sz="1200" dirty="0" smtClean="0">
                <a:solidFill>
                  <a:schemeClr val="tx2"/>
                </a:solidFill>
                <a:latin typeface="+mn-lt"/>
                <a:hlinkClick r:id="rId5"/>
              </a:rPr>
              <a:t>http://www.diffpy.org/</a:t>
            </a:r>
            <a:endParaRPr lang="en-US" sz="1200" dirty="0" smtClean="0">
              <a:solidFill>
                <a:schemeClr val="tx2"/>
              </a:solidFill>
              <a:latin typeface="+mn-lt"/>
            </a:endParaRPr>
          </a:p>
          <a:p>
            <a:r>
              <a:rPr lang="en-US" sz="1200" dirty="0" err="1" smtClean="0">
                <a:solidFill>
                  <a:schemeClr val="tx2"/>
                </a:solidFill>
                <a:latin typeface="+mn-lt"/>
              </a:rPr>
              <a:t>Topas</a:t>
            </a:r>
            <a:r>
              <a:rPr lang="en-US" sz="1200" dirty="0" smtClean="0">
                <a:solidFill>
                  <a:schemeClr val="tx2"/>
                </a:solidFill>
                <a:latin typeface="+mn-lt"/>
              </a:rPr>
              <a:t> V6: http://</a:t>
            </a:r>
            <a:r>
              <a:rPr lang="en-US" sz="1200" dirty="0" smtClean="0">
                <a:hlinkClick r:id="rId6"/>
              </a:rPr>
              <a:t>www.topas-academic.net</a:t>
            </a:r>
            <a:endParaRPr lang="en-US" sz="1200" dirty="0"/>
          </a:p>
          <a:p>
            <a:pPr lvl="0"/>
            <a:endParaRPr lang="en-US" sz="1200" dirty="0" smtClean="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339969" name="Picture 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10400" y="2926160"/>
            <a:ext cx="1851603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>
          <a:xfrm>
            <a:off x="5334000" y="3168620"/>
            <a:ext cx="3124200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/>
            <a:r>
              <a:rPr lang="en-US" sz="1200" dirty="0" err="1" smtClean="0">
                <a:solidFill>
                  <a:schemeClr val="tx2"/>
                </a:solidFill>
                <a:latin typeface="+mn-lt"/>
              </a:rPr>
              <a:t>RMCprofile</a:t>
            </a:r>
            <a:r>
              <a:rPr lang="en-US" sz="1200" dirty="0" smtClean="0">
                <a:solidFill>
                  <a:schemeClr val="tx2"/>
                </a:solidFill>
                <a:latin typeface="+mn-lt"/>
              </a:rPr>
              <a:t>: </a:t>
            </a:r>
            <a:r>
              <a:rPr lang="en-US" sz="1200" dirty="0" smtClean="0">
                <a:solidFill>
                  <a:schemeClr val="tx2"/>
                </a:solidFill>
                <a:latin typeface="+mn-lt"/>
                <a:hlinkClick r:id="rId8"/>
              </a:rPr>
              <a:t>http://www.isis.rl.ac.uk/RMC</a:t>
            </a:r>
            <a:endParaRPr lang="en-US" sz="1200" dirty="0" smtClean="0">
              <a:solidFill>
                <a:schemeClr val="tx2"/>
              </a:solidFill>
              <a:latin typeface="+mn-lt"/>
            </a:endParaRPr>
          </a:p>
          <a:p>
            <a:pPr lvl="0"/>
            <a:r>
              <a:rPr lang="en-US" sz="1200" dirty="0" smtClean="0">
                <a:solidFill>
                  <a:schemeClr val="tx2"/>
                </a:solidFill>
                <a:latin typeface="+mn-lt"/>
              </a:rPr>
              <a:t>EPSR:  </a:t>
            </a:r>
            <a:r>
              <a:rPr lang="en-US" sz="1200" dirty="0" smtClean="0">
                <a:solidFill>
                  <a:schemeClr val="tx2"/>
                </a:solidFill>
                <a:latin typeface="+mn-lt"/>
                <a:hlinkClick r:id="rId9"/>
              </a:rPr>
              <a:t>http://disordmat.moonfruit.com/</a:t>
            </a:r>
            <a:endParaRPr lang="en-US" sz="1200" dirty="0" smtClean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361710" y="4831160"/>
            <a:ext cx="3657600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/>
            <a:r>
              <a:rPr lang="en-US" sz="1200" dirty="0" smtClean="0">
                <a:solidFill>
                  <a:schemeClr val="tx2"/>
                </a:solidFill>
                <a:latin typeface="+mn-lt"/>
              </a:rPr>
              <a:t>DIFFEV and DISCUS: </a:t>
            </a:r>
            <a:r>
              <a:rPr lang="en-US" sz="1200" dirty="0" smtClean="0">
                <a:solidFill>
                  <a:schemeClr val="tx2"/>
                </a:solidFill>
                <a:latin typeface="+mn-lt"/>
                <a:hlinkClick r:id="rId10"/>
              </a:rPr>
              <a:t>http://discus.sourceforge.net</a:t>
            </a:r>
            <a:endParaRPr lang="en-US" sz="1200" dirty="0" smtClean="0">
              <a:solidFill>
                <a:schemeClr val="tx2"/>
              </a:solidFill>
              <a:latin typeface="+mn-lt"/>
            </a:endParaRPr>
          </a:p>
          <a:p>
            <a:r>
              <a:rPr lang="en-US" sz="1200" dirty="0" err="1" smtClean="0">
                <a:solidFill>
                  <a:schemeClr val="tx2"/>
                </a:solidFill>
                <a:latin typeface="+mn-lt"/>
              </a:rPr>
              <a:t>Topas</a:t>
            </a:r>
            <a:r>
              <a:rPr lang="en-US" sz="1200" dirty="0" smtClean="0">
                <a:solidFill>
                  <a:schemeClr val="tx2"/>
                </a:solidFill>
                <a:latin typeface="+mn-lt"/>
              </a:rPr>
              <a:t> V6:  http://</a:t>
            </a:r>
            <a:r>
              <a:rPr lang="en-US" sz="1200" dirty="0" smtClean="0">
                <a:hlinkClick r:id="rId6"/>
              </a:rPr>
              <a:t>www.topas-academic.net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43000"/>
            <a:ext cx="402336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36290" cy="484748"/>
          </a:xfrm>
        </p:spPr>
        <p:txBody>
          <a:bodyPr/>
          <a:lstStyle/>
          <a:p>
            <a:r>
              <a:rPr lang="en-US" dirty="0" smtClean="0"/>
              <a:t>Small Box: </a:t>
            </a:r>
            <a:r>
              <a:rPr lang="en-US" dirty="0" smtClean="0"/>
              <a:t>Software Comparison</a:t>
            </a:r>
            <a:endParaRPr lang="en-US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650068"/>
            <a:ext cx="2590800" cy="2007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429000"/>
            <a:ext cx="3581400" cy="2742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495800" y="1143000"/>
            <a:ext cx="4495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prstClr val="black"/>
                </a:solidFill>
              </a:rPr>
              <a:t>PDFgui</a:t>
            </a:r>
            <a:endParaRPr lang="en-US" b="1" dirty="0" smtClean="0">
              <a:solidFill>
                <a:prstClr val="black"/>
              </a:solidFill>
            </a:endParaRPr>
          </a:p>
          <a:p>
            <a:r>
              <a:rPr lang="en-US" dirty="0">
                <a:solidFill>
                  <a:srgbClr val="18783D"/>
                </a:solidFill>
              </a:rPr>
              <a:t>+ Open Source and Free</a:t>
            </a:r>
          </a:p>
          <a:p>
            <a:r>
              <a:rPr lang="en-US" dirty="0">
                <a:solidFill>
                  <a:srgbClr val="18783D"/>
                </a:solidFill>
              </a:rPr>
              <a:t>+ GUI is Simple and User-friendly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- Slow </a:t>
            </a:r>
            <a:r>
              <a:rPr lang="en-US" dirty="0" smtClean="0">
                <a:solidFill>
                  <a:prstClr val="black"/>
                </a:solidFill>
              </a:rPr>
              <a:t>refinement, especially for </a:t>
            </a:r>
            <a:r>
              <a:rPr lang="en-US" dirty="0" smtClean="0">
                <a:solidFill>
                  <a:prstClr val="black"/>
                </a:solidFill>
              </a:rPr>
              <a:t>high-</a:t>
            </a:r>
            <a:r>
              <a:rPr lang="en-US" i="1" dirty="0" smtClean="0">
                <a:solidFill>
                  <a:prstClr val="black"/>
                </a:solidFill>
              </a:rPr>
              <a:t>r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- No longer actively developed</a:t>
            </a:r>
            <a:endParaRPr lang="en-US" dirty="0" smtClean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33400" y="4343400"/>
            <a:ext cx="3962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</a:rPr>
              <a:t>TOPAS PDF</a:t>
            </a:r>
          </a:p>
          <a:p>
            <a:r>
              <a:rPr lang="en-US" dirty="0">
                <a:solidFill>
                  <a:srgbClr val="18783D"/>
                </a:solidFill>
              </a:rPr>
              <a:t>+ Super Fast</a:t>
            </a:r>
          </a:p>
          <a:p>
            <a:r>
              <a:rPr lang="en-US" dirty="0">
                <a:solidFill>
                  <a:srgbClr val="18783D"/>
                </a:solidFill>
              </a:rPr>
              <a:t>+ </a:t>
            </a:r>
            <a:r>
              <a:rPr lang="en-US" dirty="0" smtClean="0">
                <a:solidFill>
                  <a:srgbClr val="18783D"/>
                </a:solidFill>
              </a:rPr>
              <a:t>Flexible</a:t>
            </a:r>
            <a:endParaRPr lang="en-US" dirty="0">
              <a:solidFill>
                <a:srgbClr val="18783D"/>
              </a:solidFill>
            </a:endParaRPr>
          </a:p>
          <a:p>
            <a:r>
              <a:rPr lang="en-US" dirty="0">
                <a:solidFill>
                  <a:srgbClr val="18783D"/>
                </a:solidFill>
              </a:rPr>
              <a:t>+ </a:t>
            </a:r>
            <a:r>
              <a:rPr lang="en-US" dirty="0" smtClean="0">
                <a:solidFill>
                  <a:srgbClr val="18783D"/>
                </a:solidFill>
              </a:rPr>
              <a:t>Fit Bragg and PDF together</a:t>
            </a:r>
            <a:endParaRPr lang="en-US" dirty="0">
              <a:solidFill>
                <a:srgbClr val="18783D"/>
              </a:solidFill>
            </a:endParaRPr>
          </a:p>
          <a:p>
            <a:r>
              <a:rPr lang="en-US" dirty="0" smtClean="0">
                <a:solidFill>
                  <a:prstClr val="black"/>
                </a:solidFill>
              </a:rPr>
              <a:t>- </a:t>
            </a:r>
            <a:r>
              <a:rPr lang="en-US" dirty="0" smtClean="0">
                <a:solidFill>
                  <a:prstClr val="black"/>
                </a:solidFill>
              </a:rPr>
              <a:t>Steeper learning curve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- Have to write your own macro 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486400" y="1143000"/>
            <a:ext cx="2362200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/>
            <a:r>
              <a:rPr lang="en-US" dirty="0" smtClean="0">
                <a:solidFill>
                  <a:schemeClr val="tx2"/>
                </a:solidFill>
                <a:latin typeface="+mn-lt"/>
                <a:hlinkClick r:id="rId5"/>
              </a:rPr>
              <a:t>http://www.diffpy.org/</a:t>
            </a:r>
            <a:r>
              <a:rPr lang="en-US" dirty="0" smtClean="0">
                <a:solidFill>
                  <a:schemeClr val="tx2"/>
                </a:solidFill>
                <a:latin typeface="+mn-lt"/>
              </a:rPr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2007384" y="4343400"/>
            <a:ext cx="33266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dirty="0">
                <a:hlinkClick r:id="rId6"/>
              </a:rPr>
              <a:t>http://www.topas-academic.net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83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dirty="0" smtClean="0"/>
              <a:t>Large Box: Reverse </a:t>
            </a:r>
            <a:r>
              <a:rPr lang="en-GB" dirty="0"/>
              <a:t>Monte Carlo</a:t>
            </a:r>
          </a:p>
        </p:txBody>
      </p:sp>
      <p:sp>
        <p:nvSpPr>
          <p:cNvPr id="145411" name="Rectangle 9"/>
          <p:cNvSpPr>
            <a:spLocks noGrp="1" noChangeArrowheads="1"/>
          </p:cNvSpPr>
          <p:nvPr>
            <p:ph idx="1"/>
          </p:nvPr>
        </p:nvSpPr>
        <p:spPr>
          <a:xfrm>
            <a:off x="4308389" y="1095633"/>
            <a:ext cx="4584486" cy="4860324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000" b="1" dirty="0" err="1"/>
              <a:t>RMCprofile</a:t>
            </a:r>
            <a:endParaRPr lang="en-US" sz="2000" b="1" dirty="0"/>
          </a:p>
          <a:p>
            <a:pPr lvl="1" eaLnBrk="1" hangingPunct="1"/>
            <a:r>
              <a:rPr lang="en-US" sz="2000" b="0" dirty="0"/>
              <a:t>Atomic configurations ~</a:t>
            </a:r>
            <a:r>
              <a:rPr lang="en-GB" sz="2000" b="0" dirty="0"/>
              <a:t>600 to 20000+ atoms</a:t>
            </a:r>
            <a:endParaRPr lang="en-US" sz="2000" b="0" dirty="0"/>
          </a:p>
          <a:p>
            <a:pPr lvl="1" eaLnBrk="1" hangingPunct="1"/>
            <a:r>
              <a:rPr lang="en-US" sz="2000" b="0" dirty="0"/>
              <a:t>Fit both X-ray and neutron F(Q) </a:t>
            </a:r>
          </a:p>
          <a:p>
            <a:pPr lvl="1" eaLnBrk="1" hangingPunct="1"/>
            <a:r>
              <a:rPr lang="en-US" sz="2000" b="0" dirty="0"/>
              <a:t>Fit G(r) </a:t>
            </a:r>
          </a:p>
          <a:p>
            <a:pPr lvl="1" eaLnBrk="1" hangingPunct="1"/>
            <a:r>
              <a:rPr lang="en-US" sz="2000" b="0" dirty="0"/>
              <a:t>Fit Bragg profile (GSAS </a:t>
            </a:r>
            <a:r>
              <a:rPr lang="en-US" sz="2000" dirty="0" err="1"/>
              <a:t>T</a:t>
            </a:r>
            <a:r>
              <a:rPr lang="en-US" sz="2000" b="0" dirty="0" err="1"/>
              <a:t>oF</a:t>
            </a:r>
            <a:r>
              <a:rPr lang="en-US" sz="2000" b="0" dirty="0"/>
              <a:t> 1-3)</a:t>
            </a:r>
          </a:p>
          <a:p>
            <a:pPr lvl="1" eaLnBrk="1" hangingPunct="1"/>
            <a:r>
              <a:rPr lang="en-US" sz="2000" b="0" dirty="0"/>
              <a:t>Polyhedral restraints</a:t>
            </a:r>
          </a:p>
          <a:p>
            <a:pPr lvl="1" eaLnBrk="1" hangingPunct="1"/>
            <a:r>
              <a:rPr lang="en-US" sz="2000" b="0" dirty="0"/>
              <a:t>Coordination constraints</a:t>
            </a:r>
          </a:p>
          <a:p>
            <a:pPr lvl="1" eaLnBrk="1" hangingPunct="1"/>
            <a:r>
              <a:rPr lang="en-US" sz="2000" b="0" dirty="0"/>
              <a:t>Closest approach constraints</a:t>
            </a:r>
          </a:p>
          <a:p>
            <a:pPr eaLnBrk="1" hangingPunct="1"/>
            <a:r>
              <a:rPr lang="en-US" sz="2000" b="1" dirty="0"/>
              <a:t>Produce a static 3-D model of the structure (a snap-shot in time)</a:t>
            </a:r>
          </a:p>
          <a:p>
            <a:pPr eaLnBrk="1" hangingPunct="1"/>
            <a:r>
              <a:rPr lang="en-US" sz="2000" b="1" dirty="0"/>
              <a:t>Link</a:t>
            </a:r>
            <a:r>
              <a:rPr lang="en-US" sz="2000" b="0" dirty="0"/>
              <a:t>: </a:t>
            </a:r>
            <a:r>
              <a:rPr lang="en-US" sz="2000" b="0" dirty="0">
                <a:hlinkClick r:id="rId3"/>
              </a:rPr>
              <a:t>http://www.isis.rl.ac.uk/RMC</a:t>
            </a:r>
            <a:r>
              <a:rPr lang="en-US" sz="2000" b="0" dirty="0"/>
              <a:t> </a:t>
            </a:r>
          </a:p>
        </p:txBody>
      </p:sp>
      <p:sp>
        <p:nvSpPr>
          <p:cNvPr id="145412" name="Text Box 6"/>
          <p:cNvSpPr txBox="1">
            <a:spLocks noChangeArrowheads="1"/>
          </p:cNvSpPr>
          <p:nvPr/>
        </p:nvSpPr>
        <p:spPr bwMode="auto">
          <a:xfrm>
            <a:off x="6538913" y="471805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763" y="1007848"/>
            <a:ext cx="3670214" cy="4808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4297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02910" y="177800"/>
            <a:ext cx="3911890" cy="877163"/>
          </a:xfrm>
        </p:spPr>
        <p:txBody>
          <a:bodyPr/>
          <a:lstStyle/>
          <a:p>
            <a:r>
              <a:rPr lang="en-US" dirty="0" smtClean="0"/>
              <a:t>A Few Emerging Areas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8741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Magnetic PDF: </a:t>
            </a:r>
            <a:r>
              <a:rPr lang="en-US" dirty="0" err="1" smtClean="0"/>
              <a:t>mPDF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04800" y="4152340"/>
            <a:ext cx="8686800" cy="2428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latin typeface="+mn-lt"/>
                <a:ea typeface="Calibri"/>
                <a:cs typeface="Times New Roman"/>
              </a:rPr>
              <a:t>B. A. Frandsen, X. Yang, and S. J. L. Billinge, Magnetic pair distribution function analysis of local magnetic correlations </a:t>
            </a:r>
            <a:r>
              <a:rPr lang="en-US" sz="1200" i="1" dirty="0" err="1">
                <a:latin typeface="+mn-lt"/>
                <a:ea typeface="Calibri"/>
                <a:cs typeface="Times New Roman"/>
              </a:rPr>
              <a:t>Acta</a:t>
            </a:r>
            <a:r>
              <a:rPr lang="en-US" sz="1200" i="1" dirty="0">
                <a:latin typeface="+mn-lt"/>
                <a:ea typeface="Calibri"/>
                <a:cs typeface="Times New Roman"/>
              </a:rPr>
              <a:t> </a:t>
            </a:r>
            <a:r>
              <a:rPr lang="en-US" sz="1200" i="1" dirty="0" err="1">
                <a:latin typeface="+mn-lt"/>
                <a:ea typeface="Calibri"/>
                <a:cs typeface="Times New Roman"/>
              </a:rPr>
              <a:t>Cryst</a:t>
            </a:r>
            <a:r>
              <a:rPr lang="en-US" sz="1200" i="1" dirty="0">
                <a:latin typeface="+mn-lt"/>
                <a:ea typeface="Calibri"/>
                <a:cs typeface="Times New Roman"/>
              </a:rPr>
              <a:t>. A</a:t>
            </a:r>
            <a:r>
              <a:rPr lang="en-US" sz="1200" dirty="0">
                <a:latin typeface="+mn-lt"/>
                <a:ea typeface="Calibri"/>
                <a:cs typeface="Times New Roman"/>
              </a:rPr>
              <a:t> 70, 3–11, 2014. </a:t>
            </a:r>
            <a:endParaRPr lang="en-US" sz="1200" dirty="0" smtClean="0">
              <a:latin typeface="+mn-lt"/>
              <a:ea typeface="Calibri"/>
              <a:cs typeface="Times New Roman"/>
            </a:endParaRP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latin typeface="+mn-lt"/>
                <a:ea typeface="Calibri"/>
                <a:cs typeface="Times New Roman"/>
              </a:rPr>
              <a:t> </a:t>
            </a: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latin typeface="+mn-lt"/>
                <a:ea typeface="Calibri"/>
                <a:cs typeface="Times New Roman"/>
              </a:rPr>
              <a:t>B. A. Frandsen and S. J. L. Billinge Magnetic structure determination from the magnetic pair distribution function (</a:t>
            </a:r>
            <a:r>
              <a:rPr lang="en-US" sz="1200" dirty="0" err="1">
                <a:latin typeface="+mn-lt"/>
                <a:ea typeface="Calibri"/>
                <a:cs typeface="Times New Roman"/>
              </a:rPr>
              <a:t>mPDF</a:t>
            </a:r>
            <a:r>
              <a:rPr lang="en-US" sz="1200" dirty="0">
                <a:latin typeface="+mn-lt"/>
                <a:ea typeface="Calibri"/>
                <a:cs typeface="Times New Roman"/>
              </a:rPr>
              <a:t>): ground state of </a:t>
            </a:r>
            <a:r>
              <a:rPr lang="en-US" sz="1200" dirty="0" err="1">
                <a:latin typeface="+mn-lt"/>
                <a:ea typeface="Calibri"/>
                <a:cs typeface="Times New Roman"/>
              </a:rPr>
              <a:t>MnO</a:t>
            </a:r>
            <a:r>
              <a:rPr lang="en-US" sz="1200" dirty="0">
                <a:latin typeface="+mn-lt"/>
                <a:ea typeface="Calibri"/>
                <a:cs typeface="Times New Roman"/>
              </a:rPr>
              <a:t>, </a:t>
            </a:r>
            <a:r>
              <a:rPr lang="en-US" sz="1200" i="1" dirty="0" err="1">
                <a:latin typeface="+mn-lt"/>
                <a:ea typeface="Calibri"/>
                <a:cs typeface="Times New Roman"/>
              </a:rPr>
              <a:t>Acta</a:t>
            </a:r>
            <a:r>
              <a:rPr lang="en-US" sz="1200" i="1" dirty="0">
                <a:latin typeface="+mn-lt"/>
                <a:ea typeface="Calibri"/>
                <a:cs typeface="Times New Roman"/>
              </a:rPr>
              <a:t> </a:t>
            </a:r>
            <a:r>
              <a:rPr lang="en-US" sz="1200" i="1" dirty="0" err="1">
                <a:latin typeface="+mn-lt"/>
                <a:ea typeface="Calibri"/>
                <a:cs typeface="Times New Roman"/>
              </a:rPr>
              <a:t>Cryst</a:t>
            </a:r>
            <a:r>
              <a:rPr lang="en-US" sz="1200" i="1" dirty="0">
                <a:latin typeface="+mn-lt"/>
                <a:ea typeface="Calibri"/>
                <a:cs typeface="Times New Roman"/>
              </a:rPr>
              <a:t>. A</a:t>
            </a:r>
            <a:r>
              <a:rPr lang="en-US" sz="1200" dirty="0">
                <a:latin typeface="+mn-lt"/>
                <a:ea typeface="Calibri"/>
                <a:cs typeface="Times New Roman"/>
              </a:rPr>
              <a:t>, 3, 325-334, 2015</a:t>
            </a:r>
            <a:r>
              <a:rPr lang="en-US" sz="1200" dirty="0" smtClean="0">
                <a:latin typeface="+mn-lt"/>
                <a:ea typeface="Calibri"/>
                <a:cs typeface="Times New Roman"/>
              </a:rPr>
              <a:t>.</a:t>
            </a: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sz="1200" dirty="0">
              <a:latin typeface="+mn-lt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/>
              <a:t>A. L</a:t>
            </a:r>
            <a:r>
              <a:rPr lang="en-US" sz="1200" dirty="0"/>
              <a:t>. Goodwin, M. G. Tucker, M. T. Dove, and D. A. Keen, Magnetic structure of </a:t>
            </a:r>
            <a:r>
              <a:rPr lang="en-US" sz="1200" dirty="0" err="1"/>
              <a:t>MnO</a:t>
            </a:r>
            <a:r>
              <a:rPr lang="en-US" sz="1200" dirty="0"/>
              <a:t> at 10 k from total neutron scattering data, Phys. Rev. Lett. 96, 047209, 2006. </a:t>
            </a:r>
            <a:endParaRPr lang="en-US" sz="1200" dirty="0" smtClean="0"/>
          </a:p>
          <a:p>
            <a:pPr marL="228600" indent="-2286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AutoNum type="alphaUcPeriod"/>
            </a:pPr>
            <a:endParaRPr lang="en-US" sz="1200" dirty="0"/>
          </a:p>
          <a:p>
            <a:pPr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dirty="0"/>
              <a:t>J. A. M. </a:t>
            </a:r>
            <a:r>
              <a:rPr lang="en-US" sz="1200" dirty="0" err="1"/>
              <a:t>Paddison</a:t>
            </a:r>
            <a:r>
              <a:rPr lang="en-US" sz="1200" dirty="0"/>
              <a:t> and A. L. Goodwin, Empirical magnetic structure solution of frustrated spin systems, Phys. Rev. Lett. 108, 017204, 2012.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967666"/>
            <a:ext cx="411332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4876800" y="891921"/>
            <a:ext cx="38100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</a:t>
            </a:r>
            <a:r>
              <a:rPr lang="en-US" dirty="0" smtClean="0"/>
              <a:t>eing </a:t>
            </a:r>
            <a:r>
              <a:rPr lang="en-US" dirty="0"/>
              <a:t>developed to provide direct access to long-range and short-range magnetic correlations in real </a:t>
            </a:r>
            <a:r>
              <a:rPr lang="en-US" dirty="0" smtClean="0"/>
              <a:t>space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b="1" dirty="0"/>
              <a:t>S</a:t>
            </a:r>
            <a:r>
              <a:rPr lang="en-US" b="1" dirty="0" smtClean="0"/>
              <a:t>pin </a:t>
            </a:r>
            <a:r>
              <a:rPr lang="en-US" b="1" dirty="0"/>
              <a:t>order in diluted magnetic </a:t>
            </a:r>
            <a:r>
              <a:rPr lang="en-US" b="1" dirty="0" smtClean="0"/>
              <a:t>semiconductors, </a:t>
            </a:r>
            <a:r>
              <a:rPr lang="en-US" b="1" dirty="0"/>
              <a:t>spin-stripe correlations in </a:t>
            </a:r>
            <a:r>
              <a:rPr lang="en-US" b="1" dirty="0" err="1"/>
              <a:t>cuprate</a:t>
            </a:r>
            <a:r>
              <a:rPr lang="en-US" b="1" dirty="0"/>
              <a:t> </a:t>
            </a:r>
            <a:r>
              <a:rPr lang="en-US" b="1" dirty="0" smtClean="0"/>
              <a:t>superconductors, spin </a:t>
            </a:r>
            <a:r>
              <a:rPr lang="en-US" b="1" dirty="0"/>
              <a:t>fluctuations in frustrated magnetic </a:t>
            </a:r>
            <a:r>
              <a:rPr lang="en-US" b="1" dirty="0" smtClean="0"/>
              <a:t>systems, etc.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776037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Field-Dependent PDF</a:t>
            </a:r>
            <a:endParaRPr lang="en-US" dirty="0"/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540000">
            <a:off x="4048880" y="1575901"/>
            <a:ext cx="4019550" cy="3895725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0" lon="17717450" rev="21527843"/>
            </a:camera>
            <a:lightRig rig="harsh" dir="t">
              <a:rot lat="0" lon="0" rev="3000000"/>
            </a:lightRig>
          </a:scene3d>
          <a:sp3d extrusionH="63500" contourW="19050">
            <a:bevelT w="82550" h="44450" prst="angle"/>
            <a:bevelB w="82550" h="44450" prst="angle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Arrow Connector 3"/>
          <p:cNvCxnSpPr/>
          <p:nvPr/>
        </p:nvCxnSpPr>
        <p:spPr>
          <a:xfrm flipH="1">
            <a:off x="6099856" y="3498656"/>
            <a:ext cx="2815544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7717770" y="3704358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7276765" y="3278665"/>
            <a:ext cx="839912" cy="380565"/>
            <a:chOff x="2745374" y="5130322"/>
            <a:chExt cx="839912" cy="380565"/>
          </a:xfrm>
        </p:grpSpPr>
        <p:sp>
          <p:nvSpPr>
            <p:cNvPr id="7" name="Rectangle 6"/>
            <p:cNvSpPr/>
            <p:nvPr/>
          </p:nvSpPr>
          <p:spPr>
            <a:xfrm>
              <a:off x="2745915" y="5130322"/>
              <a:ext cx="830883" cy="376698"/>
            </a:xfrm>
            <a:prstGeom prst="rect">
              <a:avLst/>
            </a:prstGeom>
            <a:solidFill>
              <a:srgbClr val="D7C9B1"/>
            </a:solidFill>
            <a:ln w="9525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8" name="Rectangle 56"/>
            <p:cNvSpPr>
              <a:spLocks noChangeArrowheads="1"/>
            </p:cNvSpPr>
            <p:nvPr/>
          </p:nvSpPr>
          <p:spPr bwMode="auto">
            <a:xfrm>
              <a:off x="2750740" y="5136051"/>
              <a:ext cx="830884" cy="37384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9" name="Freeform 57"/>
            <p:cNvSpPr>
              <a:spLocks/>
            </p:cNvSpPr>
            <p:nvPr/>
          </p:nvSpPr>
          <p:spPr bwMode="auto">
            <a:xfrm>
              <a:off x="2745374" y="5132230"/>
              <a:ext cx="205295" cy="161509"/>
            </a:xfrm>
            <a:custGeom>
              <a:avLst/>
              <a:gdLst>
                <a:gd name="T0" fmla="*/ 0 w 640"/>
                <a:gd name="T1" fmla="*/ 476857710 h 464"/>
                <a:gd name="T2" fmla="*/ 636178106 w 640"/>
                <a:gd name="T3" fmla="*/ 691444178 h 464"/>
                <a:gd name="T4" fmla="*/ 848237053 w 640"/>
                <a:gd name="T5" fmla="*/ 0 h 46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40" h="464">
                  <a:moveTo>
                    <a:pt x="0" y="320"/>
                  </a:moveTo>
                  <a:lnTo>
                    <a:pt x="480" y="464"/>
                  </a:lnTo>
                  <a:lnTo>
                    <a:pt x="640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58"/>
            <p:cNvSpPr>
              <a:spLocks/>
            </p:cNvSpPr>
            <p:nvPr/>
          </p:nvSpPr>
          <p:spPr bwMode="auto">
            <a:xfrm>
              <a:off x="2749939" y="5292062"/>
              <a:ext cx="177398" cy="177342"/>
            </a:xfrm>
            <a:custGeom>
              <a:avLst/>
              <a:gdLst>
                <a:gd name="T0" fmla="*/ 634053619 w 556"/>
                <a:gd name="T1" fmla="*/ 0 h 492"/>
                <a:gd name="T2" fmla="*/ 734445905 w 556"/>
                <a:gd name="T3" fmla="*/ 392280295 h 492"/>
                <a:gd name="T4" fmla="*/ 412135358 w 556"/>
                <a:gd name="T5" fmla="*/ 731066982 h 492"/>
                <a:gd name="T6" fmla="*/ 0 w 556"/>
                <a:gd name="T7" fmla="*/ 534927545 h 49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56" h="492">
                  <a:moveTo>
                    <a:pt x="480" y="0"/>
                  </a:moveTo>
                  <a:lnTo>
                    <a:pt x="556" y="264"/>
                  </a:lnTo>
                  <a:lnTo>
                    <a:pt x="312" y="492"/>
                  </a:lnTo>
                  <a:lnTo>
                    <a:pt x="0" y="36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Line 59"/>
            <p:cNvSpPr>
              <a:spLocks noChangeShapeType="1"/>
            </p:cNvSpPr>
            <p:nvPr/>
          </p:nvSpPr>
          <p:spPr bwMode="auto">
            <a:xfrm>
              <a:off x="2845780" y="5465864"/>
              <a:ext cx="8092" cy="4502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60"/>
            <p:cNvSpPr>
              <a:spLocks/>
            </p:cNvSpPr>
            <p:nvPr/>
          </p:nvSpPr>
          <p:spPr bwMode="auto">
            <a:xfrm>
              <a:off x="2915141" y="5243170"/>
              <a:ext cx="201797" cy="188835"/>
            </a:xfrm>
            <a:custGeom>
              <a:avLst/>
              <a:gdLst>
                <a:gd name="T0" fmla="*/ 21127644 w 588"/>
                <a:gd name="T1" fmla="*/ 611933962 h 524"/>
                <a:gd name="T2" fmla="*/ 549330118 w 588"/>
                <a:gd name="T3" fmla="*/ 778285176 h 524"/>
                <a:gd name="T4" fmla="*/ 776457662 w 588"/>
                <a:gd name="T5" fmla="*/ 83174897 h 524"/>
                <a:gd name="T6" fmla="*/ 0 w 588"/>
                <a:gd name="T7" fmla="*/ 0 h 52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88" h="524">
                  <a:moveTo>
                    <a:pt x="16" y="412"/>
                  </a:moveTo>
                  <a:lnTo>
                    <a:pt x="416" y="524"/>
                  </a:lnTo>
                  <a:lnTo>
                    <a:pt x="588" y="56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Line 61"/>
            <p:cNvSpPr>
              <a:spLocks noChangeShapeType="1"/>
            </p:cNvSpPr>
            <p:nvPr/>
          </p:nvSpPr>
          <p:spPr bwMode="auto">
            <a:xfrm flipH="1" flipV="1">
              <a:off x="3065200" y="5134096"/>
              <a:ext cx="48405" cy="13166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Line 62"/>
            <p:cNvSpPr>
              <a:spLocks noChangeShapeType="1"/>
            </p:cNvSpPr>
            <p:nvPr/>
          </p:nvSpPr>
          <p:spPr bwMode="auto">
            <a:xfrm>
              <a:off x="3056740" y="5428919"/>
              <a:ext cx="46389" cy="7891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63"/>
            <p:cNvSpPr>
              <a:spLocks/>
            </p:cNvSpPr>
            <p:nvPr/>
          </p:nvSpPr>
          <p:spPr bwMode="auto">
            <a:xfrm>
              <a:off x="3410626" y="5138798"/>
              <a:ext cx="171035" cy="187534"/>
            </a:xfrm>
            <a:custGeom>
              <a:avLst/>
              <a:gdLst>
                <a:gd name="T0" fmla="*/ 274860455 w 524"/>
                <a:gd name="T1" fmla="*/ 0 h 500"/>
                <a:gd name="T2" fmla="*/ 0 w 524"/>
                <a:gd name="T3" fmla="*/ 364174850 h 500"/>
                <a:gd name="T4" fmla="*/ 465148755 w 524"/>
                <a:gd name="T5" fmla="*/ 746259938 h 500"/>
                <a:gd name="T6" fmla="*/ 692436503 w 524"/>
                <a:gd name="T7" fmla="*/ 632828427 h 5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24" h="500">
                  <a:moveTo>
                    <a:pt x="208" y="0"/>
                  </a:moveTo>
                  <a:lnTo>
                    <a:pt x="0" y="244"/>
                  </a:lnTo>
                  <a:lnTo>
                    <a:pt x="352" y="500"/>
                  </a:lnTo>
                  <a:lnTo>
                    <a:pt x="524" y="424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Line 64"/>
            <p:cNvSpPr>
              <a:spLocks noChangeShapeType="1"/>
            </p:cNvSpPr>
            <p:nvPr/>
          </p:nvSpPr>
          <p:spPr bwMode="auto">
            <a:xfrm flipH="1" flipV="1">
              <a:off x="3219103" y="5136913"/>
              <a:ext cx="188806" cy="9180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65"/>
            <p:cNvSpPr>
              <a:spLocks/>
            </p:cNvSpPr>
            <p:nvPr/>
          </p:nvSpPr>
          <p:spPr bwMode="auto">
            <a:xfrm>
              <a:off x="3095656" y="5161030"/>
              <a:ext cx="181447" cy="120966"/>
            </a:xfrm>
            <a:custGeom>
              <a:avLst/>
              <a:gdLst>
                <a:gd name="T0" fmla="*/ 0 w 556"/>
                <a:gd name="T1" fmla="*/ 201594845 h 336"/>
                <a:gd name="T2" fmla="*/ 618202405 w 556"/>
                <a:gd name="T3" fmla="*/ 498057352 h 336"/>
                <a:gd name="T4" fmla="*/ 734445905 w 556"/>
                <a:gd name="T5" fmla="*/ 0 h 33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56" h="336">
                  <a:moveTo>
                    <a:pt x="0" y="136"/>
                  </a:moveTo>
                  <a:lnTo>
                    <a:pt x="468" y="336"/>
                  </a:lnTo>
                  <a:lnTo>
                    <a:pt x="556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66"/>
            <p:cNvSpPr>
              <a:spLocks/>
            </p:cNvSpPr>
            <p:nvPr/>
          </p:nvSpPr>
          <p:spPr bwMode="auto">
            <a:xfrm>
              <a:off x="3093241" y="5347838"/>
              <a:ext cx="163599" cy="160374"/>
            </a:xfrm>
            <a:custGeom>
              <a:avLst/>
              <a:gdLst>
                <a:gd name="T0" fmla="*/ 0 w 500"/>
                <a:gd name="T1" fmla="*/ 0 h 444"/>
                <a:gd name="T2" fmla="*/ 525842390 w 500"/>
                <a:gd name="T3" fmla="*/ 47746945 h 444"/>
                <a:gd name="T4" fmla="*/ 663942411 w 500"/>
                <a:gd name="T5" fmla="*/ 662496515 h 44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00" h="444">
                  <a:moveTo>
                    <a:pt x="0" y="0"/>
                  </a:moveTo>
                  <a:lnTo>
                    <a:pt x="396" y="32"/>
                  </a:lnTo>
                  <a:lnTo>
                    <a:pt x="500" y="444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67"/>
            <p:cNvSpPr>
              <a:spLocks/>
            </p:cNvSpPr>
            <p:nvPr/>
          </p:nvSpPr>
          <p:spPr bwMode="auto">
            <a:xfrm>
              <a:off x="3222431" y="5275473"/>
              <a:ext cx="230029" cy="203066"/>
            </a:xfrm>
            <a:custGeom>
              <a:avLst/>
              <a:gdLst>
                <a:gd name="T0" fmla="*/ 0 w 704"/>
                <a:gd name="T1" fmla="*/ 361751784 h 564"/>
                <a:gd name="T2" fmla="*/ 121828789 w 704"/>
                <a:gd name="T3" fmla="*/ 29651553 h 564"/>
                <a:gd name="T4" fmla="*/ 487316422 w 704"/>
                <a:gd name="T5" fmla="*/ 0 h 564"/>
                <a:gd name="T6" fmla="*/ 932257282 w 704"/>
                <a:gd name="T7" fmla="*/ 332100231 h 564"/>
                <a:gd name="T8" fmla="*/ 752161780 w 704"/>
                <a:gd name="T9" fmla="*/ 776877782 h 564"/>
                <a:gd name="T10" fmla="*/ 190688759 w 704"/>
                <a:gd name="T11" fmla="*/ 830250577 h 564"/>
                <a:gd name="T12" fmla="*/ 105938903 w 704"/>
                <a:gd name="T13" fmla="*/ 836180888 h 56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04" h="564">
                  <a:moveTo>
                    <a:pt x="0" y="244"/>
                  </a:moveTo>
                  <a:lnTo>
                    <a:pt x="92" y="20"/>
                  </a:lnTo>
                  <a:lnTo>
                    <a:pt x="368" y="0"/>
                  </a:lnTo>
                  <a:lnTo>
                    <a:pt x="704" y="224"/>
                  </a:lnTo>
                  <a:lnTo>
                    <a:pt x="568" y="524"/>
                  </a:lnTo>
                  <a:lnTo>
                    <a:pt x="144" y="560"/>
                  </a:lnTo>
                  <a:lnTo>
                    <a:pt x="80" y="564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Line 68"/>
            <p:cNvSpPr>
              <a:spLocks noChangeShapeType="1"/>
            </p:cNvSpPr>
            <p:nvPr/>
          </p:nvSpPr>
          <p:spPr bwMode="auto">
            <a:xfrm flipH="1" flipV="1">
              <a:off x="3451527" y="5356664"/>
              <a:ext cx="133759" cy="817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Line 69"/>
            <p:cNvSpPr>
              <a:spLocks noChangeShapeType="1"/>
            </p:cNvSpPr>
            <p:nvPr/>
          </p:nvSpPr>
          <p:spPr bwMode="auto">
            <a:xfrm>
              <a:off x="3411695" y="5464870"/>
              <a:ext cx="53024" cy="4406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Line 70"/>
            <p:cNvSpPr>
              <a:spLocks noChangeShapeType="1"/>
            </p:cNvSpPr>
            <p:nvPr/>
          </p:nvSpPr>
          <p:spPr bwMode="auto">
            <a:xfrm flipV="1">
              <a:off x="3337859" y="5207521"/>
              <a:ext cx="29745" cy="695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Line 71"/>
            <p:cNvSpPr>
              <a:spLocks noChangeShapeType="1"/>
            </p:cNvSpPr>
            <p:nvPr/>
          </p:nvSpPr>
          <p:spPr bwMode="auto">
            <a:xfrm flipH="1">
              <a:off x="3515516" y="5324578"/>
              <a:ext cx="14376" cy="4050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8102000" y="2258508"/>
            <a:ext cx="364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Q</a:t>
            </a:r>
          </a:p>
        </p:txBody>
      </p:sp>
      <p:sp>
        <p:nvSpPr>
          <p:cNvPr id="25" name="Arc 24"/>
          <p:cNvSpPr/>
          <p:nvPr/>
        </p:nvSpPr>
        <p:spPr>
          <a:xfrm rot="19380458">
            <a:off x="7635746" y="2606559"/>
            <a:ext cx="415212" cy="419407"/>
          </a:xfrm>
          <a:prstGeom prst="arc">
            <a:avLst>
              <a:gd name="adj1" fmla="val 16812298"/>
              <a:gd name="adj2" fmla="val 612209"/>
            </a:avLst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8012414" y="2611836"/>
            <a:ext cx="298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η</a:t>
            </a:r>
          </a:p>
        </p:txBody>
      </p:sp>
      <p:cxnSp>
        <p:nvCxnSpPr>
          <p:cNvPr id="27" name="Straight Arrow Connector 26"/>
          <p:cNvCxnSpPr/>
          <p:nvPr/>
        </p:nvCxnSpPr>
        <p:spPr>
          <a:xfrm flipH="1" flipV="1">
            <a:off x="5795108" y="1371600"/>
            <a:ext cx="323427" cy="2150548"/>
          </a:xfrm>
          <a:prstGeom prst="straightConnector1">
            <a:avLst/>
          </a:prstGeom>
          <a:ln w="28575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V="1">
            <a:off x="6118534" y="1611070"/>
            <a:ext cx="152401" cy="1911075"/>
          </a:xfrm>
          <a:prstGeom prst="straightConnector1">
            <a:avLst/>
          </a:prstGeom>
          <a:ln w="28575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>
            <a:off x="4972390" y="3522145"/>
            <a:ext cx="1146145" cy="306793"/>
          </a:xfrm>
          <a:prstGeom prst="straightConnector1">
            <a:avLst/>
          </a:prstGeom>
          <a:ln w="28575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 flipV="1">
            <a:off x="4972390" y="3134024"/>
            <a:ext cx="1146146" cy="388121"/>
          </a:xfrm>
          <a:prstGeom prst="straightConnector1">
            <a:avLst/>
          </a:prstGeom>
          <a:ln w="28575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4972390" y="3828938"/>
                <a:ext cx="78258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bg1"/>
                    </a:solidFill>
                  </a:rPr>
                  <a:t>Q within </a:t>
                </a:r>
              </a:p>
              <a:p>
                <a:r>
                  <a:rPr lang="en-US" sz="1200" dirty="0">
                    <a:solidFill>
                      <a:schemeClr val="bg1"/>
                    </a:solidFill>
                  </a:rPr>
                  <a:t>10° </a:t>
                </a:r>
                <a14:m>
                  <m:oMath xmlns:m="http://schemas.openxmlformats.org/officeDocument/2006/math">
                    <m:r>
                      <a:rPr lang="en-US" sz="1200" i="1" smtClean="0">
                        <a:solidFill>
                          <a:schemeClr val="bg1"/>
                        </a:solidFill>
                        <a:latin typeface="Cambria Math"/>
                        <a:ea typeface="Cambria Math"/>
                      </a:rPr>
                      <m:t>⊥</m:t>
                    </m:r>
                  </m:oMath>
                </a14:m>
                <a:r>
                  <a:rPr lang="en-US" sz="1200" dirty="0">
                    <a:solidFill>
                      <a:schemeClr val="bg1"/>
                    </a:solidFill>
                  </a:rPr>
                  <a:t> E</a:t>
                </a:r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2390" y="3828938"/>
                <a:ext cx="782587" cy="461665"/>
              </a:xfrm>
              <a:prstGeom prst="rect">
                <a:avLst/>
              </a:prstGeom>
              <a:blipFill rotWithShape="1">
                <a:blip r:embed="rId4"/>
                <a:stretch>
                  <a:fillRect l="-781" t="-1316" b="-78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TextBox 31"/>
          <p:cNvSpPr txBox="1"/>
          <p:nvPr/>
        </p:nvSpPr>
        <p:spPr>
          <a:xfrm>
            <a:off x="5140492" y="1576291"/>
            <a:ext cx="7825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Q within </a:t>
            </a:r>
          </a:p>
          <a:p>
            <a:r>
              <a:rPr lang="en-US" sz="1200" dirty="0">
                <a:solidFill>
                  <a:schemeClr val="bg1"/>
                </a:solidFill>
              </a:rPr>
              <a:t>10° || E</a:t>
            </a:r>
          </a:p>
        </p:txBody>
      </p:sp>
      <p:cxnSp>
        <p:nvCxnSpPr>
          <p:cNvPr id="33" name="Straight Arrow Connector 32"/>
          <p:cNvCxnSpPr/>
          <p:nvPr/>
        </p:nvCxnSpPr>
        <p:spPr>
          <a:xfrm flipH="1" flipV="1">
            <a:off x="6058655" y="2088956"/>
            <a:ext cx="1679501" cy="14097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V="1">
            <a:off x="7733997" y="2394031"/>
            <a:ext cx="1448" cy="1582511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V="1">
            <a:off x="7756505" y="2476975"/>
            <a:ext cx="360004" cy="1039140"/>
          </a:xfrm>
          <a:prstGeom prst="straightConnector1">
            <a:avLst/>
          </a:prstGeom>
          <a:ln w="28575">
            <a:solidFill>
              <a:srgbClr val="0070C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8063885" y="3484274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X-rays</a:t>
            </a:r>
          </a:p>
        </p:txBody>
      </p:sp>
      <p:sp>
        <p:nvSpPr>
          <p:cNvPr id="37" name="Content Placeholder 2"/>
          <p:cNvSpPr txBox="1">
            <a:spLocks/>
          </p:cNvSpPr>
          <p:nvPr/>
        </p:nvSpPr>
        <p:spPr>
          <a:xfrm>
            <a:off x="304800" y="914400"/>
            <a:ext cx="4144534" cy="4495800"/>
          </a:xfrm>
          <a:prstGeom prst="rect">
            <a:avLst/>
          </a:prstGeom>
        </p:spPr>
        <p:txBody>
          <a:bodyPr/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X-ray total scattering measured while static electric fields (0 to ~4 kV/mm) are applied to </a:t>
            </a:r>
            <a:r>
              <a:rPr lang="en-US" sz="2000" dirty="0" smtClean="0">
                <a:ea typeface="+mj-ea"/>
                <a:cs typeface="Times New Roman" panose="02020603050405020304" pitchFamily="18" charset="0"/>
              </a:rPr>
              <a:t>Na</a:t>
            </a:r>
            <a:r>
              <a:rPr lang="en-US" sz="2000" baseline="-25000" dirty="0" smtClean="0">
                <a:ea typeface="+mj-ea"/>
                <a:cs typeface="Times New Roman" panose="02020603050405020304" pitchFamily="18" charset="0"/>
              </a:rPr>
              <a:t>½</a:t>
            </a:r>
            <a:r>
              <a:rPr lang="en-US" sz="2000" dirty="0" smtClean="0">
                <a:ea typeface="+mj-ea"/>
                <a:cs typeface="Times New Roman" panose="02020603050405020304" pitchFamily="18" charset="0"/>
              </a:rPr>
              <a:t>Bi</a:t>
            </a:r>
            <a:r>
              <a:rPr lang="en-US" sz="2000" baseline="-25000" dirty="0" smtClean="0">
                <a:ea typeface="+mj-ea"/>
                <a:cs typeface="Times New Roman" panose="02020603050405020304" pitchFamily="18" charset="0"/>
              </a:rPr>
              <a:t>½</a:t>
            </a:r>
            <a:r>
              <a:rPr lang="en-US" sz="2000" dirty="0" smtClean="0">
                <a:ea typeface="+mj-ea"/>
                <a:cs typeface="Times New Roman" panose="02020603050405020304" pitchFamily="18" charset="0"/>
              </a:rPr>
              <a:t>TiO</a:t>
            </a:r>
            <a:r>
              <a:rPr lang="en-US" sz="2000" baseline="-25000" dirty="0" smtClean="0">
                <a:ea typeface="+mj-ea"/>
                <a:cs typeface="Times New Roman" panose="02020603050405020304" pitchFamily="18" charset="0"/>
              </a:rPr>
              <a:t>3</a:t>
            </a:r>
            <a:r>
              <a:rPr lang="en-US" sz="3200" baseline="-25000" dirty="0" smtClean="0">
                <a:solidFill>
                  <a:srgbClr val="1E7640"/>
                </a:solidFill>
                <a:latin typeface="Arial Black" pitchFamily="34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000" dirty="0" smtClean="0"/>
              <a:t>polycrystalline ceramic samples</a:t>
            </a:r>
          </a:p>
          <a:p>
            <a:r>
              <a:rPr lang="en-US" sz="2000" dirty="0"/>
              <a:t>Bi</a:t>
            </a:r>
            <a:r>
              <a:rPr lang="en-US" sz="2000" baseline="30000" dirty="0"/>
              <a:t>3+ </a:t>
            </a:r>
            <a:r>
              <a:rPr lang="en-US" sz="2000" dirty="0"/>
              <a:t>reorientation </a:t>
            </a:r>
            <a:r>
              <a:rPr lang="en-US" sz="2000" dirty="0" smtClean="0"/>
              <a:t>observed at </a:t>
            </a:r>
            <a:r>
              <a:rPr lang="en-US" sz="2000" dirty="0"/>
              <a:t>high electric </a:t>
            </a:r>
            <a:r>
              <a:rPr lang="en-US" sz="2000" dirty="0" smtClean="0"/>
              <a:t>field</a:t>
            </a:r>
            <a:endParaRPr lang="en-US" sz="2000" dirty="0"/>
          </a:p>
        </p:txBody>
      </p:sp>
      <p:sp>
        <p:nvSpPr>
          <p:cNvPr id="38" name="Arc 37"/>
          <p:cNvSpPr/>
          <p:nvPr/>
        </p:nvSpPr>
        <p:spPr>
          <a:xfrm rot="17290308">
            <a:off x="7851995" y="2664945"/>
            <a:ext cx="202026" cy="241709"/>
          </a:xfrm>
          <a:prstGeom prst="arc">
            <a:avLst>
              <a:gd name="adj1" fmla="val 20747668"/>
              <a:gd name="adj2" fmla="val 1789097"/>
            </a:avLst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93" t="64259"/>
          <a:stretch/>
        </p:blipFill>
        <p:spPr>
          <a:xfrm>
            <a:off x="7010400" y="4377281"/>
            <a:ext cx="2048256" cy="1719072"/>
          </a:xfrm>
          <a:prstGeom prst="rect">
            <a:avLst/>
          </a:prstGeom>
        </p:spPr>
      </p:pic>
      <p:sp>
        <p:nvSpPr>
          <p:cNvPr id="40" name="Rectangle 39"/>
          <p:cNvSpPr/>
          <p:nvPr/>
        </p:nvSpPr>
        <p:spPr>
          <a:xfrm>
            <a:off x="159039" y="6154579"/>
            <a:ext cx="608936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T.-M. Usher, I. Levin, J.E. Daniels, and J.L. Jones, </a:t>
            </a:r>
            <a:r>
              <a:rPr lang="en-US" sz="1200" i="1" dirty="0">
                <a:latin typeface="+mn-lt"/>
              </a:rPr>
              <a:t>Scientific Reports</a:t>
            </a:r>
            <a:r>
              <a:rPr lang="en-US" sz="1200" dirty="0">
                <a:latin typeface="+mn-lt"/>
              </a:rPr>
              <a:t> 5, 14678 (2015)</a:t>
            </a:r>
          </a:p>
        </p:txBody>
      </p:sp>
      <p:sp>
        <p:nvSpPr>
          <p:cNvPr id="41" name="Rectangle 40"/>
          <p:cNvSpPr/>
          <p:nvPr/>
        </p:nvSpPr>
        <p:spPr>
          <a:xfrm>
            <a:off x="5217554" y="838200"/>
            <a:ext cx="15397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11-ID-B, APS</a:t>
            </a:r>
            <a:endParaRPr lang="en-US" dirty="0"/>
          </a:p>
        </p:txBody>
      </p:sp>
      <p:pic>
        <p:nvPicPr>
          <p:cNvPr id="43" name="Content Placeholder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6" r="10259"/>
          <a:stretch/>
        </p:blipFill>
        <p:spPr bwMode="auto">
          <a:xfrm>
            <a:off x="942927" y="3048000"/>
            <a:ext cx="3019473" cy="3074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5749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36290" cy="877163"/>
          </a:xfrm>
        </p:spPr>
        <p:txBody>
          <a:bodyPr/>
          <a:lstStyle/>
          <a:p>
            <a:r>
              <a:rPr lang="en-US" dirty="0" smtClean="0"/>
              <a:t>When Should You Pursue PDF Studies of a Crystalline Material?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en-US" sz="1800" dirty="0" smtClean="0"/>
              <a:t>You have modeled everything you can in reciprocal space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1800" dirty="0" smtClean="0"/>
              <a:t>You suspect the local structure may differ from the long-range structure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3000" dirty="0" smtClean="0">
                <a:solidFill>
                  <a:schemeClr val="tx2"/>
                </a:solidFill>
                <a:latin typeface="+mj-lt"/>
              </a:rPr>
              <a:t>Why Would You Suspect a Distinct Local Structure?</a:t>
            </a:r>
          </a:p>
          <a:p>
            <a:pPr marL="0" indent="0">
              <a:buNone/>
            </a:pPr>
            <a:r>
              <a:rPr lang="en-US" sz="1800" dirty="0" smtClean="0"/>
              <a:t>Maybe…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 smtClean="0"/>
              <a:t>You find signatures </a:t>
            </a:r>
            <a:r>
              <a:rPr lang="en-US" sz="1800" dirty="0"/>
              <a:t>of disorder </a:t>
            </a:r>
            <a:r>
              <a:rPr lang="en-US" sz="1800" dirty="0" smtClean="0"/>
              <a:t>through </a:t>
            </a:r>
            <a:r>
              <a:rPr lang="en-US" sz="1800" dirty="0"/>
              <a:t>complementary </a:t>
            </a:r>
            <a:r>
              <a:rPr lang="en-US" sz="1800" dirty="0" smtClean="0"/>
              <a:t>methods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 smtClean="0"/>
              <a:t>An </a:t>
            </a:r>
            <a:r>
              <a:rPr lang="en-US" sz="1800" dirty="0"/>
              <a:t>average structure model fails to explain observed material </a:t>
            </a:r>
            <a:r>
              <a:rPr lang="en-US" sz="1800" dirty="0" smtClean="0"/>
              <a:t>properties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 smtClean="0"/>
              <a:t>A theoretical </a:t>
            </a:r>
            <a:r>
              <a:rPr lang="en-US" sz="1800" dirty="0"/>
              <a:t>study proposes an alternate structure to the one </a:t>
            </a:r>
            <a:r>
              <a:rPr lang="en-US" sz="1800" dirty="0" smtClean="0"/>
              <a:t>globally observed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 smtClean="0"/>
              <a:t>Lots of experience with a materials family or structural archetype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000569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pi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84250" y="2286000"/>
            <a:ext cx="320675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7" name="Picture 3" descr="pi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1850" y="2286000"/>
            <a:ext cx="320675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Bragg peaks </a:t>
            </a:r>
            <a:r>
              <a:rPr lang="en-US" dirty="0" smtClean="0"/>
              <a:t>are “blind”</a:t>
            </a:r>
            <a:endParaRPr lang="en-US" dirty="0"/>
          </a:p>
        </p:txBody>
      </p:sp>
      <p:pic>
        <p:nvPicPr>
          <p:cNvPr id="52229" name="Picture 5" descr="crystal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62800" y="914400"/>
            <a:ext cx="1524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0" name="Picture 6" descr="crystal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914400"/>
            <a:ext cx="1524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3239" name="Text Box 7"/>
          <p:cNvSpPr txBox="1">
            <a:spLocks noChangeArrowheads="1"/>
          </p:cNvSpPr>
          <p:nvPr/>
        </p:nvSpPr>
        <p:spPr bwMode="auto">
          <a:xfrm>
            <a:off x="2209800" y="914400"/>
            <a:ext cx="4572000" cy="9906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/>
          <a:lstStyle/>
          <a:p>
            <a:pPr algn="ctr">
              <a:defRPr/>
            </a:pPr>
            <a:r>
              <a:rPr lang="en-US" dirty="0">
                <a:solidFill>
                  <a:schemeClr val="accent2"/>
                </a:solidFill>
                <a:latin typeface="+mn-lt"/>
              </a:rPr>
              <a:t>Bragg scattering: </a:t>
            </a:r>
            <a:r>
              <a:rPr lang="en-US" dirty="0">
                <a:latin typeface="+mn-lt"/>
              </a:rPr>
              <a:t>Information about the </a:t>
            </a:r>
            <a:r>
              <a:rPr lang="en-US" i="1" dirty="0">
                <a:latin typeface="+mn-lt"/>
              </a:rPr>
              <a:t>average</a:t>
            </a:r>
            <a:r>
              <a:rPr lang="en-US" dirty="0">
                <a:latin typeface="+mn-lt"/>
              </a:rPr>
              <a:t> structure, </a:t>
            </a:r>
            <a:r>
              <a:rPr lang="en-US" i="1" dirty="0">
                <a:latin typeface="+mn-lt"/>
              </a:rPr>
              <a:t>e.g.</a:t>
            </a:r>
            <a:r>
              <a:rPr lang="en-US" dirty="0">
                <a:latin typeface="+mn-lt"/>
              </a:rPr>
              <a:t> average positions, displacement parameters and occupancies. </a:t>
            </a:r>
          </a:p>
        </p:txBody>
      </p:sp>
    </p:spTree>
    <p:extLst>
      <p:ext uri="{BB962C8B-B14F-4D97-AF65-F5344CB8AC3E}">
        <p14:creationId xmlns:p14="http://schemas.microsoft.com/office/powerpoint/2010/main" val="19982758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5" name="Text Box 3"/>
          <p:cNvSpPr txBox="1">
            <a:spLocks noChangeArrowheads="1"/>
          </p:cNvSpPr>
          <p:nvPr/>
        </p:nvSpPr>
        <p:spPr bwMode="auto">
          <a:xfrm>
            <a:off x="4495800" y="2971800"/>
            <a:ext cx="3886200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graphicFrame>
        <p:nvGraphicFramePr>
          <p:cNvPr id="12" name="Diagram 11"/>
          <p:cNvGraphicFramePr/>
          <p:nvPr>
            <p:extLst>
              <p:ext uri="{D42A27DB-BD31-4B8C-83A1-F6EECF244321}">
                <p14:modId xmlns:p14="http://schemas.microsoft.com/office/powerpoint/2010/main" val="1438654432"/>
              </p:ext>
            </p:extLst>
          </p:nvPr>
        </p:nvGraphicFramePr>
        <p:xfrm>
          <a:off x="609600" y="1574800"/>
          <a:ext cx="8001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7372350" cy="14478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j-ea"/>
              <a:cs typeface="Arial" pitchFamily="34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smtClean="0"/>
              <a:t>Some Resources and Programs</a:t>
            </a:r>
            <a:br>
              <a:rPr lang="en-US" dirty="0" smtClean="0"/>
            </a:b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304799" y="1169343"/>
            <a:ext cx="7108501" cy="515525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US" sz="1400" dirty="0" smtClean="0">
                <a:latin typeface="+mn-lt"/>
                <a:ea typeface="AdvOpti-I" pitchFamily="34"/>
                <a:cs typeface="Lucida Sans Unicode" pitchFamily="34" charset="0"/>
              </a:rPr>
              <a:t>S.J.L. Billinge and I. Levin, The Problem with Determining Atomic Structure at the Nanoscale, Science 316, 561 (2007).</a:t>
            </a:r>
            <a:r>
              <a:rPr lang="en-US" sz="1400" dirty="0" smtClean="0"/>
              <a:t> </a:t>
            </a:r>
            <a:r>
              <a:rPr lang="en-US" sz="1400" u="sng" dirty="0" smtClean="0">
                <a:hlinkClick r:id="rId2"/>
              </a:rPr>
              <a:t>http://dx.doi.rog/10.1126/science.1135080</a:t>
            </a:r>
            <a:endParaRPr lang="en-US" sz="1400" dirty="0" smtClean="0"/>
          </a:p>
          <a:p>
            <a:pPr>
              <a:spcBef>
                <a:spcPts val="0"/>
              </a:spcBef>
            </a:pPr>
            <a:endParaRPr lang="en-US" sz="1400" dirty="0" smtClean="0">
              <a:latin typeface="+mn-lt"/>
              <a:ea typeface="AdvOpti-I" pitchFamily="34"/>
              <a:cs typeface="Lucida Sans Unicode" pitchFamily="34" charset="0"/>
            </a:endParaRPr>
          </a:p>
          <a:p>
            <a:pPr>
              <a:spcBef>
                <a:spcPts val="0"/>
              </a:spcBef>
            </a:pPr>
            <a:r>
              <a:rPr lang="en-US" sz="1400" dirty="0" smtClean="0">
                <a:latin typeface="+mn-lt"/>
                <a:ea typeface="AdvOpti-I" pitchFamily="34"/>
                <a:cs typeface="Lucida Sans Unicode" pitchFamily="34" charset="0"/>
              </a:rPr>
              <a:t>T. </a:t>
            </a:r>
            <a:r>
              <a:rPr lang="en-US" sz="1400" dirty="0" err="1" smtClean="0">
                <a:latin typeface="+mn-lt"/>
                <a:ea typeface="AdvOpti-I" pitchFamily="34"/>
                <a:cs typeface="Lucida Sans Unicode" pitchFamily="34" charset="0"/>
              </a:rPr>
              <a:t>Egami</a:t>
            </a:r>
            <a:r>
              <a:rPr lang="en-US" sz="1400" dirty="0" smtClean="0">
                <a:latin typeface="+mn-lt"/>
                <a:ea typeface="AdvOpti-I" pitchFamily="34"/>
                <a:cs typeface="Lucida Sans Unicode" pitchFamily="34" charset="0"/>
              </a:rPr>
              <a:t> and S. J. L. </a:t>
            </a:r>
            <a:r>
              <a:rPr lang="en-US" sz="1400" dirty="0" err="1" smtClean="0">
                <a:latin typeface="+mn-lt"/>
                <a:ea typeface="AdvOpti-I" pitchFamily="34"/>
                <a:cs typeface="Lucida Sans Unicode" pitchFamily="34" charset="0"/>
              </a:rPr>
              <a:t>Billinge</a:t>
            </a:r>
            <a:r>
              <a:rPr lang="en-US" sz="1400" dirty="0" smtClean="0">
                <a:latin typeface="+mn-lt"/>
                <a:ea typeface="AdvOpti-I" pitchFamily="34"/>
                <a:cs typeface="Lucida Sans Unicode" pitchFamily="34" charset="0"/>
              </a:rPr>
              <a:t>, Underneath the Bragg peaks: structural analysis of complex materials, </a:t>
            </a:r>
            <a:r>
              <a:rPr lang="en-US" sz="1400" dirty="0" err="1" smtClean="0">
                <a:latin typeface="+mn-lt"/>
                <a:ea typeface="AdvOpti-I" pitchFamily="34"/>
                <a:cs typeface="Lucida Sans Unicode" pitchFamily="34" charset="0"/>
              </a:rPr>
              <a:t>Pergamon</a:t>
            </a:r>
            <a:r>
              <a:rPr lang="en-US" sz="1400" dirty="0" smtClean="0">
                <a:latin typeface="+mn-lt"/>
                <a:ea typeface="AdvOpti-I" pitchFamily="34"/>
                <a:cs typeface="Lucida Sans Unicode" pitchFamily="34" charset="0"/>
              </a:rPr>
              <a:t> Press Elsevier, Oxford, England, 2003.</a:t>
            </a:r>
          </a:p>
          <a:p>
            <a:pPr>
              <a:spcBef>
                <a:spcPts val="0"/>
              </a:spcBef>
            </a:pPr>
            <a:endParaRPr lang="en-US" sz="1400" dirty="0" smtClean="0">
              <a:latin typeface="+mn-lt"/>
              <a:ea typeface="AdvOpti-I" pitchFamily="34"/>
              <a:cs typeface="Lucida Sans Unicode" pitchFamily="34" charset="0"/>
            </a:endParaRPr>
          </a:p>
          <a:p>
            <a:pPr>
              <a:spcBef>
                <a:spcPts val="0"/>
              </a:spcBef>
            </a:pPr>
            <a:r>
              <a:rPr lang="en-US" sz="1400" dirty="0" smtClean="0">
                <a:latin typeface="+mn-lt"/>
                <a:ea typeface="AdvOpti-I" pitchFamily="34"/>
                <a:cs typeface="Lucida Sans Unicode" pitchFamily="34" charset="0"/>
              </a:rPr>
              <a:t>D. A. Keen, Derivation of commonly used functions for the pair distribution function, technique J. Appl. </a:t>
            </a:r>
            <a:r>
              <a:rPr lang="en-US" sz="1400" dirty="0" err="1" smtClean="0">
                <a:latin typeface="+mn-lt"/>
                <a:ea typeface="AdvOpti-I" pitchFamily="34"/>
                <a:cs typeface="Lucida Sans Unicode" pitchFamily="34" charset="0"/>
              </a:rPr>
              <a:t>Cryst</a:t>
            </a:r>
            <a:r>
              <a:rPr lang="en-US" sz="1400" dirty="0" smtClean="0">
                <a:latin typeface="+mn-lt"/>
                <a:ea typeface="AdvOpti-I" pitchFamily="34"/>
                <a:cs typeface="Lucida Sans Unicode" pitchFamily="34" charset="0"/>
              </a:rPr>
              <a:t>. 34 (2001) 172-177.</a:t>
            </a:r>
          </a:p>
          <a:p>
            <a:pPr>
              <a:spcBef>
                <a:spcPts val="0"/>
              </a:spcBef>
            </a:pPr>
            <a:endParaRPr lang="en-US" sz="1400" dirty="0" smtClean="0">
              <a:latin typeface="+mn-lt"/>
              <a:ea typeface="AdvOpti-I" pitchFamily="34"/>
              <a:cs typeface="Lucida Sans Unicode" pitchFamily="34" charset="0"/>
            </a:endParaRPr>
          </a:p>
          <a:p>
            <a:pPr>
              <a:spcBef>
                <a:spcPts val="0"/>
              </a:spcBef>
            </a:pPr>
            <a:r>
              <a:rPr lang="en-US" sz="1400" dirty="0" smtClean="0">
                <a:latin typeface="+mn-lt"/>
              </a:rPr>
              <a:t>R. </a:t>
            </a:r>
            <a:r>
              <a:rPr lang="en-US" sz="1400" dirty="0" err="1" smtClean="0">
                <a:latin typeface="+mn-lt"/>
              </a:rPr>
              <a:t>Neder</a:t>
            </a:r>
            <a:r>
              <a:rPr lang="en-US" sz="1400" dirty="0" smtClean="0">
                <a:latin typeface="+mn-lt"/>
              </a:rPr>
              <a:t> and Th. Proffen</a:t>
            </a:r>
            <a:r>
              <a:rPr lang="en-US" sz="1400" i="1" dirty="0" smtClean="0">
                <a:latin typeface="+mn-lt"/>
              </a:rPr>
              <a:t>, Diffuse Scattering and Defect Structure Simulation</a:t>
            </a:r>
            <a:r>
              <a:rPr lang="en-US" sz="1400" dirty="0" smtClean="0">
                <a:latin typeface="+mn-lt"/>
              </a:rPr>
              <a:t>, Oxford University Press, 2008.</a:t>
            </a:r>
          </a:p>
          <a:p>
            <a:pPr>
              <a:spcBef>
                <a:spcPts val="0"/>
              </a:spcBef>
            </a:pPr>
            <a:endParaRPr lang="en-US" sz="1400" dirty="0" smtClean="0">
              <a:latin typeface="+mn-lt"/>
            </a:endParaRPr>
          </a:p>
          <a:p>
            <a:pPr>
              <a:spcBef>
                <a:spcPts val="0"/>
              </a:spcBef>
            </a:pPr>
            <a:r>
              <a:rPr lang="en-US" sz="1400" dirty="0" smtClean="0">
                <a:latin typeface="+mn-lt"/>
                <a:ea typeface="AdvOpti-I" pitchFamily="34"/>
                <a:cs typeface="Lucida Sans Unicode" pitchFamily="34" charset="0"/>
              </a:rPr>
              <a:t>M. G. Tucker, M. T. Dove, and D. A. Keen, Application of the reverse Monte Carlo method to crystalline materials, J. Appl. </a:t>
            </a:r>
            <a:r>
              <a:rPr lang="en-US" sz="1400" dirty="0" err="1" smtClean="0">
                <a:latin typeface="+mn-lt"/>
                <a:ea typeface="AdvOpti-I" pitchFamily="34"/>
                <a:cs typeface="Lucida Sans Unicode" pitchFamily="34" charset="0"/>
              </a:rPr>
              <a:t>Cryst</a:t>
            </a:r>
            <a:r>
              <a:rPr lang="en-US" sz="1400" dirty="0" smtClean="0">
                <a:latin typeface="+mn-lt"/>
                <a:ea typeface="AdvOpti-I" pitchFamily="34"/>
                <a:cs typeface="Lucida Sans Unicode" pitchFamily="34" charset="0"/>
              </a:rPr>
              <a:t>. 34, 630-638 (2001). </a:t>
            </a:r>
          </a:p>
          <a:p>
            <a:pPr>
              <a:spcBef>
                <a:spcPts val="0"/>
              </a:spcBef>
            </a:pPr>
            <a:endParaRPr lang="en-US" sz="1400" dirty="0" smtClean="0">
              <a:latin typeface="+mn-lt"/>
              <a:cs typeface="Lucida Sans Unicode" pitchFamily="34" charset="0"/>
            </a:endParaRPr>
          </a:p>
          <a:p>
            <a:pPr>
              <a:spcBef>
                <a:spcPts val="0"/>
              </a:spcBef>
            </a:pPr>
            <a:r>
              <a:rPr lang="en-US" sz="1400" dirty="0" smtClean="0"/>
              <a:t>D. A. Keen and A. L. Goodwin, The crystallography of correlated disorder, Nature 521, 303–309, 2015. </a:t>
            </a:r>
            <a:r>
              <a:rPr lang="en-US" sz="1400" u="sng" dirty="0" smtClean="0">
                <a:hlinkClick r:id="rId3"/>
              </a:rPr>
              <a:t>http://dx.doi.org/10.1038/nature14453</a:t>
            </a:r>
            <a:endParaRPr lang="en-US" sz="1400" u="sng" dirty="0" smtClean="0"/>
          </a:p>
          <a:p>
            <a:pPr>
              <a:spcBef>
                <a:spcPts val="0"/>
              </a:spcBef>
            </a:pPr>
            <a:endParaRPr lang="en-US" sz="1400" u="sng" dirty="0"/>
          </a:p>
          <a:p>
            <a:pPr>
              <a:spcBef>
                <a:spcPts val="0"/>
              </a:spcBef>
            </a:pPr>
            <a:r>
              <a:rPr lang="en-US" sz="1400" dirty="0"/>
              <a:t>H. Y. </a:t>
            </a:r>
            <a:r>
              <a:rPr lang="en-US" sz="1400" dirty="0" err="1"/>
              <a:t>Playford</a:t>
            </a:r>
            <a:r>
              <a:rPr lang="en-US" sz="1400" dirty="0"/>
              <a:t>, L. R. Owen, I. Levin, and M. G. Tucker, New insights into complex materials using Reverse Monte Carlo modeling, Annual Review of Materials Research, 44, 429-449, 2014. </a:t>
            </a:r>
            <a:r>
              <a:rPr lang="en-US" sz="1400" u="sng" dirty="0">
                <a:hlinkClick r:id="rId4"/>
              </a:rPr>
              <a:t>http://dx.doi.org/10.1146/annurev-matsci-071312-121712</a:t>
            </a:r>
            <a:endParaRPr lang="en-US" sz="1400" dirty="0"/>
          </a:p>
          <a:p>
            <a:r>
              <a:rPr lang="en-US" sz="1400" dirty="0"/>
              <a:t> </a:t>
            </a:r>
          </a:p>
          <a:p>
            <a:pPr>
              <a:spcBef>
                <a:spcPct val="50000"/>
              </a:spcBef>
            </a:pPr>
            <a:endParaRPr lang="en-US" sz="1400" dirty="0" smtClean="0">
              <a:latin typeface="+mn-lt"/>
              <a:cs typeface="Lucida Sans Unicode" pitchFamily="34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0" y="0"/>
            <a:ext cx="7372350" cy="1447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j-ea"/>
              <a:cs typeface="Arial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28678" cy="877163"/>
          </a:xfrm>
        </p:spPr>
        <p:txBody>
          <a:bodyPr/>
          <a:lstStyle/>
          <a:p>
            <a:pPr lvl="0"/>
            <a:r>
              <a:rPr lang="en-US" dirty="0" smtClean="0"/>
              <a:t>References &amp; Reviews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2350" y="4419600"/>
            <a:ext cx="1385343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301" y="2438400"/>
            <a:ext cx="1150788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1635" y="457200"/>
            <a:ext cx="1202097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5" name="Rectangle 8"/>
          <p:cNvSpPr>
            <a:spLocks noChangeArrowheads="1"/>
          </p:cNvSpPr>
          <p:nvPr/>
        </p:nvSpPr>
        <p:spPr bwMode="auto">
          <a:xfrm>
            <a:off x="304800" y="1073289"/>
            <a:ext cx="8458200" cy="535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dirty="0" smtClean="0"/>
              <a:t>Atomic PDF from total (Bragg and diffuse) scattering data gives access to: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Amorphous and nanomaterial </a:t>
            </a:r>
            <a:r>
              <a:rPr lang="en-US" dirty="0" smtClean="0"/>
              <a:t>structure</a:t>
            </a:r>
          </a:p>
          <a:p>
            <a:endParaRPr lang="en-US" dirty="0"/>
          </a:p>
          <a:p>
            <a:r>
              <a:rPr lang="en-US" dirty="0" smtClean="0"/>
              <a:t>Departure </a:t>
            </a:r>
            <a:r>
              <a:rPr lang="en-US" dirty="0"/>
              <a:t>from long range (average structure)</a:t>
            </a:r>
          </a:p>
          <a:p>
            <a:pPr lvl="1">
              <a:buClr>
                <a:schemeClr val="tx2"/>
              </a:buClr>
            </a:pPr>
            <a:r>
              <a:rPr lang="en-US" dirty="0" smtClean="0"/>
              <a:t>Displacements</a:t>
            </a:r>
            <a:endParaRPr lang="en-US" dirty="0"/>
          </a:p>
          <a:p>
            <a:pPr lvl="1">
              <a:buClr>
                <a:schemeClr val="tx2"/>
              </a:buClr>
            </a:pPr>
            <a:r>
              <a:rPr lang="en-US" dirty="0" smtClean="0"/>
              <a:t>Chemical </a:t>
            </a:r>
            <a:r>
              <a:rPr lang="en-US" dirty="0"/>
              <a:t>short range order</a:t>
            </a:r>
          </a:p>
          <a:p>
            <a:pPr lvl="1"/>
            <a:r>
              <a:rPr lang="en-US" dirty="0" smtClean="0"/>
              <a:t>Interstitials/vacancies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Correlation length scale of features (size)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 smtClean="0"/>
          </a:p>
          <a:p>
            <a:pPr eaLnBrk="1" hangingPunct="1"/>
            <a:r>
              <a:rPr lang="en-US" dirty="0">
                <a:solidFill>
                  <a:schemeClr val="accent2"/>
                </a:solidFill>
              </a:rPr>
              <a:t>S</a:t>
            </a:r>
            <a:r>
              <a:rPr lang="en-US" dirty="0" smtClean="0">
                <a:solidFill>
                  <a:schemeClr val="accent2"/>
                </a:solidFill>
              </a:rPr>
              <a:t>tructure </a:t>
            </a:r>
            <a:r>
              <a:rPr lang="en-US" dirty="0" smtClean="0">
                <a:solidFill>
                  <a:schemeClr val="accent2"/>
                </a:solidFill>
                <a:sym typeface="Symbol" pitchFamily="18" charset="2"/>
              </a:rPr>
              <a:t> property relationships</a:t>
            </a:r>
          </a:p>
          <a:p>
            <a:pPr eaLnBrk="1" hangingPunct="1"/>
            <a:endParaRPr lang="en-US" dirty="0">
              <a:solidFill>
                <a:srgbClr val="C00000"/>
              </a:solidFill>
              <a:sym typeface="Symbol" pitchFamily="18" charset="2"/>
            </a:endParaRPr>
          </a:p>
          <a:p>
            <a:r>
              <a:rPr lang="en-US" b="1" dirty="0">
                <a:sym typeface="Symbol" pitchFamily="18" charset="2"/>
              </a:rPr>
              <a:t>Use multiple data sets (e.g. x-ray and neutron data, diffraction and PDF) to characterize complex materials</a:t>
            </a:r>
          </a:p>
          <a:p>
            <a:pPr eaLnBrk="1" hangingPunct="1"/>
            <a:endParaRPr lang="en-US" b="1" dirty="0" smtClean="0">
              <a:sym typeface="Symbol" pitchFamily="18" charset="2"/>
            </a:endParaRPr>
          </a:p>
          <a:p>
            <a:pPr eaLnBrk="1" hangingPunct="1"/>
            <a:r>
              <a:rPr lang="en-US" b="1" dirty="0" smtClean="0">
                <a:sym typeface="Symbol" pitchFamily="18" charset="2"/>
              </a:rPr>
              <a:t>High-resolution </a:t>
            </a:r>
            <a:r>
              <a:rPr lang="en-US" b="1" dirty="0">
                <a:sym typeface="Symbol" pitchFamily="18" charset="2"/>
              </a:rPr>
              <a:t>instruments open the door to medium-range order </a:t>
            </a:r>
            <a:r>
              <a:rPr lang="en-US" b="1" dirty="0" smtClean="0">
                <a:sym typeface="Symbol" pitchFamily="18" charset="2"/>
              </a:rPr>
              <a:t>investigations</a:t>
            </a:r>
          </a:p>
          <a:p>
            <a:pPr eaLnBrk="1" hangingPunct="1"/>
            <a:endParaRPr lang="en-US" b="1" dirty="0">
              <a:sym typeface="Symbol" pitchFamily="18" charset="2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0" y="0"/>
            <a:ext cx="7372350" cy="1447800"/>
          </a:xfrm>
          <a:prstGeom prst="rect">
            <a:avLst/>
          </a:prstGeom>
        </p:spPr>
        <p:txBody>
          <a:bodyPr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F1824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28678" cy="877163"/>
          </a:xfrm>
        </p:spPr>
        <p:txBody>
          <a:bodyPr/>
          <a:lstStyle/>
          <a:p>
            <a:pPr lvl="0"/>
            <a:r>
              <a:rPr lang="en-US" dirty="0" smtClean="0"/>
              <a:t>Summary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1690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36290" cy="484748"/>
          </a:xfrm>
        </p:spPr>
        <p:txBody>
          <a:bodyPr/>
          <a:lstStyle/>
          <a:p>
            <a:r>
              <a:rPr lang="en-US" b="1" dirty="0" smtClean="0">
                <a:latin typeface="+mj-lt"/>
              </a:rPr>
              <a:t>Questions?</a:t>
            </a:r>
            <a:endParaRPr lang="en-US" b="1" dirty="0">
              <a:latin typeface="+mj-lt"/>
            </a:endParaRPr>
          </a:p>
        </p:txBody>
      </p:sp>
      <p:pic>
        <p:nvPicPr>
          <p:cNvPr id="6" name="Picture 2" descr="http://www.siteselection.com/issues/2012/jul/images/OakRidgeNatLab_Aerial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223387"/>
            <a:ext cx="4905857" cy="3505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172200" y="1143000"/>
            <a:ext cx="2286000" cy="4548132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b="1" dirty="0" smtClean="0">
                <a:hlinkClick r:id="rId3"/>
              </a:rPr>
              <a:t>pagekl@ornl.gov</a:t>
            </a:r>
            <a:endParaRPr lang="en-US" sz="1800" b="1" dirty="0" smtClean="0"/>
          </a:p>
        </p:txBody>
      </p:sp>
    </p:spTree>
    <p:extLst>
      <p:ext uri="{BB962C8B-B14F-4D97-AF65-F5344CB8AC3E}">
        <p14:creationId xmlns:p14="http://schemas.microsoft.com/office/powerpoint/2010/main" val="819609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ChangeArrowheads="1"/>
          </p:cNvSpPr>
          <p:nvPr/>
        </p:nvSpPr>
        <p:spPr bwMode="auto">
          <a:xfrm>
            <a:off x="1295400" y="914400"/>
            <a:ext cx="6553200" cy="510540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How about powder </a:t>
            </a:r>
            <a:r>
              <a:rPr lang="en-US" dirty="0" smtClean="0"/>
              <a:t>diffraction?</a:t>
            </a:r>
            <a:endParaRPr lang="en-US" dirty="0"/>
          </a:p>
        </p:txBody>
      </p:sp>
      <p:pic>
        <p:nvPicPr>
          <p:cNvPr id="54276" name="Picture 4" descr="crysta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0" y="1066800"/>
            <a:ext cx="6267450" cy="489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85" name="Picture 5" descr="crysta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70013" y="1065213"/>
            <a:ext cx="6270625" cy="4894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5181600" y="6019800"/>
            <a:ext cx="3429000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sz="1200" i="1" dirty="0" smtClean="0"/>
              <a:t>Courtesy of Thomas Proffen</a:t>
            </a:r>
            <a:endParaRPr lang="en-US" sz="1200" i="1" dirty="0" smtClean="0"/>
          </a:p>
        </p:txBody>
      </p:sp>
    </p:spTree>
    <p:extLst>
      <p:ext uri="{BB962C8B-B14F-4D97-AF65-F5344CB8AC3E}">
        <p14:creationId xmlns:p14="http://schemas.microsoft.com/office/powerpoint/2010/main" val="6301826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97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111204" y="177114"/>
            <a:ext cx="8880396" cy="484748"/>
          </a:xfrm>
        </p:spPr>
        <p:txBody>
          <a:bodyPr/>
          <a:lstStyle/>
          <a:p>
            <a:pPr eaLnBrk="1" hangingPunct="1"/>
            <a:r>
              <a:rPr lang="en-US" dirty="0"/>
              <a:t>T</a:t>
            </a:r>
            <a:r>
              <a:rPr lang="en-US" dirty="0" smtClean="0"/>
              <a:t>he </a:t>
            </a:r>
            <a:r>
              <a:rPr lang="en-US" dirty="0"/>
              <a:t>Pair Distribution Function</a:t>
            </a:r>
          </a:p>
        </p:txBody>
      </p:sp>
      <p:sp>
        <p:nvSpPr>
          <p:cNvPr id="55299" name="Text Box 3"/>
          <p:cNvSpPr txBox="1">
            <a:spLocks noChangeArrowheads="1"/>
          </p:cNvSpPr>
          <p:nvPr/>
        </p:nvSpPr>
        <p:spPr bwMode="auto">
          <a:xfrm>
            <a:off x="6629400" y="914400"/>
            <a:ext cx="2209800" cy="20313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marL="114300" lvl="1" eaLnBrk="0" hangingPunct="0"/>
            <a:r>
              <a:rPr lang="en-US" dirty="0">
                <a:latin typeface="+mn-lt"/>
              </a:rPr>
              <a:t>The PDF is the </a:t>
            </a:r>
            <a:r>
              <a:rPr lang="en-US" dirty="0" smtClean="0">
                <a:solidFill>
                  <a:schemeClr val="accent2"/>
                </a:solidFill>
                <a:latin typeface="+mn-lt"/>
              </a:rPr>
              <a:t>Sine</a:t>
            </a:r>
            <a:r>
              <a:rPr lang="en-US" dirty="0">
                <a:latin typeface="+mn-lt"/>
              </a:rPr>
              <a:t>-</a:t>
            </a:r>
            <a:r>
              <a:rPr lang="en-US" dirty="0" smtClean="0">
                <a:solidFill>
                  <a:schemeClr val="accent2"/>
                </a:solidFill>
                <a:latin typeface="+mn-lt"/>
              </a:rPr>
              <a:t>Fourier </a:t>
            </a:r>
            <a:r>
              <a:rPr lang="en-US" dirty="0">
                <a:solidFill>
                  <a:schemeClr val="accent2"/>
                </a:solidFill>
                <a:latin typeface="+mn-lt"/>
              </a:rPr>
              <a:t>transform </a:t>
            </a:r>
            <a:r>
              <a:rPr lang="en-US" dirty="0">
                <a:latin typeface="+mn-lt"/>
              </a:rPr>
              <a:t>of the </a:t>
            </a:r>
            <a:r>
              <a:rPr lang="en-US" dirty="0">
                <a:solidFill>
                  <a:schemeClr val="accent2"/>
                </a:solidFill>
                <a:latin typeface="+mn-lt"/>
              </a:rPr>
              <a:t>total scattering </a:t>
            </a:r>
            <a:r>
              <a:rPr lang="en-US" dirty="0" smtClean="0">
                <a:latin typeface="+mn-lt"/>
              </a:rPr>
              <a:t>(Bragg and diffuse) </a:t>
            </a:r>
            <a:r>
              <a:rPr lang="en-US" dirty="0" smtClean="0">
                <a:latin typeface="+mn-lt"/>
              </a:rPr>
              <a:t>diffraction pattern</a:t>
            </a:r>
            <a:endParaRPr lang="en-US" dirty="0">
              <a:latin typeface="+mn-lt"/>
            </a:endParaRPr>
          </a:p>
        </p:txBody>
      </p:sp>
      <p:sp>
        <p:nvSpPr>
          <p:cNvPr id="55300" name="Text Box 4"/>
          <p:cNvSpPr txBox="1">
            <a:spLocks noChangeArrowheads="1"/>
          </p:cNvSpPr>
          <p:nvPr/>
        </p:nvSpPr>
        <p:spPr bwMode="auto">
          <a:xfrm>
            <a:off x="2057400" y="5867400"/>
            <a:ext cx="6781800" cy="46166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r" eaLnBrk="0" hangingPunct="0"/>
            <a:r>
              <a:rPr lang="en-US" sz="1200" dirty="0" smtClean="0">
                <a:latin typeface="Arial" pitchFamily="34" charset="0"/>
              </a:rPr>
              <a:t>Th. Proffen</a:t>
            </a:r>
            <a:r>
              <a:rPr lang="en-US" sz="1200" dirty="0">
                <a:latin typeface="Arial" pitchFamily="34" charset="0"/>
              </a:rPr>
              <a:t>, Analysis of occupational and </a:t>
            </a:r>
            <a:r>
              <a:rPr lang="en-US" sz="1200" dirty="0" err="1">
                <a:latin typeface="Arial" pitchFamily="34" charset="0"/>
              </a:rPr>
              <a:t>displacive</a:t>
            </a:r>
            <a:r>
              <a:rPr lang="en-US" sz="1200" dirty="0">
                <a:latin typeface="Arial" pitchFamily="34" charset="0"/>
              </a:rPr>
              <a:t> disorder using the atomic pair distribution function: a systematic </a:t>
            </a:r>
            <a:r>
              <a:rPr lang="en-US" sz="1200" dirty="0" smtClean="0">
                <a:latin typeface="Arial" pitchFamily="34" charset="0"/>
              </a:rPr>
              <a:t>investigation, </a:t>
            </a:r>
            <a:r>
              <a:rPr lang="en-US" sz="1200" i="1" dirty="0">
                <a:latin typeface="Arial" pitchFamily="34" charset="0"/>
              </a:rPr>
              <a:t>Z. </a:t>
            </a:r>
            <a:r>
              <a:rPr lang="en-US" sz="1200" i="1" dirty="0" err="1">
                <a:latin typeface="Arial" pitchFamily="34" charset="0"/>
              </a:rPr>
              <a:t>Krist</a:t>
            </a:r>
            <a:r>
              <a:rPr lang="en-US" sz="1200" dirty="0">
                <a:latin typeface="Arial" pitchFamily="34" charset="0"/>
              </a:rPr>
              <a:t>, </a:t>
            </a:r>
            <a:r>
              <a:rPr lang="en-US" sz="1200" b="1" dirty="0">
                <a:latin typeface="Arial" pitchFamily="34" charset="0"/>
              </a:rPr>
              <a:t>215</a:t>
            </a:r>
            <a:r>
              <a:rPr lang="en-US" sz="1200" dirty="0">
                <a:latin typeface="Arial" pitchFamily="34" charset="0"/>
              </a:rPr>
              <a:t>, 661 (2000</a:t>
            </a:r>
            <a:r>
              <a:rPr lang="en-US" sz="1200" dirty="0" smtClean="0">
                <a:latin typeface="Arial" pitchFamily="34" charset="0"/>
              </a:rPr>
              <a:t>).</a:t>
            </a:r>
            <a:endParaRPr lang="en-US" sz="1200" dirty="0">
              <a:latin typeface="Arial" pitchFamily="34" charset="0"/>
            </a:endParaRPr>
          </a:p>
        </p:txBody>
      </p:sp>
      <p:pic>
        <p:nvPicPr>
          <p:cNvPr id="55301" name="Picture 5" descr="pi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914400"/>
            <a:ext cx="6400800" cy="4989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648892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 descr="grsheet"/>
          <p:cNvPicPr>
            <a:picLocks noChangeAspect="1" noChangeArrowheads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990600"/>
            <a:ext cx="4676775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PDF?</a:t>
            </a:r>
          </a:p>
        </p:txBody>
      </p:sp>
      <p:pic>
        <p:nvPicPr>
          <p:cNvPr id="15365" name="Picture 5" descr="grframe"/>
          <p:cNvPicPr>
            <a:picLocks noChangeAspect="1" noChangeArrowheads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9200" y="3036888"/>
            <a:ext cx="3957638" cy="305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366" name="Group 6"/>
          <p:cNvGrpSpPr>
            <a:grpSpLocks/>
          </p:cNvGrpSpPr>
          <p:nvPr/>
        </p:nvGrpSpPr>
        <p:grpSpPr bwMode="auto">
          <a:xfrm>
            <a:off x="284163" y="1119188"/>
            <a:ext cx="8621712" cy="4611687"/>
            <a:chOff x="179" y="849"/>
            <a:chExt cx="5431" cy="2905"/>
          </a:xfrm>
        </p:grpSpPr>
        <p:sp>
          <p:nvSpPr>
            <p:cNvPr id="15367" name="Oval 7"/>
            <p:cNvSpPr>
              <a:spLocks noChangeArrowheads="1"/>
            </p:cNvSpPr>
            <p:nvPr/>
          </p:nvSpPr>
          <p:spPr bwMode="auto">
            <a:xfrm>
              <a:off x="179" y="849"/>
              <a:ext cx="2798" cy="2798"/>
            </a:xfrm>
            <a:prstGeom prst="ellipse">
              <a:avLst/>
            </a:prstGeom>
            <a:noFill/>
            <a:ln w="25400">
              <a:solidFill>
                <a:srgbClr val="00008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68" name="Text Box 8"/>
            <p:cNvSpPr txBox="1">
              <a:spLocks noChangeArrowheads="1"/>
            </p:cNvSpPr>
            <p:nvPr/>
          </p:nvSpPr>
          <p:spPr bwMode="auto">
            <a:xfrm>
              <a:off x="576" y="3486"/>
              <a:ext cx="457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 b="1">
                  <a:latin typeface="Arial" charset="0"/>
                </a:rPr>
                <a:t>5.11</a:t>
              </a:r>
              <a:r>
                <a:rPr lang="en-US" sz="1600" b="1">
                  <a:latin typeface="Arial" charset="0"/>
                  <a:cs typeface="Arial" charset="0"/>
                </a:rPr>
                <a:t>Å</a:t>
              </a:r>
              <a:endParaRPr lang="en-US" sz="1600" b="1">
                <a:latin typeface="Arial" charset="0"/>
              </a:endParaRPr>
            </a:p>
          </p:txBody>
        </p:sp>
        <p:pic>
          <p:nvPicPr>
            <p:cNvPr id="15369" name="Picture 9" descr="grdata"/>
            <p:cNvPicPr>
              <a:picLocks noChangeAspect="1" noChangeArrowheads="1"/>
            </p:cNvPicPr>
            <p:nvPr/>
          </p:nvPicPr>
          <p:blipFill>
            <a:blip r:embed="rId5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3" y="2118"/>
              <a:ext cx="2267" cy="16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5370" name="Group 10"/>
          <p:cNvGrpSpPr>
            <a:grpSpLocks/>
          </p:cNvGrpSpPr>
          <p:nvPr/>
        </p:nvGrpSpPr>
        <p:grpSpPr bwMode="auto">
          <a:xfrm>
            <a:off x="387350" y="1222375"/>
            <a:ext cx="8266113" cy="4510088"/>
            <a:chOff x="244" y="914"/>
            <a:chExt cx="5207" cy="2841"/>
          </a:xfrm>
        </p:grpSpPr>
        <p:sp>
          <p:nvSpPr>
            <p:cNvPr id="15371" name="Oval 11"/>
            <p:cNvSpPr>
              <a:spLocks noChangeArrowheads="1"/>
            </p:cNvSpPr>
            <p:nvPr/>
          </p:nvSpPr>
          <p:spPr bwMode="auto">
            <a:xfrm>
              <a:off x="244" y="914"/>
              <a:ext cx="2668" cy="2668"/>
            </a:xfrm>
            <a:prstGeom prst="ellipse">
              <a:avLst/>
            </a:prstGeom>
            <a:noFill/>
            <a:ln w="25400">
              <a:solidFill>
                <a:srgbClr val="00008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72" name="Text Box 12"/>
            <p:cNvSpPr txBox="1">
              <a:spLocks noChangeArrowheads="1"/>
            </p:cNvSpPr>
            <p:nvPr/>
          </p:nvSpPr>
          <p:spPr bwMode="auto">
            <a:xfrm>
              <a:off x="1656" y="3342"/>
              <a:ext cx="457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 b="1">
                  <a:latin typeface="Arial" charset="0"/>
                </a:rPr>
                <a:t>4.92</a:t>
              </a:r>
              <a:r>
                <a:rPr lang="en-US" sz="1600" b="1">
                  <a:latin typeface="Arial" charset="0"/>
                  <a:cs typeface="Arial" charset="0"/>
                </a:rPr>
                <a:t>Å</a:t>
              </a:r>
              <a:endParaRPr lang="en-US" sz="1600" b="1">
                <a:latin typeface="Arial" charset="0"/>
              </a:endParaRPr>
            </a:p>
          </p:txBody>
        </p:sp>
        <p:pic>
          <p:nvPicPr>
            <p:cNvPr id="15373" name="Picture 13" descr="grdata"/>
            <p:cNvPicPr>
              <a:picLocks noChangeAspect="1" noChangeArrowheads="1"/>
            </p:cNvPicPr>
            <p:nvPr/>
          </p:nvPicPr>
          <p:blipFill>
            <a:blip r:embed="rId6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5" y="2119"/>
              <a:ext cx="2106" cy="16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5374" name="Group 14"/>
          <p:cNvGrpSpPr>
            <a:grpSpLocks/>
          </p:cNvGrpSpPr>
          <p:nvPr/>
        </p:nvGrpSpPr>
        <p:grpSpPr bwMode="auto">
          <a:xfrm>
            <a:off x="695325" y="1282700"/>
            <a:ext cx="7610475" cy="4449763"/>
            <a:chOff x="438" y="952"/>
            <a:chExt cx="4794" cy="2803"/>
          </a:xfrm>
        </p:grpSpPr>
        <p:sp>
          <p:nvSpPr>
            <p:cNvPr id="15375" name="Oval 15"/>
            <p:cNvSpPr>
              <a:spLocks noChangeArrowheads="1"/>
            </p:cNvSpPr>
            <p:nvPr/>
          </p:nvSpPr>
          <p:spPr bwMode="auto">
            <a:xfrm>
              <a:off x="438" y="1108"/>
              <a:ext cx="2280" cy="2280"/>
            </a:xfrm>
            <a:prstGeom prst="ellipse">
              <a:avLst/>
            </a:prstGeom>
            <a:noFill/>
            <a:ln w="25400">
              <a:solidFill>
                <a:srgbClr val="00008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76" name="Text Box 16"/>
            <p:cNvSpPr txBox="1">
              <a:spLocks noChangeArrowheads="1"/>
            </p:cNvSpPr>
            <p:nvPr/>
          </p:nvSpPr>
          <p:spPr bwMode="auto">
            <a:xfrm>
              <a:off x="1121" y="952"/>
              <a:ext cx="457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>
                      <a:alpha val="50000"/>
                    </a:schemeClr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 b="1">
                  <a:latin typeface="Arial" charset="0"/>
                </a:rPr>
                <a:t>4.26</a:t>
              </a:r>
              <a:r>
                <a:rPr lang="en-US" sz="1600" b="1">
                  <a:latin typeface="Arial" charset="0"/>
                  <a:cs typeface="Arial" charset="0"/>
                </a:rPr>
                <a:t>Å</a:t>
              </a:r>
              <a:endParaRPr lang="en-US" sz="1600" b="1">
                <a:latin typeface="Arial" charset="0"/>
              </a:endParaRPr>
            </a:p>
          </p:txBody>
        </p:sp>
        <p:pic>
          <p:nvPicPr>
            <p:cNvPr id="15377" name="Picture 17" descr="grdata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5" y="2119"/>
              <a:ext cx="1887" cy="16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5378" name="Group 18"/>
          <p:cNvGrpSpPr>
            <a:grpSpLocks/>
          </p:cNvGrpSpPr>
          <p:nvPr/>
        </p:nvGrpSpPr>
        <p:grpSpPr bwMode="auto">
          <a:xfrm>
            <a:off x="925513" y="1760538"/>
            <a:ext cx="7045325" cy="3971925"/>
            <a:chOff x="583" y="1253"/>
            <a:chExt cx="4438" cy="2502"/>
          </a:xfrm>
        </p:grpSpPr>
        <p:sp>
          <p:nvSpPr>
            <p:cNvPr id="15379" name="Oval 19"/>
            <p:cNvSpPr>
              <a:spLocks noChangeArrowheads="1"/>
            </p:cNvSpPr>
            <p:nvPr/>
          </p:nvSpPr>
          <p:spPr bwMode="auto">
            <a:xfrm>
              <a:off x="583" y="1253"/>
              <a:ext cx="1989" cy="1990"/>
            </a:xfrm>
            <a:prstGeom prst="ellipse">
              <a:avLst/>
            </a:prstGeom>
            <a:noFill/>
            <a:ln w="25400">
              <a:solidFill>
                <a:srgbClr val="00008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0" name="Text Box 20"/>
            <p:cNvSpPr txBox="1">
              <a:spLocks noChangeArrowheads="1"/>
            </p:cNvSpPr>
            <p:nvPr/>
          </p:nvSpPr>
          <p:spPr bwMode="auto">
            <a:xfrm>
              <a:off x="1252" y="3034"/>
              <a:ext cx="457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 b="1">
                  <a:latin typeface="Arial" charset="0"/>
                </a:rPr>
                <a:t>3.76</a:t>
              </a:r>
              <a:r>
                <a:rPr lang="en-US" sz="1600" b="1">
                  <a:latin typeface="Arial" charset="0"/>
                  <a:cs typeface="Arial" charset="0"/>
                </a:rPr>
                <a:t>Å</a:t>
              </a:r>
              <a:endParaRPr lang="en-US" sz="1600" b="1">
                <a:latin typeface="Arial" charset="0"/>
              </a:endParaRPr>
            </a:p>
          </p:txBody>
        </p:sp>
        <p:pic>
          <p:nvPicPr>
            <p:cNvPr id="15381" name="Picture 21" descr="grdata"/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5" y="2119"/>
              <a:ext cx="1676" cy="16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5382" name="Group 22"/>
          <p:cNvGrpSpPr>
            <a:grpSpLocks/>
          </p:cNvGrpSpPr>
          <p:nvPr/>
        </p:nvGrpSpPr>
        <p:grpSpPr bwMode="auto">
          <a:xfrm>
            <a:off x="1295400" y="1863725"/>
            <a:ext cx="6172200" cy="3868738"/>
            <a:chOff x="816" y="1318"/>
            <a:chExt cx="3888" cy="2437"/>
          </a:xfrm>
        </p:grpSpPr>
        <p:sp>
          <p:nvSpPr>
            <p:cNvPr id="15383" name="Oval 23"/>
            <p:cNvSpPr>
              <a:spLocks noChangeArrowheads="1"/>
            </p:cNvSpPr>
            <p:nvPr/>
          </p:nvSpPr>
          <p:spPr bwMode="auto">
            <a:xfrm>
              <a:off x="816" y="1488"/>
              <a:ext cx="1520" cy="1520"/>
            </a:xfrm>
            <a:prstGeom prst="ellipse">
              <a:avLst/>
            </a:prstGeom>
            <a:noFill/>
            <a:ln w="25400">
              <a:solidFill>
                <a:srgbClr val="00008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4" name="Text Box 24"/>
            <p:cNvSpPr txBox="1">
              <a:spLocks noChangeArrowheads="1"/>
            </p:cNvSpPr>
            <p:nvPr/>
          </p:nvSpPr>
          <p:spPr bwMode="auto">
            <a:xfrm>
              <a:off x="1200" y="1318"/>
              <a:ext cx="457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 b="1">
                  <a:latin typeface="Arial" charset="0"/>
                </a:rPr>
                <a:t>2.84</a:t>
              </a:r>
              <a:r>
                <a:rPr lang="en-US" sz="1600" b="1">
                  <a:latin typeface="Arial" charset="0"/>
                  <a:cs typeface="Arial" charset="0"/>
                </a:rPr>
                <a:t>Å</a:t>
              </a:r>
              <a:endParaRPr lang="en-US" sz="1600" b="1">
                <a:latin typeface="Arial" charset="0"/>
              </a:endParaRPr>
            </a:p>
          </p:txBody>
        </p:sp>
        <p:pic>
          <p:nvPicPr>
            <p:cNvPr id="15385" name="Picture 25" descr="grdata"/>
            <p:cNvPicPr>
              <a:picLocks noChangeAspect="1" noChangeArrowheads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5" y="2119"/>
              <a:ext cx="1359" cy="16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5386" name="Group 26"/>
          <p:cNvGrpSpPr>
            <a:grpSpLocks/>
          </p:cNvGrpSpPr>
          <p:nvPr/>
        </p:nvGrpSpPr>
        <p:grpSpPr bwMode="auto">
          <a:xfrm>
            <a:off x="1439863" y="2274888"/>
            <a:ext cx="5646737" cy="3457575"/>
            <a:chOff x="907" y="1577"/>
            <a:chExt cx="3557" cy="2178"/>
          </a:xfrm>
        </p:grpSpPr>
        <p:sp>
          <p:nvSpPr>
            <p:cNvPr id="15387" name="Oval 27"/>
            <p:cNvSpPr>
              <a:spLocks noChangeArrowheads="1"/>
            </p:cNvSpPr>
            <p:nvPr/>
          </p:nvSpPr>
          <p:spPr bwMode="auto">
            <a:xfrm>
              <a:off x="907" y="1577"/>
              <a:ext cx="1342" cy="1342"/>
            </a:xfrm>
            <a:prstGeom prst="ellipse">
              <a:avLst/>
            </a:prstGeom>
            <a:noFill/>
            <a:ln w="25400">
              <a:solidFill>
                <a:srgbClr val="00008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8" name="Text Box 28"/>
            <p:cNvSpPr txBox="1">
              <a:spLocks noChangeArrowheads="1"/>
            </p:cNvSpPr>
            <p:nvPr/>
          </p:nvSpPr>
          <p:spPr bwMode="auto">
            <a:xfrm>
              <a:off x="1162" y="2634"/>
              <a:ext cx="457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 b="1">
                  <a:latin typeface="Arial" charset="0"/>
                </a:rPr>
                <a:t>2.46</a:t>
              </a:r>
              <a:r>
                <a:rPr lang="en-US" sz="1600" b="1">
                  <a:latin typeface="Arial" charset="0"/>
                  <a:cs typeface="Arial" charset="0"/>
                </a:rPr>
                <a:t>Å</a:t>
              </a:r>
              <a:endParaRPr lang="en-US" sz="1600" b="1">
                <a:latin typeface="Arial" charset="0"/>
              </a:endParaRPr>
            </a:p>
          </p:txBody>
        </p:sp>
        <p:pic>
          <p:nvPicPr>
            <p:cNvPr id="15389" name="Picture 29" descr="grdata"/>
            <p:cNvPicPr>
              <a:picLocks noChangeAspect="1" noChangeArrowheads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5" y="2119"/>
              <a:ext cx="1119" cy="16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5390" name="Group 30"/>
          <p:cNvGrpSpPr>
            <a:grpSpLocks/>
          </p:cNvGrpSpPr>
          <p:nvPr/>
        </p:nvGrpSpPr>
        <p:grpSpPr bwMode="auto">
          <a:xfrm>
            <a:off x="1889125" y="2724150"/>
            <a:ext cx="4664075" cy="3008313"/>
            <a:chOff x="1190" y="1860"/>
            <a:chExt cx="2938" cy="1895"/>
          </a:xfrm>
        </p:grpSpPr>
        <p:sp>
          <p:nvSpPr>
            <p:cNvPr id="15391" name="Oval 31"/>
            <p:cNvSpPr>
              <a:spLocks noChangeArrowheads="1"/>
            </p:cNvSpPr>
            <p:nvPr/>
          </p:nvSpPr>
          <p:spPr bwMode="auto">
            <a:xfrm>
              <a:off x="1190" y="1860"/>
              <a:ext cx="776" cy="776"/>
            </a:xfrm>
            <a:prstGeom prst="ellipse">
              <a:avLst/>
            </a:prstGeom>
            <a:noFill/>
            <a:ln w="25400">
              <a:solidFill>
                <a:srgbClr val="00008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92" name="Text Box 32"/>
            <p:cNvSpPr txBox="1">
              <a:spLocks noChangeArrowheads="1"/>
            </p:cNvSpPr>
            <p:nvPr/>
          </p:nvSpPr>
          <p:spPr bwMode="auto">
            <a:xfrm>
              <a:off x="1227" y="1953"/>
              <a:ext cx="457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 b="1">
                  <a:latin typeface="Arial" charset="0"/>
                </a:rPr>
                <a:t>1.42</a:t>
              </a:r>
              <a:r>
                <a:rPr lang="en-US" sz="1600" b="1">
                  <a:latin typeface="Arial" charset="0"/>
                  <a:cs typeface="Arial" charset="0"/>
                </a:rPr>
                <a:t>Å</a:t>
              </a:r>
              <a:endParaRPr lang="en-US" sz="1600" b="1">
                <a:latin typeface="Arial" charset="0"/>
              </a:endParaRPr>
            </a:p>
          </p:txBody>
        </p:sp>
        <p:pic>
          <p:nvPicPr>
            <p:cNvPr id="15393" name="Picture 33" descr="grdata"/>
            <p:cNvPicPr>
              <a:picLocks noChangeAspect="1" noChangeArrowheads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5" y="2119"/>
              <a:ext cx="783" cy="16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394" name="Text Box 34"/>
          <p:cNvSpPr txBox="1">
            <a:spLocks noChangeArrowheads="1"/>
          </p:cNvSpPr>
          <p:nvPr/>
        </p:nvSpPr>
        <p:spPr bwMode="auto">
          <a:xfrm>
            <a:off x="5295811" y="992697"/>
            <a:ext cx="3691027" cy="13849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182880" tIns="137160" rIns="182880" bIns="137160">
            <a:spAutoFit/>
          </a:bodyPr>
          <a:lstStyle/>
          <a:p>
            <a:r>
              <a:rPr lang="en-US" dirty="0" smtClean="0">
                <a:latin typeface="Arial" charset="0"/>
              </a:rPr>
              <a:t>The Pair </a:t>
            </a:r>
            <a:r>
              <a:rPr lang="en-US" dirty="0">
                <a:latin typeface="Arial" charset="0"/>
              </a:rPr>
              <a:t>D</a:t>
            </a:r>
            <a:r>
              <a:rPr lang="en-US" dirty="0" smtClean="0">
                <a:latin typeface="Arial" charset="0"/>
              </a:rPr>
              <a:t>istribution </a:t>
            </a:r>
            <a:r>
              <a:rPr lang="en-US" dirty="0">
                <a:latin typeface="Arial" charset="0"/>
              </a:rPr>
              <a:t>F</a:t>
            </a:r>
            <a:r>
              <a:rPr lang="en-US" dirty="0" smtClean="0">
                <a:latin typeface="Arial" charset="0"/>
              </a:rPr>
              <a:t>unction </a:t>
            </a:r>
            <a:r>
              <a:rPr lang="en-US" dirty="0">
                <a:latin typeface="Arial" charset="0"/>
              </a:rPr>
              <a:t>(PDF) gives the probability of finding an atom at a distance “r” from a given atom.</a:t>
            </a:r>
          </a:p>
        </p:txBody>
      </p:sp>
    </p:spTree>
    <p:extLst>
      <p:ext uri="{BB962C8B-B14F-4D97-AF65-F5344CB8AC3E}">
        <p14:creationId xmlns:p14="http://schemas.microsoft.com/office/powerpoint/2010/main" val="239095509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Pair Distribution Function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04800" y="988570"/>
            <a:ext cx="8305800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 smtClean="0">
                <a:latin typeface="Arial"/>
                <a:cs typeface="Arial"/>
              </a:rPr>
              <a:t>Sine-Fourier </a:t>
            </a:r>
            <a:r>
              <a:rPr lang="en-US" dirty="0">
                <a:latin typeface="Arial"/>
                <a:cs typeface="Arial"/>
              </a:rPr>
              <a:t>transform of </a:t>
            </a:r>
            <a:r>
              <a:rPr lang="en-US" b="1" dirty="0">
                <a:latin typeface="Arial"/>
                <a:cs typeface="Arial"/>
              </a:rPr>
              <a:t>all</a:t>
            </a:r>
            <a:r>
              <a:rPr lang="en-US" dirty="0">
                <a:latin typeface="Arial"/>
                <a:cs typeface="Arial"/>
              </a:rPr>
              <a:t> scattered </a:t>
            </a:r>
            <a:r>
              <a:rPr lang="en-US" dirty="0" smtClean="0">
                <a:latin typeface="Arial"/>
                <a:cs typeface="Arial"/>
              </a:rPr>
              <a:t>neutron/X-ray </a:t>
            </a:r>
            <a:r>
              <a:rPr lang="en-US" dirty="0">
                <a:latin typeface="Arial"/>
                <a:cs typeface="Arial"/>
              </a:rPr>
              <a:t>intensity (crystalline and </a:t>
            </a:r>
            <a:r>
              <a:rPr lang="en-US" dirty="0" smtClean="0">
                <a:latin typeface="Arial"/>
                <a:cs typeface="Arial"/>
              </a:rPr>
              <a:t>amorphous)</a:t>
            </a:r>
          </a:p>
          <a:p>
            <a:pPr>
              <a:lnSpc>
                <a:spcPct val="90000"/>
              </a:lnSpc>
            </a:pPr>
            <a:endParaRPr lang="en-US" dirty="0" smtClean="0">
              <a:latin typeface="Arial"/>
              <a:cs typeface="Arial"/>
            </a:endParaRPr>
          </a:p>
          <a:p>
            <a:pPr>
              <a:lnSpc>
                <a:spcPct val="90000"/>
              </a:lnSpc>
            </a:pPr>
            <a:r>
              <a:rPr lang="en-US" dirty="0" smtClean="0">
                <a:latin typeface="Arial"/>
                <a:cs typeface="Arial"/>
                <a:sym typeface="Wingdings" panose="05000000000000000000" pitchFamily="2" charset="2"/>
              </a:rPr>
              <a:t></a:t>
            </a:r>
            <a:r>
              <a:rPr lang="en-US" i="1" dirty="0">
                <a:latin typeface="Arial"/>
                <a:cs typeface="Arial"/>
                <a:sym typeface="Wingdings" panose="05000000000000000000" pitchFamily="2" charset="2"/>
              </a:rPr>
              <a:t>E</a:t>
            </a:r>
            <a:r>
              <a:rPr lang="en-US" i="1" dirty="0" smtClean="0">
                <a:latin typeface="Arial"/>
                <a:cs typeface="Arial"/>
              </a:rPr>
              <a:t>xperimental</a:t>
            </a:r>
            <a:r>
              <a:rPr lang="en-US" i="1" dirty="0">
                <a:latin typeface="Arial"/>
                <a:cs typeface="Arial"/>
              </a:rPr>
              <a:t>, ensemble, real-space, atom-atom </a:t>
            </a:r>
            <a:r>
              <a:rPr lang="en-US" i="1" dirty="0" smtClean="0">
                <a:latin typeface="Arial"/>
                <a:cs typeface="Arial"/>
              </a:rPr>
              <a:t>histogram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231" y="2311400"/>
            <a:ext cx="8326569" cy="386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188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owerpoint-Template_HFIR-SNS">
  <a:themeElements>
    <a:clrScheme name="ORNL Corporate Color Palette FINAL">
      <a:dk1>
        <a:sysClr val="windowText" lastClr="000000"/>
      </a:dk1>
      <a:lt1>
        <a:sysClr val="window" lastClr="FFFFFF"/>
      </a:lt1>
      <a:dk2>
        <a:srgbClr val="18783D"/>
      </a:dk2>
      <a:lt2>
        <a:srgbClr val="FFFFFF"/>
      </a:lt2>
      <a:accent1>
        <a:srgbClr val="2A6EBB"/>
      </a:accent1>
      <a:accent2>
        <a:srgbClr val="69BE28"/>
      </a:accent2>
      <a:accent3>
        <a:srgbClr val="E37222"/>
      </a:accent3>
      <a:accent4>
        <a:srgbClr val="3CB6CE"/>
      </a:accent4>
      <a:accent5>
        <a:srgbClr val="983222"/>
      </a:accent5>
      <a:accent6>
        <a:srgbClr val="FECB00"/>
      </a:accent6>
      <a:hlink>
        <a:srgbClr val="2A6EBB"/>
      </a:hlink>
      <a:folHlink>
        <a:srgbClr val="207C47"/>
      </a:folHlink>
    </a:clrScheme>
    <a:fontScheme name="ORNL 2013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solidFill>
            <a:schemeClr val="accent1"/>
          </a:solidFill>
        </a:ln>
        <a:effectLst/>
        <a:scene3d>
          <a:camera prst="orthographicFront">
            <a:rot lat="0" lon="0" rev="0"/>
          </a:camera>
          <a:lightRig rig="balanced" dir="t">
            <a:rot lat="0" lon="0" rev="0"/>
          </a:lightRig>
        </a:scene3d>
        <a:sp3d>
          <a:contourClr>
            <a:schemeClr val="lt1"/>
          </a:contourClr>
        </a:sp3d>
      </a:spPr>
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ctr">
          <a:lnSpc>
            <a:spcPct val="90000"/>
          </a:lnSpc>
          <a:defRPr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975B17BC858B94FAA5409F11FF9B884" ma:contentTypeVersion="0" ma:contentTypeDescription="Create a new document." ma:contentTypeScope="" ma:versionID="ba30602e445ba7bd833ef2f532e4a594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FF50F8B6-4A11-4B4C-906E-532188B822D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998F7A50-2969-4387-8ABB-A3555854BC0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F913069-075D-49F7-AF90-34940D148085}">
  <ds:schemaRefs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terms/"/>
    <ds:schemaRef ds:uri="http://purl.org/dc/elements/1.1/"/>
    <ds:schemaRef ds:uri="http://schemas.microsoft.com/office/2006/documentManagement/types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Powerpoint-Template_HFIR-SNS.potx</Template>
  <TotalTime>6563</TotalTime>
  <Words>3861</Words>
  <Application>Microsoft Office PowerPoint</Application>
  <PresentationFormat>On-screen Show (4:3)</PresentationFormat>
  <Paragraphs>482</Paragraphs>
  <Slides>53</Slides>
  <Notes>24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5" baseType="lpstr">
      <vt:lpstr>Powerpoint-Template_HFIR-SNS</vt:lpstr>
      <vt:lpstr>Equation</vt:lpstr>
      <vt:lpstr>Atomic Pair Distribution Function (PDF) Analysis  2017 Neutron and X-ray Scattering School</vt:lpstr>
      <vt:lpstr>About Me</vt:lpstr>
      <vt:lpstr>What is a local structure?</vt:lpstr>
      <vt:lpstr>What is total scattering?</vt:lpstr>
      <vt:lpstr>Bragg peaks are “blind”</vt:lpstr>
      <vt:lpstr>How about powder diffraction?</vt:lpstr>
      <vt:lpstr>The Pair Distribution Function</vt:lpstr>
      <vt:lpstr>What is a PDF?</vt:lpstr>
      <vt:lpstr>Pair Distribution Function</vt:lpstr>
      <vt:lpstr>Pair Distribution Function </vt:lpstr>
      <vt:lpstr>Pair Distribution Function </vt:lpstr>
      <vt:lpstr>Partial PDFs</vt:lpstr>
      <vt:lpstr>What types of studies can be done with the PDF technique?</vt:lpstr>
      <vt:lpstr>Local distortions via PDF </vt:lpstr>
      <vt:lpstr>Chemical Short Range order via PDF </vt:lpstr>
      <vt:lpstr>Nanomaterial structure via PDF </vt:lpstr>
      <vt:lpstr>Amorphous structures via PDF</vt:lpstr>
      <vt:lpstr>Example: Local structure in BaTiO3</vt:lpstr>
      <vt:lpstr>Example: Local structure in BaTiO3</vt:lpstr>
      <vt:lpstr>Example: High Voltage Spinel Cathode LiNi0.5Mn1.5O4</vt:lpstr>
      <vt:lpstr>Example: High Voltage Spinel Cathode</vt:lpstr>
      <vt:lpstr>We can tell a lot by looking at PDF data</vt:lpstr>
      <vt:lpstr>Example: High Voltage Spinel Cathode</vt:lpstr>
      <vt:lpstr>Example: High Voltage Spinel Cathode</vt:lpstr>
      <vt:lpstr>Example: High Voltage Spinel Cathode</vt:lpstr>
      <vt:lpstr>Example: SnO2 Nanocrystals  </vt:lpstr>
      <vt:lpstr>In situ Dehydration at NOMAD, SNS</vt:lpstr>
      <vt:lpstr>PowerPoint Presentation</vt:lpstr>
      <vt:lpstr>PowerPoint Presentation</vt:lpstr>
      <vt:lpstr>PowerPoint Presentation</vt:lpstr>
      <vt:lpstr>A Few Experimental Considerations</vt:lpstr>
      <vt:lpstr>Total Scattering Structure Function</vt:lpstr>
      <vt:lpstr>The Experimental PDF</vt:lpstr>
      <vt:lpstr>Obtaining High Quality PDFs</vt:lpstr>
      <vt:lpstr>Resolution Effect</vt:lpstr>
      <vt:lpstr>Qmax Effect</vt:lpstr>
      <vt:lpstr>Instruments at SNS for PDF studies</vt:lpstr>
      <vt:lpstr>Total Scattering at the SNS</vt:lpstr>
      <vt:lpstr>Synchrotron Total Scattering: 2D Amorphous Si Detector</vt:lpstr>
      <vt:lpstr>Modeling a PDF</vt:lpstr>
      <vt:lpstr>Pair Distribution Function </vt:lpstr>
      <vt:lpstr>Calculating a PDF from a Model </vt:lpstr>
      <vt:lpstr>Atomic PDF Modeling</vt:lpstr>
      <vt:lpstr>Small Box: Software Comparison</vt:lpstr>
      <vt:lpstr>Large Box: Reverse Monte Carlo</vt:lpstr>
      <vt:lpstr>A Few Emerging Areas</vt:lpstr>
      <vt:lpstr>Magnetic PDF: mPDF</vt:lpstr>
      <vt:lpstr>Field-Dependent PDF</vt:lpstr>
      <vt:lpstr>When Should You Pursue PDF Studies of a Crystalline Material?</vt:lpstr>
      <vt:lpstr>Some Resources and Programs </vt:lpstr>
      <vt:lpstr>References &amp; Reviews </vt:lpstr>
      <vt:lpstr>Summary </vt:lpstr>
      <vt:lpstr>Questions?</vt:lpstr>
    </vt:vector>
  </TitlesOfParts>
  <Company>ORNL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Manning, Renee</dc:creator>
  <cp:keywords>Spallation Neuton Souce, Neutron Sciences Directorate</cp:keywords>
  <cp:lastModifiedBy>Page, Katharine L.</cp:lastModifiedBy>
  <cp:revision>237</cp:revision>
  <dcterms:created xsi:type="dcterms:W3CDTF">2014-04-28T13:33:12Z</dcterms:created>
  <dcterms:modified xsi:type="dcterms:W3CDTF">2017-08-15T12:21:32Z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0x0101003975B17BC858B94FAA5409F11FF9B884</vt:lpwstr>
  </property>
</Properties>
</file>