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64" r:id="rId1"/>
    <p:sldMasterId id="2147485465" r:id="rId2"/>
    <p:sldMasterId id="2147485467" r:id="rId3"/>
    <p:sldMasterId id="2147485477" r:id="rId4"/>
    <p:sldMasterId id="2147485483" r:id="rId5"/>
    <p:sldMasterId id="2147485484" r:id="rId6"/>
  </p:sldMasterIdLst>
  <p:notesMasterIdLst>
    <p:notesMasterId r:id="rId8"/>
  </p:notesMasterIdLst>
  <p:sldIdLst>
    <p:sldId id="265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Office [3]" lastIdx="2" clrIdx="0"/>
  <p:cmAuthor id="1" name="Microsoft Office User" initials="Office [4]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8569" autoAdjust="0"/>
  </p:normalViewPr>
  <p:slideViewPr>
    <p:cSldViewPr>
      <p:cViewPr>
        <p:scale>
          <a:sx n="150" d="100"/>
          <a:sy n="150" d="100"/>
        </p:scale>
        <p:origin x="-2768" y="6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5" d="100"/>
        <a:sy n="2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335B03D-1D84-554A-9F1A-86827B9D2906}" type="datetimeFigureOut">
              <a:rPr lang="en-US"/>
              <a:pPr>
                <a:defRPr/>
              </a:pPr>
              <a:t>11/22/16</a:t>
            </a:fld>
            <a:endParaRPr lang="en-US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DE33FBC-E6D7-C340-9F0E-79A51D004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3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CC3C-4348-4845-A307-A9357FCDF3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11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ORNL is managed by UT-Battelle </a:t>
            </a:r>
            <a:b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</a:br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for the US Department of Energy</a:t>
            </a:r>
            <a:endParaRPr lang="en-US" sz="1000" dirty="0">
              <a:solidFill>
                <a:srgbClr val="18783D"/>
              </a:solidFill>
              <a:ea typeface="+mn-ea"/>
              <a:cs typeface="Arial" charset="0"/>
            </a:endParaRPr>
          </a:p>
        </p:txBody>
      </p:sp>
      <p:pic>
        <p:nvPicPr>
          <p:cNvPr id="5" name="Picture 4" descr="HFIR_SNS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  <p:pic>
        <p:nvPicPr>
          <p:cNvPr id="6" name="Picture 5" descr="title page graphic-HFIR_SN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796" y="649494"/>
            <a:ext cx="4648200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7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7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351604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1722FF3-B2FF-4B9D-A1FC-2641F0BD8CF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06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BE1729-7B66-438D-96AE-E110E2404594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74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1BFFFE-0D05-4D66-940B-5D906D67495C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5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652A-1437-4DEE-BE20-1D8E4CBD3D73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6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7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64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66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462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91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8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868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5234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060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114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547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84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5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5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0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8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54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11/22/16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840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77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theme" Target="../theme/theme2.xml"/><Relationship Id="rId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1" Type="http://schemas.openxmlformats.org/officeDocument/2006/relationships/theme" Target="../theme/theme5.xml"/><Relationship Id="rId2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>
                <a:ea typeface="+mn-ea"/>
              </a:rPr>
              <a:pPr>
                <a:defRPr/>
              </a:pPr>
              <a:t>‹#›</a:t>
            </a:fld>
            <a:endParaRPr lang="en-US" dirty="0">
              <a:ea typeface="+mn-ea"/>
            </a:endParaRP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562049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2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54780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6332854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2625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6294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2583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8877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5168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219" indent="-34221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1473" indent="-28518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0731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702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331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9607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90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191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48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4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83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77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68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6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75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4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33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3365277" cy="152400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ea typeface="+mn-ea"/>
                <a:cs typeface="Arial" pitchFamily="34" charset="0"/>
              </a:rPr>
              <a:t>Joint HFIR SNS Conference Call January 27, 2016</a:t>
            </a:r>
            <a:endParaRPr lang="en-US" sz="1000" dirty="0">
              <a:solidFill>
                <a:srgbClr val="BFBFB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4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  <p:sldLayoutId id="2147485469" r:id="rId2"/>
    <p:sldLayoutId id="2147485470" r:id="rId3"/>
    <p:sldLayoutId id="2147485471" r:id="rId4"/>
    <p:sldLayoutId id="2147485472" r:id="rId5"/>
    <p:sldLayoutId id="2147485473" r:id="rId6"/>
    <p:sldLayoutId id="2147485474" r:id="rId7"/>
    <p:sldLayoutId id="2147485475" r:id="rId8"/>
    <p:sldLayoutId id="2147485476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346045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6332850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3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  <p:sldLayoutId id="2147485479" r:id="rId2"/>
    <p:sldLayoutId id="2147485480" r:id="rId3"/>
    <p:sldLayoutId id="2147485481" r:id="rId4"/>
    <p:sldLayoutId id="2147485482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2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80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25" y="6332854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4381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6294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2583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8877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5168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219" indent="-34221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1473" indent="-28518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0731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702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331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9607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90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191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48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4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83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77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68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6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75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4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33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48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5" r:id="rId1"/>
    <p:sldLayoutId id="2147485486" r:id="rId2"/>
    <p:sldLayoutId id="2147485487" r:id="rId3"/>
    <p:sldLayoutId id="2147485488" r:id="rId4"/>
    <p:sldLayoutId id="2147485489" r:id="rId5"/>
    <p:sldLayoutId id="2147485490" r:id="rId6"/>
    <p:sldLayoutId id="2147485491" r:id="rId7"/>
    <p:sldLayoutId id="2147485492" r:id="rId8"/>
    <p:sldLayoutId id="2147485493" r:id="rId9"/>
    <p:sldLayoutId id="2147485494" r:id="rId10"/>
    <p:sldLayoutId id="21474854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648591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189855"/>
                </a:solidFill>
                <a:latin typeface="Arial"/>
                <a:ea typeface="+mn-ea"/>
                <a:cs typeface="Arial"/>
              </a:rPr>
              <a:t>Scientific Achievement</a:t>
            </a:r>
            <a:endParaRPr lang="en-US" sz="2000" b="1" dirty="0">
              <a:solidFill>
                <a:srgbClr val="189855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19050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189855"/>
                </a:solidFill>
                <a:latin typeface="Arial"/>
                <a:ea typeface="+mn-ea"/>
                <a:cs typeface="Arial"/>
              </a:rPr>
              <a:t>Significance and Impact</a:t>
            </a:r>
            <a:endParaRPr lang="en-US" sz="2000" b="1" dirty="0">
              <a:solidFill>
                <a:srgbClr val="189855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1" y="3200400"/>
            <a:ext cx="251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189855"/>
                </a:solidFill>
                <a:latin typeface="Arial"/>
                <a:ea typeface="+mn-ea"/>
                <a:cs typeface="Arial"/>
              </a:rPr>
              <a:t>Research Details</a:t>
            </a:r>
            <a:endParaRPr lang="en-US" sz="2000" b="1" dirty="0">
              <a:solidFill>
                <a:srgbClr val="189855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4953000"/>
            <a:ext cx="5525759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Arial"/>
                <a:ea typeface="Tahoma" panose="020B0604030504040204" pitchFamily="34" charset="0"/>
                <a:cs typeface="Arial"/>
              </a:rPr>
              <a:t>The </a:t>
            </a:r>
            <a:r>
              <a:rPr lang="en-US" sz="1050" dirty="0" smtClean="0">
                <a:solidFill>
                  <a:prstClr val="black"/>
                </a:solidFill>
                <a:latin typeface="Arial"/>
                <a:ea typeface="Tahoma" panose="020B0604030504040204" pitchFamily="34" charset="0"/>
                <a:cs typeface="Arial"/>
              </a:rPr>
              <a:t>work performed at High Flux Isotope Reactor’s HB-2A and HB-3A instruments, Oak </a:t>
            </a:r>
            <a:r>
              <a:rPr lang="en-US" sz="1050" dirty="0">
                <a:solidFill>
                  <a:prstClr val="black"/>
                </a:solidFill>
                <a:latin typeface="Arial"/>
                <a:ea typeface="Tahoma" panose="020B0604030504040204" pitchFamily="34" charset="0"/>
                <a:cs typeface="Arial"/>
              </a:rPr>
              <a:t>Ridge National Laboratory was sponsored by the Scientific User Facilities Division, Office of Basic Energy Sciences, U.S. Department of </a:t>
            </a:r>
            <a:r>
              <a:rPr lang="en-US" sz="1050" dirty="0" smtClean="0">
                <a:solidFill>
                  <a:prstClr val="black"/>
                </a:solidFill>
                <a:latin typeface="Arial"/>
                <a:ea typeface="Tahoma" panose="020B0604030504040204" pitchFamily="34" charset="0"/>
                <a:cs typeface="Arial"/>
              </a:rPr>
              <a:t>Energy.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n-US" sz="1050" dirty="0" smtClean="0">
              <a:solidFill>
                <a:prstClr val="black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Tan, X., </a:t>
            </a:r>
            <a:r>
              <a:rPr lang="en-US" sz="105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Yaroslavtsev</a:t>
            </a:r>
            <a:r>
              <a:rPr lang="en-US"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A., Cao, H., </a:t>
            </a:r>
            <a:r>
              <a:rPr lang="en-US" sz="105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Geondzhian</a:t>
            </a:r>
            <a:r>
              <a:rPr lang="en-US"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A., </a:t>
            </a:r>
            <a:r>
              <a:rPr lang="en-US" sz="105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Menushenkov</a:t>
            </a:r>
            <a:r>
              <a:rPr lang="en-US"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A., </a:t>
            </a:r>
            <a:r>
              <a:rPr lang="en-US" sz="105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Chernikov</a:t>
            </a:r>
            <a:r>
              <a:rPr lang="en-US"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R., </a:t>
            </a:r>
            <a:r>
              <a:rPr lang="en-US" sz="105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Nataf</a:t>
            </a:r>
            <a:r>
              <a:rPr lang="en-US"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L., </a:t>
            </a:r>
            <a:r>
              <a:rPr lang="en-US" sz="105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Garlea</a:t>
            </a:r>
            <a:r>
              <a:rPr lang="en-US"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05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O.V</a:t>
            </a:r>
            <a:r>
              <a:rPr lang="en-US"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., </a:t>
            </a:r>
            <a:r>
              <a:rPr lang="en-US" sz="105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Shatruk</a:t>
            </a:r>
            <a:r>
              <a:rPr lang="en-US"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M., Controlling magnetic ordering in Ca</a:t>
            </a:r>
            <a:r>
              <a:rPr lang="en-US" sz="1050" baseline="-25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1–x</a:t>
            </a:r>
            <a:r>
              <a:rPr lang="en-US"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Eu</a:t>
            </a:r>
            <a:r>
              <a:rPr lang="en-US" sz="1050" baseline="-25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</a:t>
            </a:r>
            <a:r>
              <a:rPr lang="en-US"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</a:t>
            </a:r>
            <a:r>
              <a:rPr lang="en-US" sz="1050" baseline="-25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</a:t>
            </a:r>
            <a:r>
              <a:rPr lang="en-US"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As</a:t>
            </a:r>
            <a:r>
              <a:rPr lang="en-US" sz="1050" baseline="-25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</a:t>
            </a:r>
            <a:r>
              <a:rPr lang="en-US"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by chemical compression. </a:t>
            </a:r>
            <a:r>
              <a:rPr lang="en-US" sz="1050" i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Chemistry of Materials </a:t>
            </a:r>
            <a:r>
              <a:rPr lang="en-US" sz="105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28, 7459–7469 (2016).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black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11" name="AutoShape 2" descr="Image result for US. department of ener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4" descr="Image result for US. department of ener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" y="6401593"/>
            <a:ext cx="1825625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6349508"/>
            <a:ext cx="9144000" cy="0"/>
          </a:xfrm>
          <a:prstGeom prst="line">
            <a:avLst/>
          </a:prstGeom>
          <a:ln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86" y="6409662"/>
            <a:ext cx="1828800" cy="44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563881"/>
            <a:ext cx="9144000" cy="45719"/>
          </a:xfrm>
          <a:prstGeom prst="rect">
            <a:avLst/>
          </a:prstGeom>
          <a:solidFill>
            <a:schemeClr val="bg1"/>
          </a:solidFill>
          <a:ln w="19050">
            <a:solidFill>
              <a:srgbClr val="0CA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89855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762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Controlling Magnetic 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Order by </a:t>
            </a:r>
            <a:r>
              <a:rPr lang="en-US" sz="2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Chemical 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Compression</a:t>
            </a:r>
            <a:endParaRPr lang="en-US" sz="2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1400" y="950893"/>
            <a:ext cx="5603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Magnetic properties of </a:t>
            </a:r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Ca</a:t>
            </a:r>
            <a:r>
              <a:rPr lang="en-US" sz="1400" baseline="-25000" dirty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1–</a:t>
            </a:r>
            <a:r>
              <a:rPr lang="en-US" sz="1400" i="1" baseline="-250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x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Eu</a:t>
            </a:r>
            <a:r>
              <a:rPr lang="en-US" sz="1400" i="1" baseline="-250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x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Co</a:t>
            </a:r>
            <a:r>
              <a:rPr lang="en-US" sz="1400" baseline="-250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As</a:t>
            </a:r>
            <a:r>
              <a:rPr lang="en-US" sz="1400" baseline="-250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vary from itinerant (3</a:t>
            </a:r>
            <a:r>
              <a:rPr lang="en-US" sz="1400" i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) antiferromagnetism of Co in CaCo</a:t>
            </a:r>
            <a:r>
              <a:rPr lang="en-US" sz="1400" baseline="-250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As</a:t>
            </a:r>
            <a:r>
              <a:rPr lang="en-US" sz="1400" baseline="-250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to the combination of itinerant (3</a:t>
            </a:r>
            <a:r>
              <a:rPr lang="en-US" sz="1400" i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Co) and localized (4</a:t>
            </a:r>
            <a:r>
              <a:rPr lang="en-US" sz="1400" i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Eu) ferromagnetism in the intermediate range to localized (4</a:t>
            </a:r>
            <a:r>
              <a:rPr lang="en-US" sz="1400" i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) antiferromagnetism in Eu-rich samples.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400" y="2209800"/>
            <a:ext cx="5525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This </a:t>
            </a:r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work demonstrates 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diverse mechanisms of magnetic ordering in the </a:t>
            </a:r>
            <a:r>
              <a:rPr lang="en-US"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CaCo</a:t>
            </a:r>
            <a:r>
              <a:rPr lang="en-US" sz="1400" baseline="-25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As</a:t>
            </a:r>
            <a:r>
              <a:rPr lang="en-US" sz="1400" baseline="-25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–EuCo</a:t>
            </a:r>
            <a:r>
              <a:rPr lang="en-US" sz="1400" baseline="-25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As</a:t>
            </a:r>
            <a:r>
              <a:rPr lang="en-US" sz="1400" baseline="-25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realized by chemical compression. This concept can be applied to vary properties of other itinerant magnets guided by theoretical predictions.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037" name="Picture 13" descr="https://transportation.fsu.edu/sites/default/files/media/img/FSU_Seal_NewColors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42" y="6401593"/>
            <a:ext cx="445491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science.energy.gov/~/media/_/images/laboratories/argonne/argonne-national-laboratory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6405562"/>
            <a:ext cx="1200150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581400" y="3505200"/>
            <a:ext cx="5525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The magnetic ground states of Ca</a:t>
            </a:r>
            <a:r>
              <a:rPr lang="en-US" sz="1400" baseline="-250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1–</a:t>
            </a:r>
            <a:r>
              <a:rPr lang="en-US" sz="1400" i="1" baseline="-250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x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Eu</a:t>
            </a:r>
            <a:r>
              <a:rPr lang="en-US" sz="1400" i="1" baseline="-250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x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Co</a:t>
            </a:r>
            <a:r>
              <a:rPr lang="en-US" sz="1400" baseline="-250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As</a:t>
            </a:r>
            <a:r>
              <a:rPr lang="en-US" sz="1400" baseline="-250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 were determined by neutron diffraction.</a:t>
            </a:r>
          </a:p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The chemical compression of Eu sites leads to mixed valence that was confirmed 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by </a:t>
            </a:r>
            <a:r>
              <a:rPr lang="en-US" sz="14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XANES and XMCD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</a:p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The changes in the crystal structure and magnetism were justified by band structure calculations.</a:t>
            </a:r>
            <a:endParaRPr lang="en-US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76200" y="3452968"/>
            <a:ext cx="3302064" cy="2795432"/>
            <a:chOff x="685800" y="2514600"/>
            <a:chExt cx="3870438" cy="3276600"/>
          </a:xfrm>
        </p:grpSpPr>
        <p:pic>
          <p:nvPicPr>
            <p:cNvPr id="1028" name="Picture 4" descr="C:\Users\Mikha\Documents\Science\Papers\Published\065.Ca1-xEuxCo2As2\Figures\TOC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4"/>
            <a:stretch/>
          </p:blipFill>
          <p:spPr bwMode="auto">
            <a:xfrm>
              <a:off x="742950" y="2514600"/>
              <a:ext cx="3813288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85800" y="2819400"/>
              <a:ext cx="286552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3440" y="677063"/>
            <a:ext cx="2967961" cy="2701137"/>
            <a:chOff x="612776" y="778664"/>
            <a:chExt cx="2898058" cy="2599536"/>
          </a:xfrm>
        </p:grpSpPr>
        <p:pic>
          <p:nvPicPr>
            <p:cNvPr id="37" name="Picture 4" descr="C:\Users\Mikha\Documents\Science\Papers\Published\065.Ca1-xEuxCo2As2\Figures\TOC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612776" y="778664"/>
              <a:ext cx="2860662" cy="259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3276600" y="1666485"/>
              <a:ext cx="234234" cy="12005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02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7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911056</TotalTime>
  <Words>257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17_Office Theme</vt:lpstr>
      <vt:lpstr>14_Office Theme</vt:lpstr>
      <vt:lpstr>Powerpoint-Template_HFIR-SNS</vt:lpstr>
      <vt:lpstr>1_Office Theme</vt:lpstr>
      <vt:lpstr>15_Office Theme</vt:lpstr>
      <vt:lpstr>Office Theme</vt:lpstr>
      <vt:lpstr>PowerPoint Presentation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Chakoumakos, Bryan C.</cp:lastModifiedBy>
  <cp:revision>2650</cp:revision>
  <cp:lastPrinted>2013-11-21T14:38:13Z</cp:lastPrinted>
  <dcterms:created xsi:type="dcterms:W3CDTF">2008-12-10T13:33:36Z</dcterms:created>
  <dcterms:modified xsi:type="dcterms:W3CDTF">2016-11-22T14:04:42Z</dcterms:modified>
</cp:coreProperties>
</file>