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54" autoAdjust="0"/>
    <p:restoredTop sz="95161" autoAdjust="0"/>
  </p:normalViewPr>
  <p:slideViewPr>
    <p:cSldViewPr snapToGrid="0" showGuides="1">
      <p:cViewPr varScale="1">
        <p:scale>
          <a:sx n="84" d="100"/>
          <a:sy n="84" d="100"/>
        </p:scale>
        <p:origin x="192" y="2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7/30/18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7/30/18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31D8B-25E9-D440-A0B7-53853A82E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F833AF-F2DD-B245-B5D3-AAD481D065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AAAD4-FBA9-4334-AA6C-9B74AC2A8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HOT-024 Commissioning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High Temperature Team</a:t>
            </a:r>
          </a:p>
          <a:p>
            <a:r>
              <a:rPr lang="en-US" dirty="0"/>
              <a:t>Sample Environment</a:t>
            </a:r>
          </a:p>
          <a:p>
            <a:r>
              <a:rPr lang="en-US" dirty="0"/>
              <a:t>Bekki Mills</a:t>
            </a:r>
          </a:p>
          <a:p>
            <a:r>
              <a:rPr lang="en-US" dirty="0"/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Project and Commissioning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457D1-D62A-4CA8-87A2-C298EBD8C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29640"/>
            <a:ext cx="11448288" cy="4771873"/>
          </a:xfrm>
        </p:spPr>
        <p:txBody>
          <a:bodyPr/>
          <a:lstStyle/>
          <a:p>
            <a:r>
              <a:rPr lang="en-US" dirty="0"/>
              <a:t>This furnace development is part of an approved mid-level investment to make 3 new furnace systems for the sample environment group.</a:t>
            </a:r>
          </a:p>
          <a:p>
            <a:r>
              <a:rPr lang="en-US" dirty="0"/>
              <a:t>HOT-024 is a vacuum furnace to be used at SNS</a:t>
            </a:r>
          </a:p>
          <a:p>
            <a:r>
              <a:rPr lang="en-US" dirty="0"/>
              <a:t>The addition of this furnace will alleviate over-allocation of current resources</a:t>
            </a:r>
          </a:p>
          <a:p>
            <a:r>
              <a:rPr lang="en-US" dirty="0"/>
              <a:t>Performed standard test script on the furnace once it was determined that acceptable tuned PID values were set.</a:t>
            </a:r>
          </a:p>
        </p:txBody>
      </p:sp>
    </p:spTree>
    <p:extLst>
      <p:ext uri="{BB962C8B-B14F-4D97-AF65-F5344CB8AC3E}">
        <p14:creationId xmlns:p14="http://schemas.microsoft.com/office/powerpoint/2010/main" val="608819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39EC4F-9B8B-0F47-B997-1157041DD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000232" cy="535531"/>
          </a:xfrm>
        </p:spPr>
        <p:txBody>
          <a:bodyPr/>
          <a:lstStyle/>
          <a:p>
            <a:r>
              <a:rPr lang="en-US" dirty="0"/>
              <a:t>PID Values for HOT-024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853B6-7579-F74E-A0D6-903E130E17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368" y="947011"/>
            <a:ext cx="9707031" cy="52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67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A6E74E-9AD6-F44A-A875-90B8EA99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09" y="0"/>
            <a:ext cx="11000232" cy="535531"/>
          </a:xfrm>
        </p:spPr>
        <p:txBody>
          <a:bodyPr/>
          <a:lstStyle/>
          <a:p>
            <a:r>
              <a:rPr lang="en-US" dirty="0"/>
              <a:t>Standard test script overall test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7F6E1-70CA-C14A-933B-4CD73C6EB8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870" y="655321"/>
            <a:ext cx="9040608" cy="568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34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1A2B59-C6FC-4D4C-9284-78193241B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9" y="0"/>
            <a:ext cx="11000232" cy="535531"/>
          </a:xfrm>
        </p:spPr>
        <p:txBody>
          <a:bodyPr/>
          <a:lstStyle/>
          <a:p>
            <a:r>
              <a:rPr lang="en-US" dirty="0"/>
              <a:t>Ramp at 5C/min to 1600C, then “rapid” cooldown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7153C-5B9E-8749-B042-C33571CD33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367" y="762000"/>
            <a:ext cx="8871083" cy="55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30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62D140-8629-154E-839E-EE09D444C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9" y="0"/>
            <a:ext cx="11000232" cy="535531"/>
          </a:xfrm>
        </p:spPr>
        <p:txBody>
          <a:bodyPr/>
          <a:lstStyle/>
          <a:p>
            <a:r>
              <a:rPr lang="en-US" dirty="0"/>
              <a:t>Ramp to 1600C in 50C steps with rapid cooldown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1D8D4-001D-0D4E-9406-E3D0DA0705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466" y="893044"/>
            <a:ext cx="8662838" cy="54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01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62C11F-C118-3243-8C43-44DCAFCC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09" y="0"/>
            <a:ext cx="11000232" cy="535531"/>
          </a:xfrm>
        </p:spPr>
        <p:txBody>
          <a:bodyPr/>
          <a:lstStyle/>
          <a:p>
            <a:r>
              <a:rPr lang="en-US" dirty="0"/>
              <a:t>Ramp at 5C/min to 1600C, cooldown in 50C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DFBF-190F-8643-933C-59CFC6FE0D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" y="612253"/>
            <a:ext cx="9004925" cy="566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21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BBE0CA-58B7-9F46-BD36-4C0E4F3D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9" y="0"/>
            <a:ext cx="11000232" cy="535531"/>
          </a:xfrm>
        </p:spPr>
        <p:txBody>
          <a:bodyPr/>
          <a:lstStyle/>
          <a:p>
            <a:r>
              <a:rPr lang="en-US" dirty="0"/>
              <a:t>Ramp at 5C/min to 1600C, and rapid cooldown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E1DC8-2931-4844-9215-F53A3E521D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809851"/>
            <a:ext cx="8724900" cy="54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70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A408-CAFB-2446-AD3B-3284CA1B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E657-3FB3-1B48-A4B7-4BF2AFE20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HOT-024 has tested satisfactorily and is fully commissioned and ready for use in the user program at SNS.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383044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6F5DE5-FF42-42F2-9962-F83010572F4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154</Words>
  <Application>Microsoft Macintosh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Century Gothic</vt:lpstr>
      <vt:lpstr>Times New Roman</vt:lpstr>
      <vt:lpstr>ORNL</vt:lpstr>
      <vt:lpstr>HOT-024 Commissioning Report</vt:lpstr>
      <vt:lpstr>Summary of Project and Commissioning testing</vt:lpstr>
      <vt:lpstr>PID Values for HOT-024 </vt:lpstr>
      <vt:lpstr>Standard test script overall test</vt:lpstr>
      <vt:lpstr>Ramp at 5C/min to 1600C, then “rapid” cooldown </vt:lpstr>
      <vt:lpstr>Ramp to 1600C in 50C steps with rapid cooldown</vt:lpstr>
      <vt:lpstr>Ramp at 5C/min to 1600C, cooldown in 50C steps</vt:lpstr>
      <vt:lpstr>Ramp at 5C/min to 1600C, and rapid cooldown</vt:lpstr>
      <vt:lpstr>Conclusion </vt:lpstr>
    </vt:vector>
  </TitlesOfParts>
  <Manager/>
  <Company/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2018-07-30T13:20:47Z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