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6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4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9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5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8" y="67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71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157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27226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4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6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6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3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3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4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877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7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8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2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65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/>
          <a:p>
            <a:r>
              <a:rPr lang="en-US" dirty="0"/>
              <a:t>Polarization / CCR Cart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Polarization CCR tipping analysis</a:t>
            </a:r>
          </a:p>
        </p:txBody>
      </p:sp>
    </p:spTree>
    <p:extLst>
      <p:ext uri="{BB962C8B-B14F-4D97-AF65-F5344CB8AC3E}">
        <p14:creationId xmlns:p14="http://schemas.microsoft.com/office/powerpoint/2010/main" val="34424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32742-D7CC-49DB-92F2-684D5B92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4" y="236982"/>
            <a:ext cx="8636290" cy="484748"/>
          </a:xfrm>
        </p:spPr>
        <p:txBody>
          <a:bodyPr/>
          <a:lstStyle/>
          <a:p>
            <a:r>
              <a:rPr lang="en-US" dirty="0"/>
              <a:t>Tipping due to incline of 10°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746960-DA2F-4F6C-9158-19C88880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7260">
            <a:off x="5248985" y="1082312"/>
            <a:ext cx="2947068" cy="43246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C1662EC-A22F-4745-9E75-40A21138A664}"/>
              </a:ext>
            </a:extLst>
          </p:cNvPr>
          <p:cNvCxnSpPr>
            <a:cxnSpLocks/>
          </p:cNvCxnSpPr>
          <p:nvPr/>
        </p:nvCxnSpPr>
        <p:spPr>
          <a:xfrm rot="20957260">
            <a:off x="6375325" y="5275045"/>
            <a:ext cx="2370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FB930F3-2200-4799-903B-C7850151FE94}"/>
              </a:ext>
            </a:extLst>
          </p:cNvPr>
          <p:cNvSpPr/>
          <p:nvPr/>
        </p:nvSpPr>
        <p:spPr>
          <a:xfrm rot="20957260">
            <a:off x="6577136" y="544574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BA334D4-9E4E-4E9A-AD8F-5111827A7853}"/>
              </a:ext>
            </a:extLst>
          </p:cNvPr>
          <p:cNvCxnSpPr>
            <a:cxnSpLocks/>
          </p:cNvCxnSpPr>
          <p:nvPr/>
        </p:nvCxnSpPr>
        <p:spPr>
          <a:xfrm>
            <a:off x="6481916" y="3038168"/>
            <a:ext cx="0" cy="2765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67BAD-D015-4EDD-BBF2-9B4EF65122AF}"/>
              </a:ext>
            </a:extLst>
          </p:cNvPr>
          <p:cNvSpPr txBox="1"/>
          <p:nvPr/>
        </p:nvSpPr>
        <p:spPr>
          <a:xfrm>
            <a:off x="6162476" y="5848976"/>
            <a:ext cx="9284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422 lbs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D4D2697-8B99-4E53-A236-ED82C5363347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986253" y="5184058"/>
            <a:ext cx="66366" cy="2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73746C-F6CF-49ED-BB48-D37E4317A702}"/>
              </a:ext>
            </a:extLst>
          </p:cNvPr>
          <p:cNvSpPr txBox="1"/>
          <p:nvPr/>
        </p:nvSpPr>
        <p:spPr>
          <a:xfrm>
            <a:off x="7105885" y="5461858"/>
            <a:ext cx="18934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Incline plane 10°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6D4A91C-B54F-4609-84CF-3232AADF9588}"/>
              </a:ext>
            </a:extLst>
          </p:cNvPr>
          <p:cNvCxnSpPr/>
          <p:nvPr/>
        </p:nvCxnSpPr>
        <p:spPr>
          <a:xfrm>
            <a:off x="6481916" y="3038168"/>
            <a:ext cx="494071" cy="259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B721264-EF33-4CE3-A8B9-CEBCE843F2CD}"/>
              </a:ext>
            </a:extLst>
          </p:cNvPr>
          <p:cNvCxnSpPr/>
          <p:nvPr/>
        </p:nvCxnSpPr>
        <p:spPr>
          <a:xfrm flipH="1">
            <a:off x="6179076" y="3029620"/>
            <a:ext cx="293222" cy="74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A5FCB8A-A965-452A-9323-E7EC55D9E247}"/>
                  </a:ext>
                </a:extLst>
              </p:cNvPr>
              <p:cNvSpPr txBox="1"/>
              <p:nvPr/>
            </p:nvSpPr>
            <p:spPr>
              <a:xfrm>
                <a:off x="5707329" y="5481853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5FCB8A-A965-452A-9323-E7EC55D9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29" y="5481853"/>
                <a:ext cx="592855" cy="494879"/>
              </a:xfrm>
              <a:prstGeom prst="rect">
                <a:avLst/>
              </a:prstGeom>
              <a:blipFill>
                <a:blip r:embed="rId3"/>
                <a:stretch>
                  <a:fillRect l="-83505" t="-134568" r="-84536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C0CA23A-E64F-4447-A916-EA65B7FA23E3}"/>
              </a:ext>
            </a:extLst>
          </p:cNvPr>
          <p:cNvCxnSpPr/>
          <p:nvPr/>
        </p:nvCxnSpPr>
        <p:spPr>
          <a:xfrm flipV="1">
            <a:off x="6212620" y="5469949"/>
            <a:ext cx="366712" cy="16668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706680-4C3C-40D6-A653-471400AFE78F}"/>
              </a:ext>
            </a:extLst>
          </p:cNvPr>
          <p:cNvSpPr txBox="1"/>
          <p:nvPr/>
        </p:nvSpPr>
        <p:spPr>
          <a:xfrm>
            <a:off x="329531" y="1114127"/>
            <a:ext cx="4018523" cy="5909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center of gravity is beyond point “M” and would tip over.</a:t>
            </a:r>
          </a:p>
        </p:txBody>
      </p:sp>
    </p:spTree>
    <p:extLst>
      <p:ext uri="{BB962C8B-B14F-4D97-AF65-F5344CB8AC3E}">
        <p14:creationId xmlns:p14="http://schemas.microsoft.com/office/powerpoint/2010/main" val="33922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9E39D-5E48-46D2-A602-5E18D07C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4" y="236982"/>
            <a:ext cx="8636290" cy="458587"/>
          </a:xfrm>
        </p:spPr>
        <p:txBody>
          <a:bodyPr/>
          <a:lstStyle/>
          <a:p>
            <a:r>
              <a:rPr lang="en-US" sz="2800" dirty="0"/>
              <a:t>Cart with CCR extended out and counterweight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515F04-9C99-4927-9705-B71AC895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3" y="1146748"/>
            <a:ext cx="4560598" cy="4586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A0D5F3-91D9-47FA-B3F1-A20188667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39" y="1168870"/>
            <a:ext cx="2845827" cy="45869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AB1779-7BD2-4D34-AD7B-B6AA2F206290}"/>
              </a:ext>
            </a:extLst>
          </p:cNvPr>
          <p:cNvCxnSpPr/>
          <p:nvPr/>
        </p:nvCxnSpPr>
        <p:spPr>
          <a:xfrm>
            <a:off x="1644445" y="5689494"/>
            <a:ext cx="6201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B52EBC9-21B1-4CA7-ABB6-D98F8AD77C4A}"/>
              </a:ext>
            </a:extLst>
          </p:cNvPr>
          <p:cNvCxnSpPr/>
          <p:nvPr/>
        </p:nvCxnSpPr>
        <p:spPr>
          <a:xfrm>
            <a:off x="2647335" y="4077929"/>
            <a:ext cx="40853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EBE6D5-AD65-489D-B0BC-6A99CBF36E69}"/>
              </a:ext>
            </a:extLst>
          </p:cNvPr>
          <p:cNvCxnSpPr/>
          <p:nvPr/>
        </p:nvCxnSpPr>
        <p:spPr>
          <a:xfrm>
            <a:off x="1819275" y="5548313"/>
            <a:ext cx="0" cy="709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935E8E1-2D5A-4117-A02F-5F2A164D2AE9}"/>
              </a:ext>
            </a:extLst>
          </p:cNvPr>
          <p:cNvCxnSpPr/>
          <p:nvPr/>
        </p:nvCxnSpPr>
        <p:spPr>
          <a:xfrm>
            <a:off x="3038475" y="5553075"/>
            <a:ext cx="0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5C0EB0F-7E2A-4F59-994E-3EF46E4F61E6}"/>
              </a:ext>
            </a:extLst>
          </p:cNvPr>
          <p:cNvCxnSpPr/>
          <p:nvPr/>
        </p:nvCxnSpPr>
        <p:spPr>
          <a:xfrm>
            <a:off x="5715000" y="5548313"/>
            <a:ext cx="0" cy="747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28FB1FC-8338-462B-B90C-AF7F21695C76}"/>
              </a:ext>
            </a:extLst>
          </p:cNvPr>
          <p:cNvCxnSpPr/>
          <p:nvPr/>
        </p:nvCxnSpPr>
        <p:spPr>
          <a:xfrm>
            <a:off x="7410450" y="5548313"/>
            <a:ext cx="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660E19F-C82D-482F-AAE7-B7486AE96A15}"/>
              </a:ext>
            </a:extLst>
          </p:cNvPr>
          <p:cNvCxnSpPr/>
          <p:nvPr/>
        </p:nvCxnSpPr>
        <p:spPr>
          <a:xfrm>
            <a:off x="2647335" y="4077929"/>
            <a:ext cx="0" cy="2179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111F03-8EE6-442D-BD90-4D63AD529C7E}"/>
              </a:ext>
            </a:extLst>
          </p:cNvPr>
          <p:cNvCxnSpPr/>
          <p:nvPr/>
        </p:nvCxnSpPr>
        <p:spPr>
          <a:xfrm>
            <a:off x="6713587" y="4077929"/>
            <a:ext cx="0" cy="2308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B0E6BFDE-F6ED-41B1-ACAC-27980F306C77}"/>
              </a:ext>
            </a:extLst>
          </p:cNvPr>
          <p:cNvCxnSpPr/>
          <p:nvPr/>
        </p:nvCxnSpPr>
        <p:spPr>
          <a:xfrm>
            <a:off x="1819275" y="6148396"/>
            <a:ext cx="82806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18F2352-AE82-4F34-BE18-2956F924D9C8}"/>
              </a:ext>
            </a:extLst>
          </p:cNvPr>
          <p:cNvCxnSpPr>
            <a:cxnSpLocks/>
          </p:cNvCxnSpPr>
          <p:nvPr/>
        </p:nvCxnSpPr>
        <p:spPr>
          <a:xfrm>
            <a:off x="2647335" y="6148396"/>
            <a:ext cx="39114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3EAA408-EA05-4E49-805D-6AA5DEABE3EE}"/>
              </a:ext>
            </a:extLst>
          </p:cNvPr>
          <p:cNvCxnSpPr>
            <a:cxnSpLocks/>
          </p:cNvCxnSpPr>
          <p:nvPr/>
        </p:nvCxnSpPr>
        <p:spPr>
          <a:xfrm>
            <a:off x="5715000" y="6191259"/>
            <a:ext cx="99858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D296D50-3BCE-4ED5-87EA-82E9151A8433}"/>
              </a:ext>
            </a:extLst>
          </p:cNvPr>
          <p:cNvCxnSpPr>
            <a:cxnSpLocks/>
          </p:cNvCxnSpPr>
          <p:nvPr/>
        </p:nvCxnSpPr>
        <p:spPr>
          <a:xfrm>
            <a:off x="6713587" y="6191259"/>
            <a:ext cx="69686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7699C79-C770-4134-B9B4-DEF0779E4F19}"/>
              </a:ext>
            </a:extLst>
          </p:cNvPr>
          <p:cNvCxnSpPr/>
          <p:nvPr/>
        </p:nvCxnSpPr>
        <p:spPr>
          <a:xfrm flipH="1">
            <a:off x="1819275" y="4077928"/>
            <a:ext cx="828059" cy="1611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C9901FB-A5E2-4A9B-9B7B-0DEB38476BCB}"/>
              </a:ext>
            </a:extLst>
          </p:cNvPr>
          <p:cNvCxnSpPr>
            <a:cxnSpLocks/>
          </p:cNvCxnSpPr>
          <p:nvPr/>
        </p:nvCxnSpPr>
        <p:spPr>
          <a:xfrm>
            <a:off x="2642249" y="4055806"/>
            <a:ext cx="396226" cy="165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5B25ED9-1747-44F9-8420-0CE3E6273CF8}"/>
              </a:ext>
            </a:extLst>
          </p:cNvPr>
          <p:cNvCxnSpPr/>
          <p:nvPr/>
        </p:nvCxnSpPr>
        <p:spPr>
          <a:xfrm flipH="1">
            <a:off x="5715000" y="4077928"/>
            <a:ext cx="998587" cy="1611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FF49A60-F524-4A65-9AEE-A16AAC41EEB0}"/>
              </a:ext>
            </a:extLst>
          </p:cNvPr>
          <p:cNvCxnSpPr/>
          <p:nvPr/>
        </p:nvCxnSpPr>
        <p:spPr>
          <a:xfrm>
            <a:off x="6713587" y="4077928"/>
            <a:ext cx="696863" cy="1607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EB244D8B-E151-46BD-A556-8A4FAC63EB70}"/>
              </a:ext>
            </a:extLst>
          </p:cNvPr>
          <p:cNvCxnSpPr/>
          <p:nvPr/>
        </p:nvCxnSpPr>
        <p:spPr>
          <a:xfrm>
            <a:off x="4371975" y="4077928"/>
            <a:ext cx="0" cy="160734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0F1432B-4971-47BE-AEC4-E98055A2031C}"/>
              </a:ext>
            </a:extLst>
          </p:cNvPr>
          <p:cNvSpPr txBox="1"/>
          <p:nvPr/>
        </p:nvSpPr>
        <p:spPr>
          <a:xfrm>
            <a:off x="3019334" y="5977580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5.102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5EDE4E4-5172-414E-9EBE-6A513732AF79}"/>
              </a:ext>
            </a:extLst>
          </p:cNvPr>
          <p:cNvSpPr txBox="1"/>
          <p:nvPr/>
        </p:nvSpPr>
        <p:spPr>
          <a:xfrm>
            <a:off x="938590" y="5949631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10.898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98D97DB-F5CC-44B2-A055-2D9FDD524D7A}"/>
              </a:ext>
            </a:extLst>
          </p:cNvPr>
          <p:cNvSpPr txBox="1"/>
          <p:nvPr/>
        </p:nvSpPr>
        <p:spPr>
          <a:xfrm>
            <a:off x="3862388" y="4624388"/>
            <a:ext cx="104775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21.41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D95AC5-199A-49F6-9647-C29F965E9195}"/>
              </a:ext>
            </a:extLst>
          </p:cNvPr>
          <p:cNvSpPr txBox="1"/>
          <p:nvPr/>
        </p:nvSpPr>
        <p:spPr>
          <a:xfrm>
            <a:off x="7421659" y="6020443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9.164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3B9128A-7E47-497D-AB09-2C8946C91689}"/>
              </a:ext>
            </a:extLst>
          </p:cNvPr>
          <p:cNvSpPr txBox="1"/>
          <p:nvPr/>
        </p:nvSpPr>
        <p:spPr>
          <a:xfrm>
            <a:off x="4778131" y="6014101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13.086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ED00AD66-7ED2-4858-BB51-B809D5E4DCFB}"/>
              </a:ext>
            </a:extLst>
          </p:cNvPr>
          <p:cNvCxnSpPr/>
          <p:nvPr/>
        </p:nvCxnSpPr>
        <p:spPr>
          <a:xfrm flipH="1">
            <a:off x="2713220" y="3462365"/>
            <a:ext cx="1149168" cy="93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8B7ACB-3455-4FA6-AEF7-19E98AE2E29E}"/>
              </a:ext>
            </a:extLst>
          </p:cNvPr>
          <p:cNvSpPr txBox="1"/>
          <p:nvPr/>
        </p:nvSpPr>
        <p:spPr>
          <a:xfrm flipH="1">
            <a:off x="3729445" y="3169628"/>
            <a:ext cx="9858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13.40°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E554061-A483-4522-B625-E995FC1CC9D8}"/>
              </a:ext>
            </a:extLst>
          </p:cNvPr>
          <p:cNvCxnSpPr/>
          <p:nvPr/>
        </p:nvCxnSpPr>
        <p:spPr>
          <a:xfrm>
            <a:off x="1383583" y="3854903"/>
            <a:ext cx="1157176" cy="54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67852E6-A47C-45A8-A0FC-EB42A14E44B0}"/>
              </a:ext>
            </a:extLst>
          </p:cNvPr>
          <p:cNvSpPr txBox="1"/>
          <p:nvPr/>
        </p:nvSpPr>
        <p:spPr>
          <a:xfrm flipH="1">
            <a:off x="761924" y="3446906"/>
            <a:ext cx="9858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26.98°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C95E378A-0F61-4B91-BA43-291DAE183E6E}"/>
              </a:ext>
            </a:extLst>
          </p:cNvPr>
          <p:cNvCxnSpPr/>
          <p:nvPr/>
        </p:nvCxnSpPr>
        <p:spPr>
          <a:xfrm>
            <a:off x="5270139" y="3788538"/>
            <a:ext cx="1303048" cy="61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CDD55B0-D16F-4B8B-B1F0-F4BFB28FE3D3}"/>
              </a:ext>
            </a:extLst>
          </p:cNvPr>
          <p:cNvSpPr txBox="1"/>
          <p:nvPr/>
        </p:nvSpPr>
        <p:spPr>
          <a:xfrm flipH="1">
            <a:off x="4715332" y="3514518"/>
            <a:ext cx="9858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31.43°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CBF2B64-7F2F-44A2-8997-6C6757DEB577}"/>
              </a:ext>
            </a:extLst>
          </p:cNvPr>
          <p:cNvCxnSpPr/>
          <p:nvPr/>
        </p:nvCxnSpPr>
        <p:spPr>
          <a:xfrm flipV="1">
            <a:off x="3750093" y="4881598"/>
            <a:ext cx="2298738" cy="173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E72D0CD-FE86-4BAA-8115-5BCC2749D323}"/>
              </a:ext>
            </a:extLst>
          </p:cNvPr>
          <p:cNvSpPr txBox="1"/>
          <p:nvPr/>
        </p:nvSpPr>
        <p:spPr>
          <a:xfrm>
            <a:off x="2208855" y="6428741"/>
            <a:ext cx="16209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counterweight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755AFF14-D760-44F6-8D3E-D3A859C1103D}"/>
              </a:ext>
            </a:extLst>
          </p:cNvPr>
          <p:cNvCxnSpPr/>
          <p:nvPr/>
        </p:nvCxnSpPr>
        <p:spPr>
          <a:xfrm flipH="1">
            <a:off x="6779590" y="3733039"/>
            <a:ext cx="1270128" cy="66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7C5D76-0C39-416C-ACBF-F3DDAA51262C}"/>
              </a:ext>
            </a:extLst>
          </p:cNvPr>
          <p:cNvSpPr txBox="1"/>
          <p:nvPr/>
        </p:nvSpPr>
        <p:spPr>
          <a:xfrm flipH="1">
            <a:off x="7763177" y="3429932"/>
            <a:ext cx="9858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23.17°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B690DBD-462A-4966-8E46-E6E3756F9DE2}"/>
              </a:ext>
            </a:extLst>
          </p:cNvPr>
          <p:cNvSpPr txBox="1"/>
          <p:nvPr/>
        </p:nvSpPr>
        <p:spPr>
          <a:xfrm>
            <a:off x="2001106" y="831988"/>
            <a:ext cx="10182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Fore-Aft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CC8535E-1455-4A9A-B9F0-EF5209949748}"/>
              </a:ext>
            </a:extLst>
          </p:cNvPr>
          <p:cNvSpPr txBox="1"/>
          <p:nvPr/>
        </p:nvSpPr>
        <p:spPr>
          <a:xfrm>
            <a:off x="5978754" y="782995"/>
            <a:ext cx="14285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Side to Side</a:t>
            </a:r>
          </a:p>
        </p:txBody>
      </p:sp>
    </p:spTree>
    <p:extLst>
      <p:ext uri="{BB962C8B-B14F-4D97-AF65-F5344CB8AC3E}">
        <p14:creationId xmlns:p14="http://schemas.microsoft.com/office/powerpoint/2010/main" val="396458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DEE45-4519-44D6-9C89-89DC9CA5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tip stability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6A0784-8E0A-4DCE-979B-FA230EB5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23912"/>
            <a:ext cx="5705475" cy="5210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3F149E-B5D9-4604-9FB6-98A541D75D51}"/>
              </a:ext>
            </a:extLst>
          </p:cNvPr>
          <p:cNvSpPr/>
          <p:nvPr/>
        </p:nvSpPr>
        <p:spPr>
          <a:xfrm>
            <a:off x="2493444" y="3008431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7BAAAD-21AF-4E7B-B435-547317F029F8}"/>
              </a:ext>
            </a:extLst>
          </p:cNvPr>
          <p:cNvSpPr/>
          <p:nvPr/>
        </p:nvSpPr>
        <p:spPr>
          <a:xfrm>
            <a:off x="2493444" y="5498117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6FCF9F-757E-425F-AFB7-2754995C7397}"/>
              </a:ext>
            </a:extLst>
          </p:cNvPr>
          <p:cNvSpPr txBox="1"/>
          <p:nvPr/>
        </p:nvSpPr>
        <p:spPr>
          <a:xfrm>
            <a:off x="4425483" y="3004743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05230C-8B8E-4DC4-BC9E-FA9C912CE9C1}"/>
              </a:ext>
            </a:extLst>
          </p:cNvPr>
          <p:cNvSpPr txBox="1"/>
          <p:nvPr/>
        </p:nvSpPr>
        <p:spPr>
          <a:xfrm>
            <a:off x="4425483" y="5498117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752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A2E68-03CB-4533-8F3B-4F32F963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Tipping due to side loading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4D662D-2C4A-49B3-AF95-62EC15DC9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86"/>
          <a:stretch/>
        </p:blipFill>
        <p:spPr>
          <a:xfrm>
            <a:off x="4774788" y="721730"/>
            <a:ext cx="3904518" cy="45869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20FDC57-846D-4A66-85B0-5C517B429C92}"/>
              </a:ext>
            </a:extLst>
          </p:cNvPr>
          <p:cNvCxnSpPr/>
          <p:nvPr/>
        </p:nvCxnSpPr>
        <p:spPr>
          <a:xfrm>
            <a:off x="5811660" y="5123295"/>
            <a:ext cx="0" cy="709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6F11E62-88EB-4805-815D-8DF9F9363FF4}"/>
              </a:ext>
            </a:extLst>
          </p:cNvPr>
          <p:cNvCxnSpPr/>
          <p:nvPr/>
        </p:nvCxnSpPr>
        <p:spPr>
          <a:xfrm>
            <a:off x="7030860" y="5128057"/>
            <a:ext cx="0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0118C08-169A-435E-8283-B981CCA14EE5}"/>
              </a:ext>
            </a:extLst>
          </p:cNvPr>
          <p:cNvCxnSpPr/>
          <p:nvPr/>
        </p:nvCxnSpPr>
        <p:spPr>
          <a:xfrm>
            <a:off x="6639720" y="3652911"/>
            <a:ext cx="0" cy="2179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E1795BB-BED3-41F4-84B6-22BB5EA5945E}"/>
              </a:ext>
            </a:extLst>
          </p:cNvPr>
          <p:cNvCxnSpPr/>
          <p:nvPr/>
        </p:nvCxnSpPr>
        <p:spPr>
          <a:xfrm>
            <a:off x="5811660" y="5723378"/>
            <a:ext cx="82806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BBCF9B2-5722-41CC-9B2F-A46EA1C4EA08}"/>
              </a:ext>
            </a:extLst>
          </p:cNvPr>
          <p:cNvCxnSpPr>
            <a:cxnSpLocks/>
          </p:cNvCxnSpPr>
          <p:nvPr/>
        </p:nvCxnSpPr>
        <p:spPr>
          <a:xfrm>
            <a:off x="6639720" y="5723378"/>
            <a:ext cx="39114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BF7EAB-4870-4494-B314-37327A587E47}"/>
              </a:ext>
            </a:extLst>
          </p:cNvPr>
          <p:cNvCxnSpPr/>
          <p:nvPr/>
        </p:nvCxnSpPr>
        <p:spPr>
          <a:xfrm flipH="1">
            <a:off x="5811660" y="3652910"/>
            <a:ext cx="828059" cy="1611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F1CE93A-FB93-43EB-AA09-7849FACC84B2}"/>
              </a:ext>
            </a:extLst>
          </p:cNvPr>
          <p:cNvCxnSpPr>
            <a:cxnSpLocks/>
          </p:cNvCxnSpPr>
          <p:nvPr/>
        </p:nvCxnSpPr>
        <p:spPr>
          <a:xfrm>
            <a:off x="6634634" y="3630788"/>
            <a:ext cx="396226" cy="165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CE03527-810C-4477-B358-7DC17FE49A1D}"/>
              </a:ext>
            </a:extLst>
          </p:cNvPr>
          <p:cNvCxnSpPr>
            <a:cxnSpLocks/>
          </p:cNvCxnSpPr>
          <p:nvPr/>
        </p:nvCxnSpPr>
        <p:spPr>
          <a:xfrm>
            <a:off x="5066524" y="1454046"/>
            <a:ext cx="0" cy="381043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BA79E-96FB-4D26-9553-4E20E5993C27}"/>
              </a:ext>
            </a:extLst>
          </p:cNvPr>
          <p:cNvSpPr txBox="1"/>
          <p:nvPr/>
        </p:nvSpPr>
        <p:spPr>
          <a:xfrm>
            <a:off x="7011719" y="5552562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5.102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B44989-2373-4AD9-8BC7-BB97F2CD54AB}"/>
              </a:ext>
            </a:extLst>
          </p:cNvPr>
          <p:cNvSpPr txBox="1"/>
          <p:nvPr/>
        </p:nvSpPr>
        <p:spPr>
          <a:xfrm>
            <a:off x="4930975" y="5524613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10.898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441568-A5A5-4F4B-A226-63F2118FE3ED}"/>
              </a:ext>
            </a:extLst>
          </p:cNvPr>
          <p:cNvSpPr txBox="1"/>
          <p:nvPr/>
        </p:nvSpPr>
        <p:spPr>
          <a:xfrm>
            <a:off x="361506" y="949842"/>
            <a:ext cx="38844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UL 1678 16.5.3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Will only analyze worst case, where the CG is closest to the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DCA1EE5-6432-472D-BE38-EA31F459EACA}"/>
                  </a:ext>
                </a:extLst>
              </p:cNvPr>
              <p:cNvSpPr txBox="1"/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Weight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cart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applied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force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CA1EE5-6432-472D-BE38-EA31F459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DB218B6-A5D6-408C-8E3C-DBF4FE9E0F6F}"/>
                  </a:ext>
                </a:extLst>
              </p:cNvPr>
              <p:cNvSpPr txBox="1"/>
              <p:nvPr/>
            </p:nvSpPr>
            <p:spPr>
              <a:xfrm>
                <a:off x="710866" y="3512286"/>
                <a:ext cx="3505127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5.102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855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48.00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(40)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B218B6-A5D6-408C-8E3C-DBF4FE9E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6" y="3512286"/>
                <a:ext cx="3505127" cy="69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693A27C-E850-44FB-9314-E3E7848AFBBF}"/>
                  </a:ext>
                </a:extLst>
              </p:cNvPr>
              <p:cNvSpPr txBox="1"/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4362.21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/>
                        </a:rPr>
                        <m:t>−1920.00 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93A27C-E850-44FB-9314-E3E7848A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DA65E14-4411-41D9-9A36-7C8164449E64}"/>
                  </a:ext>
                </a:extLst>
              </p:cNvPr>
              <p:cNvSpPr txBox="1"/>
              <p:nvPr/>
            </p:nvSpPr>
            <p:spPr>
              <a:xfrm>
                <a:off x="776513" y="4873257"/>
                <a:ext cx="3430555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362.21 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&gt;1920.00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A65E14-4411-41D9-9A36-7C8164449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13" y="4873257"/>
                <a:ext cx="3430555" cy="34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C0EC6A-CB24-4B9E-BD75-684569C6FBB7}"/>
              </a:ext>
            </a:extLst>
          </p:cNvPr>
          <p:cNvSpPr txBox="1"/>
          <p:nvPr/>
        </p:nvSpPr>
        <p:spPr>
          <a:xfrm>
            <a:off x="1013638" y="5302102"/>
            <a:ext cx="2884968" cy="590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Cart will not tip from applied force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CDD5980-68B9-47E0-BC87-F99CB16A6567}"/>
              </a:ext>
            </a:extLst>
          </p:cNvPr>
          <p:cNvCxnSpPr/>
          <p:nvPr/>
        </p:nvCxnSpPr>
        <p:spPr>
          <a:xfrm flipH="1">
            <a:off x="4921674" y="5264476"/>
            <a:ext cx="2233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D843494-77CA-440D-B9AE-0F89D70737DB}"/>
              </a:ext>
            </a:extLst>
          </p:cNvPr>
          <p:cNvCxnSpPr/>
          <p:nvPr/>
        </p:nvCxnSpPr>
        <p:spPr>
          <a:xfrm>
            <a:off x="4930975" y="1454046"/>
            <a:ext cx="8899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80B910-9E45-48C3-AB09-EAA3F67B17BA}"/>
              </a:ext>
            </a:extLst>
          </p:cNvPr>
          <p:cNvSpPr txBox="1"/>
          <p:nvPr/>
        </p:nvSpPr>
        <p:spPr>
          <a:xfrm>
            <a:off x="4685650" y="2412445"/>
            <a:ext cx="761747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48.00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880D2A8-458C-43DB-8B9E-9F7548F50F5E}"/>
              </a:ext>
            </a:extLst>
          </p:cNvPr>
          <p:cNvSpPr txBox="1"/>
          <p:nvPr/>
        </p:nvSpPr>
        <p:spPr>
          <a:xfrm>
            <a:off x="4831879" y="1169233"/>
            <a:ext cx="8002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40 lbs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74A1359-A9FC-486B-89AC-F25DB28A5F07}"/>
              </a:ext>
            </a:extLst>
          </p:cNvPr>
          <p:cNvSpPr/>
          <p:nvPr/>
        </p:nvSpPr>
        <p:spPr>
          <a:xfrm>
            <a:off x="7030485" y="52540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F7494A6-C365-4636-86B8-9056D26C1214}"/>
              </a:ext>
            </a:extLst>
          </p:cNvPr>
          <p:cNvCxnSpPr/>
          <p:nvPr/>
        </p:nvCxnSpPr>
        <p:spPr>
          <a:xfrm flipH="1" flipV="1">
            <a:off x="7076204" y="5299817"/>
            <a:ext cx="995011" cy="25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65120EA-704D-4325-92FE-CDCF43F55EE5}"/>
                  </a:ext>
                </a:extLst>
              </p:cNvPr>
              <p:cNvSpPr txBox="1"/>
              <p:nvPr/>
            </p:nvSpPr>
            <p:spPr>
              <a:xfrm>
                <a:off x="7995387" y="5365144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5120EA-704D-4325-92FE-CDCF43F5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387" y="5365144"/>
                <a:ext cx="592855" cy="494879"/>
              </a:xfrm>
              <a:prstGeom prst="rect">
                <a:avLst/>
              </a:prstGeom>
              <a:blipFill>
                <a:blip r:embed="rId7"/>
                <a:stretch>
                  <a:fillRect l="-83505" t="-134568" r="-84536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32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CA4DE-7286-47A1-AC8A-9E968F4A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Tipping due to incline of 10°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EC2AE6-5C1E-4011-B0D9-76CC67F53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2" r="14386"/>
          <a:stretch/>
        </p:blipFill>
        <p:spPr>
          <a:xfrm rot="534092">
            <a:off x="5014669" y="740401"/>
            <a:ext cx="3663184" cy="45869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CD4E887-F97F-4A29-A951-7F55E3E7F1C5}"/>
              </a:ext>
            </a:extLst>
          </p:cNvPr>
          <p:cNvCxnSpPr>
            <a:cxnSpLocks/>
          </p:cNvCxnSpPr>
          <p:nvPr/>
        </p:nvCxnSpPr>
        <p:spPr>
          <a:xfrm rot="534092">
            <a:off x="5445112" y="4845586"/>
            <a:ext cx="0" cy="709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2A66DF9-BE88-4CBA-8F97-C0DC477F4827}"/>
              </a:ext>
            </a:extLst>
          </p:cNvPr>
          <p:cNvCxnSpPr>
            <a:cxnSpLocks/>
          </p:cNvCxnSpPr>
          <p:nvPr/>
        </p:nvCxnSpPr>
        <p:spPr>
          <a:xfrm rot="534092">
            <a:off x="6664592" y="5068746"/>
            <a:ext cx="0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53E914F-D033-4CD7-AAF3-E3D29ED4D9CE}"/>
              </a:ext>
            </a:extLst>
          </p:cNvPr>
          <p:cNvCxnSpPr>
            <a:cxnSpLocks/>
          </p:cNvCxnSpPr>
          <p:nvPr/>
        </p:nvCxnSpPr>
        <p:spPr>
          <a:xfrm rot="534092">
            <a:off x="6376817" y="3600260"/>
            <a:ext cx="0" cy="2179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6FF154-AA8A-468B-9669-C22A842AFD33}"/>
              </a:ext>
            </a:extLst>
          </p:cNvPr>
          <p:cNvCxnSpPr>
            <a:cxnSpLocks/>
          </p:cNvCxnSpPr>
          <p:nvPr/>
        </p:nvCxnSpPr>
        <p:spPr>
          <a:xfrm rot="534092">
            <a:off x="5413674" y="5498193"/>
            <a:ext cx="82806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698E1A-F363-423D-AF55-A4C98BC7B551}"/>
              </a:ext>
            </a:extLst>
          </p:cNvPr>
          <p:cNvCxnSpPr>
            <a:cxnSpLocks/>
          </p:cNvCxnSpPr>
          <p:nvPr/>
        </p:nvCxnSpPr>
        <p:spPr>
          <a:xfrm rot="534092">
            <a:off x="6239494" y="5590241"/>
            <a:ext cx="39114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34FD14-4668-41D8-A675-E028AD11030F}"/>
              </a:ext>
            </a:extLst>
          </p:cNvPr>
          <p:cNvCxnSpPr>
            <a:cxnSpLocks/>
          </p:cNvCxnSpPr>
          <p:nvPr/>
        </p:nvCxnSpPr>
        <p:spPr>
          <a:xfrm rot="534092" flipH="1">
            <a:off x="5611326" y="3534465"/>
            <a:ext cx="828059" cy="1611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CEAA0C1-7266-4F24-92E0-26AA25A2106B}"/>
              </a:ext>
            </a:extLst>
          </p:cNvPr>
          <p:cNvCxnSpPr>
            <a:cxnSpLocks/>
          </p:cNvCxnSpPr>
          <p:nvPr/>
        </p:nvCxnSpPr>
        <p:spPr>
          <a:xfrm rot="534092">
            <a:off x="6421220" y="3633832"/>
            <a:ext cx="396226" cy="165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3F2C29-BCF0-457A-ADEB-8F17C90596D1}"/>
              </a:ext>
            </a:extLst>
          </p:cNvPr>
          <p:cNvSpPr txBox="1"/>
          <p:nvPr/>
        </p:nvSpPr>
        <p:spPr>
          <a:xfrm rot="534092">
            <a:off x="6650124" y="5545411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5.102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8CAB05-3C23-43E1-886D-538082828B5B}"/>
              </a:ext>
            </a:extLst>
          </p:cNvPr>
          <p:cNvSpPr txBox="1"/>
          <p:nvPr/>
        </p:nvSpPr>
        <p:spPr>
          <a:xfrm rot="534092">
            <a:off x="4548281" y="5183942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10.898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82E8DD3-4A7F-4912-8030-BF306F0A7C89}"/>
              </a:ext>
            </a:extLst>
          </p:cNvPr>
          <p:cNvCxnSpPr>
            <a:cxnSpLocks/>
          </p:cNvCxnSpPr>
          <p:nvPr/>
        </p:nvCxnSpPr>
        <p:spPr>
          <a:xfrm rot="534092" flipH="1">
            <a:off x="4922883" y="5198726"/>
            <a:ext cx="2233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96E28B8-DBEC-4427-8317-BF4494553A66}"/>
              </a:ext>
            </a:extLst>
          </p:cNvPr>
          <p:cNvSpPr/>
          <p:nvPr/>
        </p:nvSpPr>
        <p:spPr>
          <a:xfrm>
            <a:off x="6679254" y="527602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A6C7D27-776E-4EB3-9AA9-3A3D14CFD330}"/>
              </a:ext>
            </a:extLst>
          </p:cNvPr>
          <p:cNvCxnSpPr/>
          <p:nvPr/>
        </p:nvCxnSpPr>
        <p:spPr>
          <a:xfrm flipH="1" flipV="1">
            <a:off x="6724973" y="5321740"/>
            <a:ext cx="995011" cy="25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88686E0-C653-4D5E-8CDC-D82321EE1708}"/>
                  </a:ext>
                </a:extLst>
              </p:cNvPr>
              <p:cNvSpPr txBox="1"/>
              <p:nvPr/>
            </p:nvSpPr>
            <p:spPr>
              <a:xfrm>
                <a:off x="7644156" y="5387067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8686E0-C653-4D5E-8CDC-D82321EE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56" y="5387067"/>
                <a:ext cx="592855" cy="494879"/>
              </a:xfrm>
              <a:prstGeom prst="rect">
                <a:avLst/>
              </a:prstGeom>
              <a:blipFill>
                <a:blip r:embed="rId3"/>
                <a:stretch>
                  <a:fillRect l="-83505" t="-134568" r="-84536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E7B7F0D-4F31-4558-BBB9-C6AC281A6E81}"/>
              </a:ext>
            </a:extLst>
          </p:cNvPr>
          <p:cNvCxnSpPr>
            <a:cxnSpLocks/>
          </p:cNvCxnSpPr>
          <p:nvPr/>
        </p:nvCxnSpPr>
        <p:spPr>
          <a:xfrm>
            <a:off x="6545480" y="3613148"/>
            <a:ext cx="13603" cy="2480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06E0D05-79BE-4F0C-B703-64CF425B9F80}"/>
              </a:ext>
            </a:extLst>
          </p:cNvPr>
          <p:cNvSpPr txBox="1"/>
          <p:nvPr/>
        </p:nvSpPr>
        <p:spPr>
          <a:xfrm>
            <a:off x="6102538" y="6085873"/>
            <a:ext cx="9284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855 lbs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F85C7A-320B-4300-A581-630E7E14DD28}"/>
              </a:ext>
            </a:extLst>
          </p:cNvPr>
          <p:cNvSpPr txBox="1"/>
          <p:nvPr/>
        </p:nvSpPr>
        <p:spPr>
          <a:xfrm>
            <a:off x="329531" y="1114127"/>
            <a:ext cx="4018523" cy="5909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center of gravity is behind point “M” and would not tip over.</a:t>
            </a:r>
          </a:p>
        </p:txBody>
      </p:sp>
    </p:spTree>
    <p:extLst>
      <p:ext uri="{BB962C8B-B14F-4D97-AF65-F5344CB8AC3E}">
        <p14:creationId xmlns:p14="http://schemas.microsoft.com/office/powerpoint/2010/main" val="226380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3DE5B-2A16-4F9B-AD83-E9908B14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CCR tipping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CEC08-E330-44E2-A67F-C0DD29A7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84" y="874580"/>
            <a:ext cx="8642640" cy="5518846"/>
          </a:xfrm>
        </p:spPr>
        <p:txBody>
          <a:bodyPr/>
          <a:lstStyle/>
          <a:p>
            <a:r>
              <a:rPr lang="en-US" sz="1600" dirty="0"/>
              <a:t>The cart will be analyzed for two conditions.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sz="1600" dirty="0"/>
              <a:t>CCR extended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sz="1600" dirty="0"/>
              <a:t>CCR retracted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sz="1600" dirty="0"/>
              <a:t>Adding counterweight 20x17x4.5 inches, 433lbs</a:t>
            </a:r>
          </a:p>
          <a:p>
            <a:r>
              <a:rPr lang="en-US" sz="1600" dirty="0"/>
              <a:t>The cart wheels will be oriented to worst case scenario</a:t>
            </a:r>
          </a:p>
          <a:p>
            <a:r>
              <a:rPr lang="en-US" sz="1600" dirty="0"/>
              <a:t>Analysis done per UL 1678</a:t>
            </a:r>
          </a:p>
          <a:p>
            <a:pPr marL="0" indent="0">
              <a:buNone/>
            </a:pPr>
            <a:r>
              <a:rPr lang="en-US" dirty="0"/>
              <a:t>Conclusion: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CCR extended and retracted analysis</a:t>
            </a:r>
          </a:p>
          <a:p>
            <a:pPr marL="738187" lvl="1" indent="-342900"/>
            <a:r>
              <a:rPr lang="en-US" sz="1200" dirty="0"/>
              <a:t>The cart is unstable to transport with CCR.</a:t>
            </a:r>
          </a:p>
          <a:p>
            <a:pPr marL="738187" lvl="1" indent="-342900"/>
            <a:r>
              <a:rPr lang="en-US" sz="1200" dirty="0"/>
              <a:t>Cart did not pass side loading criteria or 10° incline.</a:t>
            </a:r>
          </a:p>
          <a:p>
            <a:pPr marL="738187" lvl="1" indent="-342900"/>
            <a:r>
              <a:rPr lang="en-US" sz="1200" dirty="0"/>
              <a:t>Dynamic was acceptable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Added counterweight</a:t>
            </a:r>
          </a:p>
          <a:p>
            <a:pPr marL="738187" lvl="1" indent="-342900"/>
            <a:r>
              <a:rPr lang="en-US" sz="1200" dirty="0"/>
              <a:t>To stabilize the cart a 433 lb counterweight would need to be added to bottom of cart.</a:t>
            </a:r>
          </a:p>
          <a:p>
            <a:pPr marL="738187" lvl="1" indent="-342900"/>
            <a:r>
              <a:rPr lang="en-US" sz="1200" dirty="0"/>
              <a:t>With the counterweight all criteria is met per </a:t>
            </a:r>
            <a:r>
              <a:rPr lang="en-US" sz="1200"/>
              <a:t>UL 1678</a:t>
            </a:r>
            <a:endParaRPr lang="en-US" sz="1200" dirty="0"/>
          </a:p>
          <a:p>
            <a:pPr marL="738187" lvl="1" indent="-342900"/>
            <a:r>
              <a:rPr lang="en-US" sz="1200" dirty="0"/>
              <a:t>The cart would need to be reanalyzed for the added weight</a:t>
            </a:r>
          </a:p>
          <a:p>
            <a:pPr marL="738187" lvl="1" indent="-342900"/>
            <a:r>
              <a:rPr lang="en-US" sz="1200" dirty="0"/>
              <a:t>Lift analysis would need to be reviewed</a:t>
            </a:r>
          </a:p>
          <a:p>
            <a:pPr marL="738187" lvl="1" indent="-342900">
              <a:buFont typeface="+mj-lt"/>
              <a:buAutoNum type="arabicPeriod"/>
            </a:pPr>
            <a:endParaRPr lang="en-US" sz="1200" dirty="0"/>
          </a:p>
          <a:p>
            <a:pPr marL="738187" lvl="1" indent="-342900">
              <a:buFont typeface="+mj-lt"/>
              <a:buAutoNum type="arabicPeriod"/>
            </a:pP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2A6BA5-890E-418D-A283-60024F8F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5" y="1101777"/>
            <a:ext cx="4583298" cy="4506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CE4266-12BB-4052-92DD-B13A87879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9"/>
          <a:stretch/>
        </p:blipFill>
        <p:spPr>
          <a:xfrm>
            <a:off x="5288413" y="1101777"/>
            <a:ext cx="2906841" cy="44785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275E610-95E4-4110-8C5D-74D8B8941BE1}"/>
              </a:ext>
            </a:extLst>
          </p:cNvPr>
          <p:cNvCxnSpPr/>
          <p:nvPr/>
        </p:nvCxnSpPr>
        <p:spPr>
          <a:xfrm>
            <a:off x="1795463" y="2100263"/>
            <a:ext cx="985837" cy="100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A19310-470C-4A80-B6F5-FFE07F7162A4}"/>
              </a:ext>
            </a:extLst>
          </p:cNvPr>
          <p:cNvSpPr txBox="1"/>
          <p:nvPr/>
        </p:nvSpPr>
        <p:spPr>
          <a:xfrm>
            <a:off x="721983" y="1595438"/>
            <a:ext cx="118494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Center Of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Gravity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6C016AA-1D7A-4902-ADE3-F5A563753D8B}"/>
              </a:ext>
            </a:extLst>
          </p:cNvPr>
          <p:cNvCxnSpPr>
            <a:cxnSpLocks/>
          </p:cNvCxnSpPr>
          <p:nvPr/>
        </p:nvCxnSpPr>
        <p:spPr>
          <a:xfrm>
            <a:off x="1795463" y="2100263"/>
            <a:ext cx="4876800" cy="100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06860C-3E43-4AC6-BAB1-454685FB3015}"/>
              </a:ext>
            </a:extLst>
          </p:cNvPr>
          <p:cNvCxnSpPr>
            <a:cxnSpLocks/>
          </p:cNvCxnSpPr>
          <p:nvPr/>
        </p:nvCxnSpPr>
        <p:spPr>
          <a:xfrm>
            <a:off x="1906923" y="5534025"/>
            <a:ext cx="5598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4FDC450-8024-4226-808C-FC3F34DB80B7}"/>
              </a:ext>
            </a:extLst>
          </p:cNvPr>
          <p:cNvCxnSpPr>
            <a:cxnSpLocks/>
          </p:cNvCxnSpPr>
          <p:nvPr/>
        </p:nvCxnSpPr>
        <p:spPr>
          <a:xfrm>
            <a:off x="2843213" y="3105150"/>
            <a:ext cx="3790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640782B-5DDA-4528-B14F-26C78BAB1566}"/>
              </a:ext>
            </a:extLst>
          </p:cNvPr>
          <p:cNvCxnSpPr>
            <a:cxnSpLocks/>
          </p:cNvCxnSpPr>
          <p:nvPr/>
        </p:nvCxnSpPr>
        <p:spPr>
          <a:xfrm>
            <a:off x="4476513" y="3105150"/>
            <a:ext cx="0" cy="24288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FBEAB7-FA77-4ED2-990D-32D3018CF472}"/>
              </a:ext>
            </a:extLst>
          </p:cNvPr>
          <p:cNvSpPr txBox="1"/>
          <p:nvPr/>
        </p:nvSpPr>
        <p:spPr>
          <a:xfrm>
            <a:off x="4031519" y="4148771"/>
            <a:ext cx="889987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32.732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FE73BE5-E1BB-417D-8247-D3805B8308F5}"/>
              </a:ext>
            </a:extLst>
          </p:cNvPr>
          <p:cNvCxnSpPr/>
          <p:nvPr/>
        </p:nvCxnSpPr>
        <p:spPr>
          <a:xfrm>
            <a:off x="2781300" y="3152775"/>
            <a:ext cx="0" cy="3000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4273EA0-A655-4B3F-BF4F-B11C5A288AAC}"/>
              </a:ext>
            </a:extLst>
          </p:cNvPr>
          <p:cNvCxnSpPr/>
          <p:nvPr/>
        </p:nvCxnSpPr>
        <p:spPr>
          <a:xfrm>
            <a:off x="3081338" y="5414963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8F80965-6802-4DF0-8E52-8BEFEC0A0BF8}"/>
              </a:ext>
            </a:extLst>
          </p:cNvPr>
          <p:cNvCxnSpPr/>
          <p:nvPr/>
        </p:nvCxnSpPr>
        <p:spPr>
          <a:xfrm>
            <a:off x="1906923" y="5414963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16351EA-18D4-4C92-8794-78769895A2CB}"/>
              </a:ext>
            </a:extLst>
          </p:cNvPr>
          <p:cNvCxnSpPr/>
          <p:nvPr/>
        </p:nvCxnSpPr>
        <p:spPr>
          <a:xfrm>
            <a:off x="1906923" y="6055519"/>
            <a:ext cx="87437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04D21E0E-438C-44A8-9E8F-C39DAD48DF33}"/>
              </a:ext>
            </a:extLst>
          </p:cNvPr>
          <p:cNvCxnSpPr>
            <a:cxnSpLocks/>
          </p:cNvCxnSpPr>
          <p:nvPr/>
        </p:nvCxnSpPr>
        <p:spPr>
          <a:xfrm>
            <a:off x="2781300" y="6055519"/>
            <a:ext cx="30003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0164AE1-4F66-40CF-BA37-0D55A6040676}"/>
              </a:ext>
            </a:extLst>
          </p:cNvPr>
          <p:cNvSpPr txBox="1"/>
          <p:nvPr/>
        </p:nvSpPr>
        <p:spPr>
          <a:xfrm>
            <a:off x="3081337" y="5884703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3.872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8759871-5C89-44EC-B90D-571CA9683A77}"/>
              </a:ext>
            </a:extLst>
          </p:cNvPr>
          <p:cNvSpPr txBox="1"/>
          <p:nvPr/>
        </p:nvSpPr>
        <p:spPr>
          <a:xfrm>
            <a:off x="1059957" y="5884703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12.128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D0CA0A0-6D5A-477A-90EF-CCACC14410F3}"/>
              </a:ext>
            </a:extLst>
          </p:cNvPr>
          <p:cNvCxnSpPr>
            <a:cxnSpLocks/>
          </p:cNvCxnSpPr>
          <p:nvPr/>
        </p:nvCxnSpPr>
        <p:spPr>
          <a:xfrm flipH="1">
            <a:off x="1906923" y="3105150"/>
            <a:ext cx="885164" cy="24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D64015A-FECF-40F3-94AC-A0D37358EDB1}"/>
              </a:ext>
            </a:extLst>
          </p:cNvPr>
          <p:cNvCxnSpPr>
            <a:cxnSpLocks/>
          </p:cNvCxnSpPr>
          <p:nvPr/>
        </p:nvCxnSpPr>
        <p:spPr>
          <a:xfrm>
            <a:off x="2792087" y="3105150"/>
            <a:ext cx="289250" cy="24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A761911-4EFA-4C96-9E56-7F662F5E59D1}"/>
              </a:ext>
            </a:extLst>
          </p:cNvPr>
          <p:cNvCxnSpPr>
            <a:cxnSpLocks/>
          </p:cNvCxnSpPr>
          <p:nvPr/>
        </p:nvCxnSpPr>
        <p:spPr>
          <a:xfrm>
            <a:off x="6672263" y="3105150"/>
            <a:ext cx="0" cy="304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AEB8254-F93E-49D3-89B5-AD903BC2FD02}"/>
              </a:ext>
            </a:extLst>
          </p:cNvPr>
          <p:cNvCxnSpPr>
            <a:cxnSpLocks/>
          </p:cNvCxnSpPr>
          <p:nvPr/>
        </p:nvCxnSpPr>
        <p:spPr>
          <a:xfrm>
            <a:off x="5676900" y="5414963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FDC26668-7944-4D57-A02C-8041A2944E5C}"/>
              </a:ext>
            </a:extLst>
          </p:cNvPr>
          <p:cNvCxnSpPr>
            <a:cxnSpLocks/>
          </p:cNvCxnSpPr>
          <p:nvPr/>
        </p:nvCxnSpPr>
        <p:spPr>
          <a:xfrm>
            <a:off x="7339013" y="5414963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8737E89E-C5EA-41C9-9B21-7BDB160F3B89}"/>
              </a:ext>
            </a:extLst>
          </p:cNvPr>
          <p:cNvCxnSpPr/>
          <p:nvPr/>
        </p:nvCxnSpPr>
        <p:spPr>
          <a:xfrm>
            <a:off x="5676900" y="6047741"/>
            <a:ext cx="99536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29192C0-8CC3-4F59-AE13-DDE66A870983}"/>
              </a:ext>
            </a:extLst>
          </p:cNvPr>
          <p:cNvCxnSpPr>
            <a:cxnSpLocks/>
          </p:cNvCxnSpPr>
          <p:nvPr/>
        </p:nvCxnSpPr>
        <p:spPr>
          <a:xfrm>
            <a:off x="6672263" y="6050756"/>
            <a:ext cx="66675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C5435E4-A83A-4ED5-B21E-5645607DD794}"/>
              </a:ext>
            </a:extLst>
          </p:cNvPr>
          <p:cNvCxnSpPr>
            <a:cxnSpLocks/>
          </p:cNvCxnSpPr>
          <p:nvPr/>
        </p:nvCxnSpPr>
        <p:spPr>
          <a:xfrm flipH="1">
            <a:off x="5676900" y="3102136"/>
            <a:ext cx="995362" cy="2431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58FDFD4-0D93-4322-B769-553147C3C1AE}"/>
              </a:ext>
            </a:extLst>
          </p:cNvPr>
          <p:cNvCxnSpPr>
            <a:cxnSpLocks/>
          </p:cNvCxnSpPr>
          <p:nvPr/>
        </p:nvCxnSpPr>
        <p:spPr>
          <a:xfrm>
            <a:off x="6672262" y="3102136"/>
            <a:ext cx="669111" cy="2431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9FA744A-34CC-4BAD-9532-E5A59B6A1E25}"/>
              </a:ext>
            </a:extLst>
          </p:cNvPr>
          <p:cNvSpPr txBox="1"/>
          <p:nvPr/>
        </p:nvSpPr>
        <p:spPr>
          <a:xfrm>
            <a:off x="7339013" y="5876925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8.883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D2896F5-EF9E-4B23-A768-FB2E51F79767}"/>
              </a:ext>
            </a:extLst>
          </p:cNvPr>
          <p:cNvSpPr txBox="1"/>
          <p:nvPr/>
        </p:nvSpPr>
        <p:spPr>
          <a:xfrm>
            <a:off x="4770041" y="5876925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13.367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3D7C703-4404-4873-ABED-4D29E6FFC242}"/>
              </a:ext>
            </a:extLst>
          </p:cNvPr>
          <p:cNvCxnSpPr>
            <a:cxnSpLocks/>
            <a:stCxn id="68" idx="1"/>
          </p:cNvCxnSpPr>
          <p:nvPr/>
        </p:nvCxnSpPr>
        <p:spPr>
          <a:xfrm flipH="1">
            <a:off x="2843214" y="3439159"/>
            <a:ext cx="712575" cy="24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7065690-6742-4AD5-A1C5-7A46474F5D68}"/>
              </a:ext>
            </a:extLst>
          </p:cNvPr>
          <p:cNvSpPr txBox="1"/>
          <p:nvPr/>
        </p:nvSpPr>
        <p:spPr>
          <a:xfrm>
            <a:off x="3555789" y="3268343"/>
            <a:ext cx="7264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6.75°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1DCB5D3C-7B86-4A2E-93FF-7DB88DC0BA9E}"/>
              </a:ext>
            </a:extLst>
          </p:cNvPr>
          <p:cNvCxnSpPr>
            <a:cxnSpLocks/>
          </p:cNvCxnSpPr>
          <p:nvPr/>
        </p:nvCxnSpPr>
        <p:spPr>
          <a:xfrm flipH="1">
            <a:off x="6741833" y="2978428"/>
            <a:ext cx="978053" cy="701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F068AFE-A4D1-4144-BAD5-BEB0C20B7867}"/>
              </a:ext>
            </a:extLst>
          </p:cNvPr>
          <p:cNvSpPr txBox="1"/>
          <p:nvPr/>
        </p:nvSpPr>
        <p:spPr>
          <a:xfrm>
            <a:off x="7731208" y="2742924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15.18°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16D4CB21-F080-4166-B14E-9F485DF7CFC7}"/>
              </a:ext>
            </a:extLst>
          </p:cNvPr>
          <p:cNvCxnSpPr>
            <a:cxnSpLocks/>
          </p:cNvCxnSpPr>
          <p:nvPr/>
        </p:nvCxnSpPr>
        <p:spPr>
          <a:xfrm>
            <a:off x="1540079" y="3530956"/>
            <a:ext cx="1132947" cy="149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1740E58-510D-4D05-9591-CC6D50D72DD4}"/>
              </a:ext>
            </a:extLst>
          </p:cNvPr>
          <p:cNvSpPr txBox="1"/>
          <p:nvPr/>
        </p:nvSpPr>
        <p:spPr>
          <a:xfrm>
            <a:off x="642742" y="3329256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20.33°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852012E2-9EB9-4032-AF61-CD085816A42F}"/>
              </a:ext>
            </a:extLst>
          </p:cNvPr>
          <p:cNvCxnSpPr>
            <a:cxnSpLocks/>
          </p:cNvCxnSpPr>
          <p:nvPr/>
        </p:nvCxnSpPr>
        <p:spPr>
          <a:xfrm>
            <a:off x="5471876" y="3401745"/>
            <a:ext cx="1010897" cy="27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A994A6B-27F2-408A-B970-92DE7F356141}"/>
              </a:ext>
            </a:extLst>
          </p:cNvPr>
          <p:cNvSpPr txBox="1"/>
          <p:nvPr/>
        </p:nvSpPr>
        <p:spPr>
          <a:xfrm>
            <a:off x="4677600" y="3189324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22.21°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1AC4686-7B99-4152-B372-C6E2E2EA02E7}"/>
              </a:ext>
            </a:extLst>
          </p:cNvPr>
          <p:cNvSpPr txBox="1"/>
          <p:nvPr/>
        </p:nvSpPr>
        <p:spPr>
          <a:xfrm>
            <a:off x="1743550" y="674557"/>
            <a:ext cx="10182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Fore-Aft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A89417-981B-4D8F-9D34-C0B315AB71B4}"/>
              </a:ext>
            </a:extLst>
          </p:cNvPr>
          <p:cNvSpPr txBox="1"/>
          <p:nvPr/>
        </p:nvSpPr>
        <p:spPr>
          <a:xfrm>
            <a:off x="5919865" y="735924"/>
            <a:ext cx="14285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Side to Side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BC92BA34-C28C-4669-9E07-258A0181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Cart with CCR extended out</a:t>
            </a:r>
          </a:p>
        </p:txBody>
      </p:sp>
    </p:spTree>
    <p:extLst>
      <p:ext uri="{BB962C8B-B14F-4D97-AF65-F5344CB8AC3E}">
        <p14:creationId xmlns:p14="http://schemas.microsoft.com/office/powerpoint/2010/main" val="301814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9A2BBA84-BC72-40F6-8A07-FCAC08D6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Dynamic tip stability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82D0BC-A39D-4AA6-8E09-4BCDE987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790575"/>
            <a:ext cx="5724525" cy="5276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81F6EC-AE12-4EBF-9E61-813C2CEEF907}"/>
              </a:ext>
            </a:extLst>
          </p:cNvPr>
          <p:cNvSpPr/>
          <p:nvPr/>
        </p:nvSpPr>
        <p:spPr>
          <a:xfrm>
            <a:off x="2493444" y="2993441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4DCEDAD-0A2B-4EFA-B233-D14442DEC6F1}"/>
              </a:ext>
            </a:extLst>
          </p:cNvPr>
          <p:cNvSpPr/>
          <p:nvPr/>
        </p:nvSpPr>
        <p:spPr>
          <a:xfrm>
            <a:off x="2493444" y="5483127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D7B298-5590-48A8-9CBC-31CCF3E9B80F}"/>
              </a:ext>
            </a:extLst>
          </p:cNvPr>
          <p:cNvSpPr txBox="1"/>
          <p:nvPr/>
        </p:nvSpPr>
        <p:spPr>
          <a:xfrm>
            <a:off x="4425483" y="2989753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EB5B53-9EB0-44FC-A4D8-8CCE2893DE5A}"/>
              </a:ext>
            </a:extLst>
          </p:cNvPr>
          <p:cNvSpPr txBox="1"/>
          <p:nvPr/>
        </p:nvSpPr>
        <p:spPr>
          <a:xfrm>
            <a:off x="4425483" y="5483127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93564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DACE5AC-28FA-49F9-9EB1-1CC5A2A3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Tipping due to side 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923A46-9853-4BD9-9A28-2DD02CEBE3FC}"/>
              </a:ext>
            </a:extLst>
          </p:cNvPr>
          <p:cNvSpPr txBox="1"/>
          <p:nvPr/>
        </p:nvSpPr>
        <p:spPr>
          <a:xfrm>
            <a:off x="361506" y="949842"/>
            <a:ext cx="38844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UL 1678 16.5.3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Will only analyze worst case, where the CG is closest to the side.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C3BFD1-D1A4-46C1-98D1-60E57975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43" y="891915"/>
            <a:ext cx="4583298" cy="45061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D215B33-293C-4EDC-A6AB-1C0675D81621}"/>
              </a:ext>
            </a:extLst>
          </p:cNvPr>
          <p:cNvCxnSpPr>
            <a:cxnSpLocks/>
          </p:cNvCxnSpPr>
          <p:nvPr/>
        </p:nvCxnSpPr>
        <p:spPr>
          <a:xfrm>
            <a:off x="6305941" y="2895288"/>
            <a:ext cx="1901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913A709-A292-4A3A-A83A-F1928453C541}"/>
              </a:ext>
            </a:extLst>
          </p:cNvPr>
          <p:cNvCxnSpPr>
            <a:cxnSpLocks/>
          </p:cNvCxnSpPr>
          <p:nvPr/>
        </p:nvCxnSpPr>
        <p:spPr>
          <a:xfrm>
            <a:off x="7939241" y="2895288"/>
            <a:ext cx="0" cy="24288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4C45D0-C689-429B-A8CF-0EC598411F03}"/>
              </a:ext>
            </a:extLst>
          </p:cNvPr>
          <p:cNvSpPr txBox="1"/>
          <p:nvPr/>
        </p:nvSpPr>
        <p:spPr>
          <a:xfrm>
            <a:off x="7494247" y="3938909"/>
            <a:ext cx="889987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32.732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CBBDFE3-D216-42F9-9A7A-9A2FF1C52868}"/>
              </a:ext>
            </a:extLst>
          </p:cNvPr>
          <p:cNvCxnSpPr>
            <a:cxnSpLocks/>
          </p:cNvCxnSpPr>
          <p:nvPr/>
        </p:nvCxnSpPr>
        <p:spPr>
          <a:xfrm>
            <a:off x="6244028" y="2942913"/>
            <a:ext cx="0" cy="326301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CD98D43-DDBC-459A-964E-97A49BD7DCAE}"/>
              </a:ext>
            </a:extLst>
          </p:cNvPr>
          <p:cNvCxnSpPr>
            <a:cxnSpLocks/>
          </p:cNvCxnSpPr>
          <p:nvPr/>
        </p:nvCxnSpPr>
        <p:spPr>
          <a:xfrm>
            <a:off x="6544066" y="5205101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193F41-A926-48CE-8132-5E83285E9318}"/>
              </a:ext>
            </a:extLst>
          </p:cNvPr>
          <p:cNvCxnSpPr>
            <a:cxnSpLocks/>
          </p:cNvCxnSpPr>
          <p:nvPr/>
        </p:nvCxnSpPr>
        <p:spPr>
          <a:xfrm>
            <a:off x="5369651" y="5205101"/>
            <a:ext cx="0" cy="738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04045A0-6FDF-4BA8-97B8-C95F78377CD3}"/>
              </a:ext>
            </a:extLst>
          </p:cNvPr>
          <p:cNvCxnSpPr>
            <a:cxnSpLocks/>
          </p:cNvCxnSpPr>
          <p:nvPr/>
        </p:nvCxnSpPr>
        <p:spPr>
          <a:xfrm>
            <a:off x="5369651" y="5845657"/>
            <a:ext cx="87437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3AB03A8-A50C-4646-B80C-7602D6E72E89}"/>
              </a:ext>
            </a:extLst>
          </p:cNvPr>
          <p:cNvCxnSpPr>
            <a:cxnSpLocks/>
          </p:cNvCxnSpPr>
          <p:nvPr/>
        </p:nvCxnSpPr>
        <p:spPr>
          <a:xfrm>
            <a:off x="6244028" y="5845657"/>
            <a:ext cx="30003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B47A9B-2C45-43DF-85BD-0EFAD9D2DC5A}"/>
              </a:ext>
            </a:extLst>
          </p:cNvPr>
          <p:cNvSpPr txBox="1"/>
          <p:nvPr/>
        </p:nvSpPr>
        <p:spPr>
          <a:xfrm>
            <a:off x="6544065" y="5674841"/>
            <a:ext cx="7617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3.872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050DE9-E607-4FCC-B0F9-A1D7B3B49F33}"/>
              </a:ext>
            </a:extLst>
          </p:cNvPr>
          <p:cNvSpPr txBox="1"/>
          <p:nvPr/>
        </p:nvSpPr>
        <p:spPr>
          <a:xfrm>
            <a:off x="4522685" y="5674841"/>
            <a:ext cx="8899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12.128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89C5847-35ED-4CCF-9EAE-404A713D1E38}"/>
              </a:ext>
            </a:extLst>
          </p:cNvPr>
          <p:cNvCxnSpPr>
            <a:cxnSpLocks/>
          </p:cNvCxnSpPr>
          <p:nvPr/>
        </p:nvCxnSpPr>
        <p:spPr>
          <a:xfrm flipH="1">
            <a:off x="5369651" y="2895288"/>
            <a:ext cx="885164" cy="24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95DD048-0F86-41BF-A1C0-F8F20F69581E}"/>
              </a:ext>
            </a:extLst>
          </p:cNvPr>
          <p:cNvCxnSpPr>
            <a:cxnSpLocks/>
          </p:cNvCxnSpPr>
          <p:nvPr/>
        </p:nvCxnSpPr>
        <p:spPr>
          <a:xfrm>
            <a:off x="6254815" y="2895288"/>
            <a:ext cx="289250" cy="24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337F08D-8931-43AC-9F53-19B64812C7A2}"/>
              </a:ext>
            </a:extLst>
          </p:cNvPr>
          <p:cNvCxnSpPr>
            <a:cxnSpLocks/>
          </p:cNvCxnSpPr>
          <p:nvPr/>
        </p:nvCxnSpPr>
        <p:spPr>
          <a:xfrm>
            <a:off x="4676931" y="5324163"/>
            <a:ext cx="3608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182DD70-025E-4FE8-AE38-76D9B1628D4F}"/>
                  </a:ext>
                </a:extLst>
              </p:cNvPr>
              <p:cNvSpPr txBox="1"/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Weight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cart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applied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force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82DD70-025E-4FE8-AE38-76D9B162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A62DBA3-EBB8-429F-8871-763253D4EF96}"/>
                  </a:ext>
                </a:extLst>
              </p:cNvPr>
              <p:cNvSpPr txBox="1"/>
              <p:nvPr/>
            </p:nvSpPr>
            <p:spPr>
              <a:xfrm>
                <a:off x="646745" y="3512286"/>
                <a:ext cx="3633367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3.872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422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48.00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(40)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62DBA3-EBB8-429F-8871-763253D4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" y="3512286"/>
                <a:ext cx="3633367" cy="69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1832AF1-9E91-4763-8C68-78130FB89D06}"/>
                  </a:ext>
                </a:extLst>
              </p:cNvPr>
              <p:cNvSpPr txBox="1"/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1633.98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/>
                        </a:rPr>
                        <m:t>−1920.00 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832AF1-9E91-4763-8C68-78130FB8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F0A16E3-6E49-4719-8DDD-7EE87E859D76}"/>
                  </a:ext>
                </a:extLst>
              </p:cNvPr>
              <p:cNvSpPr txBox="1"/>
              <p:nvPr/>
            </p:nvSpPr>
            <p:spPr>
              <a:xfrm>
                <a:off x="802161" y="4873257"/>
                <a:ext cx="3379258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633.98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&lt;1920.00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0A16E3-6E49-4719-8DDD-7EE87E8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1" y="4873257"/>
                <a:ext cx="3379258" cy="34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2BAD90-8C9F-4A3C-BC13-721A7A39FC57}"/>
              </a:ext>
            </a:extLst>
          </p:cNvPr>
          <p:cNvSpPr txBox="1"/>
          <p:nvPr/>
        </p:nvSpPr>
        <p:spPr>
          <a:xfrm>
            <a:off x="1013638" y="5302102"/>
            <a:ext cx="2884968" cy="5909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Cart will tip from applied force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072EE141-8C8E-4D76-8C54-FAA976E50EF7}"/>
              </a:ext>
            </a:extLst>
          </p:cNvPr>
          <p:cNvCxnSpPr>
            <a:cxnSpLocks/>
          </p:cNvCxnSpPr>
          <p:nvPr/>
        </p:nvCxnSpPr>
        <p:spPr>
          <a:xfrm>
            <a:off x="4676931" y="1633928"/>
            <a:ext cx="692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EC73A3DA-0170-4055-9F49-F981F67228C3}"/>
              </a:ext>
            </a:extLst>
          </p:cNvPr>
          <p:cNvCxnSpPr>
            <a:cxnSpLocks/>
          </p:cNvCxnSpPr>
          <p:nvPr/>
        </p:nvCxnSpPr>
        <p:spPr>
          <a:xfrm>
            <a:off x="4837479" y="1633928"/>
            <a:ext cx="0" cy="369023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8EA562E-06AF-454E-B0E3-B9731DDB5934}"/>
              </a:ext>
            </a:extLst>
          </p:cNvPr>
          <p:cNvSpPr txBox="1"/>
          <p:nvPr/>
        </p:nvSpPr>
        <p:spPr>
          <a:xfrm>
            <a:off x="4256910" y="1280866"/>
            <a:ext cx="8002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40 lbs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491F9C-AA70-4155-B69B-F52047CEB77B}"/>
              </a:ext>
            </a:extLst>
          </p:cNvPr>
          <p:cNvSpPr txBox="1"/>
          <p:nvPr/>
        </p:nvSpPr>
        <p:spPr>
          <a:xfrm>
            <a:off x="5779798" y="6220076"/>
            <a:ext cx="9284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422 lbs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4731BBC-932B-46B5-B730-0969B188EC8C}"/>
              </a:ext>
            </a:extLst>
          </p:cNvPr>
          <p:cNvSpPr/>
          <p:nvPr/>
        </p:nvSpPr>
        <p:spPr>
          <a:xfrm>
            <a:off x="6529303" y="53013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912D59B3-5591-453C-96F3-DCD6C2C3BC13}"/>
              </a:ext>
            </a:extLst>
          </p:cNvPr>
          <p:cNvCxnSpPr/>
          <p:nvPr/>
        </p:nvCxnSpPr>
        <p:spPr>
          <a:xfrm flipH="1" flipV="1">
            <a:off x="6575022" y="5347022"/>
            <a:ext cx="995011" cy="25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26E192D-D835-4ED8-B72B-44E8463B548F}"/>
                  </a:ext>
                </a:extLst>
              </p:cNvPr>
              <p:cNvSpPr txBox="1"/>
              <p:nvPr/>
            </p:nvSpPr>
            <p:spPr>
              <a:xfrm>
                <a:off x="7494205" y="5412349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6E192D-D835-4ED8-B72B-44E8463B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05" y="5412349"/>
                <a:ext cx="592855" cy="494879"/>
              </a:xfrm>
              <a:prstGeom prst="rect">
                <a:avLst/>
              </a:prstGeom>
              <a:blipFill>
                <a:blip r:embed="rId7"/>
                <a:stretch>
                  <a:fillRect l="-82653" t="-134568" r="-82653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7A926C7-6F17-4467-AA05-CF649AACDB80}"/>
              </a:ext>
            </a:extLst>
          </p:cNvPr>
          <p:cNvSpPr txBox="1"/>
          <p:nvPr/>
        </p:nvSpPr>
        <p:spPr>
          <a:xfrm>
            <a:off x="4460972" y="2299138"/>
            <a:ext cx="761747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48.00</a:t>
            </a:r>
          </a:p>
        </p:txBody>
      </p:sp>
    </p:spTree>
    <p:extLst>
      <p:ext uri="{BB962C8B-B14F-4D97-AF65-F5344CB8AC3E}">
        <p14:creationId xmlns:p14="http://schemas.microsoft.com/office/powerpoint/2010/main" val="290273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CDFDF-FD5B-4D46-B6C8-5076EEE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Tipping due to incline of 10°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6AB111-0893-459A-8251-6EFD0E8FD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1" r="12353"/>
          <a:stretch/>
        </p:blipFill>
        <p:spPr>
          <a:xfrm rot="1067500">
            <a:off x="4703989" y="887218"/>
            <a:ext cx="3481733" cy="45061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672423E-A06F-4988-8E40-CD16EAA3BF4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124224" y="2856601"/>
            <a:ext cx="213372" cy="312991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57C992-1F94-49ED-935E-74584BF60919}"/>
              </a:ext>
            </a:extLst>
          </p:cNvPr>
          <p:cNvCxnSpPr>
            <a:cxnSpLocks/>
          </p:cNvCxnSpPr>
          <p:nvPr/>
        </p:nvCxnSpPr>
        <p:spPr>
          <a:xfrm flipH="1">
            <a:off x="5659994" y="2878947"/>
            <a:ext cx="674913" cy="23125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5B2E8B5-71C4-4A1E-B730-D26CCBCDF1B7}"/>
              </a:ext>
            </a:extLst>
          </p:cNvPr>
          <p:cNvCxnSpPr>
            <a:cxnSpLocks/>
          </p:cNvCxnSpPr>
          <p:nvPr/>
        </p:nvCxnSpPr>
        <p:spPr>
          <a:xfrm rot="1067500" flipH="1">
            <a:off x="5099828" y="2685426"/>
            <a:ext cx="885164" cy="24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2B1A043-544C-413E-AF3E-6CA857A5D0FF}"/>
              </a:ext>
            </a:extLst>
          </p:cNvPr>
          <p:cNvCxnSpPr>
            <a:cxnSpLocks/>
          </p:cNvCxnSpPr>
          <p:nvPr/>
        </p:nvCxnSpPr>
        <p:spPr>
          <a:xfrm flipH="1">
            <a:off x="5844417" y="2699317"/>
            <a:ext cx="518572" cy="2659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5A13BF-1FE2-42F3-AD58-F368CD047940}"/>
              </a:ext>
            </a:extLst>
          </p:cNvPr>
          <p:cNvCxnSpPr>
            <a:cxnSpLocks/>
          </p:cNvCxnSpPr>
          <p:nvPr/>
        </p:nvCxnSpPr>
        <p:spPr>
          <a:xfrm rot="1067500">
            <a:off x="4320095" y="5326375"/>
            <a:ext cx="3608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22EAAE-15E7-415B-8D05-9A05EE73C83A}"/>
              </a:ext>
            </a:extLst>
          </p:cNvPr>
          <p:cNvSpPr txBox="1"/>
          <p:nvPr/>
        </p:nvSpPr>
        <p:spPr>
          <a:xfrm>
            <a:off x="5659994" y="5986514"/>
            <a:ext cx="9284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422 lbs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8C09184-D535-439F-B90A-6000427C238C}"/>
              </a:ext>
            </a:extLst>
          </p:cNvPr>
          <p:cNvSpPr/>
          <p:nvPr/>
        </p:nvSpPr>
        <p:spPr>
          <a:xfrm rot="1067500">
            <a:off x="5850309" y="522365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A85693E-FCE4-48BA-A96E-DF579232A757}"/>
              </a:ext>
            </a:extLst>
          </p:cNvPr>
          <p:cNvCxnSpPr>
            <a:cxnSpLocks/>
          </p:cNvCxnSpPr>
          <p:nvPr/>
        </p:nvCxnSpPr>
        <p:spPr>
          <a:xfrm flipV="1">
            <a:off x="5246809" y="5244781"/>
            <a:ext cx="597608" cy="36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7B45848-30E1-4511-8812-CBA1CE641D70}"/>
                  </a:ext>
                </a:extLst>
              </p:cNvPr>
              <p:cNvSpPr txBox="1"/>
              <p:nvPr/>
            </p:nvSpPr>
            <p:spPr>
              <a:xfrm>
                <a:off x="4787275" y="5425954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B45848-30E1-4511-8812-CBA1CE64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275" y="5425954"/>
                <a:ext cx="592855" cy="494879"/>
              </a:xfrm>
              <a:prstGeom prst="rect">
                <a:avLst/>
              </a:prstGeom>
              <a:blipFill>
                <a:blip r:embed="rId3"/>
                <a:stretch>
                  <a:fillRect l="-82653" t="-134568" r="-82653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75C55D1-AE8C-4E38-9ABC-DD8BB49C41CF}"/>
              </a:ext>
            </a:extLst>
          </p:cNvPr>
          <p:cNvCxnSpPr/>
          <p:nvPr/>
        </p:nvCxnSpPr>
        <p:spPr>
          <a:xfrm>
            <a:off x="5246809" y="1998406"/>
            <a:ext cx="1088096" cy="85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9053EB-8B53-45A2-A564-F19C2B8E651E}"/>
              </a:ext>
            </a:extLst>
          </p:cNvPr>
          <p:cNvSpPr txBox="1"/>
          <p:nvPr/>
        </p:nvSpPr>
        <p:spPr>
          <a:xfrm>
            <a:off x="4281072" y="1407475"/>
            <a:ext cx="1434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Center of gravity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C2F71A2-7865-4D0C-8A77-23F48A224135}"/>
              </a:ext>
            </a:extLst>
          </p:cNvPr>
          <p:cNvCxnSpPr/>
          <p:nvPr/>
        </p:nvCxnSpPr>
        <p:spPr>
          <a:xfrm flipH="1">
            <a:off x="6850626" y="5191454"/>
            <a:ext cx="457200" cy="36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921A40-1528-4F44-8740-2960FADD975F}"/>
              </a:ext>
            </a:extLst>
          </p:cNvPr>
          <p:cNvSpPr txBox="1"/>
          <p:nvPr/>
        </p:nvSpPr>
        <p:spPr>
          <a:xfrm>
            <a:off x="6444855" y="4849822"/>
            <a:ext cx="18934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Incline plane 10°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5C80C2-45F0-4FA2-8F95-48A3F7AEA7B7}"/>
              </a:ext>
            </a:extLst>
          </p:cNvPr>
          <p:cNvSpPr txBox="1"/>
          <p:nvPr/>
        </p:nvSpPr>
        <p:spPr>
          <a:xfrm>
            <a:off x="329531" y="1114127"/>
            <a:ext cx="4018523" cy="5909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center of gravity is beyond point “M” and would tip over.</a:t>
            </a:r>
          </a:p>
        </p:txBody>
      </p:sp>
    </p:spTree>
    <p:extLst>
      <p:ext uri="{BB962C8B-B14F-4D97-AF65-F5344CB8AC3E}">
        <p14:creationId xmlns:p14="http://schemas.microsoft.com/office/powerpoint/2010/main" val="7477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0250B6A-1FC1-4B06-B8F0-7749B4E6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Cart with CCR retracted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048F53-A4AC-4FBC-AC0D-98B7FF17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73" y="1266667"/>
            <a:ext cx="2947068" cy="4324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605F01-A03A-496F-A373-519BDBC0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18" y="1266667"/>
            <a:ext cx="2675784" cy="43333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05F88C5-43D7-4CF7-8123-341E93AAB7D1}"/>
              </a:ext>
            </a:extLst>
          </p:cNvPr>
          <p:cNvCxnSpPr>
            <a:cxnSpLocks/>
          </p:cNvCxnSpPr>
          <p:nvPr/>
        </p:nvCxnSpPr>
        <p:spPr>
          <a:xfrm>
            <a:off x="2190750" y="5577041"/>
            <a:ext cx="52625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7A3A2E8-2DA5-46D9-8D38-CFBC9D8EABE6}"/>
              </a:ext>
            </a:extLst>
          </p:cNvPr>
          <p:cNvCxnSpPr>
            <a:cxnSpLocks/>
          </p:cNvCxnSpPr>
          <p:nvPr/>
        </p:nvCxnSpPr>
        <p:spPr>
          <a:xfrm>
            <a:off x="2757488" y="3190875"/>
            <a:ext cx="0" cy="289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EBE9646-9AEE-4EB3-919E-437249FF7DB1}"/>
              </a:ext>
            </a:extLst>
          </p:cNvPr>
          <p:cNvCxnSpPr/>
          <p:nvPr/>
        </p:nvCxnSpPr>
        <p:spPr>
          <a:xfrm>
            <a:off x="2428875" y="5426869"/>
            <a:ext cx="0" cy="645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5FECCFC-F52A-4126-B106-E6162888FB7A}"/>
              </a:ext>
            </a:extLst>
          </p:cNvPr>
          <p:cNvCxnSpPr/>
          <p:nvPr/>
        </p:nvCxnSpPr>
        <p:spPr>
          <a:xfrm>
            <a:off x="3598069" y="5422106"/>
            <a:ext cx="0" cy="664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1E506E2-C5A4-47A7-8F8E-54C5EDF2E6B1}"/>
              </a:ext>
            </a:extLst>
          </p:cNvPr>
          <p:cNvCxnSpPr/>
          <p:nvPr/>
        </p:nvCxnSpPr>
        <p:spPr>
          <a:xfrm>
            <a:off x="2428875" y="5998369"/>
            <a:ext cx="32861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C1F3F63-B17D-4D69-9ADA-2A21C0B18F91}"/>
              </a:ext>
            </a:extLst>
          </p:cNvPr>
          <p:cNvCxnSpPr>
            <a:cxnSpLocks/>
          </p:cNvCxnSpPr>
          <p:nvPr/>
        </p:nvCxnSpPr>
        <p:spPr>
          <a:xfrm>
            <a:off x="2757488" y="5998369"/>
            <a:ext cx="840581" cy="47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4B1CCA1-507A-40D7-B028-990F43BF3920}"/>
              </a:ext>
            </a:extLst>
          </p:cNvPr>
          <p:cNvCxnSpPr>
            <a:cxnSpLocks/>
          </p:cNvCxnSpPr>
          <p:nvPr/>
        </p:nvCxnSpPr>
        <p:spPr>
          <a:xfrm flipH="1">
            <a:off x="2428875" y="3190875"/>
            <a:ext cx="328613" cy="2386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F53EE3F-BAC6-450B-A5E1-90EDF71C31AD}"/>
              </a:ext>
            </a:extLst>
          </p:cNvPr>
          <p:cNvCxnSpPr/>
          <p:nvPr/>
        </p:nvCxnSpPr>
        <p:spPr>
          <a:xfrm flipH="1">
            <a:off x="2757488" y="3190875"/>
            <a:ext cx="3805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6BDB6D9-9BEC-4DF0-9F6B-BDDA092961D3}"/>
              </a:ext>
            </a:extLst>
          </p:cNvPr>
          <p:cNvCxnSpPr>
            <a:cxnSpLocks/>
          </p:cNvCxnSpPr>
          <p:nvPr/>
        </p:nvCxnSpPr>
        <p:spPr>
          <a:xfrm>
            <a:off x="2757488" y="3190874"/>
            <a:ext cx="840581" cy="2386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0E3D2D8-F8E4-4B00-9331-A0C9E79BA530}"/>
              </a:ext>
            </a:extLst>
          </p:cNvPr>
          <p:cNvCxnSpPr>
            <a:cxnSpLocks/>
          </p:cNvCxnSpPr>
          <p:nvPr/>
        </p:nvCxnSpPr>
        <p:spPr>
          <a:xfrm>
            <a:off x="4633907" y="3190874"/>
            <a:ext cx="0" cy="238616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9EFA3DF-5DEC-4729-BB48-E0011C97EDEC}"/>
              </a:ext>
            </a:extLst>
          </p:cNvPr>
          <p:cNvCxnSpPr/>
          <p:nvPr/>
        </p:nvCxnSpPr>
        <p:spPr>
          <a:xfrm>
            <a:off x="5581650" y="5422106"/>
            <a:ext cx="0" cy="650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1A50B40-5F50-43C5-BF5F-44D1B948835A}"/>
              </a:ext>
            </a:extLst>
          </p:cNvPr>
          <p:cNvCxnSpPr/>
          <p:nvPr/>
        </p:nvCxnSpPr>
        <p:spPr>
          <a:xfrm>
            <a:off x="7200900" y="5422106"/>
            <a:ext cx="0" cy="664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CD0D11C-8FE3-4F3B-9431-D21B77F4B5D7}"/>
              </a:ext>
            </a:extLst>
          </p:cNvPr>
          <p:cNvCxnSpPr/>
          <p:nvPr/>
        </p:nvCxnSpPr>
        <p:spPr>
          <a:xfrm>
            <a:off x="6562725" y="3190874"/>
            <a:ext cx="0" cy="2895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6765529-5EBF-44FA-BF99-28616FFDCE88}"/>
              </a:ext>
            </a:extLst>
          </p:cNvPr>
          <p:cNvCxnSpPr>
            <a:cxnSpLocks/>
          </p:cNvCxnSpPr>
          <p:nvPr/>
        </p:nvCxnSpPr>
        <p:spPr>
          <a:xfrm>
            <a:off x="5581649" y="5998369"/>
            <a:ext cx="98107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469FE107-0E1E-455B-B091-95242100C4FB}"/>
              </a:ext>
            </a:extLst>
          </p:cNvPr>
          <p:cNvCxnSpPr>
            <a:cxnSpLocks/>
          </p:cNvCxnSpPr>
          <p:nvPr/>
        </p:nvCxnSpPr>
        <p:spPr>
          <a:xfrm>
            <a:off x="6562724" y="5998369"/>
            <a:ext cx="63817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C17A3059-B97D-4FF8-9A71-3678543F7C33}"/>
              </a:ext>
            </a:extLst>
          </p:cNvPr>
          <p:cNvCxnSpPr/>
          <p:nvPr/>
        </p:nvCxnSpPr>
        <p:spPr>
          <a:xfrm flipH="1">
            <a:off x="5581649" y="3190874"/>
            <a:ext cx="981075" cy="2386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5ECB665-20AA-4352-BB4A-3B9C14E8FE94}"/>
              </a:ext>
            </a:extLst>
          </p:cNvPr>
          <p:cNvCxnSpPr/>
          <p:nvPr/>
        </p:nvCxnSpPr>
        <p:spPr>
          <a:xfrm>
            <a:off x="6562723" y="3190873"/>
            <a:ext cx="638175" cy="2386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E2142C9-3ADE-40D5-8C11-591A2C34B993}"/>
              </a:ext>
            </a:extLst>
          </p:cNvPr>
          <p:cNvSpPr txBox="1"/>
          <p:nvPr/>
        </p:nvSpPr>
        <p:spPr>
          <a:xfrm>
            <a:off x="4215112" y="4135675"/>
            <a:ext cx="889987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32.732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454CAE-6BF7-42C0-BA6C-75C83530EE99}"/>
              </a:ext>
            </a:extLst>
          </p:cNvPr>
          <p:cNvSpPr txBox="1"/>
          <p:nvPr/>
        </p:nvSpPr>
        <p:spPr>
          <a:xfrm>
            <a:off x="3565417" y="5832238"/>
            <a:ext cx="8728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11.582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1ABCD2-295F-49FC-BD47-1D0B7E6235F9}"/>
              </a:ext>
            </a:extLst>
          </p:cNvPr>
          <p:cNvSpPr txBox="1"/>
          <p:nvPr/>
        </p:nvSpPr>
        <p:spPr>
          <a:xfrm>
            <a:off x="1663718" y="5832238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4.418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D555D6A-6881-4DCA-B322-71F7D782C550}"/>
              </a:ext>
            </a:extLst>
          </p:cNvPr>
          <p:cNvCxnSpPr/>
          <p:nvPr/>
        </p:nvCxnSpPr>
        <p:spPr>
          <a:xfrm flipH="1">
            <a:off x="2757487" y="1716374"/>
            <a:ext cx="1680798" cy="147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D9E2E42E-3CFF-41FB-8F6C-159D669CD6D2}"/>
              </a:ext>
            </a:extLst>
          </p:cNvPr>
          <p:cNvCxnSpPr/>
          <p:nvPr/>
        </p:nvCxnSpPr>
        <p:spPr>
          <a:xfrm>
            <a:off x="4427841" y="1731364"/>
            <a:ext cx="2134880" cy="144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76661D2-7A56-4A75-92FB-C3648CDB28E0}"/>
              </a:ext>
            </a:extLst>
          </p:cNvPr>
          <p:cNvSpPr txBox="1"/>
          <p:nvPr/>
        </p:nvSpPr>
        <p:spPr>
          <a:xfrm>
            <a:off x="3808551" y="1158500"/>
            <a:ext cx="113364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Center of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gravity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9D16719F-6C90-4E2C-8DB4-2580528EA3E3}"/>
              </a:ext>
            </a:extLst>
          </p:cNvPr>
          <p:cNvCxnSpPr/>
          <p:nvPr/>
        </p:nvCxnSpPr>
        <p:spPr>
          <a:xfrm>
            <a:off x="1563329" y="3082413"/>
            <a:ext cx="1194158" cy="63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9E29F2D-2785-45A6-B75E-F5285EBC744E}"/>
              </a:ext>
            </a:extLst>
          </p:cNvPr>
          <p:cNvCxnSpPr/>
          <p:nvPr/>
        </p:nvCxnSpPr>
        <p:spPr>
          <a:xfrm flipH="1">
            <a:off x="2875935" y="2961534"/>
            <a:ext cx="1179871" cy="75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0E666EB1-1CD3-4099-B447-C52C454DCD3D}"/>
              </a:ext>
            </a:extLst>
          </p:cNvPr>
          <p:cNvCxnSpPr>
            <a:cxnSpLocks/>
          </p:cNvCxnSpPr>
          <p:nvPr/>
        </p:nvCxnSpPr>
        <p:spPr>
          <a:xfrm>
            <a:off x="5495281" y="3453284"/>
            <a:ext cx="980429" cy="26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914305D1-77C5-4937-918B-C1CF5B4DA278}"/>
              </a:ext>
            </a:extLst>
          </p:cNvPr>
          <p:cNvCxnSpPr/>
          <p:nvPr/>
        </p:nvCxnSpPr>
        <p:spPr>
          <a:xfrm flipH="1">
            <a:off x="6629400" y="3176586"/>
            <a:ext cx="1045516" cy="54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443EA2-25BE-4D86-A86D-E6385BF3122E}"/>
              </a:ext>
            </a:extLst>
          </p:cNvPr>
          <p:cNvSpPr txBox="1"/>
          <p:nvPr/>
        </p:nvSpPr>
        <p:spPr>
          <a:xfrm>
            <a:off x="2264791" y="829805"/>
            <a:ext cx="10182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Fore-Aft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250ADA5-C811-4D6A-AD23-43D2D1E01366}"/>
              </a:ext>
            </a:extLst>
          </p:cNvPr>
          <p:cNvSpPr txBox="1"/>
          <p:nvPr/>
        </p:nvSpPr>
        <p:spPr>
          <a:xfrm>
            <a:off x="5865447" y="790305"/>
            <a:ext cx="14285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Side to Side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D4E93CD-0111-498F-AE46-ACFD10E9DB4F}"/>
              </a:ext>
            </a:extLst>
          </p:cNvPr>
          <p:cNvSpPr txBox="1"/>
          <p:nvPr/>
        </p:nvSpPr>
        <p:spPr>
          <a:xfrm>
            <a:off x="7301538" y="5824460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8.883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96E01E9-E58F-468F-93C9-215D9FB9314E}"/>
              </a:ext>
            </a:extLst>
          </p:cNvPr>
          <p:cNvSpPr txBox="1"/>
          <p:nvPr/>
        </p:nvSpPr>
        <p:spPr>
          <a:xfrm>
            <a:off x="4732566" y="5824460"/>
            <a:ext cx="8899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13.367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6D61576-9E8B-42A7-94F8-123608D07DFE}"/>
              </a:ext>
            </a:extLst>
          </p:cNvPr>
          <p:cNvSpPr txBox="1"/>
          <p:nvPr/>
        </p:nvSpPr>
        <p:spPr>
          <a:xfrm>
            <a:off x="7560265" y="2907996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15.18°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76C54D-008C-4979-AE27-E89C46AD0FAE}"/>
              </a:ext>
            </a:extLst>
          </p:cNvPr>
          <p:cNvSpPr txBox="1"/>
          <p:nvPr/>
        </p:nvSpPr>
        <p:spPr>
          <a:xfrm>
            <a:off x="4760261" y="3248030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22.21°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011B787-CFDD-480C-B464-05D7A2F90CC7}"/>
              </a:ext>
            </a:extLst>
          </p:cNvPr>
          <p:cNvSpPr txBox="1"/>
          <p:nvPr/>
        </p:nvSpPr>
        <p:spPr>
          <a:xfrm>
            <a:off x="848632" y="2897945"/>
            <a:ext cx="7264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7.69°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A734388-8AF5-4DF8-B67A-59B7106D7794}"/>
              </a:ext>
            </a:extLst>
          </p:cNvPr>
          <p:cNvSpPr txBox="1"/>
          <p:nvPr/>
        </p:nvSpPr>
        <p:spPr>
          <a:xfrm>
            <a:off x="4033821" y="2715632"/>
            <a:ext cx="8547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19.49°</a:t>
            </a:r>
          </a:p>
        </p:txBody>
      </p:sp>
    </p:spTree>
    <p:extLst>
      <p:ext uri="{BB962C8B-B14F-4D97-AF65-F5344CB8AC3E}">
        <p14:creationId xmlns:p14="http://schemas.microsoft.com/office/powerpoint/2010/main" val="24009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5E689-DBE9-4ECF-B3D9-F5D534B5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tip stability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3F2BCA-33C2-47CF-A23A-9DEA6465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885825"/>
            <a:ext cx="5724525" cy="50863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DA384CE-4F38-47EB-B06D-96CDA8278FF1}"/>
              </a:ext>
            </a:extLst>
          </p:cNvPr>
          <p:cNvSpPr/>
          <p:nvPr/>
        </p:nvSpPr>
        <p:spPr>
          <a:xfrm>
            <a:off x="2493444" y="3060896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6E1E69-AB7D-4828-B868-28BDCB9166B3}"/>
              </a:ext>
            </a:extLst>
          </p:cNvPr>
          <p:cNvSpPr/>
          <p:nvPr/>
        </p:nvSpPr>
        <p:spPr>
          <a:xfrm>
            <a:off x="2493444" y="5550582"/>
            <a:ext cx="1932039" cy="3613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20F4C6-B47E-4C83-B7F2-DE418E36E871}"/>
              </a:ext>
            </a:extLst>
          </p:cNvPr>
          <p:cNvSpPr txBox="1"/>
          <p:nvPr/>
        </p:nvSpPr>
        <p:spPr>
          <a:xfrm>
            <a:off x="4425483" y="3057208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736B28-7B50-46C7-AFE2-64AAE78B60D3}"/>
              </a:ext>
            </a:extLst>
          </p:cNvPr>
          <p:cNvSpPr txBox="1"/>
          <p:nvPr/>
        </p:nvSpPr>
        <p:spPr>
          <a:xfrm>
            <a:off x="4425483" y="5550582"/>
            <a:ext cx="518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26019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A6230-B9A9-41F6-B7AF-F13C76C6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Tipping due to side loading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20FE305-3FBB-4F05-9987-76106A6C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85" y="1082312"/>
            <a:ext cx="2947068" cy="432466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08D5AA5-EE43-4697-B9A9-5C76ACEF33A0}"/>
              </a:ext>
            </a:extLst>
          </p:cNvPr>
          <p:cNvCxnSpPr>
            <a:cxnSpLocks/>
          </p:cNvCxnSpPr>
          <p:nvPr/>
        </p:nvCxnSpPr>
        <p:spPr>
          <a:xfrm>
            <a:off x="6525700" y="3006520"/>
            <a:ext cx="0" cy="289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D869841-B09B-42C6-97FD-7F1EEA572F4E}"/>
              </a:ext>
            </a:extLst>
          </p:cNvPr>
          <p:cNvCxnSpPr>
            <a:cxnSpLocks/>
          </p:cNvCxnSpPr>
          <p:nvPr/>
        </p:nvCxnSpPr>
        <p:spPr>
          <a:xfrm>
            <a:off x="6197087" y="5242514"/>
            <a:ext cx="0" cy="645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41BBB30-F0EA-4870-AD8D-E056668F08A5}"/>
              </a:ext>
            </a:extLst>
          </p:cNvPr>
          <p:cNvCxnSpPr>
            <a:cxnSpLocks/>
          </p:cNvCxnSpPr>
          <p:nvPr/>
        </p:nvCxnSpPr>
        <p:spPr>
          <a:xfrm>
            <a:off x="7366281" y="5237751"/>
            <a:ext cx="0" cy="664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863A82CA-9EE5-43D5-9A14-BF15D71BF544}"/>
              </a:ext>
            </a:extLst>
          </p:cNvPr>
          <p:cNvCxnSpPr>
            <a:cxnSpLocks/>
          </p:cNvCxnSpPr>
          <p:nvPr/>
        </p:nvCxnSpPr>
        <p:spPr>
          <a:xfrm>
            <a:off x="6197087" y="5814014"/>
            <a:ext cx="32861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316773D-D7F5-4FD4-BDD7-86858DF8ADC4}"/>
              </a:ext>
            </a:extLst>
          </p:cNvPr>
          <p:cNvCxnSpPr>
            <a:cxnSpLocks/>
          </p:cNvCxnSpPr>
          <p:nvPr/>
        </p:nvCxnSpPr>
        <p:spPr>
          <a:xfrm>
            <a:off x="6525700" y="5814014"/>
            <a:ext cx="840581" cy="47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D74D470-8A0B-4831-ADCB-ACE1B27DF8DA}"/>
              </a:ext>
            </a:extLst>
          </p:cNvPr>
          <p:cNvCxnSpPr>
            <a:cxnSpLocks/>
          </p:cNvCxnSpPr>
          <p:nvPr/>
        </p:nvCxnSpPr>
        <p:spPr>
          <a:xfrm flipH="1">
            <a:off x="6197088" y="3006520"/>
            <a:ext cx="328612" cy="2386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E16CA98-7D78-4E79-944F-D836FF8A2BA2}"/>
              </a:ext>
            </a:extLst>
          </p:cNvPr>
          <p:cNvCxnSpPr>
            <a:cxnSpLocks/>
          </p:cNvCxnSpPr>
          <p:nvPr/>
        </p:nvCxnSpPr>
        <p:spPr>
          <a:xfrm>
            <a:off x="6525700" y="3006519"/>
            <a:ext cx="840581" cy="2386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467BAB5-463F-49FF-A22A-F4228720782F}"/>
              </a:ext>
            </a:extLst>
          </p:cNvPr>
          <p:cNvCxnSpPr>
            <a:cxnSpLocks/>
          </p:cNvCxnSpPr>
          <p:nvPr/>
        </p:nvCxnSpPr>
        <p:spPr>
          <a:xfrm>
            <a:off x="8173518" y="1732935"/>
            <a:ext cx="7374" cy="36597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6CC8613-709E-4E1C-8D33-4DAEF3039139}"/>
              </a:ext>
            </a:extLst>
          </p:cNvPr>
          <p:cNvSpPr txBox="1"/>
          <p:nvPr/>
        </p:nvSpPr>
        <p:spPr>
          <a:xfrm>
            <a:off x="7747352" y="3951320"/>
            <a:ext cx="889987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48.00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4172A72-199D-45EB-9199-C92A1BA2D58E}"/>
              </a:ext>
            </a:extLst>
          </p:cNvPr>
          <p:cNvSpPr txBox="1"/>
          <p:nvPr/>
        </p:nvSpPr>
        <p:spPr>
          <a:xfrm>
            <a:off x="7333629" y="5647883"/>
            <a:ext cx="8728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11.582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CDC67CD-4A64-46CA-ACAC-AA4E365D6625}"/>
              </a:ext>
            </a:extLst>
          </p:cNvPr>
          <p:cNvSpPr txBox="1"/>
          <p:nvPr/>
        </p:nvSpPr>
        <p:spPr>
          <a:xfrm>
            <a:off x="5431930" y="5647883"/>
            <a:ext cx="7617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4.418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68CBBE8-5073-49C1-B1D9-C87DD6FF671C}"/>
              </a:ext>
            </a:extLst>
          </p:cNvPr>
          <p:cNvCxnSpPr>
            <a:cxnSpLocks/>
          </p:cNvCxnSpPr>
          <p:nvPr/>
        </p:nvCxnSpPr>
        <p:spPr>
          <a:xfrm>
            <a:off x="6024716" y="5385657"/>
            <a:ext cx="2370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A2F415E-36AC-494B-8001-9FEF0C6EAB74}"/>
              </a:ext>
            </a:extLst>
          </p:cNvPr>
          <p:cNvCxnSpPr/>
          <p:nvPr/>
        </p:nvCxnSpPr>
        <p:spPr>
          <a:xfrm flipH="1">
            <a:off x="7358907" y="1732935"/>
            <a:ext cx="10358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F6EFDE9-2880-4669-A9FD-2FD2A2807F0E}"/>
              </a:ext>
            </a:extLst>
          </p:cNvPr>
          <p:cNvSpPr/>
          <p:nvPr/>
        </p:nvSpPr>
        <p:spPr>
          <a:xfrm>
            <a:off x="6193677" y="536125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AF4585B-2E0E-4919-86AB-D3AFB16F8EC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5575411" y="5162031"/>
            <a:ext cx="624961" cy="20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87BF290D-D82E-4E9B-9D76-E0703E20F994}"/>
                  </a:ext>
                </a:extLst>
              </p:cNvPr>
              <p:cNvSpPr txBox="1"/>
              <p:nvPr/>
            </p:nvSpPr>
            <p:spPr>
              <a:xfrm>
                <a:off x="5089321" y="4889236"/>
                <a:ext cx="592855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BF290D-D82E-4E9B-9D76-E0703E20F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21" y="4889236"/>
                <a:ext cx="592855" cy="494879"/>
              </a:xfrm>
              <a:prstGeom prst="rect">
                <a:avLst/>
              </a:prstGeom>
              <a:blipFill>
                <a:blip r:embed="rId3"/>
                <a:stretch>
                  <a:fillRect l="-83505" t="-134568" r="-84536" b="-1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A84577D-B68A-4390-9296-85DF57B2AF3C}"/>
              </a:ext>
            </a:extLst>
          </p:cNvPr>
          <p:cNvSpPr txBox="1"/>
          <p:nvPr/>
        </p:nvSpPr>
        <p:spPr>
          <a:xfrm>
            <a:off x="361506" y="949842"/>
            <a:ext cx="38844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UL 1678 16.5.3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Will only analyze worst case, where the CG is closest to the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6F330492-275C-4246-BC27-54CB55E19B35}"/>
                  </a:ext>
                </a:extLst>
              </p:cNvPr>
              <p:cNvSpPr txBox="1"/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Weight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cart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applied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force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330492-275C-4246-BC27-54CB55E1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5" y="2746742"/>
                <a:ext cx="3794436" cy="69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36D2113F-1F0E-4BDF-B973-F98A2B3F570F}"/>
                  </a:ext>
                </a:extLst>
              </p:cNvPr>
              <p:cNvSpPr txBox="1"/>
              <p:nvPr/>
            </p:nvSpPr>
            <p:spPr>
              <a:xfrm>
                <a:off x="646745" y="3512286"/>
                <a:ext cx="3633367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4.418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422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48.00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(40)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6D2113F-1F0E-4BDF-B973-F98A2B3F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" y="3512286"/>
                <a:ext cx="3633367" cy="696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164C5B5-11BB-43B3-8A9D-A3310CA05F49}"/>
                  </a:ext>
                </a:extLst>
              </p:cNvPr>
              <p:cNvSpPr txBox="1"/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1864.40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/>
                        </a:rPr>
                        <m:t>−1920.00 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164C5B5-11BB-43B3-8A9D-A3310CA0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3" y="4355806"/>
                <a:ext cx="3834511" cy="34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7629B93-D847-4578-A788-EDE0F2815C69}"/>
                  </a:ext>
                </a:extLst>
              </p:cNvPr>
              <p:cNvSpPr txBox="1"/>
              <p:nvPr/>
            </p:nvSpPr>
            <p:spPr>
              <a:xfrm>
                <a:off x="776513" y="4873257"/>
                <a:ext cx="3430555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864.40 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&lt;1920.00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7629B93-D847-4578-A788-EDE0F281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13" y="4873257"/>
                <a:ext cx="3430555" cy="34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84CB121-9C0E-41D1-BCCB-B911869FF056}"/>
              </a:ext>
            </a:extLst>
          </p:cNvPr>
          <p:cNvSpPr txBox="1"/>
          <p:nvPr/>
        </p:nvSpPr>
        <p:spPr>
          <a:xfrm>
            <a:off x="1013638" y="5302102"/>
            <a:ext cx="2884968" cy="5909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Cart will tip from applied force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75B4CA5-A187-4D9F-B03D-1B6280662343}"/>
              </a:ext>
            </a:extLst>
          </p:cNvPr>
          <p:cNvSpPr txBox="1"/>
          <p:nvPr/>
        </p:nvSpPr>
        <p:spPr>
          <a:xfrm>
            <a:off x="7616477" y="1384275"/>
            <a:ext cx="8002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40 lbs</a:t>
            </a:r>
          </a:p>
        </p:txBody>
      </p:sp>
    </p:spTree>
    <p:extLst>
      <p:ext uri="{BB962C8B-B14F-4D97-AF65-F5344CB8AC3E}">
        <p14:creationId xmlns:p14="http://schemas.microsoft.com/office/powerpoint/2010/main" val="78333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NL template_4x3_160226.potx" id="{DF21DB35-F0E5-4B9D-A31C-3B8FCA7CFF42}" vid="{C80A0934-B94A-49A3-9B10-0453C9DE6C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512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Polarization / CCR Cart</vt:lpstr>
      <vt:lpstr>Polarization CCR tipping analysis</vt:lpstr>
      <vt:lpstr>Cart with CCR extended out</vt:lpstr>
      <vt:lpstr>Dynamic tip stability</vt:lpstr>
      <vt:lpstr>Tipping due to side loading</vt:lpstr>
      <vt:lpstr>Tipping due to incline of 10°</vt:lpstr>
      <vt:lpstr>Cart with CCR retracted in</vt:lpstr>
      <vt:lpstr>Dynamic tip stability</vt:lpstr>
      <vt:lpstr>Tipping due to side loading</vt:lpstr>
      <vt:lpstr>Tipping due to incline of 10°</vt:lpstr>
      <vt:lpstr>Cart with CCR extended out and counterweight</vt:lpstr>
      <vt:lpstr>Dynamic tip stability</vt:lpstr>
      <vt:lpstr>Tipping due to side loading</vt:lpstr>
      <vt:lpstr>Tipping due to incline of 10°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/ CCR Cart</dc:title>
  <dc:creator>Armitage, Douglas P.</dc:creator>
  <cp:lastModifiedBy>Wenzel, John F.</cp:lastModifiedBy>
  <cp:revision>56</cp:revision>
  <cp:lastPrinted>2017-08-17T13:50:20Z</cp:lastPrinted>
  <dcterms:created xsi:type="dcterms:W3CDTF">2017-08-16T17:58:56Z</dcterms:created>
  <dcterms:modified xsi:type="dcterms:W3CDTF">2017-08-18T19:18:26Z</dcterms:modified>
</cp:coreProperties>
</file>