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189855"/>
    <a:srgbClr val="2BA537"/>
    <a:srgbClr val="D02E2E"/>
    <a:srgbClr val="0000FF"/>
    <a:srgbClr val="00CC66"/>
    <a:srgbClr val="339966"/>
    <a:srgbClr val="006600"/>
    <a:srgbClr val="339933"/>
    <a:srgbClr val="0CA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24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38FE9-7912-428B-A4D0-7726E806697A}" type="datetimeFigureOut">
              <a:rPr lang="en-US" smtClean="0"/>
              <a:t>3/21/16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0CC3C-4348-4845-A307-A9357FCDF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9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0CC3C-4348-4845-A307-A9357FCDF3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1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 descr="D:\My Documents\Science\Papers\Writing\EuCo2As2\Figures\New Figures\Fig 1_EuCo2As2_magnetic_neutroncombine_new1-updat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4038600" cy="40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495800" y="609600"/>
            <a:ext cx="2480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89855"/>
                </a:solidFill>
                <a:latin typeface="Arial Narrow"/>
                <a:cs typeface="Arial Narrow"/>
              </a:rPr>
              <a:t>Scientific Achievement</a:t>
            </a:r>
            <a:endParaRPr lang="en-US" sz="2000" b="1" dirty="0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5800" y="2495490"/>
            <a:ext cx="2685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89855"/>
                </a:solidFill>
                <a:latin typeface="Arial Narrow"/>
                <a:cs typeface="Arial Narrow"/>
              </a:rPr>
              <a:t>Significance and Impact</a:t>
            </a:r>
            <a:endParaRPr lang="en-US" sz="2000" b="1" dirty="0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5800" y="3733800"/>
            <a:ext cx="19346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89855"/>
                </a:solidFill>
                <a:latin typeface="Arial Narrow"/>
                <a:cs typeface="Arial Narrow"/>
              </a:rPr>
              <a:t>Research Details</a:t>
            </a:r>
            <a:endParaRPr lang="en-US" sz="2000" b="1" dirty="0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916" y="5694402"/>
            <a:ext cx="44708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latin typeface="Arial Narrow"/>
                <a:ea typeface="Tahoma" panose="020B0604030504040204" pitchFamily="34" charset="0"/>
                <a:cs typeface="Arial Narrow"/>
              </a:rPr>
              <a:t>The </a:t>
            </a:r>
            <a:r>
              <a:rPr lang="en-US" sz="1000" dirty="0" smtClean="0">
                <a:latin typeface="Arial Narrow"/>
                <a:ea typeface="Tahoma" panose="020B0604030504040204" pitchFamily="34" charset="0"/>
                <a:cs typeface="Arial Narrow"/>
              </a:rPr>
              <a:t>work performed at High Flux Isotope Reactor’s HB2A and HB3A instruments, Oak </a:t>
            </a:r>
            <a:r>
              <a:rPr lang="en-US" sz="1000" dirty="0">
                <a:latin typeface="Arial Narrow"/>
                <a:ea typeface="Tahoma" panose="020B0604030504040204" pitchFamily="34" charset="0"/>
                <a:cs typeface="Arial Narrow"/>
              </a:rPr>
              <a:t>Ridge National Laboratory was sponsored by the Scientific User Facilities Division, Office of Basic Energy Sciences, U.S. Department of Energy (DOE)</a:t>
            </a:r>
          </a:p>
        </p:txBody>
      </p:sp>
      <p:sp>
        <p:nvSpPr>
          <p:cNvPr id="11" name="AutoShape 2" descr="Image result for US. department of energ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sp>
        <p:nvSpPr>
          <p:cNvPr id="12" name="AutoShape 4" descr="Image result for US. department of energ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0" y="6401593"/>
            <a:ext cx="1825625" cy="45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0" y="6349508"/>
            <a:ext cx="9144000" cy="0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86" y="6409662"/>
            <a:ext cx="1828800" cy="440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0" y="563881"/>
            <a:ext cx="9144000" cy="45719"/>
          </a:xfrm>
          <a:prstGeom prst="rect">
            <a:avLst/>
          </a:prstGeom>
          <a:solidFill>
            <a:schemeClr val="bg1"/>
          </a:solidFill>
          <a:ln w="19050">
            <a:solidFill>
              <a:srgbClr val="0CA8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24200" y="4699492"/>
            <a:ext cx="1061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89855"/>
                </a:solidFill>
                <a:latin typeface="Arial Narrow"/>
                <a:cs typeface="Arial Narrow"/>
              </a:rPr>
              <a:t>Eu</a:t>
            </a:r>
            <a:r>
              <a:rPr lang="en-US" b="1" dirty="0" smtClean="0">
                <a:solidFill>
                  <a:srgbClr val="FF33CC"/>
                </a:solidFill>
                <a:latin typeface="Arial Narrow"/>
                <a:cs typeface="Arial Narrow"/>
              </a:rPr>
              <a:t>Co</a:t>
            </a:r>
            <a:r>
              <a:rPr lang="en-US" b="1" baseline="-25000" dirty="0" smtClean="0">
                <a:solidFill>
                  <a:srgbClr val="FF33CC"/>
                </a:solidFill>
                <a:latin typeface="Arial Narrow"/>
                <a:cs typeface="Arial Narrow"/>
              </a:rPr>
              <a:t>2</a:t>
            </a:r>
            <a:r>
              <a:rPr lang="en-US" b="1" dirty="0" smtClean="0">
                <a:solidFill>
                  <a:srgbClr val="FFC000"/>
                </a:solidFill>
                <a:latin typeface="Arial Narrow"/>
                <a:cs typeface="Arial Narrow"/>
              </a:rPr>
              <a:t>As</a:t>
            </a:r>
            <a:r>
              <a:rPr lang="en-US" b="1" baseline="-25000" dirty="0" smtClean="0">
                <a:solidFill>
                  <a:srgbClr val="FFC000"/>
                </a:solidFill>
                <a:latin typeface="Arial Narrow"/>
                <a:cs typeface="Arial Narrow"/>
              </a:rPr>
              <a:t>2</a:t>
            </a:r>
            <a:endParaRPr lang="en-US" b="1" baseline="-25000" dirty="0">
              <a:solidFill>
                <a:srgbClr val="FFC000"/>
              </a:solidFill>
              <a:latin typeface="Arial Narrow"/>
              <a:cs typeface="Arial Narrow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5709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 Narrow"/>
                <a:cs typeface="Arial Narrow"/>
              </a:rPr>
              <a:t>Localized </a:t>
            </a:r>
            <a:r>
              <a:rPr lang="en-US" sz="2400" b="1" dirty="0">
                <a:latin typeface="Arial Narrow"/>
                <a:cs typeface="Arial Narrow"/>
              </a:rPr>
              <a:t>to Strongly Correlated Electron </a:t>
            </a:r>
            <a:r>
              <a:rPr lang="en-US" sz="2400" b="1" dirty="0" smtClean="0">
                <a:latin typeface="Arial Narrow"/>
                <a:cs typeface="Arial Narrow"/>
              </a:rPr>
              <a:t>Transition in EuCo</a:t>
            </a:r>
            <a:r>
              <a:rPr lang="en-US" sz="2400" b="1" baseline="-25000" dirty="0" smtClean="0">
                <a:latin typeface="Arial Narrow"/>
                <a:cs typeface="Arial Narrow"/>
              </a:rPr>
              <a:t>2</a:t>
            </a:r>
            <a:r>
              <a:rPr lang="en-US" sz="2400" b="1" dirty="0" smtClean="0">
                <a:latin typeface="Arial Narrow"/>
                <a:cs typeface="Arial Narrow"/>
              </a:rPr>
              <a:t>As</a:t>
            </a:r>
            <a:r>
              <a:rPr lang="en-US" sz="2400" b="1" baseline="-25000" dirty="0" smtClean="0">
                <a:latin typeface="Arial Narrow"/>
                <a:cs typeface="Arial Narrow"/>
              </a:rPr>
              <a:t>2</a:t>
            </a:r>
            <a:endParaRPr lang="en-US" sz="2400" b="1" dirty="0">
              <a:latin typeface="Arial Narrow"/>
              <a:cs typeface="Arial Narrow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99060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Arial Narrow"/>
                <a:cs typeface="Arial Narrow"/>
              </a:rPr>
              <a:t>The mixed valence state of Eu </a:t>
            </a:r>
            <a:r>
              <a:rPr lang="en-US" sz="1600" dirty="0" smtClean="0">
                <a:latin typeface="Arial Narrow"/>
                <a:cs typeface="Arial Narrow"/>
              </a:rPr>
              <a:t>has been induced by  high-pressure in EuCo</a:t>
            </a:r>
            <a:r>
              <a:rPr lang="en-US" sz="1600" baseline="-25000" dirty="0" smtClean="0">
                <a:latin typeface="Arial Narrow"/>
                <a:cs typeface="Arial Narrow"/>
              </a:rPr>
              <a:t>2</a:t>
            </a:r>
            <a:r>
              <a:rPr lang="en-US" sz="1600" dirty="0" smtClean="0">
                <a:latin typeface="Arial Narrow"/>
                <a:cs typeface="Arial Narrow"/>
              </a:rPr>
              <a:t>As</a:t>
            </a:r>
            <a:r>
              <a:rPr lang="en-US" sz="1600" baseline="-25000" dirty="0" smtClean="0">
                <a:latin typeface="Arial Narrow"/>
                <a:cs typeface="Arial Narrow"/>
              </a:rPr>
              <a:t>2</a:t>
            </a:r>
            <a:r>
              <a:rPr lang="en-US" sz="1600" dirty="0" smtClean="0">
                <a:latin typeface="Arial Narrow"/>
                <a:cs typeface="Arial Narrow"/>
              </a:rPr>
              <a:t> accompanied with a change of magnetic ordering. Neutron diffraction revealed an incommensurate magnetic order for the </a:t>
            </a:r>
            <a:r>
              <a:rPr lang="en-US" sz="1600" dirty="0" err="1" smtClean="0">
                <a:latin typeface="Arial Narrow"/>
                <a:cs typeface="Arial Narrow"/>
              </a:rPr>
              <a:t>Eu</a:t>
            </a:r>
            <a:r>
              <a:rPr lang="en-US" sz="1600" dirty="0" smtClean="0">
                <a:latin typeface="Arial Narrow"/>
                <a:cs typeface="Arial Narrow"/>
              </a:rPr>
              <a:t> sub-lattice and no magnetic order for Co sub-lattice at ambient pressure.</a:t>
            </a:r>
            <a:endParaRPr lang="en-US" sz="1600" dirty="0">
              <a:latin typeface="Arial Narrow"/>
              <a:cs typeface="Arial Narrow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0" y="2895600"/>
            <a:ext cx="4383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latin typeface="Arial Narrow"/>
                <a:ea typeface="Times New Roman"/>
                <a:cs typeface="Arial Narrow"/>
              </a:rPr>
              <a:t>This </a:t>
            </a:r>
            <a:r>
              <a:rPr lang="en-US" sz="1600" dirty="0">
                <a:latin typeface="Arial Narrow"/>
                <a:ea typeface="Times New Roman"/>
                <a:cs typeface="Arial Narrow"/>
              </a:rPr>
              <a:t>work demonstrates the highly sensitive nature of itinerant magnetism in </a:t>
            </a:r>
            <a:r>
              <a:rPr lang="en-US" sz="1600" dirty="0" smtClean="0">
                <a:latin typeface="Arial Narrow"/>
                <a:ea typeface="Times New Roman"/>
                <a:cs typeface="Arial Narrow"/>
              </a:rPr>
              <a:t>ACo</a:t>
            </a:r>
            <a:r>
              <a:rPr lang="en-US" sz="1600" baseline="-25000" dirty="0" smtClean="0">
                <a:latin typeface="Arial Narrow"/>
                <a:ea typeface="Times New Roman"/>
                <a:cs typeface="Arial Narrow"/>
              </a:rPr>
              <a:t>2</a:t>
            </a:r>
            <a:r>
              <a:rPr lang="en-US" sz="1600" dirty="0" smtClean="0">
                <a:latin typeface="Arial Narrow"/>
                <a:ea typeface="Times New Roman"/>
                <a:cs typeface="Arial Narrow"/>
              </a:rPr>
              <a:t>As</a:t>
            </a:r>
            <a:r>
              <a:rPr lang="en-US" sz="1600" baseline="-25000" dirty="0" smtClean="0">
                <a:latin typeface="Arial Narrow"/>
                <a:ea typeface="Times New Roman"/>
                <a:cs typeface="Arial Narrow"/>
              </a:rPr>
              <a:t>2 </a:t>
            </a:r>
            <a:r>
              <a:rPr lang="en-US" sz="1600" dirty="0" smtClean="0">
                <a:latin typeface="Arial Narrow"/>
                <a:ea typeface="Times New Roman"/>
                <a:cs typeface="Arial Narrow"/>
              </a:rPr>
              <a:t>(A = Eu, Ca) to </a:t>
            </a:r>
            <a:r>
              <a:rPr lang="en-US" sz="1600" dirty="0">
                <a:latin typeface="Arial Narrow"/>
                <a:ea typeface="Times New Roman"/>
                <a:cs typeface="Arial Narrow"/>
              </a:rPr>
              <a:t>electronic doping </a:t>
            </a:r>
            <a:r>
              <a:rPr lang="en-US" sz="1600" dirty="0" smtClean="0">
                <a:latin typeface="Arial Narrow"/>
                <a:ea typeface="Times New Roman"/>
                <a:cs typeface="Arial Narrow"/>
              </a:rPr>
              <a:t>and physical/chemical pressure.</a:t>
            </a:r>
            <a:endParaRPr lang="en-US" sz="1400" dirty="0">
              <a:latin typeface="Arial Narrow"/>
              <a:cs typeface="Arial Narrow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4495800" y="4114800"/>
            <a:ext cx="43309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Arial Narrow"/>
                <a:cs typeface="Arial Narrow"/>
              </a:rPr>
              <a:t>The magnetic order was found for </a:t>
            </a:r>
            <a:r>
              <a:rPr lang="en-US" sz="1400" dirty="0" err="1" smtClean="0">
                <a:latin typeface="Arial Narrow"/>
                <a:cs typeface="Arial Narrow"/>
              </a:rPr>
              <a:t>Eu</a:t>
            </a:r>
            <a:r>
              <a:rPr lang="en-US" sz="1400" dirty="0" smtClean="0">
                <a:latin typeface="Arial Narrow"/>
                <a:cs typeface="Arial Narrow"/>
              </a:rPr>
              <a:t> sub-lattice but no magnetic order for Co sub-lattice. The </a:t>
            </a:r>
            <a:r>
              <a:rPr lang="en-US" sz="1400" dirty="0" err="1" smtClean="0">
                <a:latin typeface="Arial Narrow"/>
                <a:cs typeface="Arial Narrow"/>
              </a:rPr>
              <a:t>Eu</a:t>
            </a:r>
            <a:r>
              <a:rPr lang="en-US" sz="1400" dirty="0" smtClean="0">
                <a:latin typeface="Arial Narrow"/>
                <a:cs typeface="Arial Narrow"/>
              </a:rPr>
              <a:t> has a fully ordered moment at 7 </a:t>
            </a:r>
            <a:r>
              <a:rPr lang="el-GR" sz="1400" dirty="0" smtClean="0">
                <a:latin typeface="Arial Narrow"/>
                <a:cs typeface="Arial Narrow"/>
              </a:rPr>
              <a:t>μ</a:t>
            </a:r>
            <a:r>
              <a:rPr lang="en-US" sz="1400" baseline="-25000" dirty="0" smtClean="0">
                <a:latin typeface="Arial Narrow"/>
                <a:cs typeface="Arial Narrow"/>
              </a:rPr>
              <a:t>B</a:t>
            </a:r>
            <a:r>
              <a:rPr lang="en-US" sz="1400" dirty="0" smtClean="0">
                <a:latin typeface="Arial Narrow"/>
                <a:cs typeface="Arial Narrow"/>
              </a:rPr>
              <a:t>.  Neutron</a:t>
            </a:r>
            <a:r>
              <a:rPr lang="en-US" dirty="0" smtClean="0">
                <a:latin typeface="Arial Narrow"/>
                <a:cs typeface="Arial Narrow"/>
              </a:rPr>
              <a:t> </a:t>
            </a:r>
            <a:r>
              <a:rPr lang="en-US" sz="1400" dirty="0" smtClean="0">
                <a:latin typeface="Arial Narrow"/>
                <a:cs typeface="Arial Narrow"/>
              </a:rPr>
              <a:t>diffraction was successful on a heavy neutron absorbing element (natural </a:t>
            </a:r>
            <a:r>
              <a:rPr lang="en-US" sz="1400" dirty="0" err="1" smtClean="0">
                <a:latin typeface="Arial Narrow"/>
                <a:cs typeface="Arial Narrow"/>
              </a:rPr>
              <a:t>Eu</a:t>
            </a:r>
            <a:r>
              <a:rPr lang="en-US" sz="1400" dirty="0" smtClean="0">
                <a:latin typeface="Arial Narrow"/>
                <a:cs typeface="Arial Narrow"/>
              </a:rPr>
              <a:t>) containing crystal with a size of 0.4 mm</a:t>
            </a:r>
            <a:r>
              <a:rPr lang="en-US" sz="1400" baseline="30000" dirty="0" smtClean="0">
                <a:latin typeface="Arial Narrow"/>
                <a:cs typeface="Arial Narrow"/>
              </a:rPr>
              <a:t>3</a:t>
            </a:r>
            <a:r>
              <a:rPr lang="en-US" sz="1400" dirty="0" smtClean="0">
                <a:latin typeface="Arial Narrow"/>
                <a:cs typeface="Arial Narrow"/>
              </a:rPr>
              <a:t>.  </a:t>
            </a:r>
            <a:endParaRPr lang="en-US" sz="1400" dirty="0">
              <a:latin typeface="Arial Narrow"/>
              <a:cs typeface="Arial Narrow"/>
            </a:endParaRPr>
          </a:p>
        </p:txBody>
      </p:sp>
      <p:pic>
        <p:nvPicPr>
          <p:cNvPr id="1037" name="Picture 13" descr="https://transportation.fsu.edu/sites/default/files/media/img/FSU_Seal_NewColors_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342" y="6401593"/>
            <a:ext cx="445491" cy="44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http://science.energy.gov/~/media/_/images/laboratories/argonne/argonne-national-laboratory-log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662" y="6405562"/>
            <a:ext cx="1200150" cy="45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95800" y="5309681"/>
            <a:ext cx="4572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>
                <a:latin typeface="Arial Narrow"/>
                <a:cs typeface="Arial Narrow"/>
              </a:rPr>
              <a:t>Tan, X., Gilberto </a:t>
            </a:r>
            <a:r>
              <a:rPr lang="en-US" sz="1100" dirty="0" err="1">
                <a:latin typeface="Arial Narrow"/>
                <a:cs typeface="Arial Narrow"/>
              </a:rPr>
              <a:t>Fabbris</a:t>
            </a:r>
            <a:r>
              <a:rPr lang="en-US" sz="1100" dirty="0">
                <a:latin typeface="Arial Narrow"/>
                <a:cs typeface="Arial Narrow"/>
              </a:rPr>
              <a:t>, Daniel </a:t>
            </a:r>
            <a:r>
              <a:rPr lang="en-US" sz="1100" dirty="0" err="1">
                <a:latin typeface="Arial Narrow"/>
                <a:cs typeface="Arial Narrow"/>
              </a:rPr>
              <a:t>Haskel</a:t>
            </a:r>
            <a:r>
              <a:rPr lang="en-US" sz="1100" dirty="0">
                <a:latin typeface="Arial Narrow"/>
                <a:cs typeface="Arial Narrow"/>
              </a:rPr>
              <a:t>, </a:t>
            </a:r>
            <a:r>
              <a:rPr lang="en-US" sz="1100" dirty="0" smtClean="0">
                <a:latin typeface="Arial Narrow"/>
                <a:cs typeface="Arial Narrow"/>
              </a:rPr>
              <a:t>A. </a:t>
            </a:r>
            <a:r>
              <a:rPr lang="en-US" sz="1100" dirty="0">
                <a:latin typeface="Arial Narrow"/>
                <a:cs typeface="Arial Narrow"/>
              </a:rPr>
              <a:t>A. </a:t>
            </a:r>
            <a:r>
              <a:rPr lang="en-US" sz="1100" dirty="0" err="1">
                <a:latin typeface="Arial Narrow"/>
                <a:cs typeface="Arial Narrow"/>
              </a:rPr>
              <a:t>Yaroslavtsev</a:t>
            </a:r>
            <a:r>
              <a:rPr lang="en-US" sz="1100" dirty="0">
                <a:latin typeface="Arial Narrow"/>
                <a:cs typeface="Arial Narrow"/>
              </a:rPr>
              <a:t>, </a:t>
            </a:r>
            <a:r>
              <a:rPr lang="en-US" sz="1100" dirty="0" err="1">
                <a:latin typeface="Arial Narrow"/>
                <a:cs typeface="Arial Narrow"/>
              </a:rPr>
              <a:t>Huibo</a:t>
            </a:r>
            <a:r>
              <a:rPr lang="en-US" sz="1100" dirty="0">
                <a:latin typeface="Arial Narrow"/>
                <a:cs typeface="Arial Narrow"/>
              </a:rPr>
              <a:t> Cao, </a:t>
            </a:r>
            <a:r>
              <a:rPr lang="en-US" sz="1100" dirty="0" smtClean="0">
                <a:latin typeface="Arial Narrow"/>
                <a:cs typeface="Arial Narrow"/>
              </a:rPr>
              <a:t>C. M</a:t>
            </a:r>
            <a:r>
              <a:rPr lang="en-US" sz="1100" dirty="0">
                <a:latin typeface="Arial Narrow"/>
                <a:cs typeface="Arial Narrow"/>
              </a:rPr>
              <a:t>. Thompson, Kirill </a:t>
            </a:r>
            <a:r>
              <a:rPr lang="en-US" sz="1100" dirty="0" err="1">
                <a:latin typeface="Arial Narrow"/>
                <a:cs typeface="Arial Narrow"/>
              </a:rPr>
              <a:t>Kovnir</a:t>
            </a:r>
            <a:r>
              <a:rPr lang="en-US" sz="1100" dirty="0">
                <a:latin typeface="Arial Narrow"/>
                <a:cs typeface="Arial Narrow"/>
              </a:rPr>
              <a:t>, </a:t>
            </a:r>
            <a:r>
              <a:rPr lang="en-US" sz="1100" dirty="0" smtClean="0">
                <a:latin typeface="Arial Narrow"/>
                <a:cs typeface="Arial Narrow"/>
              </a:rPr>
              <a:t>A. P</a:t>
            </a:r>
            <a:r>
              <a:rPr lang="en-US" sz="1100" dirty="0">
                <a:latin typeface="Arial Narrow"/>
                <a:cs typeface="Arial Narrow"/>
              </a:rPr>
              <a:t>. </a:t>
            </a:r>
            <a:r>
              <a:rPr lang="en-US" sz="1100" dirty="0" err="1">
                <a:latin typeface="Arial Narrow"/>
                <a:cs typeface="Arial Narrow"/>
              </a:rPr>
              <a:t>Menushenkov</a:t>
            </a:r>
            <a:r>
              <a:rPr lang="en-US" sz="1100" dirty="0">
                <a:latin typeface="Arial Narrow"/>
                <a:cs typeface="Arial Narrow"/>
              </a:rPr>
              <a:t>, </a:t>
            </a:r>
            <a:r>
              <a:rPr lang="en-US" sz="1100" dirty="0" smtClean="0">
                <a:latin typeface="Arial Narrow"/>
                <a:cs typeface="Arial Narrow"/>
              </a:rPr>
              <a:t>R. V</a:t>
            </a:r>
            <a:r>
              <a:rPr lang="en-US" sz="1100" dirty="0">
                <a:latin typeface="Arial Narrow"/>
                <a:cs typeface="Arial Narrow"/>
              </a:rPr>
              <a:t>. </a:t>
            </a:r>
            <a:r>
              <a:rPr lang="en-US" sz="1100" dirty="0" err="1">
                <a:latin typeface="Arial Narrow"/>
                <a:cs typeface="Arial Narrow"/>
              </a:rPr>
              <a:t>Chernikov</a:t>
            </a:r>
            <a:r>
              <a:rPr lang="en-US" sz="1100" dirty="0">
                <a:latin typeface="Arial Narrow"/>
                <a:cs typeface="Arial Narrow"/>
              </a:rPr>
              <a:t>, V. </a:t>
            </a:r>
            <a:r>
              <a:rPr lang="en-US" sz="1100" dirty="0" smtClean="0">
                <a:latin typeface="Arial Narrow"/>
                <a:cs typeface="Arial Narrow"/>
              </a:rPr>
              <a:t>O. </a:t>
            </a:r>
            <a:r>
              <a:rPr lang="en-US" sz="1100" dirty="0" err="1" smtClean="0">
                <a:latin typeface="Arial Narrow"/>
                <a:cs typeface="Arial Narrow"/>
              </a:rPr>
              <a:t>Garlea</a:t>
            </a:r>
            <a:r>
              <a:rPr lang="en-US" sz="1100" dirty="0">
                <a:latin typeface="Arial Narrow"/>
                <a:cs typeface="Arial Narrow"/>
              </a:rPr>
              <a:t>, Michael </a:t>
            </a:r>
            <a:r>
              <a:rPr lang="en-US" sz="1100" dirty="0" err="1">
                <a:latin typeface="Arial Narrow"/>
                <a:cs typeface="Arial Narrow"/>
              </a:rPr>
              <a:t>Shatruk</a:t>
            </a:r>
            <a:r>
              <a:rPr lang="en-US" sz="1100" dirty="0">
                <a:latin typeface="Arial Narrow"/>
                <a:cs typeface="Arial Narrow"/>
              </a:rPr>
              <a:t>, A transition from localized to strongly correlated electron behavior and mixed valence driven by physical or chemical pressure in ACo</a:t>
            </a:r>
            <a:r>
              <a:rPr lang="en-US" sz="1100" baseline="-25000" dirty="0">
                <a:latin typeface="Arial Narrow"/>
                <a:cs typeface="Arial Narrow"/>
              </a:rPr>
              <a:t>2</a:t>
            </a:r>
            <a:r>
              <a:rPr lang="en-US" sz="1100" dirty="0">
                <a:latin typeface="Arial Narrow"/>
                <a:cs typeface="Arial Narrow"/>
              </a:rPr>
              <a:t>As</a:t>
            </a:r>
            <a:r>
              <a:rPr lang="en-US" sz="1100" baseline="-25000" dirty="0">
                <a:latin typeface="Arial Narrow"/>
                <a:cs typeface="Arial Narrow"/>
              </a:rPr>
              <a:t>2</a:t>
            </a:r>
            <a:r>
              <a:rPr lang="en-US" sz="1100" dirty="0">
                <a:latin typeface="Arial Narrow"/>
                <a:cs typeface="Arial Narrow"/>
              </a:rPr>
              <a:t> (A = </a:t>
            </a:r>
            <a:r>
              <a:rPr lang="en-US" sz="1100" dirty="0" err="1">
                <a:latin typeface="Arial Narrow"/>
                <a:cs typeface="Arial Narrow"/>
              </a:rPr>
              <a:t>Eu</a:t>
            </a:r>
            <a:r>
              <a:rPr lang="en-US" sz="1100" dirty="0">
                <a:latin typeface="Arial Narrow"/>
                <a:cs typeface="Arial Narrow"/>
              </a:rPr>
              <a:t>, </a:t>
            </a:r>
            <a:r>
              <a:rPr lang="en-US" sz="1100" dirty="0" err="1">
                <a:latin typeface="Arial Narrow"/>
                <a:cs typeface="Arial Narrow"/>
              </a:rPr>
              <a:t>Ca</a:t>
            </a:r>
            <a:r>
              <a:rPr lang="en-US" sz="1100" dirty="0">
                <a:latin typeface="Arial Narrow"/>
                <a:cs typeface="Arial Narrow"/>
              </a:rPr>
              <a:t>).  </a:t>
            </a:r>
            <a:r>
              <a:rPr lang="en-US" sz="1100" i="1" dirty="0">
                <a:latin typeface="Arial Narrow"/>
                <a:cs typeface="Arial Narrow"/>
              </a:rPr>
              <a:t>Journal of the American Chemical </a:t>
            </a:r>
            <a:r>
              <a:rPr lang="en-US" sz="1100" i="1" dirty="0" smtClean="0">
                <a:latin typeface="Arial Narrow"/>
                <a:cs typeface="Arial Narrow"/>
              </a:rPr>
              <a:t>Society</a:t>
            </a:r>
            <a:r>
              <a:rPr lang="en-US" sz="1100" dirty="0">
                <a:latin typeface="Arial Narrow"/>
                <a:cs typeface="Arial Narrow"/>
              </a:rPr>
              <a:t> </a:t>
            </a:r>
            <a:r>
              <a:rPr lang="en-US" sz="1100" dirty="0"/>
              <a:t>8, 2724–2731 (2016).</a:t>
            </a:r>
            <a:r>
              <a:rPr lang="en-US" sz="1100" dirty="0"/>
              <a:t> </a:t>
            </a:r>
            <a:endParaRPr lang="en-US" sz="1100" dirty="0">
              <a:latin typeface="Arial Narrow"/>
              <a:cs typeface="Arial Narrow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192" y="4953000"/>
            <a:ext cx="43866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EuCo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As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: (a) Magnetic susceptibility vs. temperature under  magnetic fields along the c-axis and ab-plane.  (b) Temperature dependence of the magnetic peak intensity at (0, 0,2.79) . (c) Nuclear and magnetic structure determined by neutron diffraction.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73253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333</Words>
  <Application>Microsoft Macintosh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Xiaoyan Tan</dc:creator>
  <cp:lastModifiedBy>Chakoumakos, Bryan C.</cp:lastModifiedBy>
  <cp:revision>31</cp:revision>
  <dcterms:created xsi:type="dcterms:W3CDTF">2006-08-16T00:00:00Z</dcterms:created>
  <dcterms:modified xsi:type="dcterms:W3CDTF">2016-03-21T13:14:30Z</dcterms:modified>
</cp:coreProperties>
</file>